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8" r:id="rId5"/>
    <p:sldId id="283" r:id="rId6"/>
    <p:sldId id="278" r:id="rId7"/>
    <p:sldId id="282" r:id="rId8"/>
    <p:sldId id="285" r:id="rId9"/>
    <p:sldId id="287" r:id="rId10"/>
    <p:sldId id="288" r:id="rId11"/>
    <p:sldId id="289" r:id="rId12"/>
    <p:sldId id="270" r:id="rId13"/>
    <p:sldId id="291" r:id="rId14"/>
    <p:sldId id="29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FC4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A075C8-1514-DD0D-9D06-C88C7BD00CE8}" v="2385" dt="2024-05-20T16:40:42.545"/>
    <p1510:client id="{8210057F-55A7-92F5-B126-A5D1E9FCEEE6}" v="56" dt="2024-05-20T16:46:08.94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20T15:42:0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10112 8280 16383 0 0,'20'0'0'0'0,"19"0"0"0"0,19 0 0 0 0,14 0 0 0 0,8 0 0 0 0,11 0 0 0 0,-2 0 0 0 0,0 0 0 0 0,-2 0 0 0 0,-10 0 0 0 0,-10 0 0 0 0,-10 0 0 0 0,-6 0 0 0 0,-2 0 0 0 0,-4 0 0 0 0,0 0 0 0 0,1 0 0 0 0,3 0 0 0 0,3 0 0 0 0,-4 0 0 0 0,1 0 0 0 0,-3 0 0 0 0,-1 0 0 0 0,3 0 0 0 0,1 0 0 0 0,4 0 0 0 0,-4 0 0 0 0,0 0 0 0 0,1 0 0 0 0,-3 0 0 0 0,0 0 0 0 0,-3 0 0 0 0,1 0 0 0 0,1 0 0 0 0,4 0 0 0 0,2 0 0 0 0,-3 0 0 0 0,-4 0 0 0 0,-1 0 0 0 0,-3 0 0 0 0,-4 0 0 0 0,2 0 0 0 0,-1 0 0 0 0,-3 0 0 0 0,-1 0 0 0 0,2 0 0 0 0,0 0 0 0 0,-2 0 0 0 0,4 0 0 0 0,0 0 0 0 0,-2 0 0 0 0,3 0 0 0 0,-1 0 0 0 0,-2 0 0 0 0,3 0 0 0 0,-1 0 0 0 0,8 0 0 0 0,1 0 0 0 0,-4 0 0 0 0,2 0 0 0 0,-3 0 0 0 0,2 0 0 0 0,-3 0 0 0 0,2 0 0 0 0,3 0 0 0 0,-1 0 0 0 0,1 0 0 0 0,7 0 0 0 0,-1 0 0 0 0,-4 0 0 0 0,-5 0 0 0 0,4 0 0 0 0,3 0 0 0 0,4 0 0 0 0,-3 0 0 0 0,-6 0 0 0 0,0 0 0 0 0,-4 0 0 0 0,2 0 0 0 0,-3 0 0 0 0,-2 0 0 0 0,1 0 0 0 0,4 0 0 0 0,4 0 0 0 0,4 0 0 0 0,2 0 0 0 0,3 0 0 0 0,-4 0 0 0 0,3 0 0 0 0,3 0 0 0 0,0 0 0 0 0,1 0 0 0 0,4 0 0 0 0,-4 0 0 0 0,3 0 0 0 0,0 0 0 0 0,-1 0 0 0 0,4 0 0 0 0,0 0 0 0 0,-6 0 0 0 0,-3 0 0 0 0,-2 0 0 0 0,0 0 0 0 0,4 0 0 0 0,-2 0 0 0 0,4 0 0 0 0,1 0 0 0 0,-5 0 0 0 0,-3 0 0 0 0,-5 0 0 0 0,-1 0 0 0 0,6 0 0 0 0,7 0 0 0 0,9 0 0 0 0,7 0 0 0 0,10 0 0 0 0,-1 0 0 0 0,5 0 0 0 0,7 0 0 0 0,-5 0 0 0 0,2 0 0 0 0,5 0 0 0 0,-2 0 0 0 0,-6 0 0 0 0,-5 0 0 0 0,-2 0 0 0 0,-7 0 0 0 0,-1 0 0 0 0,1 0 0 0 0,-4 0 0 0 0,1 0 0 0 0,2 0 0 0 0,-8 0 0 0 0,0 0 0 0 0,3 0 0 0 0,3 0 0 0 0,-1 0 0 0 0,-4 0 0 0 0,1 0 0 0 0,-6 0 0 0 0,-5 0 0 0 0,-3 0 0 0 0,-1 0 0 0 0,0 0 0 0 0,0 0 0 0 0,4 0 0 0 0,3 0 0 0 0,-5 0 0 0 0,3 0 0 0 0,0 0 0 0 0,0 0 0 0 0,-1 0 0 0 0,4 0 0 0 0,-4 0 0 0 0,3 0 0 0 0,-1 0 0 0 0,-4 0 0 0 0,-4 0 0 0 0,-5 0 0 0 0,-1 0 0 0 0,0 0 0 0 0,-2 0 0 0 0,0 0 0 0 0,3 0 0 0 0,2 0 0 0 0,2 0 0 0 0,3 0 0 0 0,0 0 0 0 0,-3 0 0 0 0,-2 0 0 0 0,6 0 0 0 0,-2 0 0 0 0,-1 0 0 0 0,-5 0 0 0 0,-5 0 0 0 0,-1 0 0 0 0,-2 0 0 0 0,-4 0 0 0 0,3 0 0 0 0,3 0 0 0 0,4 0 0 0 0,5 0 0 0 0,-3 0 0 0 0,1 0 0 0 0,2 0 0 0 0,-4 0 0 0 0,1 0 0 0 0,-4 0 0 0 0,1 0 0 0 0,2 0 0 0 0,-3 0 0 0 0,2 0 0 0 0,-3 0 0 0 0,-3 0 0 0 0,5 0 0 0 0,0 0 0 0 0,-2 0 0 0 0,-5 0 0 0 0,2 0 0 0 0,3 0 0 0 0,-1 0 0 0 0,7 0 0 0 0,5 0 0 0 0,-3 0 0 0 0,1 0 0 0 0,-5 0 0 0 0,0 0 0 0 0,2 0 0 0 0,1 0 0 0 0,-2 0 0 0 0,-5 0 0 0 0,0 0 0 0 0,-3 0 0 0 0,2 0 0 0 0,-2 0 0 0 0,2 0 0 0 0,-1 0 0 0 0,2 0 0 0 0,-2 0 0 0 0,-2 0 0 0 0,-4 0 0 0 0,-3 0 0 0 0,-2 0 0 0 0,-1 0 0 0 0,-1 0 0 0 0,0 0 0 0 0,4 0 0 0 0,2 0 0 0 0,0 0 0 0 0,4 0 0 0 0,0 0 0 0 0,-2 0 0 0 0,-2 0 0 0 0,-1 0 0 0 0,-3 0 0 0 0,-1 0 0 0 0,0 0 0 0 0,3 0 0 0 0,3 0 0 0 0,3 0 0 0 0,1 0 0 0 0,-1 0 0 0 0,2 0 0 0 0,-1 0 0 0 0,-2 0 0 0 0,-3 0 0 0 0,-2 0 0 0 0,-2 0 0 0 0,-1 0 0 0 0,-1 0 0 0 0,0 0 0 0 0,0 0 0 0 0,0 0 0 0 0,0 0 0 0 0,0 0 0 0 0,0 0 0 0 0,0 0 0 0 0,0 0 0 0 0,0 0 0 0 0,0 0 0 0 0,1 0 0 0 0,-1 0 0 0 0,0 0 0 0 0,0 0 0 0 0,1 0 0 0 0,-1 0 0 0 0,0 0 0 0 0,0 0 0 0 0,5 0 0 0 0,2 0 0 0 0,-1 0 0 0 0,-1 0 0 0 0,-1 0 0 0 0,3 0 0 0 0,1 0 0 0 0,-1 0 0 0 0,3 0 0 0 0,0 0 0 0 0,3 0 0 0 0,-1 0 0 0 0,-2 0 0 0 0,2 0 0 0 0,-1 0 0 0 0,-2 0 0 0 0,1 0 0 0 0,5 0 0 0 0,0 0 0 0 0,-3 0 0 0 0,1 0 0 0 0,-1 0 0 0 0,2 0 0 0 0,-2 0 0 0 0,-2 0 0 0 0,-3 0 0 0 0,-3 0 0 0 0,-2 0 0 0 0,4 0 0 0 0,1 0 0 0 0,3 0 0 0 0,1 0 0 0 0,-2 0 0 0 0,-2 0 0 0 0,-2 0 0 0 0,-2 0 0 0 0,-2 0 0 0 0,-1 0 0 0 0,5 0 0 0 0,1 0 0 0 0,5 0 0 0 0,0 0 0 0 0,-2 0 0 0 0,3 0 0 0 0,4 0 0 0 0,0 0 0 0 0,-4 0 0 0 0,2 0 0 0 0,-2 0 0 0 0,2 0 0 0 0,3 0 0 0 0,-1 0 0 0 0,2 0 0 0 0,2 0 0 0 0,-2 0 0 0 0,-4 0 0 0 0,-4 0 0 0 0,1 0 0 0 0,-2 0 0 0 0,-2 0 0 0 0,-2 0 0 0 0,-2 0 0 0 0,-1 0 0 0 0,-2 0 0 0 0,0 0 0 0 0,0 0 0 0 0,0 0 0 0 0,0 0 0 0 0,4 0 0 0 0,3 0 0 0 0,4 0 0 0 0,5 0 0 0 0,10 0 0 0 0,10 0 0 0 0,3 0 0 0 0,1 0 0 0 0,2 0 0 0 0,-1 0 0 0 0,-2 0 0 0 0,2 0 0 0 0,-7 0 0 0 0,-3 0 0 0 0,-3 0 0 0 0,-1 0 0 0 0,0 0 0 0 0,-1 0 0 0 0,2 0 0 0 0,-1 0 0 0 0,1 0 0 0 0,0 0 0 0 0,1 0 0 0 0,-1 0 0 0 0,5 0 0 0 0,2 0 0 0 0,5 0 0 0 0,-1 0 0 0 0,-1 0 0 0 0,3 0 0 0 0,-2 0 0 0 0,-6 0 0 0 0,0 0 0 0 0,4 0 0 0 0,-4 0 0 0 0,2 0 0 0 0,-5 0 0 0 0,2 0 0 0 0,1 0 0 0 0,-6 0 0 0 0,3 0 0 0 0,0 0 0 0 0,-4 0 0 0 0,3 0 0 0 0,-4 0 0 0 0,0 0 0 0 0,-6 0 0 0 0,-5 0 0 0 0,0 0 0 0 0,-3 0 0 0 0,2 0 0 0 0,3 0 0 0 0,-1 0 0 0 0,-2 0 0 0 0,-5 0 0 0 0,-2 0 0 0 0,2 0 0 0 0,4 0 0 0 0,5 0 0 0 0,1 0 0 0 0,-4 0 0 0 0,-9 0 0 0 0,-10 0 0 0 0,-4 0 0 0 0,-10 0 0 0 0,-16 0 0 0 0,-12 0 0 0 0,-7 0 0 0 0,-9 0 0 0 0,-8 0 0 0 0,-2 0 0 0 0,2 0 0 0 0,4 0 0 0 0,4 0 0 0 0,2 0 0 0 0,3 0 0 0 0,1 0 0 0 0,1 0 0 0 0,6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4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8.svg"/><Relationship Id="rId7" Type="http://schemas.openxmlformats.org/officeDocument/2006/relationships/image" Target="../media/image1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3769" y="1718105"/>
            <a:ext cx="6528816" cy="1883664"/>
          </a:xfrm>
        </p:spPr>
        <p:txBody>
          <a:bodyPr/>
          <a:lstStyle/>
          <a:p>
            <a:r>
              <a:rPr lang="en-US" sz="3600">
                <a:solidFill>
                  <a:srgbClr val="231F20"/>
                </a:solidFill>
                <a:latin typeface="Arial Black"/>
                <a:cs typeface="Times"/>
              </a:rPr>
              <a:t>Optimizing Waste Generation and Collection Adequacy in Istanbul Districts</a:t>
            </a:r>
          </a:p>
          <a:p>
            <a:endParaRPr lang="en-US" sz="36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D3F7BF-B4D4-08CA-D809-F0A0A3F76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3770" y="3964672"/>
            <a:ext cx="5943600" cy="105252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err="1">
                <a:solidFill>
                  <a:schemeClr val="tx1">
                    <a:lumMod val="90000"/>
                    <a:lumOff val="10000"/>
                  </a:schemeClr>
                </a:solidFill>
                <a:latin typeface="Arial Black"/>
                <a:cs typeface="Times"/>
              </a:rPr>
              <a:t>Tevhidenur</a:t>
            </a:r>
            <a:r>
              <a:rPr lang="en-US" sz="1600">
                <a:solidFill>
                  <a:schemeClr val="tx1">
                    <a:lumMod val="90000"/>
                    <a:lumOff val="10000"/>
                  </a:schemeClr>
                </a:solidFill>
                <a:latin typeface="Arial Black"/>
                <a:cs typeface="Times"/>
              </a:rPr>
              <a:t> Serdar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sz="1600">
                <a:solidFill>
                  <a:schemeClr val="tx1">
                    <a:lumMod val="90000"/>
                    <a:lumOff val="10000"/>
                  </a:schemeClr>
                </a:solidFill>
                <a:latin typeface="Arial Black"/>
                <a:cs typeface="Times"/>
              </a:rPr>
              <a:t>Furkan Şahin</a:t>
            </a:r>
          </a:p>
          <a:p>
            <a:r>
              <a:rPr lang="en-US" sz="1600">
                <a:solidFill>
                  <a:schemeClr val="tx1">
                    <a:lumMod val="90000"/>
                    <a:lumOff val="10000"/>
                  </a:schemeClr>
                </a:solidFill>
                <a:latin typeface="Arial Black"/>
                <a:cs typeface="Times"/>
              </a:rPr>
              <a:t>Burak Aydın</a:t>
            </a:r>
          </a:p>
          <a:p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9270FF-5303-8F1B-6FFA-1199583E7873}"/>
                  </a:ext>
                </a:extLst>
              </p14:cNvPr>
              <p14:cNvContentPartPr/>
              <p14:nvPr/>
            </p14:nvContentPartPr>
            <p14:xfrm>
              <a:off x="2948940" y="3842214"/>
              <a:ext cx="6892914" cy="127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9270FF-5303-8F1B-6FFA-1199583E78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941" y="3207214"/>
                <a:ext cx="6928552" cy="12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6168-5DDC-F422-901C-9BF7DCBD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241" y="782852"/>
            <a:ext cx="8882751" cy="764982"/>
          </a:xfrm>
        </p:spPr>
        <p:txBody>
          <a:bodyPr/>
          <a:lstStyle/>
          <a:p>
            <a:r>
              <a:rPr lang="en-US" sz="2800" dirty="0"/>
              <a:t>Optimized Waste Facility Placement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5E316-A8BB-962C-057B-9F298906F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6DA9D-BB98-F040-7B3A-A9C14508B6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8</a:t>
            </a:r>
          </a:p>
        </p:txBody>
      </p:sp>
      <p:pic>
        <p:nvPicPr>
          <p:cNvPr id="6" name="Picture 5" descr="A map with lines and points&#10;&#10;Description automatically generated">
            <a:extLst>
              <a:ext uri="{FF2B5EF4-FFF2-40B4-BE49-F238E27FC236}">
                <a16:creationId xmlns:a16="http://schemas.microsoft.com/office/drawing/2014/main" id="{9C7F4898-97BC-7C51-48C6-995A97F1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14" y="1546852"/>
            <a:ext cx="7221520" cy="52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3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29A509-992F-8C10-902D-182448B5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A502D19-C614-886C-4945-5880F36E09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46CC291-411B-349C-8657-ED39C084F8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9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D2DA77A-EB33-F134-893D-360A37EF8658}"/>
              </a:ext>
            </a:extLst>
          </p:cNvPr>
          <p:cNvSpPr txBox="1"/>
          <p:nvPr/>
        </p:nvSpPr>
        <p:spPr>
          <a:xfrm>
            <a:off x="834114" y="2484231"/>
            <a:ext cx="7233479" cy="26393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 This study uses a genetic algorithm to optimize waste management in Istanbul, achieving effective placement of new facilities and route optimization. 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 The results demonstrate the feasibility and benefits of such methods for other megacities. Future work could focus on dynamic routing algorithms for further improvement.</a:t>
            </a: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2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623" y="2448503"/>
            <a:ext cx="3769859" cy="197510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Problem Description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Method Formulation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Experiments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10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83880" y="5784910"/>
            <a:ext cx="960120" cy="960120"/>
          </a:xfrm>
        </p:spPr>
        <p:txBody>
          <a:bodyPr/>
          <a:lstStyle/>
          <a:p>
            <a:r>
              <a:rPr lang="en-US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2130600"/>
            <a:ext cx="8760242" cy="35783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231F20"/>
                </a:solidFill>
                <a:ea typeface="+mn-lt"/>
                <a:cs typeface="+mn-lt"/>
              </a:rPr>
              <a:t> Efficient waste management is crucial for public health and urban sustainability in Istanbul, where rapid growth has increased waste generation.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 This study analyzes waste patterns across Istanbul's districts, evaluates current facilities, and predicts future trends.</a:t>
            </a:r>
            <a:endParaRPr lang="en-US"/>
          </a:p>
          <a:p>
            <a:endParaRPr lang="en-US"/>
          </a:p>
          <a:p>
            <a:r>
              <a:rPr lang="en-US">
                <a:solidFill>
                  <a:srgbClr val="231F20"/>
                </a:solidFill>
                <a:ea typeface="+mn-lt"/>
                <a:cs typeface="+mn-lt"/>
              </a:rPr>
              <a:t> The goal is to identify infrastructure gaps and propose strategic locations for new facilities to improve waste management efficiency and sustainability.</a:t>
            </a:r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Description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3367E-1408-78C3-4572-F2EC8C23A88A}"/>
              </a:ext>
            </a:extLst>
          </p:cNvPr>
          <p:cNvSpPr txBox="1"/>
          <p:nvPr/>
        </p:nvSpPr>
        <p:spPr>
          <a:xfrm>
            <a:off x="776111" y="3422953"/>
            <a:ext cx="532190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Objective:</a:t>
            </a:r>
            <a:endParaRPr lang="en-US" sz="1600">
              <a:solidFill>
                <a:srgbClr val="C00000"/>
              </a:solidFill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Minimize the total transportation cost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1A8AD-9616-6BA5-27C5-547D0EBAAD9E}"/>
              </a:ext>
            </a:extLst>
          </p:cNvPr>
          <p:cNvSpPr txBox="1"/>
          <p:nvPr/>
        </p:nvSpPr>
        <p:spPr>
          <a:xfrm>
            <a:off x="776111" y="4585846"/>
            <a:ext cx="5321904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Subject to:</a:t>
            </a:r>
            <a:endParaRPr lang="en-US" sz="1600">
              <a:solidFill>
                <a:srgbClr val="C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Proportional collection constraint</a:t>
            </a:r>
          </a:p>
          <a:p>
            <a:pPr marL="285750" indent="-285750">
              <a:buFont typeface="Arial"/>
              <a:buChar char="•"/>
            </a:pP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Proportion variable constraints</a:t>
            </a:r>
            <a:endParaRPr lang="en-US" sz="1600"/>
          </a:p>
        </p:txBody>
      </p:sp>
      <p:pic>
        <p:nvPicPr>
          <p:cNvPr id="18" name="Picture 17" descr="A black and white text&#10;&#10;Description automatically generated">
            <a:extLst>
              <a:ext uri="{FF2B5EF4-FFF2-40B4-BE49-F238E27FC236}">
                <a16:creationId xmlns:a16="http://schemas.microsoft.com/office/drawing/2014/main" id="{5FE5A6BE-3EA9-511C-68DA-57EA8971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815" y="5212982"/>
            <a:ext cx="3470981" cy="617714"/>
          </a:xfrm>
          <a:prstGeom prst="rect">
            <a:avLst/>
          </a:prstGeom>
        </p:spPr>
      </p:pic>
      <p:pic>
        <p:nvPicPr>
          <p:cNvPr id="22" name="Content Placeholder 21" descr="A black symbol with letters&#10;&#10;Description automatically generated">
            <a:extLst>
              <a:ext uri="{FF2B5EF4-FFF2-40B4-BE49-F238E27FC236}">
                <a16:creationId xmlns:a16="http://schemas.microsoft.com/office/drawing/2014/main" id="{34ABCAF8-7CDF-905C-464F-231D015D3F6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10089" t="-97" r="10091" b="3752"/>
          <a:stretch/>
        </p:blipFill>
        <p:spPr>
          <a:xfrm>
            <a:off x="6444506" y="3422170"/>
            <a:ext cx="3474185" cy="779588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05BC312-C498-F65B-3C0A-921116B35B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5" t="17671" r="5716" b="4154"/>
          <a:stretch/>
        </p:blipFill>
        <p:spPr>
          <a:xfrm>
            <a:off x="6444036" y="4584830"/>
            <a:ext cx="3472987" cy="6222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025418-D9C6-5A5A-8497-BC5FCE7291E9}"/>
              </a:ext>
            </a:extLst>
          </p:cNvPr>
          <p:cNvSpPr txBox="1"/>
          <p:nvPr/>
        </p:nvSpPr>
        <p:spPr>
          <a:xfrm>
            <a:off x="773140" y="1963079"/>
            <a:ext cx="1068753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𝐷 represents Istanbul's districts, and 𝐹 represents waste facility locations.</a:t>
            </a:r>
            <a:endParaRPr lang="en-US" sz="1600">
              <a:solidFill>
                <a:srgbClr val="231F2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𝑤_𝑑 denotes waste generated by district 𝑑.</a:t>
            </a:r>
            <a:endParaRPr lang="en-US" sz="1600">
              <a:solidFill>
                <a:srgbClr val="231F2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𝑑_𝑑𝑓  is the distance between district 𝑑 and facility 𝑓.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𝑥_𝑑𝑓 is the proportion of waste from district 𝑑 collected by facility 𝑓.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31F20"/>
                </a:solidFill>
              </a:rPr>
              <a:t>Method Formulation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19CBDF9-92E8-1867-AFD5-21B4FD64E6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5456" y="2762794"/>
            <a:ext cx="6435344" cy="3291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>
              <a:lnSpc>
                <a:spcPct val="200000"/>
              </a:lnSpc>
            </a:pPr>
            <a:r>
              <a:rPr lang="en-US" sz="1600">
                <a:ea typeface="+mn-lt"/>
                <a:cs typeface="+mn-lt"/>
              </a:rPr>
              <a:t>Waste Data (IBB Open Data Platform)</a:t>
            </a:r>
            <a:endParaRPr lang="en-US"/>
          </a:p>
          <a:p>
            <a:pPr marL="283210" indent="-283210">
              <a:lnSpc>
                <a:spcPct val="200000"/>
              </a:lnSpc>
            </a:pPr>
            <a:r>
              <a:rPr lang="en-US" sz="1600">
                <a:ea typeface="+mn-lt"/>
                <a:cs typeface="+mn-lt"/>
              </a:rPr>
              <a:t>Waste Facility Locations (IBB Open Data Platform)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3210" indent="-283210">
              <a:lnSpc>
                <a:spcPct val="200000"/>
              </a:lnSpc>
            </a:pPr>
            <a:r>
              <a:rPr lang="en-US" sz="1600">
                <a:ea typeface="+mn-lt"/>
                <a:cs typeface="+mn-lt"/>
              </a:rPr>
              <a:t>Transfer Data (IBB Open Data Platform)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3210" indent="-283210">
              <a:lnSpc>
                <a:spcPct val="200000"/>
              </a:lnSpc>
            </a:pPr>
            <a:r>
              <a:rPr lang="en-US" sz="1600">
                <a:ea typeface="+mn-lt"/>
                <a:cs typeface="+mn-lt"/>
              </a:rPr>
              <a:t>District Map (GitHub)</a:t>
            </a:r>
            <a:endParaRPr 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042C0-2FE2-78CD-CD9A-7B8E81A63AFF}"/>
              </a:ext>
            </a:extLst>
          </p:cNvPr>
          <p:cNvSpPr txBox="1"/>
          <p:nvPr/>
        </p:nvSpPr>
        <p:spPr>
          <a:xfrm>
            <a:off x="744220" y="1826260"/>
            <a:ext cx="10708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D0D0D"/>
                </a:solidFill>
              </a:rPr>
              <a:t>1 - Collecting Data</a:t>
            </a:r>
            <a:endParaRPr lang="en-US" sz="2400"/>
          </a:p>
        </p:txBody>
      </p:sp>
      <p:pic>
        <p:nvPicPr>
          <p:cNvPr id="7" name="Graphic 6" descr="Folder Search with solid fill">
            <a:extLst>
              <a:ext uri="{FF2B5EF4-FFF2-40B4-BE49-F238E27FC236}">
                <a16:creationId xmlns:a16="http://schemas.microsoft.com/office/drawing/2014/main" id="{362056A4-4207-D74F-FD8A-5D2A6916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104" y="5335104"/>
            <a:ext cx="914400" cy="914400"/>
          </a:xfrm>
          <a:prstGeom prst="rect">
            <a:avLst/>
          </a:prstGeom>
        </p:spPr>
      </p:pic>
      <p:pic>
        <p:nvPicPr>
          <p:cNvPr id="8" name="Graphic 7" descr="Database with solid fill">
            <a:extLst>
              <a:ext uri="{FF2B5EF4-FFF2-40B4-BE49-F238E27FC236}">
                <a16:creationId xmlns:a16="http://schemas.microsoft.com/office/drawing/2014/main" id="{6AB5C106-2C51-5ED7-6A3F-3F71509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3496" y="5335104"/>
            <a:ext cx="914400" cy="914400"/>
          </a:xfrm>
          <a:prstGeom prst="rect">
            <a:avLst/>
          </a:prstGeom>
        </p:spPr>
      </p:pic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8AD79B11-080D-708F-A822-7CD45616B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4887" y="53351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31F20"/>
                </a:solidFill>
              </a:rPr>
              <a:t>Method Formulation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042C0-2FE2-78CD-CD9A-7B8E81A63AFF}"/>
              </a:ext>
            </a:extLst>
          </p:cNvPr>
          <p:cNvSpPr txBox="1"/>
          <p:nvPr/>
        </p:nvSpPr>
        <p:spPr>
          <a:xfrm>
            <a:off x="744220" y="1816100"/>
            <a:ext cx="10708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D0D0D"/>
                </a:solidFill>
              </a:rPr>
              <a:t>2 - Visualization</a:t>
            </a:r>
            <a:endParaRPr lang="en-US" sz="2400"/>
          </a:p>
        </p:txBody>
      </p:sp>
      <p:pic>
        <p:nvPicPr>
          <p:cNvPr id="2" name="Picture 1" descr="A map of the united states&#10;&#10;Description automatically generated">
            <a:extLst>
              <a:ext uri="{FF2B5EF4-FFF2-40B4-BE49-F238E27FC236}">
                <a16:creationId xmlns:a16="http://schemas.microsoft.com/office/drawing/2014/main" id="{EB705462-8C0E-D20F-A9C8-3E5BF34AD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82" y="2438400"/>
            <a:ext cx="4358835" cy="2987040"/>
          </a:xfrm>
          <a:prstGeom prst="rect">
            <a:avLst/>
          </a:prstGeom>
        </p:spPr>
      </p:pic>
      <p:pic>
        <p:nvPicPr>
          <p:cNvPr id="3" name="Picture 2" descr="A map of a country with lines and points&#10;&#10;Description automatically generated">
            <a:extLst>
              <a:ext uri="{FF2B5EF4-FFF2-40B4-BE49-F238E27FC236}">
                <a16:creationId xmlns:a16="http://schemas.microsoft.com/office/drawing/2014/main" id="{98235607-6188-37BE-380B-02B2775F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12" y="2423160"/>
            <a:ext cx="4192737" cy="2987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877D77-17FE-8CAC-3FD2-38F9250A517F}"/>
              </a:ext>
            </a:extLst>
          </p:cNvPr>
          <p:cNvSpPr txBox="1"/>
          <p:nvPr/>
        </p:nvSpPr>
        <p:spPr>
          <a:xfrm>
            <a:off x="1041400" y="5554980"/>
            <a:ext cx="47904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Geographical distribution of waste generation</a:t>
            </a:r>
            <a:r>
              <a:rPr lang="en-US" sz="1400">
                <a:solidFill>
                  <a:srgbClr val="C00000"/>
                </a:solidFill>
                <a:ea typeface="+mn-lt"/>
                <a:cs typeface="+mn-lt"/>
              </a:rPr>
              <a:t> 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57C9-45CA-CE6E-E273-FC6C575A067C}"/>
              </a:ext>
            </a:extLst>
          </p:cNvPr>
          <p:cNvSpPr txBox="1"/>
          <p:nvPr/>
        </p:nvSpPr>
        <p:spPr>
          <a:xfrm>
            <a:off x="6215380" y="5554980"/>
            <a:ext cx="489204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Routes from each district to the waste facilities</a:t>
            </a:r>
            <a:endParaRPr 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7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31F20"/>
                </a:solidFill>
              </a:rPr>
              <a:t>Method Formulation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5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7783361-3801-7A76-1724-E027CD26BC3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067246401"/>
              </p:ext>
            </p:extLst>
          </p:nvPr>
        </p:nvGraphicFramePr>
        <p:xfrm>
          <a:off x="904240" y="2682240"/>
          <a:ext cx="5399238" cy="2963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619">
                  <a:extLst>
                    <a:ext uri="{9D8B030D-6E8A-4147-A177-3AD203B41FA5}">
                      <a16:colId xmlns:a16="http://schemas.microsoft.com/office/drawing/2014/main" val="1189619935"/>
                    </a:ext>
                  </a:extLst>
                </a:gridCol>
                <a:gridCol w="2699619">
                  <a:extLst>
                    <a:ext uri="{9D8B030D-6E8A-4147-A177-3AD203B41FA5}">
                      <a16:colId xmlns:a16="http://schemas.microsoft.com/office/drawing/2014/main" val="327671027"/>
                    </a:ext>
                  </a:extLst>
                </a:gridCol>
              </a:tblGrid>
              <a:tr h="49393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District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Waste (kg)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320703"/>
                  </a:ext>
                </a:extLst>
              </a:tr>
              <a:tr h="493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Esenler</a:t>
                      </a:r>
                      <a:endParaRPr lang="en-US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114,117</a:t>
                      </a:r>
                      <a:endParaRPr lang="en-US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283445"/>
                  </a:ext>
                </a:extLst>
              </a:tr>
              <a:tr h="493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Beyoglu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124,404</a:t>
                      </a:r>
                      <a:endParaRPr lang="en-US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654423"/>
                  </a:ext>
                </a:extLst>
              </a:tr>
              <a:tr h="493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Atasehir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140,647</a:t>
                      </a:r>
                      <a:endParaRPr lang="en-US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482899"/>
                  </a:ext>
                </a:extLst>
              </a:tr>
              <a:tr h="493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</a:rPr>
                        <a:t>Kagithane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144,140</a:t>
                      </a:r>
                      <a:endParaRPr lang="en-US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429624"/>
                  </a:ext>
                </a:extLst>
              </a:tr>
              <a:tr h="49393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Kucukcekmece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>
                              <a:lumMod val="90000"/>
                              <a:lumOff val="10000"/>
                            </a:schemeClr>
                          </a:solidFill>
                          <a:latin typeface="Arial Black"/>
                        </a:rPr>
                        <a:t>263,524</a:t>
                      </a:r>
                      <a:endParaRPr lang="en-US">
                        <a:solidFill>
                          <a:schemeClr val="tx1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897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DD5042C0-2FE2-78CD-CD9A-7B8E81A63AFF}"/>
              </a:ext>
            </a:extLst>
          </p:cNvPr>
          <p:cNvSpPr txBox="1"/>
          <p:nvPr/>
        </p:nvSpPr>
        <p:spPr>
          <a:xfrm>
            <a:off x="744220" y="1826260"/>
            <a:ext cx="10708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D0D0D"/>
                </a:solidFill>
              </a:rPr>
              <a:t>3 - Forecasting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C9B96-48D6-95A0-5DD1-ECBE56BECFC3}"/>
              </a:ext>
            </a:extLst>
          </p:cNvPr>
          <p:cNvSpPr txBox="1"/>
          <p:nvPr/>
        </p:nvSpPr>
        <p:spPr>
          <a:xfrm>
            <a:off x="6784340" y="3797300"/>
            <a:ext cx="50800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0D0D0D"/>
                </a:solidFill>
                <a:ea typeface="+mn-lt"/>
                <a:cs typeface="+mn-lt"/>
              </a:rPr>
              <a:t>A polynomial regression model was used to forecast waste production for 2024 based on historical data.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47708-9386-C8AC-8DD8-AA03B07C4486}"/>
              </a:ext>
            </a:extLst>
          </p:cNvPr>
          <p:cNvSpPr txBox="1"/>
          <p:nvPr/>
        </p:nvSpPr>
        <p:spPr>
          <a:xfrm>
            <a:off x="901700" y="5791200"/>
            <a:ext cx="539242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i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SAMPLE FORECAST OF WASTE PRODUCTION FOR 2024 BY DISTRICT.</a:t>
            </a:r>
            <a:endParaRPr lang="en-US" sz="105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2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31F20"/>
                </a:solidFill>
              </a:rPr>
              <a:t>Method Formulation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6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19CBDF9-92E8-1867-AFD5-21B4FD64E6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490416" y="2508794"/>
            <a:ext cx="6526784" cy="32918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300" b="1">
                <a:ea typeface="+mn-lt"/>
                <a:cs typeface="+mn-lt"/>
              </a:rPr>
              <a:t>Objective:</a:t>
            </a:r>
            <a:r>
              <a:rPr lang="en-US" sz="1300">
                <a:solidFill>
                  <a:srgbClr val="0D0D0D"/>
                </a:solidFill>
                <a:ea typeface="+mn-lt"/>
                <a:cs typeface="+mn-lt"/>
              </a:rPr>
              <a:t> </a:t>
            </a:r>
            <a:endParaRPr lang="en-US" sz="1300">
              <a:solidFill>
                <a:srgbClr val="231F2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300">
                <a:solidFill>
                  <a:srgbClr val="0D0D0D"/>
                </a:solidFill>
                <a:ea typeface="+mn-lt"/>
                <a:cs typeface="+mn-lt"/>
              </a:rPr>
              <a:t>Minimize transportation cost by optimizing the placement of a new waste transfer center in Istanbul.</a:t>
            </a:r>
            <a:endParaRPr lang="en-US" sz="1300"/>
          </a:p>
          <a:p>
            <a:pPr marL="0" indent="0">
              <a:buNone/>
            </a:pPr>
            <a:endParaRPr lang="en-US" sz="1300">
              <a:solidFill>
                <a:srgbClr val="0D0D0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300" b="1">
                <a:ea typeface="+mn-lt"/>
                <a:cs typeface="+mn-lt"/>
              </a:rPr>
              <a:t>Approach:</a:t>
            </a:r>
            <a:r>
              <a:rPr lang="en-US" sz="1300">
                <a:solidFill>
                  <a:srgbClr val="0D0D0D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1300">
                <a:solidFill>
                  <a:srgbClr val="0D0D0D"/>
                </a:solidFill>
                <a:ea typeface="+mn-lt"/>
                <a:cs typeface="+mn-lt"/>
              </a:rPr>
              <a:t>Used a genetic algorithm with a population of 20, running for 20 generations with a 50% mutation rate.</a:t>
            </a:r>
            <a:endParaRPr lang="en-US" sz="1300"/>
          </a:p>
          <a:p>
            <a:pPr marL="0" indent="0">
              <a:buNone/>
            </a:pPr>
            <a:endParaRPr lang="en-US" sz="1300">
              <a:solidFill>
                <a:srgbClr val="0D0D0D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300" b="1">
                <a:ea typeface="+mn-lt"/>
                <a:cs typeface="+mn-lt"/>
              </a:rPr>
              <a:t>Results:</a:t>
            </a:r>
            <a:r>
              <a:rPr lang="en-US" sz="1300">
                <a:solidFill>
                  <a:srgbClr val="0D0D0D"/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r>
              <a:rPr lang="en-US" sz="1300">
                <a:solidFill>
                  <a:srgbClr val="0D0D0D"/>
                </a:solidFill>
                <a:ea typeface="+mn-lt"/>
                <a:cs typeface="+mn-lt"/>
              </a:rPr>
              <a:t>Converged to an optimal solution with coordinates (41.0419, 28.8752) for the new transfer center, offering the lowest transportation cost.</a:t>
            </a:r>
            <a:endParaRPr lang="en-US" sz="13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5042C0-2FE2-78CD-CD9A-7B8E81A63AFF}"/>
              </a:ext>
            </a:extLst>
          </p:cNvPr>
          <p:cNvSpPr txBox="1"/>
          <p:nvPr/>
        </p:nvSpPr>
        <p:spPr>
          <a:xfrm>
            <a:off x="744220" y="1826260"/>
            <a:ext cx="10708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D0D0D"/>
                </a:solidFill>
              </a:rPr>
              <a:t>4 – Genetic Algorithm</a:t>
            </a:r>
            <a:endParaRPr lang="en-US" sz="2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639438-F446-780C-B4C2-5EF74C131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77573"/>
              </p:ext>
            </p:extLst>
          </p:nvPr>
        </p:nvGraphicFramePr>
        <p:xfrm>
          <a:off x="741680" y="2510536"/>
          <a:ext cx="4688838" cy="339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1176864758"/>
                    </a:ext>
                  </a:extLst>
                </a:gridCol>
                <a:gridCol w="1612896">
                  <a:extLst>
                    <a:ext uri="{9D8B030D-6E8A-4147-A177-3AD203B41FA5}">
                      <a16:colId xmlns:a16="http://schemas.microsoft.com/office/drawing/2014/main" val="1695019589"/>
                    </a:ext>
                  </a:extLst>
                </a:gridCol>
                <a:gridCol w="2047242">
                  <a:extLst>
                    <a:ext uri="{9D8B030D-6E8A-4147-A177-3AD203B41FA5}">
                      <a16:colId xmlns:a16="http://schemas.microsoft.com/office/drawing/2014/main" val="1737924414"/>
                    </a:ext>
                  </a:extLst>
                </a:gridCol>
              </a:tblGrid>
              <a:tr h="565641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Best fitness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Location(</a:t>
                      </a:r>
                      <a:r>
                        <a:rPr lang="en-US" sz="1000" err="1"/>
                        <a:t>Lati,Long</a:t>
                      </a:r>
                      <a:r>
                        <a:rPr lang="en-US" sz="100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742058"/>
                  </a:ext>
                </a:extLst>
              </a:tr>
              <a:tr h="56564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14761.76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(41.0693, 28.8919)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197040"/>
                  </a:ext>
                </a:extLst>
              </a:tr>
              <a:tr h="56564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31F20"/>
                          </a:solidFill>
                          <a:latin typeface="Arial Black"/>
                        </a:rPr>
                        <a:t>14761.76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31F20"/>
                          </a:solidFill>
                          <a:latin typeface="Arial Black"/>
                        </a:rPr>
                        <a:t>(41.0693, 28.8919)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35153"/>
                  </a:ext>
                </a:extLst>
              </a:tr>
              <a:tr h="56564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714442"/>
                  </a:ext>
                </a:extLst>
              </a:tr>
              <a:tr h="56564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15053.52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(41.0419, 28.8752)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73451"/>
                  </a:ext>
                </a:extLst>
              </a:tr>
              <a:tr h="56564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31F20"/>
                          </a:solidFill>
                          <a:latin typeface="Arial Black"/>
                        </a:rPr>
                        <a:t>15053.52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231F20"/>
                          </a:solidFill>
                          <a:latin typeface="Arial Black"/>
                        </a:rPr>
                        <a:t>(41.0419, 28.8752)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734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62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7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AB307B-0908-A612-92AE-AE297B370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4085"/>
              </p:ext>
            </p:extLst>
          </p:nvPr>
        </p:nvGraphicFramePr>
        <p:xfrm>
          <a:off x="4461564" y="2263913"/>
          <a:ext cx="7001576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0394">
                  <a:extLst>
                    <a:ext uri="{9D8B030D-6E8A-4147-A177-3AD203B41FA5}">
                      <a16:colId xmlns:a16="http://schemas.microsoft.com/office/drawing/2014/main" val="2660895189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848298726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1902449408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18177516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highlight>
                            <a:srgbClr val="FEA000"/>
                          </a:highlight>
                          <a:latin typeface="Arial Black"/>
                        </a:rPr>
                        <a:t>Mutation rate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0,1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0,5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0,9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682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EA000"/>
                          </a:highlight>
                          <a:latin typeface="Arial Black"/>
                        </a:rPr>
                        <a:t>Best 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[41.0417, 28.8816]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[41.0419, 28.8752]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0" i="0" u="none" strike="noStrike" noProof="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[41.0454, 28.8814]</a:t>
                      </a:r>
                      <a:endParaRPr lang="en-US" sz="1200" b="0" i="0" u="none" strike="noStrike" noProof="0">
                        <a:solidFill>
                          <a:srgbClr val="231F20"/>
                        </a:solidFill>
                        <a:effectLst/>
                        <a:highlight>
                          <a:srgbClr val="FFD999"/>
                        </a:highlight>
                        <a:latin typeface="Arial Black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406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177DCA-9ADD-F64A-37D5-B615B5A3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603791"/>
              </p:ext>
            </p:extLst>
          </p:nvPr>
        </p:nvGraphicFramePr>
        <p:xfrm>
          <a:off x="4461564" y="3765826"/>
          <a:ext cx="7001576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0394">
                  <a:extLst>
                    <a:ext uri="{9D8B030D-6E8A-4147-A177-3AD203B41FA5}">
                      <a16:colId xmlns:a16="http://schemas.microsoft.com/office/drawing/2014/main" val="2660895189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848298726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1902449408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18177516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highlight>
                            <a:srgbClr val="FEA000"/>
                          </a:highlight>
                          <a:latin typeface="Arial Black"/>
                        </a:rPr>
                        <a:t>Population</a:t>
                      </a:r>
                      <a:endParaRPr lang="en-US"/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682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EA000"/>
                          </a:highlight>
                          <a:latin typeface="Arial Black"/>
                        </a:rPr>
                        <a:t>Best 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[41.0530, 28.8612]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[41.0404, 28.8734]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[41.0419, 28.8752]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406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1F3B4-1DD5-37D4-30D1-DF1CFE6DE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30326"/>
              </p:ext>
            </p:extLst>
          </p:nvPr>
        </p:nvGraphicFramePr>
        <p:xfrm>
          <a:off x="4461564" y="5267738"/>
          <a:ext cx="7001576" cy="723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0394">
                  <a:extLst>
                    <a:ext uri="{9D8B030D-6E8A-4147-A177-3AD203B41FA5}">
                      <a16:colId xmlns:a16="http://schemas.microsoft.com/office/drawing/2014/main" val="2660895189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848298726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1902449408"/>
                    </a:ext>
                  </a:extLst>
                </a:gridCol>
                <a:gridCol w="1750394">
                  <a:extLst>
                    <a:ext uri="{9D8B030D-6E8A-4147-A177-3AD203B41FA5}">
                      <a16:colId xmlns:a16="http://schemas.microsoft.com/office/drawing/2014/main" val="181775162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highlight>
                            <a:srgbClr val="FEA000"/>
                          </a:highlight>
                          <a:latin typeface="Arial Black"/>
                        </a:rPr>
                        <a:t>Generation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10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8682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highlight>
                            <a:srgbClr val="FEA000"/>
                          </a:highlight>
                          <a:latin typeface="Arial Black"/>
                        </a:rPr>
                        <a:t>Best location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A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[41.0364, 28.8765]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[41.0373, 28.8884]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highlight>
                            <a:srgbClr val="FFD999"/>
                          </a:highlight>
                          <a:latin typeface="Arial Black"/>
                        </a:rPr>
                        <a:t>[41.0419, 28.8752]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2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406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259511-2C06-2BCE-7D0E-74982AAAB33B}"/>
              </a:ext>
            </a:extLst>
          </p:cNvPr>
          <p:cNvSpPr txBox="1"/>
          <p:nvPr/>
        </p:nvSpPr>
        <p:spPr>
          <a:xfrm>
            <a:off x="358912" y="2302563"/>
            <a:ext cx="35421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If we change mutation rate: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B61DC-0269-A179-08C0-E7EEB6354DEA}"/>
              </a:ext>
            </a:extLst>
          </p:cNvPr>
          <p:cNvSpPr txBox="1"/>
          <p:nvPr/>
        </p:nvSpPr>
        <p:spPr>
          <a:xfrm>
            <a:off x="358912" y="3804476"/>
            <a:ext cx="35421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If we change population number: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43B2B8-3B88-FFC6-4458-FBDD4E177413}"/>
              </a:ext>
            </a:extLst>
          </p:cNvPr>
          <p:cNvSpPr txBox="1"/>
          <p:nvPr/>
        </p:nvSpPr>
        <p:spPr>
          <a:xfrm>
            <a:off x="358912" y="5306389"/>
            <a:ext cx="35421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/>
              <a:t>If we change generation number:</a:t>
            </a:r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31C809-C6F0-48D7-BF3E-4570CDAF51AF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8C75813-FBB5-478B-828B-AC67018E272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Optimizing Waste Generation and Collection Adequacy in Istanbul Districts </vt:lpstr>
      <vt:lpstr>Agenda</vt:lpstr>
      <vt:lpstr>Introduction</vt:lpstr>
      <vt:lpstr>Problem Description</vt:lpstr>
      <vt:lpstr>Method Formulation</vt:lpstr>
      <vt:lpstr>Method Formulation</vt:lpstr>
      <vt:lpstr>Method Formulation</vt:lpstr>
      <vt:lpstr>Method Formulation</vt:lpstr>
      <vt:lpstr>Experiments</vt:lpstr>
      <vt:lpstr>Optimized Waste Facility Placement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/>
  <cp:revision>28</cp:revision>
  <dcterms:created xsi:type="dcterms:W3CDTF">2024-05-20T11:58:36Z</dcterms:created>
  <dcterms:modified xsi:type="dcterms:W3CDTF">2024-05-20T16:46:28Z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