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D59F9-CF0F-4312-B7D2-0D70667FE7AD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41380-1019-4382-818D-AC69678E99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50B336-53E4-401D-A467-FFC263740972}" type="slidenum">
              <a:rPr lang="en-US"/>
              <a:pPr/>
              <a:t>2</a:t>
            </a:fld>
            <a:endParaRPr lang="en-US"/>
          </a:p>
        </p:txBody>
      </p:sp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BA3F07-54A0-4457-BC46-C4146EB6B586}" type="slidenum">
              <a:rPr lang="en-US"/>
              <a:pPr/>
              <a:t>3</a:t>
            </a:fld>
            <a:endParaRPr lang="en-US"/>
          </a:p>
        </p:txBody>
      </p:sp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C17794-148D-445E-ABB8-975AFF096CD2}" type="slidenum">
              <a:rPr lang="en-US"/>
              <a:pPr/>
              <a:t>7</a:t>
            </a:fld>
            <a:endParaRPr lang="en-US"/>
          </a:p>
        </p:txBody>
      </p:sp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F91769E-FC24-49A4-87F8-3B3625C17748}" type="slidenum">
              <a:rPr lang="en-US"/>
              <a:pPr/>
              <a:t>9</a:t>
            </a:fld>
            <a:endParaRPr lang="en-US"/>
          </a:p>
        </p:txBody>
      </p:sp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629E80-6C36-483B-9CFE-4BF4CFA976B4}" type="slidenum">
              <a:rPr lang="en-US"/>
              <a:pPr/>
              <a:t>11</a:t>
            </a:fld>
            <a:endParaRPr lang="en-US"/>
          </a:p>
        </p:txBody>
      </p:sp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11E729-A6BC-469E-9446-03896FF69EC2}" type="slidenum">
              <a:rPr lang="en-US"/>
              <a:pPr/>
              <a:t>12</a:t>
            </a:fld>
            <a:endParaRPr lang="en-US"/>
          </a:p>
        </p:txBody>
      </p:sp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BBC5A4-EC8A-476A-8A23-666A9FA9C273}" type="slidenum">
              <a:rPr lang="en-US"/>
              <a:pPr/>
              <a:t>13</a:t>
            </a:fld>
            <a:endParaRPr lang="en-US"/>
          </a:p>
        </p:txBody>
      </p:sp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11DF-92A5-4745-8FD8-C1B91885DC7A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995-D678-4BCA-AF5D-FE1C4D510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11DF-92A5-4745-8FD8-C1B91885DC7A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995-D678-4BCA-AF5D-FE1C4D510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11DF-92A5-4745-8FD8-C1B91885DC7A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995-D678-4BCA-AF5D-FE1C4D510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11DF-92A5-4745-8FD8-C1B91885DC7A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995-D678-4BCA-AF5D-FE1C4D510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11DF-92A5-4745-8FD8-C1B91885DC7A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995-D678-4BCA-AF5D-FE1C4D510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11DF-92A5-4745-8FD8-C1B91885DC7A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995-D678-4BCA-AF5D-FE1C4D510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11DF-92A5-4745-8FD8-C1B91885DC7A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995-D678-4BCA-AF5D-FE1C4D510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11DF-92A5-4745-8FD8-C1B91885DC7A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995-D678-4BCA-AF5D-FE1C4D510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11DF-92A5-4745-8FD8-C1B91885DC7A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995-D678-4BCA-AF5D-FE1C4D510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11DF-92A5-4745-8FD8-C1B91885DC7A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995-D678-4BCA-AF5D-FE1C4D510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11DF-92A5-4745-8FD8-C1B91885DC7A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995-D678-4BCA-AF5D-FE1C4D510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11DF-92A5-4745-8FD8-C1B91885DC7A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1C995-D678-4BCA-AF5D-FE1C4D5105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image" Target="../media/image1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0B4C67C7-AE3C-4556-8D59-02E394D81A69}" type="slidenum">
              <a:rPr lang="en-US"/>
              <a:pPr/>
              <a:t>1</a:t>
            </a:fld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pitchFamily="34" charset="0"/>
              </a:rPr>
              <a:t>Chapter 1</a:t>
            </a:r>
            <a:r>
              <a:rPr lang="en-US" sz="4800" dirty="0">
                <a:solidFill>
                  <a:srgbClr val="000099"/>
                </a:solidFill>
                <a:latin typeface="Gill Sans MT" pitchFamily="34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pitchFamily="34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pitchFamily="34" charset="0"/>
              </a:rPr>
              <a:t>Access Networks</a:t>
            </a:r>
            <a:endParaRPr lang="en-US" sz="4400" dirty="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2800" i="1">
                <a:solidFill>
                  <a:srgbClr val="008000"/>
                </a:solidFill>
                <a:latin typeface="Gill Sans MT" pitchFamily="34" charset="0"/>
              </a:rPr>
              <a:t>Computer Networking: A Top Down Approach </a:t>
            </a:r>
            <a:r>
              <a:rPr lang="en-US" sz="2800">
                <a:solidFill>
                  <a:srgbClr val="008000"/>
                </a:solidFill>
                <a:latin typeface="Gill Sans MT" pitchFamily="34" charset="0"/>
              </a:rPr>
              <a:t/>
            </a:r>
            <a:br>
              <a:rPr lang="en-US" sz="28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6</a:t>
            </a:r>
            <a:r>
              <a:rPr lang="en-US" sz="2000" baseline="30000">
                <a:solidFill>
                  <a:srgbClr val="008000"/>
                </a:solidFill>
                <a:latin typeface="Gill Sans MT" pitchFamily="34" charset="0"/>
              </a:rPr>
              <a:t>th</a:t>
            </a: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 edition 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Jim Kurose, Keith Ross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Addison-Wesley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March 2012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A note on the use of these ppt slides:</a:t>
            </a:r>
          </a:p>
          <a:p>
            <a:r>
              <a:rPr lang="en-US" sz="1200"/>
              <a:t>We</a:t>
            </a:r>
            <a:r>
              <a:rPr lang="ja-JP" altLang="en-US" sz="1200"/>
              <a:t>’</a:t>
            </a:r>
            <a:r>
              <a:rPr lang="en-US" altLang="ja-JP" sz="1200"/>
              <a:t>re making these slides freely available to all (faculty, students, readers). They</a:t>
            </a:r>
            <a:r>
              <a:rPr lang="ja-JP" altLang="en-US" sz="1200"/>
              <a:t>’</a:t>
            </a:r>
            <a:r>
              <a:rPr lang="en-US" altLang="ja-JP" sz="1200"/>
              <a:t>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/>
              <a:t>lot</a:t>
            </a:r>
            <a:r>
              <a:rPr lang="en-US" altLang="ja-JP" sz="120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3038" indent="-173038">
              <a:lnSpc>
                <a:spcPct val="85000"/>
              </a:lnSpc>
            </a:pPr>
            <a:endParaRPr lang="en-US" sz="1400">
              <a:latin typeface="Gill Sans MT" pitchFamily="34" charset="0"/>
            </a:endParaRPr>
          </a:p>
          <a:p>
            <a:pPr marL="173038" indent="-173038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/>
              <a:t>If you use these slides (e.g., in a class) that you mention their source (after all, we</a:t>
            </a:r>
            <a:r>
              <a:rPr lang="ja-JP" altLang="en-US" sz="1200"/>
              <a:t>’</a:t>
            </a:r>
            <a:r>
              <a:rPr lang="en-US" altLang="ja-JP" sz="1200"/>
              <a:t>d like people to use our book!)</a:t>
            </a:r>
          </a:p>
          <a:p>
            <a:pPr marL="173038" indent="-173038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/>
              <a:t>If you post any slides on a www site, that you note that they are adapted from (or perhaps identical to) our slides, and note our copyright of this material.</a:t>
            </a:r>
          </a:p>
          <a:p>
            <a:pPr marL="173038" indent="-173038">
              <a:buClr>
                <a:schemeClr val="accent2"/>
              </a:buClr>
              <a:buFont typeface="Wingdings" pitchFamily="2" charset="2"/>
              <a:buChar char="q"/>
            </a:pPr>
            <a:endParaRPr lang="en-US" sz="1200"/>
          </a:p>
          <a:p>
            <a:pPr marL="173038" indent="-1730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sz="1200"/>
              <a:t>Thanks and enjoy!  JFK/KWR</a:t>
            </a:r>
          </a:p>
          <a:p>
            <a:pPr marL="173038" indent="-173038">
              <a:lnSpc>
                <a:spcPct val="85000"/>
              </a:lnSpc>
            </a:pPr>
            <a:endParaRPr lang="en-US" sz="1200"/>
          </a:p>
          <a:p>
            <a:pPr marL="173038" indent="-173038">
              <a:lnSpc>
                <a:spcPct val="85000"/>
              </a:lnSpc>
            </a:pPr>
            <a:r>
              <a:rPr lang="en-US" sz="1200"/>
              <a:t>     All material copyright 1996-2012</a:t>
            </a:r>
          </a:p>
          <a:p>
            <a:pPr marL="173038" indent="-173038">
              <a:lnSpc>
                <a:spcPct val="85000"/>
              </a:lnSpc>
            </a:pPr>
            <a:r>
              <a:rPr lang="en-US" sz="1200"/>
              <a:t>     J.F Kurose and K.W. Ross, All Rights Reserved</a:t>
            </a:r>
          </a:p>
        </p:txBody>
      </p:sp>
      <p:pic>
        <p:nvPicPr>
          <p:cNvPr id="2970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1" descr="6e_cov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9"/>
          <p:cNvGrpSpPr>
            <a:grpSpLocks/>
          </p:cNvGrpSpPr>
          <p:nvPr/>
        </p:nvGrpSpPr>
        <p:grpSpPr bwMode="auto">
          <a:xfrm>
            <a:off x="5281613" y="2803525"/>
            <a:ext cx="409575" cy="565150"/>
            <a:chOff x="375561" y="297711"/>
            <a:chExt cx="1252683" cy="2142487"/>
          </a:xfrm>
        </p:grpSpPr>
        <p:sp>
          <p:nvSpPr>
            <p:cNvPr id="221" name="Freeform 220"/>
            <p:cNvSpPr/>
            <p:nvPr/>
          </p:nvSpPr>
          <p:spPr>
            <a:xfrm>
              <a:off x="375561" y="297711"/>
              <a:ext cx="971072" cy="2136471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375561" y="309747"/>
              <a:ext cx="1247826" cy="77033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332065" y="1080080"/>
              <a:ext cx="296179" cy="136011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1442" name="Title 50"/>
          <p:cNvSpPr>
            <a:spLocks noGrp="1"/>
          </p:cNvSpPr>
          <p:nvPr>
            <p:ph type="title" idx="4294967295"/>
          </p:nvPr>
        </p:nvSpPr>
        <p:spPr>
          <a:xfrm>
            <a:off x="290513" y="198438"/>
            <a:ext cx="8321675" cy="765175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Host: sends </a:t>
            </a:r>
            <a:r>
              <a:rPr lang="en-US" sz="4000" i="1" smtClean="0">
                <a:ea typeface="ＭＳ Ｐゴシック" pitchFamily="34" charset="-128"/>
              </a:rPr>
              <a:t>packets</a:t>
            </a:r>
            <a:r>
              <a:rPr lang="en-US" sz="4000" smtClean="0">
                <a:ea typeface="ＭＳ Ｐゴシック" pitchFamily="34" charset="-128"/>
              </a:rPr>
              <a:t> of data</a:t>
            </a:r>
          </a:p>
        </p:txBody>
      </p:sp>
      <p:sp>
        <p:nvSpPr>
          <p:cNvPr id="243750" name="Content Placeholder 52"/>
          <p:cNvSpPr>
            <a:spLocks noGrp="1"/>
          </p:cNvSpPr>
          <p:nvPr>
            <p:ph idx="4294967295"/>
          </p:nvPr>
        </p:nvSpPr>
        <p:spPr>
          <a:xfrm>
            <a:off x="428625" y="1296988"/>
            <a:ext cx="3775075" cy="3425825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ea typeface="+mn-ea"/>
              </a:rPr>
              <a:t>host sending function: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</a:rPr>
              <a:t>takes application message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</a:rPr>
              <a:t>breaks into smaller chunks, known as </a:t>
            </a:r>
            <a:r>
              <a:rPr lang="en-US" sz="2400" i="1" dirty="0" smtClean="0">
                <a:solidFill>
                  <a:srgbClr val="C00000"/>
                </a:solidFill>
                <a:ea typeface="+mn-ea"/>
              </a:rPr>
              <a:t>packets</a:t>
            </a:r>
            <a:r>
              <a:rPr lang="en-US" sz="2400" dirty="0" smtClean="0">
                <a:ea typeface="+mn-ea"/>
              </a:rPr>
              <a:t>, of length </a:t>
            </a:r>
            <a:r>
              <a:rPr lang="en-US" sz="2400" i="1" dirty="0" smtClean="0">
                <a:solidFill>
                  <a:srgbClr val="C00000"/>
                </a:solidFill>
                <a:ea typeface="+mn-ea"/>
              </a:rPr>
              <a:t>L</a:t>
            </a:r>
            <a:r>
              <a:rPr lang="en-US" sz="2400" dirty="0" smtClean="0">
                <a:ea typeface="+mn-ea"/>
              </a:rPr>
              <a:t> bits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</a:rPr>
              <a:t>transmits packet into access network at </a:t>
            </a:r>
            <a:r>
              <a:rPr lang="en-US" sz="2400" i="1" dirty="0" smtClean="0">
                <a:solidFill>
                  <a:srgbClr val="C00000"/>
                </a:solidFill>
                <a:ea typeface="+mn-ea"/>
              </a:rPr>
              <a:t>transmission rate R</a:t>
            </a:r>
          </a:p>
          <a:p>
            <a:pPr lvl="1" eaLnBrk="1" hangingPunct="1">
              <a:defRPr/>
            </a:pPr>
            <a:r>
              <a:rPr lang="en-US" dirty="0" smtClean="0"/>
              <a:t>link transmission rate, aka link </a:t>
            </a:r>
            <a:r>
              <a:rPr lang="en-US" i="1" dirty="0" smtClean="0">
                <a:solidFill>
                  <a:srgbClr val="C00000"/>
                </a:solidFill>
              </a:rPr>
              <a:t>capacity, aka link bandwidth</a:t>
            </a:r>
          </a:p>
        </p:txBody>
      </p:sp>
      <p:sp>
        <p:nvSpPr>
          <p:cNvPr id="61444" name="Line 305"/>
          <p:cNvSpPr>
            <a:spLocks noChangeShapeType="1"/>
          </p:cNvSpPr>
          <p:nvPr/>
        </p:nvSpPr>
        <p:spPr bwMode="auto">
          <a:xfrm>
            <a:off x="5705475" y="3727450"/>
            <a:ext cx="245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445" name="Picture 39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25" y="8223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7883525" y="3427413"/>
            <a:ext cx="1052513" cy="355600"/>
            <a:chOff x="4410" y="1365"/>
            <a:chExt cx="663" cy="224"/>
          </a:xfrm>
        </p:grpSpPr>
        <p:sp>
          <p:nvSpPr>
            <p:cNvPr id="61471" name="Rectangle 52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472" name="AutoShape 53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473" name="Freeform 54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4" name="Freeform 55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93 h 63"/>
                <a:gd name="T2" fmla="*/ 13798 w 280"/>
                <a:gd name="T3" fmla="*/ 674 h 63"/>
                <a:gd name="T4" fmla="*/ 81432 w 280"/>
                <a:gd name="T5" fmla="*/ 0 h 63"/>
                <a:gd name="T6" fmla="*/ 10396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75" name="Freeform 56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1447" name="TextBox 1"/>
          <p:cNvSpPr txBox="1">
            <a:spLocks noChangeArrowheads="1"/>
          </p:cNvSpPr>
          <p:nvPr/>
        </p:nvSpPr>
        <p:spPr bwMode="auto">
          <a:xfrm>
            <a:off x="5756275" y="3759200"/>
            <a:ext cx="2646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R: </a:t>
            </a:r>
            <a:r>
              <a:rPr lang="en-US" sz="1800"/>
              <a:t>link transmission rate</a:t>
            </a:r>
          </a:p>
        </p:txBody>
      </p:sp>
      <p:grpSp>
        <p:nvGrpSpPr>
          <p:cNvPr id="4" name="Group 201"/>
          <p:cNvGrpSpPr>
            <a:grpSpLocks/>
          </p:cNvGrpSpPr>
          <p:nvPr/>
        </p:nvGrpSpPr>
        <p:grpSpPr bwMode="auto">
          <a:xfrm>
            <a:off x="5033963" y="2809875"/>
            <a:ext cx="409575" cy="565150"/>
            <a:chOff x="375561" y="297711"/>
            <a:chExt cx="1252683" cy="2138362"/>
          </a:xfrm>
        </p:grpSpPr>
        <p:sp>
          <p:nvSpPr>
            <p:cNvPr id="203" name="Freeform 202"/>
            <p:cNvSpPr/>
            <p:nvPr/>
          </p:nvSpPr>
          <p:spPr>
            <a:xfrm>
              <a:off x="375561" y="297711"/>
              <a:ext cx="971072" cy="213836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375561" y="309724"/>
              <a:ext cx="1247826" cy="768849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332065" y="1066560"/>
              <a:ext cx="296179" cy="136350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1449" name="TextBox 205"/>
          <p:cNvSpPr txBox="1">
            <a:spLocks noChangeArrowheads="1"/>
          </p:cNvSpPr>
          <p:nvPr/>
        </p:nvSpPr>
        <p:spPr bwMode="auto">
          <a:xfrm>
            <a:off x="4791075" y="3986213"/>
            <a:ext cx="668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host</a:t>
            </a:r>
          </a:p>
        </p:txBody>
      </p:sp>
      <p:grpSp>
        <p:nvGrpSpPr>
          <p:cNvPr id="5" name="Group 206"/>
          <p:cNvGrpSpPr>
            <a:grpSpLocks/>
          </p:cNvGrpSpPr>
          <p:nvPr/>
        </p:nvGrpSpPr>
        <p:grpSpPr bwMode="auto">
          <a:xfrm>
            <a:off x="4559300" y="3535363"/>
            <a:ext cx="1295400" cy="506412"/>
            <a:chOff x="1816230" y="6118900"/>
            <a:chExt cx="1843339" cy="739100"/>
          </a:xfrm>
        </p:grpSpPr>
        <p:pic>
          <p:nvPicPr>
            <p:cNvPr id="6146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16230" y="6142069"/>
              <a:ext cx="1843339" cy="715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9" name="Rectangle 208"/>
            <p:cNvSpPr/>
            <p:nvPr/>
          </p:nvSpPr>
          <p:spPr>
            <a:xfrm rot="1049095">
              <a:off x="1947252" y="6118900"/>
              <a:ext cx="1651325" cy="463386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" name="Group 209"/>
          <p:cNvGrpSpPr>
            <a:grpSpLocks/>
          </p:cNvGrpSpPr>
          <p:nvPr/>
        </p:nvGrpSpPr>
        <p:grpSpPr bwMode="auto">
          <a:xfrm>
            <a:off x="4699000" y="1919288"/>
            <a:ext cx="1409700" cy="877887"/>
            <a:chOff x="2387973" y="4309243"/>
            <a:chExt cx="1771787" cy="1282262"/>
          </a:xfrm>
        </p:grpSpPr>
        <p:pic>
          <p:nvPicPr>
            <p:cNvPr id="61464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83508" y="4309243"/>
              <a:ext cx="1284945" cy="128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2" name="Rectangle 211"/>
            <p:cNvSpPr/>
            <p:nvPr/>
          </p:nvSpPr>
          <p:spPr>
            <a:xfrm rot="11601822">
              <a:off x="2387973" y="5127757"/>
              <a:ext cx="1771787" cy="42433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1452" name="TextBox 215"/>
          <p:cNvSpPr txBox="1">
            <a:spLocks noChangeArrowheads="1"/>
          </p:cNvSpPr>
          <p:nvPr/>
        </p:nvSpPr>
        <p:spPr bwMode="auto">
          <a:xfrm>
            <a:off x="5448300" y="3341688"/>
            <a:ext cx="2889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61453" name="TextBox 216"/>
          <p:cNvSpPr txBox="1">
            <a:spLocks noChangeArrowheads="1"/>
          </p:cNvSpPr>
          <p:nvPr/>
        </p:nvSpPr>
        <p:spPr bwMode="auto">
          <a:xfrm>
            <a:off x="5207000" y="3349625"/>
            <a:ext cx="2889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cxnSp>
        <p:nvCxnSpPr>
          <p:cNvPr id="61454" name="Straight Connector 3"/>
          <p:cNvCxnSpPr>
            <a:cxnSpLocks noChangeShapeType="1"/>
          </p:cNvCxnSpPr>
          <p:nvPr/>
        </p:nvCxnSpPr>
        <p:spPr bwMode="auto">
          <a:xfrm flipV="1">
            <a:off x="5697538" y="2363788"/>
            <a:ext cx="122555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55" name="TextBox 234"/>
          <p:cNvSpPr txBox="1">
            <a:spLocks noChangeArrowheads="1"/>
          </p:cNvSpPr>
          <p:nvPr/>
        </p:nvSpPr>
        <p:spPr bwMode="auto">
          <a:xfrm>
            <a:off x="6861175" y="2014538"/>
            <a:ext cx="15319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two packets, </a:t>
            </a:r>
          </a:p>
          <a:p>
            <a:r>
              <a:rPr lang="en-US" sz="1800" i="1"/>
              <a:t>L</a:t>
            </a:r>
            <a:r>
              <a:rPr lang="en-US" sz="1800"/>
              <a:t> bits each</a:t>
            </a:r>
          </a:p>
        </p:txBody>
      </p:sp>
      <p:sp>
        <p:nvSpPr>
          <p:cNvPr id="61456" name="TextBox 235"/>
          <p:cNvSpPr txBox="1">
            <a:spLocks noChangeArrowheads="1"/>
          </p:cNvSpPr>
          <p:nvPr/>
        </p:nvSpPr>
        <p:spPr bwMode="auto">
          <a:xfrm>
            <a:off x="1550988" y="5456238"/>
            <a:ext cx="147955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800"/>
              <a:t>packet</a:t>
            </a:r>
          </a:p>
          <a:p>
            <a:pPr algn="r">
              <a:lnSpc>
                <a:spcPts val="1800"/>
              </a:lnSpc>
            </a:pPr>
            <a:r>
              <a:rPr lang="en-US" sz="1800"/>
              <a:t>transmission</a:t>
            </a:r>
          </a:p>
          <a:p>
            <a:pPr algn="r">
              <a:lnSpc>
                <a:spcPts val="1800"/>
              </a:lnSpc>
            </a:pPr>
            <a:r>
              <a:rPr lang="en-US" sz="1800"/>
              <a:t>delay</a:t>
            </a:r>
          </a:p>
        </p:txBody>
      </p:sp>
      <p:sp>
        <p:nvSpPr>
          <p:cNvPr id="61457" name="TextBox 237"/>
          <p:cNvSpPr txBox="1">
            <a:spLocks noChangeArrowheads="1"/>
          </p:cNvSpPr>
          <p:nvPr/>
        </p:nvSpPr>
        <p:spPr bwMode="auto">
          <a:xfrm>
            <a:off x="3660775" y="5453063"/>
            <a:ext cx="171132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/>
              <a:t>time needed to</a:t>
            </a:r>
          </a:p>
          <a:p>
            <a:pPr algn="ctr">
              <a:lnSpc>
                <a:spcPts val="1800"/>
              </a:lnSpc>
            </a:pPr>
            <a:r>
              <a:rPr lang="en-US" sz="1800"/>
              <a:t>transmit </a:t>
            </a:r>
            <a:r>
              <a:rPr lang="en-US" sz="1800" i="1"/>
              <a:t>L</a:t>
            </a:r>
            <a:r>
              <a:rPr lang="en-US" sz="1800"/>
              <a:t>-bit</a:t>
            </a:r>
          </a:p>
          <a:p>
            <a:pPr algn="ctr">
              <a:lnSpc>
                <a:spcPts val="1800"/>
              </a:lnSpc>
            </a:pPr>
            <a:r>
              <a:rPr lang="en-US" sz="1800"/>
              <a:t>packet into link</a:t>
            </a:r>
          </a:p>
        </p:txBody>
      </p:sp>
      <p:sp>
        <p:nvSpPr>
          <p:cNvPr id="61458" name="TextBox 4"/>
          <p:cNvSpPr txBox="1">
            <a:spLocks noChangeArrowheads="1"/>
          </p:cNvSpPr>
          <p:nvPr/>
        </p:nvSpPr>
        <p:spPr bwMode="auto">
          <a:xfrm>
            <a:off x="6167438" y="5400675"/>
            <a:ext cx="17414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</a:t>
            </a:r>
            <a:r>
              <a:rPr lang="en-US"/>
              <a:t> (bits)</a:t>
            </a:r>
          </a:p>
          <a:p>
            <a:r>
              <a:rPr lang="en-US" i="1"/>
              <a:t>R</a:t>
            </a:r>
            <a:r>
              <a:rPr lang="en-US"/>
              <a:t> (bits/sec)</a:t>
            </a:r>
          </a:p>
        </p:txBody>
      </p:sp>
      <p:cxnSp>
        <p:nvCxnSpPr>
          <p:cNvPr id="61459" name="Straight Connector 9"/>
          <p:cNvCxnSpPr>
            <a:cxnSpLocks noChangeShapeType="1"/>
          </p:cNvCxnSpPr>
          <p:nvPr/>
        </p:nvCxnSpPr>
        <p:spPr bwMode="auto">
          <a:xfrm>
            <a:off x="6254750" y="5819775"/>
            <a:ext cx="1284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1460" name="TextBox 10"/>
          <p:cNvSpPr txBox="1">
            <a:spLocks noChangeArrowheads="1"/>
          </p:cNvSpPr>
          <p:nvPr/>
        </p:nvSpPr>
        <p:spPr bwMode="auto">
          <a:xfrm>
            <a:off x="3228975" y="5586413"/>
            <a:ext cx="365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61461" name="TextBox 245"/>
          <p:cNvSpPr txBox="1">
            <a:spLocks noChangeArrowheads="1"/>
          </p:cNvSpPr>
          <p:nvPr/>
        </p:nvSpPr>
        <p:spPr bwMode="auto">
          <a:xfrm>
            <a:off x="5570538" y="5602288"/>
            <a:ext cx="365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61462" name="Rectangle 11"/>
          <p:cNvSpPr>
            <a:spLocks noChangeArrowheads="1"/>
          </p:cNvSpPr>
          <p:nvPr/>
        </p:nvSpPr>
        <p:spPr bwMode="auto">
          <a:xfrm>
            <a:off x="1109663" y="5322888"/>
            <a:ext cx="7275512" cy="1001712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421C106B-52E6-434C-A7DE-8A591313D12C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62466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3" y="920750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7363" y="296863"/>
            <a:ext cx="7772400" cy="879475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Physical media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482725"/>
            <a:ext cx="4322763" cy="4648200"/>
          </a:xfrm>
        </p:spPr>
        <p:txBody>
          <a:bodyPr>
            <a:normAutofit fontScale="92500"/>
          </a:bodyPr>
          <a:lstStyle/>
          <a:p>
            <a:pPr eaLnBrk="1" hangingPunct="1">
              <a:buSzPct val="75000"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bit:</a:t>
            </a:r>
            <a:r>
              <a:rPr lang="en-US" sz="240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propagates between</a:t>
            </a:r>
            <a:br>
              <a:rPr lang="en-US" sz="2400" smtClean="0">
                <a:ea typeface="ＭＳ Ｐゴシック" pitchFamily="34" charset="-128"/>
              </a:rPr>
            </a:br>
            <a:r>
              <a:rPr lang="en-US" sz="2400" smtClean="0">
                <a:ea typeface="ＭＳ Ｐゴシック" pitchFamily="34" charset="-128"/>
              </a:rPr>
              <a:t>transmitter/receiver pairs</a:t>
            </a:r>
            <a:endParaRPr lang="en-US" sz="240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physical link:</a:t>
            </a:r>
            <a:r>
              <a:rPr lang="en-US" sz="2400" smtClean="0">
                <a:ea typeface="ＭＳ Ｐゴシック" pitchFamily="34" charset="-128"/>
              </a:rPr>
              <a:t> what lies between transmitter &amp; receiver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guided media: </a:t>
            </a:r>
          </a:p>
          <a:p>
            <a:pPr lvl="1" eaLnBrk="1" hangingPunct="1"/>
            <a:r>
              <a:rPr lang="en-US" smtClean="0"/>
              <a:t>signals propagate in solid media: copper, fiber, coax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unguided media: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en-US" smtClean="0"/>
              <a:t>signals propagate freely, e.g., radio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51413" y="2111375"/>
            <a:ext cx="3810000" cy="3346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twisted pair (TP</a:t>
            </a:r>
            <a:r>
              <a:rPr lang="en-US" sz="2400" i="1" smtClean="0">
                <a:solidFill>
                  <a:srgbClr val="FF0000"/>
                </a:solidFill>
                <a:ea typeface="ＭＳ Ｐゴシック" pitchFamily="34" charset="-128"/>
              </a:rPr>
              <a:t>)</a:t>
            </a:r>
            <a:endParaRPr lang="en-US" sz="2400" i="1" smtClean="0"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two insulated copper wires</a:t>
            </a:r>
          </a:p>
          <a:p>
            <a:pPr lvl="1" eaLnBrk="1" hangingPunct="1">
              <a:buSzPct val="75000"/>
            </a:pPr>
            <a:r>
              <a:rPr lang="en-US" sz="2000" smtClean="0"/>
              <a:t>Category 5: 100 Mbps, 1 Gpbs Ethernet</a:t>
            </a:r>
          </a:p>
          <a:p>
            <a:pPr lvl="1" eaLnBrk="1" hangingPunct="1">
              <a:buSzPct val="75000"/>
            </a:pPr>
            <a:r>
              <a:rPr lang="en-US" sz="2000" smtClean="0"/>
              <a:t>Category 6: 10Gbps</a:t>
            </a:r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913" y="4187825"/>
            <a:ext cx="2276475" cy="170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CF4D9F9F-1A5C-4985-97F8-78C46FC1AA07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64514" name="Picture 6" descr="f-pi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2950" y="4899025"/>
            <a:ext cx="2371725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12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550" y="857250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3688" y="228600"/>
            <a:ext cx="8382000" cy="8794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Physical media: coax, fiber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3962400" cy="4327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coaxial cable:</a:t>
            </a:r>
            <a:endParaRPr lang="en-US" sz="2400" i="1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two concentric copper conductors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bidirectional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broadband:</a:t>
            </a:r>
          </a:p>
          <a:p>
            <a:pPr lvl="1" eaLnBrk="1" hangingPunct="1"/>
            <a:r>
              <a:rPr lang="en-US" sz="2000" smtClean="0"/>
              <a:t> multiple channels on cable</a:t>
            </a:r>
          </a:p>
          <a:p>
            <a:pPr lvl="1" eaLnBrk="1" hangingPunct="1"/>
            <a:r>
              <a:rPr lang="en-US" sz="2000" smtClean="0"/>
              <a:t> HFC</a:t>
            </a:r>
          </a:p>
        </p:txBody>
      </p:sp>
      <p:pic>
        <p:nvPicPr>
          <p:cNvPr id="64518" name="Picture 4" descr="coa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8525" y="3863975"/>
            <a:ext cx="25019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9" name="Rectangle 5"/>
          <p:cNvSpPr>
            <a:spLocks noChangeArrowheads="1"/>
          </p:cNvSpPr>
          <p:nvPr/>
        </p:nvSpPr>
        <p:spPr bwMode="auto">
          <a:xfrm>
            <a:off x="4667250" y="1317625"/>
            <a:ext cx="4230688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fiber optic cable:</a:t>
            </a:r>
            <a:endParaRPr lang="en-US" i="1">
              <a:solidFill>
                <a:srgbClr val="CC0000"/>
              </a:solidFill>
              <a:latin typeface="Gill Sans MT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glass fiber carrying light pulses, each pulse a bit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high-speed operation: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high-speed point-to-point transmission (e.g., 10</a:t>
            </a:r>
            <a:r>
              <a:rPr lang="ja-JP" altLang="en-US" sz="2000">
                <a:latin typeface="Gill Sans MT" pitchFamily="34" charset="0"/>
              </a:rPr>
              <a:t>’</a:t>
            </a:r>
            <a:r>
              <a:rPr lang="en-US" altLang="ja-JP" sz="2000">
                <a:latin typeface="Gill Sans MT" pitchFamily="34" charset="0"/>
              </a:rPr>
              <a:t>s-100</a:t>
            </a:r>
            <a:r>
              <a:rPr lang="ja-JP" altLang="en-US" sz="2000">
                <a:latin typeface="Gill Sans MT" pitchFamily="34" charset="0"/>
              </a:rPr>
              <a:t>’</a:t>
            </a:r>
            <a:r>
              <a:rPr lang="en-US" altLang="ja-JP" sz="2000">
                <a:latin typeface="Gill Sans MT" pitchFamily="34" charset="0"/>
              </a:rPr>
              <a:t>s Gpbs transmission rate)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low error rate: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repeaters spaced far apart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immune to electromagnetic noise</a:t>
            </a:r>
          </a:p>
        </p:txBody>
      </p:sp>
      <p:sp>
        <p:nvSpPr>
          <p:cNvPr id="645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D8D1A947-FCCF-40E5-B014-AE52D299F28C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66562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" y="800100"/>
            <a:ext cx="4113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2863"/>
            <a:ext cx="83820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Physical media: radio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3962400" cy="48768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signal carried in electromagnetic spectrum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no physical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wire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smtClean="0"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bidirectional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propagation environment effects:</a:t>
            </a:r>
          </a:p>
          <a:p>
            <a:pPr lvl="1" eaLnBrk="1" hangingPunct="1"/>
            <a:r>
              <a:rPr lang="en-US" smtClean="0"/>
              <a:t>reflection </a:t>
            </a:r>
          </a:p>
          <a:p>
            <a:pPr lvl="1" eaLnBrk="1" hangingPunct="1"/>
            <a:r>
              <a:rPr lang="en-US" smtClean="0"/>
              <a:t>obstruction by objects</a:t>
            </a:r>
          </a:p>
          <a:p>
            <a:pPr lvl="1" eaLnBrk="1" hangingPunct="1"/>
            <a:r>
              <a:rPr lang="en-US" smtClean="0"/>
              <a:t>interference</a:t>
            </a: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4686300" y="1238250"/>
            <a:ext cx="44577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radio link types:</a:t>
            </a:r>
            <a:endParaRPr lang="en-US" i="1">
              <a:solidFill>
                <a:srgbClr val="CC0000"/>
              </a:solidFill>
              <a:latin typeface="Gill Sans MT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terrestrial  microwave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e.g. up to 45 Mbps channels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LAN</a:t>
            </a:r>
            <a:r>
              <a:rPr lang="en-US">
                <a:latin typeface="Gill Sans MT" pitchFamily="34" charset="0"/>
              </a:rPr>
              <a:t> (e.g., WiFi)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11Mbps, 54 Mbps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wide-area</a:t>
            </a:r>
            <a:r>
              <a:rPr lang="en-US">
                <a:latin typeface="Gill Sans MT" pitchFamily="34" charset="0"/>
              </a:rPr>
              <a:t> (e.g., cellular)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3G cellular: ~ few Mbps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satellite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Kbps to 45Mbps channel (or multiple smaller channels)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270 msec end-end delay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geosynchronous versus low altitude</a:t>
            </a:r>
          </a:p>
        </p:txBody>
      </p:sp>
      <p:sp>
        <p:nvSpPr>
          <p:cNvPr id="665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7A2C4ED9-75B1-422E-9E36-349C4721F21F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01613"/>
            <a:ext cx="7772400" cy="892175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A closer look at network structure: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7513" y="1381125"/>
            <a:ext cx="4203700" cy="104775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network edge:</a:t>
            </a:r>
          </a:p>
          <a:p>
            <a:pPr lvl="1"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hosts: clients and servers</a:t>
            </a:r>
          </a:p>
          <a:p>
            <a:pPr lvl="1"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servers often in data centers</a:t>
            </a:r>
          </a:p>
          <a:p>
            <a:pPr lvl="1" eaLnBrk="1" hangingPunct="1">
              <a:buSzPct val="75000"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088" name="Rectangle 872"/>
          <p:cNvSpPr>
            <a:spLocks noChangeArrowheads="1"/>
          </p:cNvSpPr>
          <p:nvPr/>
        </p:nvSpPr>
        <p:spPr bwMode="auto">
          <a:xfrm>
            <a:off x="419100" y="3068638"/>
            <a:ext cx="4027488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access networks, physical media:</a:t>
            </a:r>
            <a:r>
              <a:rPr lang="en-US" sz="2800">
                <a:latin typeface="Gill Sans MT" pitchFamily="34" charset="0"/>
              </a:rPr>
              <a:t> wired, wireless communication links</a:t>
            </a:r>
            <a:r>
              <a:rPr lang="en-US" sz="2800">
                <a:solidFill>
                  <a:srgbClr val="FF0000"/>
                </a:solidFill>
                <a:latin typeface="Gill Sans MT" pitchFamily="34" charset="0"/>
              </a:rPr>
              <a:t> </a:t>
            </a:r>
            <a:endParaRPr lang="en-US">
              <a:latin typeface="Gill Sans MT" pitchFamily="34" charset="0"/>
            </a:endParaRPr>
          </a:p>
        </p:txBody>
      </p:sp>
      <p:sp>
        <p:nvSpPr>
          <p:cNvPr id="10089" name="Rectangle 873"/>
          <p:cNvSpPr>
            <a:spLocks noChangeArrowheads="1"/>
          </p:cNvSpPr>
          <p:nvPr/>
        </p:nvSpPr>
        <p:spPr bwMode="auto">
          <a:xfrm>
            <a:off x="447675" y="4784725"/>
            <a:ext cx="38100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15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network core: </a:t>
            </a:r>
          </a:p>
          <a:p>
            <a:pPr marL="628650" lvl="1" indent="-171450">
              <a:lnSpc>
                <a:spcPct val="85000"/>
              </a:lnSpc>
              <a:spcBef>
                <a:spcPct val="15000"/>
              </a:spcBef>
              <a:buClr>
                <a:srgbClr val="000099"/>
              </a:buClr>
              <a:buSzPct val="95000"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interconnected routers</a:t>
            </a:r>
          </a:p>
          <a:p>
            <a:pPr marL="628650" lvl="1" indent="-171450">
              <a:lnSpc>
                <a:spcPct val="85000"/>
              </a:lnSpc>
              <a:spcBef>
                <a:spcPct val="15000"/>
              </a:spcBef>
              <a:buClr>
                <a:srgbClr val="000099"/>
              </a:buClr>
              <a:buSzPct val="95000"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network of networks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endParaRPr lang="en-US">
              <a:latin typeface="Gill Sans MT" pitchFamily="34" charset="0"/>
            </a:endParaRPr>
          </a:p>
        </p:txBody>
      </p:sp>
      <p:pic>
        <p:nvPicPr>
          <p:cNvPr id="49158" name="Picture 54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3" y="8778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33"/>
          <p:cNvGrpSpPr>
            <a:grpSpLocks/>
          </p:cNvGrpSpPr>
          <p:nvPr/>
        </p:nvGrpSpPr>
        <p:grpSpPr bwMode="auto">
          <a:xfrm>
            <a:off x="5202238" y="1384300"/>
            <a:ext cx="3551237" cy="4743450"/>
            <a:chOff x="5202238" y="1384300"/>
            <a:chExt cx="3551237" cy="4743450"/>
          </a:xfrm>
        </p:grpSpPr>
        <p:sp>
          <p:nvSpPr>
            <p:cNvPr id="49161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49514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15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49165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6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8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9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5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3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49512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513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49510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511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49508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509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49506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507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49198" name="Picture 603" descr="car_icon_small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49504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505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4949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9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9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502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03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500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01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4948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8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9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2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94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95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92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93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4948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8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8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86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87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84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85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4947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7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7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6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78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79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76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77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204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4946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6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6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8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70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71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68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69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4945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5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5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0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62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63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60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61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4944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4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5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2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54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55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52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53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4944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4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4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4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46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47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44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45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4943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3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3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6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38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39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36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37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4942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2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2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8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30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31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28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29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4941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1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1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0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22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23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20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21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4940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0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1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9327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14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15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12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13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329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49406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407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9332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49404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405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9334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49359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4938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40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40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40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40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4938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388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216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mobile network</a:t>
              </a:r>
            </a:p>
          </p:txBody>
        </p:sp>
        <p:sp>
          <p:nvSpPr>
            <p:cNvPr id="49217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global ISP</a:t>
              </a:r>
            </a:p>
          </p:txBody>
        </p:sp>
        <p:sp>
          <p:nvSpPr>
            <p:cNvPr id="49218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regional ISP</a:t>
              </a:r>
            </a:p>
          </p:txBody>
        </p:sp>
        <p:sp>
          <p:nvSpPr>
            <p:cNvPr id="49219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network</a:t>
              </a:r>
            </a:p>
          </p:txBody>
        </p:sp>
        <p:sp>
          <p:nvSpPr>
            <p:cNvPr id="49220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       network</a:t>
              </a:r>
            </a:p>
          </p:txBody>
        </p:sp>
        <p:grpSp>
          <p:nvGrpSpPr>
            <p:cNvPr id="49361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49354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5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6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7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8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364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9384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85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60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366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9382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83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62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3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386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9380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81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65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411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9378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79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67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8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9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0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1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2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3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4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5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9376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7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419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49322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3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4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5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6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427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9352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53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28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435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9350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51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30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1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443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9348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49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33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451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9346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47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35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6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7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8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9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0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1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2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3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9344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5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459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49299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300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301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9302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303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4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5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6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7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8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467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9316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17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18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19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20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21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310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1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2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3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4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5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475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49276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277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278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9279" name="Picture 1068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280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1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2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3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4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5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483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9293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94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95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96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97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98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287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8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9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0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1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2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491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49253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254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255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9256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257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8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9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0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1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2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499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9270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71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72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73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74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75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264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5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6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7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8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9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516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49251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252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9517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49228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229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230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9231" name="Picture 1146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232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3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4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5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6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7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518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9245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6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7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8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9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50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239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0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1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2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3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4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91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1A22DEF1-37FF-437D-A4B5-3278F15C71FF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8138" y="196850"/>
            <a:ext cx="8382000" cy="83502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Access networks and physical media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0075" y="1371600"/>
            <a:ext cx="4010025" cy="501015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Q: How to connect end systems to edge router?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residential access nets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institutional access networks (school, company)</a:t>
            </a:r>
          </a:p>
          <a:p>
            <a:pPr eaLnBrk="1" hangingPunct="1">
              <a:spcAft>
                <a:spcPct val="30000"/>
              </a:spcAft>
              <a:buSzPct val="75000"/>
            </a:pPr>
            <a:r>
              <a:rPr lang="en-US" sz="2400" smtClean="0">
                <a:ea typeface="ＭＳ Ｐゴシック" pitchFamily="34" charset="-128"/>
              </a:rPr>
              <a:t>mobile access networks</a:t>
            </a:r>
            <a:endParaRPr lang="en-US" sz="240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keep in mind: 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bandwidth (bits per second) of access network?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shared or dedicated?</a:t>
            </a:r>
          </a:p>
        </p:txBody>
      </p:sp>
      <p:sp>
        <p:nvSpPr>
          <p:cNvPr id="51204" name="Freeform 665"/>
          <p:cNvSpPr>
            <a:spLocks/>
          </p:cNvSpPr>
          <p:nvPr/>
        </p:nvSpPr>
        <p:spPr bwMode="auto">
          <a:xfrm>
            <a:off x="5202238" y="1712913"/>
            <a:ext cx="1736725" cy="1071562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66"/>
          <p:cNvGrpSpPr>
            <a:grpSpLocks/>
          </p:cNvGrpSpPr>
          <p:nvPr/>
        </p:nvGrpSpPr>
        <p:grpSpPr bwMode="auto">
          <a:xfrm>
            <a:off x="5370513" y="3048000"/>
            <a:ext cx="1458912" cy="933450"/>
            <a:chOff x="2889" y="1631"/>
            <a:chExt cx="980" cy="743"/>
          </a:xfrm>
        </p:grpSpPr>
        <p:sp>
          <p:nvSpPr>
            <p:cNvPr id="51651" name="Rectangle 667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2" name="AutoShape 668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00CCFF"/>
                </a:solidFill>
              </a:endParaRPr>
            </a:p>
          </p:txBody>
        </p:sp>
      </p:grpSp>
      <p:sp>
        <p:nvSpPr>
          <p:cNvPr id="51206" name="Freeform 669"/>
          <p:cNvSpPr>
            <a:spLocks/>
          </p:cNvSpPr>
          <p:nvPr/>
        </p:nvSpPr>
        <p:spPr bwMode="auto">
          <a:xfrm>
            <a:off x="5364163" y="4425950"/>
            <a:ext cx="3225800" cy="1665288"/>
          </a:xfrm>
          <a:custGeom>
            <a:avLst/>
            <a:gdLst>
              <a:gd name="T0" fmla="*/ 2147483647 w 2032"/>
              <a:gd name="T1" fmla="*/ 2147483647 h 1049"/>
              <a:gd name="T2" fmla="*/ 2147483647 w 2032"/>
              <a:gd name="T3" fmla="*/ 2147483647 h 1049"/>
              <a:gd name="T4" fmla="*/ 2147483647 w 2032"/>
              <a:gd name="T5" fmla="*/ 2147483647 h 1049"/>
              <a:gd name="T6" fmla="*/ 2147483647 w 2032"/>
              <a:gd name="T7" fmla="*/ 2147483647 h 1049"/>
              <a:gd name="T8" fmla="*/ 2147483647 w 2032"/>
              <a:gd name="T9" fmla="*/ 2147483647 h 1049"/>
              <a:gd name="T10" fmla="*/ 2147483647 w 2032"/>
              <a:gd name="T11" fmla="*/ 2147483647 h 1049"/>
              <a:gd name="T12" fmla="*/ 2147483647 w 2032"/>
              <a:gd name="T13" fmla="*/ 2147483647 h 1049"/>
              <a:gd name="T14" fmla="*/ 2147483647 w 2032"/>
              <a:gd name="T15" fmla="*/ 2147483647 h 1049"/>
              <a:gd name="T16" fmla="*/ 2147483647 w 2032"/>
              <a:gd name="T17" fmla="*/ 2147483647 h 1049"/>
              <a:gd name="T18" fmla="*/ 2147483647 w 2032"/>
              <a:gd name="T19" fmla="*/ 2147483647 h 1049"/>
              <a:gd name="T20" fmla="*/ 2147483647 w 2032"/>
              <a:gd name="T21" fmla="*/ 2147483647 h 1049"/>
              <a:gd name="T22" fmla="*/ 2147483647 w 2032"/>
              <a:gd name="T23" fmla="*/ 2147483647 h 1049"/>
              <a:gd name="T24" fmla="*/ 2147483647 w 2032"/>
              <a:gd name="T25" fmla="*/ 2147483647 h 1049"/>
              <a:gd name="T26" fmla="*/ 2147483647 w 2032"/>
              <a:gd name="T27" fmla="*/ 2147483647 h 1049"/>
              <a:gd name="T28" fmla="*/ 2147483647 w 2032"/>
              <a:gd name="T29" fmla="*/ 2147483647 h 1049"/>
              <a:gd name="T30" fmla="*/ 2147483647 w 2032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32"/>
              <a:gd name="T49" fmla="*/ 0 h 1049"/>
              <a:gd name="T50" fmla="*/ 2032 w 2032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32" h="1049">
                <a:moveTo>
                  <a:pt x="1044" y="26"/>
                </a:moveTo>
                <a:cubicBezTo>
                  <a:pt x="959" y="45"/>
                  <a:pt x="924" y="118"/>
                  <a:pt x="847" y="125"/>
                </a:cubicBezTo>
                <a:cubicBezTo>
                  <a:pt x="770" y="132"/>
                  <a:pt x="697" y="61"/>
                  <a:pt x="580" y="68"/>
                </a:cubicBezTo>
                <a:cubicBezTo>
                  <a:pt x="463" y="75"/>
                  <a:pt x="232" y="119"/>
                  <a:pt x="143" y="170"/>
                </a:cubicBezTo>
                <a:cubicBezTo>
                  <a:pt x="54" y="221"/>
                  <a:pt x="65" y="289"/>
                  <a:pt x="48" y="374"/>
                </a:cubicBezTo>
                <a:cubicBezTo>
                  <a:pt x="31" y="459"/>
                  <a:pt x="0" y="618"/>
                  <a:pt x="41" y="680"/>
                </a:cubicBezTo>
                <a:cubicBezTo>
                  <a:pt x="82" y="742"/>
                  <a:pt x="191" y="709"/>
                  <a:pt x="294" y="744"/>
                </a:cubicBezTo>
                <a:cubicBezTo>
                  <a:pt x="397" y="779"/>
                  <a:pt x="527" y="849"/>
                  <a:pt x="660" y="893"/>
                </a:cubicBezTo>
                <a:cubicBezTo>
                  <a:pt x="793" y="938"/>
                  <a:pt x="944" y="991"/>
                  <a:pt x="1088" y="1014"/>
                </a:cubicBezTo>
                <a:cubicBezTo>
                  <a:pt x="1232" y="1036"/>
                  <a:pt x="1401" y="1049"/>
                  <a:pt x="1525" y="1031"/>
                </a:cubicBezTo>
                <a:cubicBezTo>
                  <a:pt x="1649" y="1012"/>
                  <a:pt x="1749" y="960"/>
                  <a:pt x="1831" y="907"/>
                </a:cubicBezTo>
                <a:cubicBezTo>
                  <a:pt x="1913" y="855"/>
                  <a:pt x="1998" y="824"/>
                  <a:pt x="2015" y="714"/>
                </a:cubicBezTo>
                <a:cubicBezTo>
                  <a:pt x="2032" y="604"/>
                  <a:pt x="1990" y="350"/>
                  <a:pt x="1931" y="251"/>
                </a:cubicBezTo>
                <a:cubicBezTo>
                  <a:pt x="1872" y="151"/>
                  <a:pt x="1754" y="153"/>
                  <a:pt x="1658" y="114"/>
                </a:cubicBezTo>
                <a:cubicBezTo>
                  <a:pt x="1562" y="76"/>
                  <a:pt x="1457" y="30"/>
                  <a:pt x="1355" y="15"/>
                </a:cubicBezTo>
                <a:cubicBezTo>
                  <a:pt x="1253" y="0"/>
                  <a:pt x="1129" y="8"/>
                  <a:pt x="1044" y="26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7" name="Line 670"/>
          <p:cNvSpPr>
            <a:spLocks noChangeShapeType="1"/>
          </p:cNvSpPr>
          <p:nvPr/>
        </p:nvSpPr>
        <p:spPr bwMode="auto">
          <a:xfrm rot="-5400000">
            <a:off x="7845425" y="5162551"/>
            <a:ext cx="523875" cy="139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671"/>
          <p:cNvSpPr>
            <a:spLocks noChangeShapeType="1"/>
          </p:cNvSpPr>
          <p:nvPr/>
        </p:nvSpPr>
        <p:spPr bwMode="auto">
          <a:xfrm rot="5400000" flipV="1">
            <a:off x="7991475" y="5443538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672"/>
          <p:cNvSpPr>
            <a:spLocks noChangeShapeType="1"/>
          </p:cNvSpPr>
          <p:nvPr/>
        </p:nvSpPr>
        <p:spPr bwMode="auto">
          <a:xfrm rot="-5400000">
            <a:off x="8177213" y="5116513"/>
            <a:ext cx="0" cy="114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674"/>
          <p:cNvSpPr>
            <a:spLocks noChangeShapeType="1"/>
          </p:cNvSpPr>
          <p:nvPr/>
        </p:nvSpPr>
        <p:spPr bwMode="auto">
          <a:xfrm>
            <a:off x="6100763" y="4776788"/>
            <a:ext cx="217487" cy="1000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1" name="Line 675"/>
          <p:cNvSpPr>
            <a:spLocks noChangeShapeType="1"/>
          </p:cNvSpPr>
          <p:nvPr/>
        </p:nvSpPr>
        <p:spPr bwMode="auto">
          <a:xfrm flipV="1">
            <a:off x="5842000" y="5038725"/>
            <a:ext cx="407988" cy="74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2" name="Line 678"/>
          <p:cNvSpPr>
            <a:spLocks noChangeShapeType="1"/>
          </p:cNvSpPr>
          <p:nvPr/>
        </p:nvSpPr>
        <p:spPr bwMode="auto">
          <a:xfrm flipH="1">
            <a:off x="6267450" y="5102225"/>
            <a:ext cx="144463" cy="1698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3" name="Line 679"/>
          <p:cNvSpPr>
            <a:spLocks noChangeShapeType="1"/>
          </p:cNvSpPr>
          <p:nvPr/>
        </p:nvSpPr>
        <p:spPr bwMode="auto">
          <a:xfrm flipH="1" flipV="1">
            <a:off x="6586538" y="5110163"/>
            <a:ext cx="76200" cy="1635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4" name="Line 680"/>
          <p:cNvSpPr>
            <a:spLocks noChangeShapeType="1"/>
          </p:cNvSpPr>
          <p:nvPr/>
        </p:nvSpPr>
        <p:spPr bwMode="auto">
          <a:xfrm>
            <a:off x="6743700" y="5056188"/>
            <a:ext cx="503238" cy="269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5" name="Line 682"/>
          <p:cNvSpPr>
            <a:spLocks noChangeShapeType="1"/>
          </p:cNvSpPr>
          <p:nvPr/>
        </p:nvSpPr>
        <p:spPr bwMode="auto">
          <a:xfrm>
            <a:off x="6284913" y="3551238"/>
            <a:ext cx="0" cy="1063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6" name="Line 683"/>
          <p:cNvSpPr>
            <a:spLocks noChangeShapeType="1"/>
          </p:cNvSpPr>
          <p:nvPr/>
        </p:nvSpPr>
        <p:spPr bwMode="auto">
          <a:xfrm flipV="1">
            <a:off x="5891213" y="3736975"/>
            <a:ext cx="16827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217" name="Picture 684" descr="access_point_stylized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0388" y="3548063"/>
            <a:ext cx="36988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8" name="Line 685"/>
          <p:cNvSpPr>
            <a:spLocks noChangeShapeType="1"/>
          </p:cNvSpPr>
          <p:nvPr/>
        </p:nvSpPr>
        <p:spPr bwMode="auto">
          <a:xfrm rot="5400000" flipV="1">
            <a:off x="7994650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Line 686"/>
          <p:cNvSpPr>
            <a:spLocks noChangeShapeType="1"/>
          </p:cNvSpPr>
          <p:nvPr/>
        </p:nvSpPr>
        <p:spPr bwMode="auto">
          <a:xfrm flipV="1">
            <a:off x="5894388" y="3733800"/>
            <a:ext cx="16827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220" name="Picture 708" descr="access_point_stylized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1975" y="3546475"/>
            <a:ext cx="3698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1" name="Freeform 709"/>
          <p:cNvSpPr>
            <a:spLocks/>
          </p:cNvSpPr>
          <p:nvPr/>
        </p:nvSpPr>
        <p:spPr bwMode="auto">
          <a:xfrm>
            <a:off x="7015163" y="3530600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2" name="Freeform 710"/>
          <p:cNvSpPr>
            <a:spLocks/>
          </p:cNvSpPr>
          <p:nvPr/>
        </p:nvSpPr>
        <p:spPr bwMode="auto">
          <a:xfrm>
            <a:off x="7023100" y="2005013"/>
            <a:ext cx="1730375" cy="1125537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3" name="Line 711"/>
          <p:cNvSpPr>
            <a:spLocks noChangeShapeType="1"/>
          </p:cNvSpPr>
          <p:nvPr/>
        </p:nvSpPr>
        <p:spPr bwMode="auto">
          <a:xfrm>
            <a:off x="7396163" y="3816350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4" name="Line 712"/>
          <p:cNvSpPr>
            <a:spLocks noChangeShapeType="1"/>
          </p:cNvSpPr>
          <p:nvPr/>
        </p:nvSpPr>
        <p:spPr bwMode="auto">
          <a:xfrm>
            <a:off x="7493000" y="3736975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5" name="Line 713"/>
          <p:cNvSpPr>
            <a:spLocks noChangeShapeType="1"/>
          </p:cNvSpPr>
          <p:nvPr/>
        </p:nvSpPr>
        <p:spPr bwMode="auto">
          <a:xfrm flipV="1">
            <a:off x="7729538" y="3822700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6" name="Line 714"/>
          <p:cNvSpPr>
            <a:spLocks noChangeShapeType="1"/>
          </p:cNvSpPr>
          <p:nvPr/>
        </p:nvSpPr>
        <p:spPr bwMode="auto">
          <a:xfrm>
            <a:off x="6723063" y="2590800"/>
            <a:ext cx="509587" cy="317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7" name="Line 715"/>
          <p:cNvSpPr>
            <a:spLocks noChangeShapeType="1"/>
          </p:cNvSpPr>
          <p:nvPr/>
        </p:nvSpPr>
        <p:spPr bwMode="auto">
          <a:xfrm>
            <a:off x="7358063" y="4700588"/>
            <a:ext cx="390525" cy="184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8" name="Line 716"/>
          <p:cNvSpPr>
            <a:spLocks noChangeShapeType="1"/>
          </p:cNvSpPr>
          <p:nvPr/>
        </p:nvSpPr>
        <p:spPr bwMode="auto">
          <a:xfrm flipV="1">
            <a:off x="6737350" y="4687888"/>
            <a:ext cx="322263" cy="1984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9" name="Line 717"/>
          <p:cNvSpPr>
            <a:spLocks noChangeShapeType="1"/>
          </p:cNvSpPr>
          <p:nvPr/>
        </p:nvSpPr>
        <p:spPr bwMode="auto">
          <a:xfrm flipV="1">
            <a:off x="6780213" y="4979988"/>
            <a:ext cx="971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0" name="Line 718"/>
          <p:cNvSpPr>
            <a:spLocks noChangeShapeType="1"/>
          </p:cNvSpPr>
          <p:nvPr/>
        </p:nvSpPr>
        <p:spPr bwMode="auto">
          <a:xfrm flipV="1">
            <a:off x="7577138" y="2495550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1" name="Line 719"/>
          <p:cNvSpPr>
            <a:spLocks noChangeShapeType="1"/>
          </p:cNvSpPr>
          <p:nvPr/>
        </p:nvSpPr>
        <p:spPr bwMode="auto">
          <a:xfrm>
            <a:off x="7405688" y="2668588"/>
            <a:ext cx="0" cy="825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2" name="Line 720"/>
          <p:cNvSpPr>
            <a:spLocks noChangeShapeType="1"/>
          </p:cNvSpPr>
          <p:nvPr/>
        </p:nvSpPr>
        <p:spPr bwMode="auto">
          <a:xfrm flipV="1">
            <a:off x="7577138" y="2565400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3" name="Line 721"/>
          <p:cNvSpPr>
            <a:spLocks noChangeShapeType="1"/>
          </p:cNvSpPr>
          <p:nvPr/>
        </p:nvSpPr>
        <p:spPr bwMode="auto">
          <a:xfrm>
            <a:off x="7942263" y="2563813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4" name="Line 722"/>
          <p:cNvSpPr>
            <a:spLocks noChangeShapeType="1"/>
          </p:cNvSpPr>
          <p:nvPr/>
        </p:nvSpPr>
        <p:spPr bwMode="auto">
          <a:xfrm>
            <a:off x="7596188" y="2870200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5" name="Line 723"/>
          <p:cNvSpPr>
            <a:spLocks noChangeShapeType="1"/>
          </p:cNvSpPr>
          <p:nvPr/>
        </p:nvSpPr>
        <p:spPr bwMode="auto">
          <a:xfrm>
            <a:off x="8150225" y="2860675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6" name="Line 724"/>
          <p:cNvSpPr>
            <a:spLocks noChangeShapeType="1"/>
          </p:cNvSpPr>
          <p:nvPr/>
        </p:nvSpPr>
        <p:spPr bwMode="auto">
          <a:xfrm flipH="1">
            <a:off x="7296150" y="2936875"/>
            <a:ext cx="98425" cy="7048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7" name="Line 725"/>
          <p:cNvSpPr>
            <a:spLocks noChangeShapeType="1"/>
          </p:cNvSpPr>
          <p:nvPr/>
        </p:nvSpPr>
        <p:spPr bwMode="auto">
          <a:xfrm flipH="1">
            <a:off x="7888288" y="2936875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8" name="Line 726"/>
          <p:cNvSpPr>
            <a:spLocks noChangeShapeType="1"/>
          </p:cNvSpPr>
          <p:nvPr/>
        </p:nvSpPr>
        <p:spPr bwMode="auto">
          <a:xfrm flipV="1">
            <a:off x="7272338" y="4078288"/>
            <a:ext cx="227012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9" name="Line 727"/>
          <p:cNvSpPr>
            <a:spLocks noChangeShapeType="1"/>
          </p:cNvSpPr>
          <p:nvPr/>
        </p:nvSpPr>
        <p:spPr bwMode="auto">
          <a:xfrm>
            <a:off x="8345488" y="2859088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40" name="Line 728"/>
          <p:cNvSpPr>
            <a:spLocks noChangeShapeType="1"/>
          </p:cNvSpPr>
          <p:nvPr/>
        </p:nvSpPr>
        <p:spPr bwMode="auto">
          <a:xfrm>
            <a:off x="6289675" y="2406650"/>
            <a:ext cx="152400" cy="95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41" name="Oval 407"/>
          <p:cNvSpPr>
            <a:spLocks noChangeArrowheads="1"/>
          </p:cNvSpPr>
          <p:nvPr/>
        </p:nvSpPr>
        <p:spPr bwMode="auto">
          <a:xfrm>
            <a:off x="6354763" y="2565400"/>
            <a:ext cx="387350" cy="9525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42" name="Rectangle 410"/>
          <p:cNvSpPr>
            <a:spLocks noChangeArrowheads="1"/>
          </p:cNvSpPr>
          <p:nvPr/>
        </p:nvSpPr>
        <p:spPr bwMode="auto">
          <a:xfrm>
            <a:off x="6354763" y="2555875"/>
            <a:ext cx="388937" cy="587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51243" name="Oval 411"/>
          <p:cNvSpPr>
            <a:spLocks noChangeArrowheads="1"/>
          </p:cNvSpPr>
          <p:nvPr/>
        </p:nvSpPr>
        <p:spPr bwMode="auto">
          <a:xfrm>
            <a:off x="6353175" y="2490788"/>
            <a:ext cx="387350" cy="111125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3" name="Group 732"/>
          <p:cNvGrpSpPr>
            <a:grpSpLocks/>
          </p:cNvGrpSpPr>
          <p:nvPr/>
        </p:nvGrpSpPr>
        <p:grpSpPr bwMode="auto">
          <a:xfrm>
            <a:off x="6430963" y="2519363"/>
            <a:ext cx="219075" cy="52387"/>
            <a:chOff x="2468" y="1332"/>
            <a:chExt cx="310" cy="60"/>
          </a:xfrm>
        </p:grpSpPr>
        <p:sp>
          <p:nvSpPr>
            <p:cNvPr id="51649" name="Freeform 733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0"/>
                <a:gd name="T13" fmla="*/ 0 h 60"/>
                <a:gd name="T14" fmla="*/ 310 w 310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0" name="Freeform 734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60"/>
                <a:gd name="T14" fmla="*/ 282 w 28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45" name="Line 735"/>
          <p:cNvSpPr>
            <a:spLocks noChangeShapeType="1"/>
          </p:cNvSpPr>
          <p:nvPr/>
        </p:nvSpPr>
        <p:spPr bwMode="auto">
          <a:xfrm>
            <a:off x="6354763" y="2543175"/>
            <a:ext cx="0" cy="746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46" name="Line 736"/>
          <p:cNvSpPr>
            <a:spLocks noChangeShapeType="1"/>
          </p:cNvSpPr>
          <p:nvPr/>
        </p:nvSpPr>
        <p:spPr bwMode="auto">
          <a:xfrm>
            <a:off x="6740525" y="2546350"/>
            <a:ext cx="0" cy="730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737"/>
          <p:cNvGrpSpPr>
            <a:grpSpLocks/>
          </p:cNvGrpSpPr>
          <p:nvPr/>
        </p:nvGrpSpPr>
        <p:grpSpPr bwMode="auto">
          <a:xfrm>
            <a:off x="7202488" y="2493963"/>
            <a:ext cx="390525" cy="174625"/>
            <a:chOff x="4334" y="1470"/>
            <a:chExt cx="246" cy="107"/>
          </a:xfrm>
        </p:grpSpPr>
        <p:sp>
          <p:nvSpPr>
            <p:cNvPr id="51641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42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643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" name="Group 741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647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48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45" name="Line 744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6" name="Line 745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46"/>
          <p:cNvGrpSpPr>
            <a:grpSpLocks/>
          </p:cNvGrpSpPr>
          <p:nvPr/>
        </p:nvGrpSpPr>
        <p:grpSpPr bwMode="auto">
          <a:xfrm>
            <a:off x="7213600" y="2757488"/>
            <a:ext cx="390525" cy="174625"/>
            <a:chOff x="4334" y="1470"/>
            <a:chExt cx="246" cy="107"/>
          </a:xfrm>
        </p:grpSpPr>
        <p:sp>
          <p:nvSpPr>
            <p:cNvPr id="51633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34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635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" name="Group 750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639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40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37" name="Line 753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8" name="Line 754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55"/>
          <p:cNvGrpSpPr>
            <a:grpSpLocks/>
          </p:cNvGrpSpPr>
          <p:nvPr/>
        </p:nvGrpSpPr>
        <p:grpSpPr bwMode="auto">
          <a:xfrm>
            <a:off x="7762875" y="2759075"/>
            <a:ext cx="390525" cy="174625"/>
            <a:chOff x="4334" y="1470"/>
            <a:chExt cx="246" cy="107"/>
          </a:xfrm>
        </p:grpSpPr>
        <p:sp>
          <p:nvSpPr>
            <p:cNvPr id="51625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26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627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9" name="Group 759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631" name="Freeform 76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32" name="Freeform 76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29" name="Line 762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0" name="Line 763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764"/>
          <p:cNvGrpSpPr>
            <a:grpSpLocks/>
          </p:cNvGrpSpPr>
          <p:nvPr/>
        </p:nvGrpSpPr>
        <p:grpSpPr bwMode="auto">
          <a:xfrm>
            <a:off x="7689850" y="2393950"/>
            <a:ext cx="390525" cy="174625"/>
            <a:chOff x="4334" y="1470"/>
            <a:chExt cx="246" cy="107"/>
          </a:xfrm>
        </p:grpSpPr>
        <p:sp>
          <p:nvSpPr>
            <p:cNvPr id="51617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18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619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1" name="Group 768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623" name="Freeform 76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24" name="Freeform 77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21" name="Line 771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2" name="Line 772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773"/>
          <p:cNvGrpSpPr>
            <a:grpSpLocks/>
          </p:cNvGrpSpPr>
          <p:nvPr/>
        </p:nvGrpSpPr>
        <p:grpSpPr bwMode="auto">
          <a:xfrm>
            <a:off x="7737475" y="3644900"/>
            <a:ext cx="492125" cy="206375"/>
            <a:chOff x="4334" y="1470"/>
            <a:chExt cx="246" cy="107"/>
          </a:xfrm>
        </p:grpSpPr>
        <p:sp>
          <p:nvSpPr>
            <p:cNvPr id="51609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10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611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3" name="Group 777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615" name="Freeform 77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16" name="Freeform 77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13" name="Line 780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4" name="Line 781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52" name="Line 782"/>
          <p:cNvSpPr>
            <a:spLocks noChangeShapeType="1"/>
          </p:cNvSpPr>
          <p:nvPr/>
        </p:nvSpPr>
        <p:spPr bwMode="auto">
          <a:xfrm>
            <a:off x="6427788" y="3743325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783"/>
          <p:cNvGrpSpPr>
            <a:grpSpLocks/>
          </p:cNvGrpSpPr>
          <p:nvPr/>
        </p:nvGrpSpPr>
        <p:grpSpPr bwMode="auto">
          <a:xfrm>
            <a:off x="7086600" y="3632200"/>
            <a:ext cx="492125" cy="206375"/>
            <a:chOff x="4334" y="1470"/>
            <a:chExt cx="246" cy="107"/>
          </a:xfrm>
        </p:grpSpPr>
        <p:sp>
          <p:nvSpPr>
            <p:cNvPr id="51601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02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603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5" name="Group 787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607" name="Freeform 78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08" name="Freeform 78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05" name="Line 790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6" name="Line 791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792"/>
          <p:cNvGrpSpPr>
            <a:grpSpLocks/>
          </p:cNvGrpSpPr>
          <p:nvPr/>
        </p:nvGrpSpPr>
        <p:grpSpPr bwMode="auto">
          <a:xfrm>
            <a:off x="7397750" y="3911600"/>
            <a:ext cx="492125" cy="206375"/>
            <a:chOff x="4334" y="1470"/>
            <a:chExt cx="246" cy="107"/>
          </a:xfrm>
        </p:grpSpPr>
        <p:sp>
          <p:nvSpPr>
            <p:cNvPr id="51593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594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595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7" name="Group 796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599" name="Freeform 79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00" name="Freeform 79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97" name="Line 799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8" name="Line 800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01"/>
          <p:cNvGrpSpPr>
            <a:grpSpLocks/>
          </p:cNvGrpSpPr>
          <p:nvPr/>
        </p:nvGrpSpPr>
        <p:grpSpPr bwMode="auto">
          <a:xfrm>
            <a:off x="7591425" y="4806950"/>
            <a:ext cx="622300" cy="244475"/>
            <a:chOff x="4334" y="1470"/>
            <a:chExt cx="246" cy="107"/>
          </a:xfrm>
        </p:grpSpPr>
        <p:sp>
          <p:nvSpPr>
            <p:cNvPr id="51585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586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587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9" name="Group 805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591" name="Freeform 80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92" name="Freeform 80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89" name="Line 808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0" name="Line 809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810"/>
          <p:cNvGrpSpPr>
            <a:grpSpLocks/>
          </p:cNvGrpSpPr>
          <p:nvPr/>
        </p:nvGrpSpPr>
        <p:grpSpPr bwMode="auto">
          <a:xfrm>
            <a:off x="6965950" y="4508500"/>
            <a:ext cx="622300" cy="244475"/>
            <a:chOff x="4334" y="1470"/>
            <a:chExt cx="246" cy="107"/>
          </a:xfrm>
        </p:grpSpPr>
        <p:sp>
          <p:nvSpPr>
            <p:cNvPr id="51577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578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579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1" name="Group 814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583" name="Freeform 81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84" name="Freeform 81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81" name="Line 817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2" name="Line 818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819"/>
          <p:cNvGrpSpPr>
            <a:grpSpLocks/>
          </p:cNvGrpSpPr>
          <p:nvPr/>
        </p:nvGrpSpPr>
        <p:grpSpPr bwMode="auto">
          <a:xfrm>
            <a:off x="6242050" y="4851400"/>
            <a:ext cx="622300" cy="244475"/>
            <a:chOff x="4334" y="1470"/>
            <a:chExt cx="246" cy="107"/>
          </a:xfrm>
        </p:grpSpPr>
        <p:sp>
          <p:nvSpPr>
            <p:cNvPr id="51569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570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571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3" name="Group 823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575" name="Freeform 82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76" name="Freeform 82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73" name="Line 826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4" name="Line 827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828"/>
          <p:cNvGrpSpPr>
            <a:grpSpLocks/>
          </p:cNvGrpSpPr>
          <p:nvPr/>
        </p:nvGrpSpPr>
        <p:grpSpPr bwMode="auto">
          <a:xfrm>
            <a:off x="6051550" y="3644900"/>
            <a:ext cx="390525" cy="171450"/>
            <a:chOff x="4334" y="1470"/>
            <a:chExt cx="246" cy="107"/>
          </a:xfrm>
        </p:grpSpPr>
        <p:sp>
          <p:nvSpPr>
            <p:cNvPr id="51561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562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563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5" name="Group 832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567" name="Freeform 8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68" name="Freeform 8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65" name="Line 835"/>
            <p:cNvSpPr>
              <a:spLocks noChangeShapeType="1"/>
            </p:cNvSpPr>
            <p:nvPr/>
          </p:nvSpPr>
          <p:spPr bwMode="auto">
            <a:xfrm>
              <a:off x="4335" y="1503"/>
              <a:ext cx="0" cy="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6" name="Line 836"/>
            <p:cNvSpPr>
              <a:spLocks noChangeShapeType="1"/>
            </p:cNvSpPr>
            <p:nvPr/>
          </p:nvSpPr>
          <p:spPr bwMode="auto">
            <a:xfrm>
              <a:off x="4578" y="1505"/>
              <a:ext cx="0" cy="4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837"/>
          <p:cNvGrpSpPr>
            <a:grpSpLocks/>
          </p:cNvGrpSpPr>
          <p:nvPr/>
        </p:nvGrpSpPr>
        <p:grpSpPr bwMode="auto">
          <a:xfrm>
            <a:off x="6024563" y="1744663"/>
            <a:ext cx="517525" cy="508000"/>
            <a:chOff x="2922" y="1424"/>
            <a:chExt cx="326" cy="320"/>
          </a:xfrm>
        </p:grpSpPr>
        <p:sp>
          <p:nvSpPr>
            <p:cNvPr id="51553" name="Oval 838"/>
            <p:cNvSpPr>
              <a:spLocks noChangeArrowheads="1"/>
            </p:cNvSpPr>
            <p:nvPr/>
          </p:nvSpPr>
          <p:spPr bwMode="auto">
            <a:xfrm>
              <a:off x="2922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83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51556" name="Oval 84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57" name="Oval 84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58" name="Oval 84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59" name="Oval 84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60" name="Freeform 84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80"/>
                  <a:gd name="T31" fmla="*/ 0 h 956"/>
                  <a:gd name="T32" fmla="*/ 1180 w 1180"/>
                  <a:gd name="T33" fmla="*/ 956 h 9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33CCFF"/>
              </a:solidFill>
              <a:ln w="19050" cmpd="sng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55" name="Freeform 84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0"/>
                <a:gd name="T31" fmla="*/ 0 h 956"/>
                <a:gd name="T32" fmla="*/ 1180 w 1180"/>
                <a:gd name="T33" fmla="*/ 956 h 9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33CCFF"/>
            </a:solidFill>
            <a:ln w="19050" cmpd="sng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846"/>
          <p:cNvGrpSpPr>
            <a:grpSpLocks/>
          </p:cNvGrpSpPr>
          <p:nvPr/>
        </p:nvGrpSpPr>
        <p:grpSpPr bwMode="auto">
          <a:xfrm>
            <a:off x="6138863" y="1989138"/>
            <a:ext cx="282575" cy="477837"/>
            <a:chOff x="3748" y="1253"/>
            <a:chExt cx="178" cy="301"/>
          </a:xfrm>
        </p:grpSpPr>
        <p:sp>
          <p:nvSpPr>
            <p:cNvPr id="51537" name="Line 270"/>
            <p:cNvSpPr>
              <a:spLocks noChangeShapeType="1"/>
            </p:cNvSpPr>
            <p:nvPr/>
          </p:nvSpPr>
          <p:spPr bwMode="auto">
            <a:xfrm flipH="1">
              <a:off x="3748" y="1276"/>
              <a:ext cx="89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38" name="Line 271"/>
            <p:cNvSpPr>
              <a:spLocks noChangeShapeType="1"/>
            </p:cNvSpPr>
            <p:nvPr/>
          </p:nvSpPr>
          <p:spPr bwMode="auto">
            <a:xfrm>
              <a:off x="3837" y="1276"/>
              <a:ext cx="89" cy="2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39" name="Line 272"/>
            <p:cNvSpPr>
              <a:spLocks noChangeShapeType="1"/>
            </p:cNvSpPr>
            <p:nvPr/>
          </p:nvSpPr>
          <p:spPr bwMode="auto">
            <a:xfrm>
              <a:off x="3748" y="1527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0" name="Line 273"/>
            <p:cNvSpPr>
              <a:spLocks noChangeShapeType="1"/>
            </p:cNvSpPr>
            <p:nvPr/>
          </p:nvSpPr>
          <p:spPr bwMode="auto">
            <a:xfrm flipH="1">
              <a:off x="3837" y="1527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1" name="Line 274"/>
            <p:cNvSpPr>
              <a:spLocks noChangeShapeType="1"/>
            </p:cNvSpPr>
            <p:nvPr/>
          </p:nvSpPr>
          <p:spPr bwMode="auto">
            <a:xfrm>
              <a:off x="3837" y="128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2" name="Line 275"/>
            <p:cNvSpPr>
              <a:spLocks noChangeShapeType="1"/>
            </p:cNvSpPr>
            <p:nvPr/>
          </p:nvSpPr>
          <p:spPr bwMode="auto">
            <a:xfrm flipV="1">
              <a:off x="3748" y="1501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3" name="Line 276"/>
            <p:cNvSpPr>
              <a:spLocks noChangeShapeType="1"/>
            </p:cNvSpPr>
            <p:nvPr/>
          </p:nvSpPr>
          <p:spPr bwMode="auto">
            <a:xfrm flipH="1" flipV="1">
              <a:off x="3837" y="1501"/>
              <a:ext cx="89" cy="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4" name="Line 277"/>
            <p:cNvSpPr>
              <a:spLocks noChangeShapeType="1"/>
            </p:cNvSpPr>
            <p:nvPr/>
          </p:nvSpPr>
          <p:spPr bwMode="auto">
            <a:xfrm>
              <a:off x="3786" y="1418"/>
              <a:ext cx="51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5" name="Line 278"/>
            <p:cNvSpPr>
              <a:spLocks noChangeShapeType="1"/>
            </p:cNvSpPr>
            <p:nvPr/>
          </p:nvSpPr>
          <p:spPr bwMode="auto">
            <a:xfrm flipV="1">
              <a:off x="3837" y="1418"/>
              <a:ext cx="54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6" name="Line 279"/>
            <p:cNvSpPr>
              <a:spLocks noChangeShapeType="1"/>
            </p:cNvSpPr>
            <p:nvPr/>
          </p:nvSpPr>
          <p:spPr bwMode="auto">
            <a:xfrm>
              <a:off x="3768" y="1455"/>
              <a:ext cx="66" cy="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7" name="Line 280"/>
            <p:cNvSpPr>
              <a:spLocks noChangeShapeType="1"/>
            </p:cNvSpPr>
            <p:nvPr/>
          </p:nvSpPr>
          <p:spPr bwMode="auto">
            <a:xfrm flipV="1">
              <a:off x="3837" y="1461"/>
              <a:ext cx="6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8" name="Line 281"/>
            <p:cNvSpPr>
              <a:spLocks noChangeShapeType="1"/>
            </p:cNvSpPr>
            <p:nvPr/>
          </p:nvSpPr>
          <p:spPr bwMode="auto">
            <a:xfrm flipV="1">
              <a:off x="3837" y="1381"/>
              <a:ext cx="34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9" name="Line 282"/>
            <p:cNvSpPr>
              <a:spLocks noChangeShapeType="1"/>
            </p:cNvSpPr>
            <p:nvPr/>
          </p:nvSpPr>
          <p:spPr bwMode="auto">
            <a:xfrm flipV="1">
              <a:off x="3837" y="1329"/>
              <a:ext cx="21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50" name="Line 283"/>
            <p:cNvSpPr>
              <a:spLocks noChangeShapeType="1"/>
            </p:cNvSpPr>
            <p:nvPr/>
          </p:nvSpPr>
          <p:spPr bwMode="auto">
            <a:xfrm>
              <a:off x="3798" y="1377"/>
              <a:ext cx="42" cy="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51" name="Line 284"/>
            <p:cNvSpPr>
              <a:spLocks noChangeShapeType="1"/>
            </p:cNvSpPr>
            <p:nvPr/>
          </p:nvSpPr>
          <p:spPr bwMode="auto">
            <a:xfrm>
              <a:off x="3817" y="1327"/>
              <a:ext cx="24" cy="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52" name="Oval 862"/>
            <p:cNvSpPr>
              <a:spLocks noChangeArrowheads="1"/>
            </p:cNvSpPr>
            <p:nvPr/>
          </p:nvSpPr>
          <p:spPr bwMode="auto">
            <a:xfrm>
              <a:off x="3821" y="1253"/>
              <a:ext cx="30" cy="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863"/>
          <p:cNvGrpSpPr>
            <a:grpSpLocks/>
          </p:cNvGrpSpPr>
          <p:nvPr/>
        </p:nvGrpSpPr>
        <p:grpSpPr bwMode="auto">
          <a:xfrm>
            <a:off x="5318125" y="1997075"/>
            <a:ext cx="519113" cy="128588"/>
            <a:chOff x="2199" y="955"/>
            <a:chExt cx="2547" cy="506"/>
          </a:xfrm>
        </p:grpSpPr>
        <p:sp>
          <p:nvSpPr>
            <p:cNvPr id="51531" name="Freeform 864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2" name="Freeform 865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3" name="Freeform 866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4" name="Freeform 867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5" name="Freeform 868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25 w 646"/>
                <a:gd name="T1" fmla="*/ 932 h 300"/>
                <a:gd name="T2" fmla="*/ 605 w 646"/>
                <a:gd name="T3" fmla="*/ 787 h 300"/>
                <a:gd name="T4" fmla="*/ 752 w 646"/>
                <a:gd name="T5" fmla="*/ 594 h 300"/>
                <a:gd name="T6" fmla="*/ 776 w 646"/>
                <a:gd name="T7" fmla="*/ 332 h 300"/>
                <a:gd name="T8" fmla="*/ 569 w 646"/>
                <a:gd name="T9" fmla="*/ 187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6" name="Freeform 869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870"/>
          <p:cNvGrpSpPr>
            <a:grpSpLocks/>
          </p:cNvGrpSpPr>
          <p:nvPr/>
        </p:nvGrpSpPr>
        <p:grpSpPr bwMode="auto">
          <a:xfrm>
            <a:off x="5541963" y="1539875"/>
            <a:ext cx="519112" cy="128588"/>
            <a:chOff x="2199" y="955"/>
            <a:chExt cx="2547" cy="506"/>
          </a:xfrm>
        </p:grpSpPr>
        <p:sp>
          <p:nvSpPr>
            <p:cNvPr id="51525" name="Freeform 87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6" name="Freeform 87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7" name="Freeform 87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8" name="Freeform 87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9" name="Freeform 87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25 w 646"/>
                <a:gd name="T1" fmla="*/ 932 h 300"/>
                <a:gd name="T2" fmla="*/ 605 w 646"/>
                <a:gd name="T3" fmla="*/ 787 h 300"/>
                <a:gd name="T4" fmla="*/ 752 w 646"/>
                <a:gd name="T5" fmla="*/ 594 h 300"/>
                <a:gd name="T6" fmla="*/ 776 w 646"/>
                <a:gd name="T7" fmla="*/ 332 h 300"/>
                <a:gd name="T8" fmla="*/ 569 w 646"/>
                <a:gd name="T9" fmla="*/ 187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0" name="Freeform 87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3" name="Line 877"/>
          <p:cNvSpPr>
            <a:spLocks noChangeShapeType="1"/>
          </p:cNvSpPr>
          <p:nvPr/>
        </p:nvSpPr>
        <p:spPr bwMode="auto">
          <a:xfrm flipH="1" flipV="1">
            <a:off x="5626100" y="2027238"/>
            <a:ext cx="39688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" name="Group 885"/>
          <p:cNvGrpSpPr>
            <a:grpSpLocks/>
          </p:cNvGrpSpPr>
          <p:nvPr/>
        </p:nvGrpSpPr>
        <p:grpSpPr bwMode="auto">
          <a:xfrm>
            <a:off x="5392738" y="3527425"/>
            <a:ext cx="519112" cy="128588"/>
            <a:chOff x="2199" y="955"/>
            <a:chExt cx="2547" cy="506"/>
          </a:xfrm>
        </p:grpSpPr>
        <p:sp>
          <p:nvSpPr>
            <p:cNvPr id="51519" name="Freeform 886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0" name="Freeform 887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1" name="Freeform 888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2" name="Freeform 889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3" name="Freeform 890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25 w 646"/>
                <a:gd name="T1" fmla="*/ 932 h 300"/>
                <a:gd name="T2" fmla="*/ 605 w 646"/>
                <a:gd name="T3" fmla="*/ 787 h 300"/>
                <a:gd name="T4" fmla="*/ 752 w 646"/>
                <a:gd name="T5" fmla="*/ 594 h 300"/>
                <a:gd name="T6" fmla="*/ 776 w 646"/>
                <a:gd name="T7" fmla="*/ 332 h 300"/>
                <a:gd name="T8" fmla="*/ 569 w 646"/>
                <a:gd name="T9" fmla="*/ 187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4" name="Freeform 891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5" name="Line 892"/>
          <p:cNvSpPr>
            <a:spLocks noChangeShapeType="1"/>
          </p:cNvSpPr>
          <p:nvPr/>
        </p:nvSpPr>
        <p:spPr bwMode="auto">
          <a:xfrm>
            <a:off x="5778500" y="3119438"/>
            <a:ext cx="20638" cy="55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554" name="Group 893"/>
          <p:cNvGrpSpPr>
            <a:grpSpLocks/>
          </p:cNvGrpSpPr>
          <p:nvPr/>
        </p:nvGrpSpPr>
        <p:grpSpPr bwMode="auto">
          <a:xfrm>
            <a:off x="7007225" y="5005388"/>
            <a:ext cx="519113" cy="128587"/>
            <a:chOff x="2199" y="955"/>
            <a:chExt cx="2547" cy="506"/>
          </a:xfrm>
        </p:grpSpPr>
        <p:sp>
          <p:nvSpPr>
            <p:cNvPr id="51513" name="Freeform 894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4" name="Freeform 895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5" name="Freeform 896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6" name="Freeform 897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7" name="Freeform 898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25 w 646"/>
                <a:gd name="T1" fmla="*/ 932 h 300"/>
                <a:gd name="T2" fmla="*/ 605 w 646"/>
                <a:gd name="T3" fmla="*/ 787 h 300"/>
                <a:gd name="T4" fmla="*/ 752 w 646"/>
                <a:gd name="T5" fmla="*/ 594 h 300"/>
                <a:gd name="T6" fmla="*/ 776 w 646"/>
                <a:gd name="T7" fmla="*/ 332 h 300"/>
                <a:gd name="T8" fmla="*/ 569 w 646"/>
                <a:gd name="T9" fmla="*/ 187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8" name="Freeform 899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564" name="Group 900"/>
          <p:cNvGrpSpPr>
            <a:grpSpLocks/>
          </p:cNvGrpSpPr>
          <p:nvPr/>
        </p:nvGrpSpPr>
        <p:grpSpPr bwMode="auto">
          <a:xfrm>
            <a:off x="7245350" y="5429250"/>
            <a:ext cx="519113" cy="128588"/>
            <a:chOff x="2199" y="955"/>
            <a:chExt cx="2547" cy="506"/>
          </a:xfrm>
        </p:grpSpPr>
        <p:sp>
          <p:nvSpPr>
            <p:cNvPr id="51507" name="Freeform 90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8" name="Freeform 90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9" name="Freeform 90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0" name="Freeform 90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1" name="Freeform 90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25 w 646"/>
                <a:gd name="T1" fmla="*/ 932 h 300"/>
                <a:gd name="T2" fmla="*/ 605 w 646"/>
                <a:gd name="T3" fmla="*/ 787 h 300"/>
                <a:gd name="T4" fmla="*/ 752 w 646"/>
                <a:gd name="T5" fmla="*/ 594 h 300"/>
                <a:gd name="T6" fmla="*/ 776 w 646"/>
                <a:gd name="T7" fmla="*/ 332 h 300"/>
                <a:gd name="T8" fmla="*/ 569 w 646"/>
                <a:gd name="T9" fmla="*/ 187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2" name="Freeform 90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572" name="Group 907"/>
          <p:cNvGrpSpPr>
            <a:grpSpLocks/>
          </p:cNvGrpSpPr>
          <p:nvPr/>
        </p:nvGrpSpPr>
        <p:grpSpPr bwMode="auto">
          <a:xfrm>
            <a:off x="6821488" y="5408613"/>
            <a:ext cx="519112" cy="128587"/>
            <a:chOff x="2199" y="955"/>
            <a:chExt cx="2547" cy="506"/>
          </a:xfrm>
        </p:grpSpPr>
        <p:sp>
          <p:nvSpPr>
            <p:cNvPr id="51501" name="Freeform 908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2" name="Freeform 909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3" name="Freeform 910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4" name="Freeform 911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5" name="Freeform 912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25 w 646"/>
                <a:gd name="T1" fmla="*/ 932 h 300"/>
                <a:gd name="T2" fmla="*/ 605 w 646"/>
                <a:gd name="T3" fmla="*/ 787 h 300"/>
                <a:gd name="T4" fmla="*/ 752 w 646"/>
                <a:gd name="T5" fmla="*/ 594 h 300"/>
                <a:gd name="T6" fmla="*/ 776 w 646"/>
                <a:gd name="T7" fmla="*/ 332 h 300"/>
                <a:gd name="T8" fmla="*/ 569 w 646"/>
                <a:gd name="T9" fmla="*/ 187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6" name="Freeform 913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269" name="Picture 915" descr="access_point_stylized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9625" y="5056188"/>
            <a:ext cx="433388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0" name="Picture 916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938" y="83026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1" name="Line 918"/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580" name="Group 919"/>
          <p:cNvGrpSpPr>
            <a:grpSpLocks/>
          </p:cNvGrpSpPr>
          <p:nvPr/>
        </p:nvGrpSpPr>
        <p:grpSpPr bwMode="auto">
          <a:xfrm flipH="1">
            <a:off x="5775325" y="4533900"/>
            <a:ext cx="414338" cy="373063"/>
            <a:chOff x="2839" y="3501"/>
            <a:chExt cx="755" cy="803"/>
          </a:xfrm>
        </p:grpSpPr>
        <p:pic>
          <p:nvPicPr>
            <p:cNvPr id="51499" name="Picture 920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500" name="Freeform 92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1588" name="Group 922"/>
          <p:cNvGrpSpPr>
            <a:grpSpLocks/>
          </p:cNvGrpSpPr>
          <p:nvPr/>
        </p:nvGrpSpPr>
        <p:grpSpPr bwMode="auto">
          <a:xfrm flipH="1">
            <a:off x="5457825" y="4954588"/>
            <a:ext cx="482600" cy="406400"/>
            <a:chOff x="2839" y="3501"/>
            <a:chExt cx="755" cy="803"/>
          </a:xfrm>
        </p:grpSpPr>
        <p:pic>
          <p:nvPicPr>
            <p:cNvPr id="51497" name="Picture 923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498" name="Freeform 92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1596" name="Group 925"/>
          <p:cNvGrpSpPr>
            <a:grpSpLocks/>
          </p:cNvGrpSpPr>
          <p:nvPr/>
        </p:nvGrpSpPr>
        <p:grpSpPr bwMode="auto">
          <a:xfrm flipH="1">
            <a:off x="5935663" y="5256213"/>
            <a:ext cx="427037" cy="349250"/>
            <a:chOff x="2839" y="3501"/>
            <a:chExt cx="755" cy="803"/>
          </a:xfrm>
        </p:grpSpPr>
        <p:pic>
          <p:nvPicPr>
            <p:cNvPr id="51495" name="Picture 926" descr="desktop_computer_stylized_medium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496" name="Freeform 92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1604" name="Group 928"/>
          <p:cNvGrpSpPr>
            <a:grpSpLocks/>
          </p:cNvGrpSpPr>
          <p:nvPr/>
        </p:nvGrpSpPr>
        <p:grpSpPr bwMode="auto">
          <a:xfrm>
            <a:off x="6550025" y="5238750"/>
            <a:ext cx="427038" cy="350838"/>
            <a:chOff x="2839" y="3501"/>
            <a:chExt cx="755" cy="803"/>
          </a:xfrm>
        </p:grpSpPr>
        <p:pic>
          <p:nvPicPr>
            <p:cNvPr id="51493" name="Picture 929" descr="desktop_computer_stylized_medium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494" name="Freeform 93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51276" name="Picture 931" descr="car_icon_smal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42063" y="1720850"/>
            <a:ext cx="8493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612" name="Group 932"/>
          <p:cNvGrpSpPr>
            <a:grpSpLocks/>
          </p:cNvGrpSpPr>
          <p:nvPr/>
        </p:nvGrpSpPr>
        <p:grpSpPr bwMode="auto">
          <a:xfrm>
            <a:off x="5618163" y="1558925"/>
            <a:ext cx="415925" cy="373063"/>
            <a:chOff x="2756" y="1866"/>
            <a:chExt cx="462" cy="463"/>
          </a:xfrm>
        </p:grpSpPr>
        <p:pic>
          <p:nvPicPr>
            <p:cNvPr id="51491" name="Picture 933" descr="iphone_stylized_small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492" name="Picture 934" descr="antenna_radiation_stylized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756" y="1866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278" name="Picture 936" descr="access_point_stylized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388" y="505777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620" name="Group 938"/>
          <p:cNvGrpSpPr>
            <a:grpSpLocks/>
          </p:cNvGrpSpPr>
          <p:nvPr/>
        </p:nvGrpSpPr>
        <p:grpSpPr bwMode="auto">
          <a:xfrm>
            <a:off x="8240713" y="5002213"/>
            <a:ext cx="227012" cy="481012"/>
            <a:chOff x="4140" y="429"/>
            <a:chExt cx="1425" cy="2396"/>
          </a:xfrm>
        </p:grpSpPr>
        <p:sp>
          <p:nvSpPr>
            <p:cNvPr id="51459" name="Freeform 9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0" name="Rectangle 940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1" name="Freeform 9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2" name="Freeform 9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3" name="Rectangle 943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628" name="Group 9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489" name="AutoShape 94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90" name="AutoShape 946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65" name="Rectangle 947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636" name="Group 9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487" name="AutoShape 949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88" name="AutoShape 950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67" name="Rectangle 951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8" name="Rectangle 952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644" name="Group 9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485" name="AutoShape 954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86" name="AutoShape 955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70" name="Freeform 9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653" name="Group 9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483" name="AutoShape 958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84" name="AutoShape 959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72" name="Rectangle 960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3" name="Freeform 9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4" name="Freeform 9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5" name="Oval 963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6" name="Freeform 9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7" name="AutoShape 965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8" name="AutoShape 966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9" name="Oval 967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0" name="Oval 968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1481" name="Oval 969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2" name="Rectangle 970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654" name="Group 971"/>
          <p:cNvGrpSpPr>
            <a:grpSpLocks/>
          </p:cNvGrpSpPr>
          <p:nvPr/>
        </p:nvGrpSpPr>
        <p:grpSpPr bwMode="auto">
          <a:xfrm>
            <a:off x="7924800" y="5303838"/>
            <a:ext cx="227013" cy="481012"/>
            <a:chOff x="4140" y="429"/>
            <a:chExt cx="1425" cy="2396"/>
          </a:xfrm>
        </p:grpSpPr>
        <p:sp>
          <p:nvSpPr>
            <p:cNvPr id="51427" name="Freeform 97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8" name="Rectangle 973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9" name="Freeform 97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0" name="Freeform 97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1" name="Rectangle 976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655" name="Group 97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457" name="AutoShape 97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8" name="AutoShape 979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33" name="Rectangle 980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656" name="Group 98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455" name="AutoShape 982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6" name="AutoShape 983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35" name="Rectangle 984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6" name="Rectangle 985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657" name="Group 98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453" name="AutoShape 987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4" name="AutoShape 988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38" name="Freeform 98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658" name="Group 99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451" name="AutoShape 991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2" name="AutoShape 992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40" name="Rectangle 993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1" name="Freeform 99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2" name="Freeform 99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3" name="Oval 996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4" name="Freeform 99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5" name="AutoShape 998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6" name="AutoShape 999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7" name="Oval 1000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8" name="Oval 1001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1449" name="Oval 1002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0" name="Rectangle 1003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659" name="Group 1004"/>
          <p:cNvGrpSpPr>
            <a:grpSpLocks/>
          </p:cNvGrpSpPr>
          <p:nvPr/>
        </p:nvGrpSpPr>
        <p:grpSpPr bwMode="auto">
          <a:xfrm>
            <a:off x="5302250" y="2043113"/>
            <a:ext cx="534988" cy="407987"/>
            <a:chOff x="877" y="1008"/>
            <a:chExt cx="2747" cy="2591"/>
          </a:xfrm>
        </p:grpSpPr>
        <p:pic>
          <p:nvPicPr>
            <p:cNvPr id="51404" name="Picture 1005" descr="antenna_stylized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405" name="Picture 1006" descr="laptop_keyboard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406" name="Freeform 100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 w 2982"/>
                <a:gd name="T1" fmla="*/ 0 h 2442"/>
                <a:gd name="T2" fmla="*/ 0 w 2982"/>
                <a:gd name="T3" fmla="*/ 4 h 2442"/>
                <a:gd name="T4" fmla="*/ 16 w 2982"/>
                <a:gd name="T5" fmla="*/ 5 h 2442"/>
                <a:gd name="T6" fmla="*/ 20 w 2982"/>
                <a:gd name="T7" fmla="*/ 1 h 2442"/>
                <a:gd name="T8" fmla="*/ 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1407" name="Picture 1008" descr="screen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408" name="Freeform 100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7 w 2528"/>
                <a:gd name="T3" fmla="*/ 1 h 455"/>
                <a:gd name="T4" fmla="*/ 16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9" name="Freeform 101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 w 702"/>
                <a:gd name="T1" fmla="*/ 0 h 1893"/>
                <a:gd name="T2" fmla="*/ 0 w 702"/>
                <a:gd name="T3" fmla="*/ 4 h 1893"/>
                <a:gd name="T4" fmla="*/ 1 w 702"/>
                <a:gd name="T5" fmla="*/ 4 h 1893"/>
                <a:gd name="T6" fmla="*/ 5 w 702"/>
                <a:gd name="T7" fmla="*/ 1 h 1893"/>
                <a:gd name="T8" fmla="*/ 4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0" name="Freeform 101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5 w 756"/>
                <a:gd name="T1" fmla="*/ 0 h 2184"/>
                <a:gd name="T2" fmla="*/ 1 w 756"/>
                <a:gd name="T3" fmla="*/ 5 h 2184"/>
                <a:gd name="T4" fmla="*/ 0 w 756"/>
                <a:gd name="T5" fmla="*/ 5 h 2184"/>
                <a:gd name="T6" fmla="*/ 4 w 756"/>
                <a:gd name="T7" fmla="*/ 1 h 2184"/>
                <a:gd name="T8" fmla="*/ 5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1" name="Freeform 101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6 w 2773"/>
                <a:gd name="T5" fmla="*/ 2 h 738"/>
                <a:gd name="T6" fmla="*/ 16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2" name="Freeform 101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2 w 637"/>
                <a:gd name="T1" fmla="*/ 0 h 1659"/>
                <a:gd name="T2" fmla="*/ 12 w 637"/>
                <a:gd name="T3" fmla="*/ 0 h 1659"/>
                <a:gd name="T4" fmla="*/ 1 w 637"/>
                <a:gd name="T5" fmla="*/ 59 h 1659"/>
                <a:gd name="T6" fmla="*/ 0 w 637"/>
                <a:gd name="T7" fmla="*/ 57 h 1659"/>
                <a:gd name="T8" fmla="*/ 1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3" name="Freeform 101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2 h 550"/>
                <a:gd name="T4" fmla="*/ 42 w 2216"/>
                <a:gd name="T5" fmla="*/ 20 h 550"/>
                <a:gd name="T6" fmla="*/ 42 w 2216"/>
                <a:gd name="T7" fmla="*/ 1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660" name="Group 101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21" name="Freeform 101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22" name="Freeform 101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23" name="Freeform 101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24" name="Freeform 101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25" name="Freeform 102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26" name="Freeform 102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415" name="Freeform 102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0 h 792"/>
                <a:gd name="T2" fmla="*/ 9 w 990"/>
                <a:gd name="T3" fmla="*/ 0 h 792"/>
                <a:gd name="T4" fmla="*/ 9 w 990"/>
                <a:gd name="T5" fmla="*/ 1 h 792"/>
                <a:gd name="T6" fmla="*/ 0 w 990"/>
                <a:gd name="T7" fmla="*/ 10 h 792"/>
                <a:gd name="T8" fmla="*/ 1 w 990"/>
                <a:gd name="T9" fmla="*/ 1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6" name="Freeform 102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2 w 2532"/>
                <a:gd name="T5" fmla="*/ 9 h 723"/>
                <a:gd name="T6" fmla="*/ 22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7" name="Freeform 102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2 h 147"/>
                <a:gd name="T4" fmla="*/ 0 w 26"/>
                <a:gd name="T5" fmla="*/ 2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8" name="Freeform 102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 w 1176"/>
                <a:gd name="T1" fmla="*/ 0 h 606"/>
                <a:gd name="T2" fmla="*/ 0 w 1176"/>
                <a:gd name="T3" fmla="*/ 8 h 606"/>
                <a:gd name="T4" fmla="*/ 1 w 1176"/>
                <a:gd name="T5" fmla="*/ 8 h 606"/>
                <a:gd name="T6" fmla="*/ 10 w 1176"/>
                <a:gd name="T7" fmla="*/ 1 h 606"/>
                <a:gd name="T8" fmla="*/ 1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9" name="Freeform 102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2 w 2532"/>
                <a:gd name="T5" fmla="*/ 6 h 723"/>
                <a:gd name="T6" fmla="*/ 12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0" name="Freeform 102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 h 723"/>
                <a:gd name="T6" fmla="*/ 0 w 2532"/>
                <a:gd name="T7" fmla="*/ 9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282" name="Picture 1030" descr="laptop_keyboar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09064" flipH="1">
            <a:off x="6897688" y="5735638"/>
            <a:ext cx="3889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3" name="Freeform 1031"/>
          <p:cNvSpPr>
            <a:spLocks/>
          </p:cNvSpPr>
          <p:nvPr/>
        </p:nvSpPr>
        <p:spPr bwMode="auto">
          <a:xfrm>
            <a:off x="7026275" y="5580063"/>
            <a:ext cx="312738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284" name="Picture 1032" descr="scree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042150" y="5584825"/>
            <a:ext cx="28416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5" name="Freeform 1033"/>
          <p:cNvSpPr>
            <a:spLocks/>
          </p:cNvSpPr>
          <p:nvPr/>
        </p:nvSpPr>
        <p:spPr bwMode="auto">
          <a:xfrm>
            <a:off x="7083425" y="5573713"/>
            <a:ext cx="265113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6" name="Freeform 1034"/>
          <p:cNvSpPr>
            <a:spLocks/>
          </p:cNvSpPr>
          <p:nvPr/>
        </p:nvSpPr>
        <p:spPr bwMode="auto">
          <a:xfrm>
            <a:off x="7024688" y="5573713"/>
            <a:ext cx="73025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7" name="Freeform 1035"/>
          <p:cNvSpPr>
            <a:spLocks/>
          </p:cNvSpPr>
          <p:nvPr/>
        </p:nvSpPr>
        <p:spPr bwMode="auto">
          <a:xfrm>
            <a:off x="7267575" y="5602288"/>
            <a:ext cx="79375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8" name="Freeform 1036"/>
          <p:cNvSpPr>
            <a:spLocks/>
          </p:cNvSpPr>
          <p:nvPr/>
        </p:nvSpPr>
        <p:spPr bwMode="auto">
          <a:xfrm>
            <a:off x="7023100" y="5726113"/>
            <a:ext cx="29051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9" name="Freeform 1037"/>
          <p:cNvSpPr>
            <a:spLocks/>
          </p:cNvSpPr>
          <p:nvPr/>
        </p:nvSpPr>
        <p:spPr bwMode="auto">
          <a:xfrm>
            <a:off x="7275513" y="5603875"/>
            <a:ext cx="74612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0" name="Freeform 1038"/>
          <p:cNvSpPr>
            <a:spLocks/>
          </p:cNvSpPr>
          <p:nvPr/>
        </p:nvSpPr>
        <p:spPr bwMode="auto">
          <a:xfrm>
            <a:off x="7023100" y="5735638"/>
            <a:ext cx="258763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661" name="Group 1039"/>
          <p:cNvGrpSpPr>
            <a:grpSpLocks/>
          </p:cNvGrpSpPr>
          <p:nvPr/>
        </p:nvGrpSpPr>
        <p:grpSpPr bwMode="auto">
          <a:xfrm>
            <a:off x="7019925" y="5800725"/>
            <a:ext cx="87313" cy="38100"/>
            <a:chOff x="1740" y="2642"/>
            <a:chExt cx="752" cy="327"/>
          </a:xfrm>
        </p:grpSpPr>
        <p:sp>
          <p:nvSpPr>
            <p:cNvPr id="51398" name="Freeform 1040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9" name="Freeform 1041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0" name="Freeform 1042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1" name="Freeform 1043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2" name="Freeform 1044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3" name="Freeform 1045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92" name="Freeform 1046"/>
          <p:cNvSpPr>
            <a:spLocks/>
          </p:cNvSpPr>
          <p:nvPr/>
        </p:nvSpPr>
        <p:spPr bwMode="auto">
          <a:xfrm>
            <a:off x="7169150" y="5807075"/>
            <a:ext cx="10636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3" name="Freeform 1047"/>
          <p:cNvSpPr>
            <a:spLocks/>
          </p:cNvSpPr>
          <p:nvPr/>
        </p:nvSpPr>
        <p:spPr bwMode="auto">
          <a:xfrm>
            <a:off x="6897688" y="5813425"/>
            <a:ext cx="271462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4" name="Freeform 1048"/>
          <p:cNvSpPr>
            <a:spLocks/>
          </p:cNvSpPr>
          <p:nvPr/>
        </p:nvSpPr>
        <p:spPr bwMode="auto">
          <a:xfrm>
            <a:off x="6899275" y="5799138"/>
            <a:ext cx="1588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5" name="Freeform 1049"/>
          <p:cNvSpPr>
            <a:spLocks/>
          </p:cNvSpPr>
          <p:nvPr/>
        </p:nvSpPr>
        <p:spPr bwMode="auto">
          <a:xfrm>
            <a:off x="6899275" y="5738813"/>
            <a:ext cx="125413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6" name="Freeform 1050"/>
          <p:cNvSpPr>
            <a:spLocks/>
          </p:cNvSpPr>
          <p:nvPr/>
        </p:nvSpPr>
        <p:spPr bwMode="auto">
          <a:xfrm>
            <a:off x="6907213" y="5802313"/>
            <a:ext cx="257175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7" name="Freeform 1051"/>
          <p:cNvSpPr>
            <a:spLocks/>
          </p:cNvSpPr>
          <p:nvPr/>
        </p:nvSpPr>
        <p:spPr bwMode="auto">
          <a:xfrm flipV="1">
            <a:off x="7164388" y="5797550"/>
            <a:ext cx="10477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298" name="Picture 1054" descr="laptop_keyboard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 rot="109064" flipH="1">
            <a:off x="5581650" y="3290888"/>
            <a:ext cx="3635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9" name="Freeform 1055"/>
          <p:cNvSpPr>
            <a:spLocks/>
          </p:cNvSpPr>
          <p:nvPr/>
        </p:nvSpPr>
        <p:spPr bwMode="auto">
          <a:xfrm>
            <a:off x="5702300" y="3135313"/>
            <a:ext cx="292100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300" name="Picture 1056" descr="screen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716588" y="3140075"/>
            <a:ext cx="2667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01" name="Freeform 1057"/>
          <p:cNvSpPr>
            <a:spLocks/>
          </p:cNvSpPr>
          <p:nvPr/>
        </p:nvSpPr>
        <p:spPr bwMode="auto">
          <a:xfrm>
            <a:off x="5756275" y="3128963"/>
            <a:ext cx="247650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2" name="Freeform 1058"/>
          <p:cNvSpPr>
            <a:spLocks/>
          </p:cNvSpPr>
          <p:nvPr/>
        </p:nvSpPr>
        <p:spPr bwMode="auto">
          <a:xfrm>
            <a:off x="5700713" y="3128963"/>
            <a:ext cx="68262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3" name="Freeform 1059"/>
          <p:cNvSpPr>
            <a:spLocks/>
          </p:cNvSpPr>
          <p:nvPr/>
        </p:nvSpPr>
        <p:spPr bwMode="auto">
          <a:xfrm>
            <a:off x="5927725" y="3157538"/>
            <a:ext cx="74613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4" name="Freeform 1060"/>
          <p:cNvSpPr>
            <a:spLocks/>
          </p:cNvSpPr>
          <p:nvPr/>
        </p:nvSpPr>
        <p:spPr bwMode="auto">
          <a:xfrm>
            <a:off x="5699125" y="3281363"/>
            <a:ext cx="27146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5" name="Freeform 1061"/>
          <p:cNvSpPr>
            <a:spLocks/>
          </p:cNvSpPr>
          <p:nvPr/>
        </p:nvSpPr>
        <p:spPr bwMode="auto">
          <a:xfrm>
            <a:off x="5935663" y="3159125"/>
            <a:ext cx="69850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6" name="Freeform 1062"/>
          <p:cNvSpPr>
            <a:spLocks/>
          </p:cNvSpPr>
          <p:nvPr/>
        </p:nvSpPr>
        <p:spPr bwMode="auto">
          <a:xfrm>
            <a:off x="5699125" y="3290888"/>
            <a:ext cx="242888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662" name="Group 1063"/>
          <p:cNvGrpSpPr>
            <a:grpSpLocks/>
          </p:cNvGrpSpPr>
          <p:nvPr/>
        </p:nvGrpSpPr>
        <p:grpSpPr bwMode="auto">
          <a:xfrm>
            <a:off x="5695950" y="3355975"/>
            <a:ext cx="80963" cy="38100"/>
            <a:chOff x="1740" y="2642"/>
            <a:chExt cx="752" cy="327"/>
          </a:xfrm>
        </p:grpSpPr>
        <p:sp>
          <p:nvSpPr>
            <p:cNvPr id="51392" name="Freeform 1064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3" name="Freeform 1065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4" name="Freeform 1066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5" name="Freeform 1067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6" name="Freeform 1068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7" name="Freeform 1069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08" name="Freeform 1070"/>
          <p:cNvSpPr>
            <a:spLocks/>
          </p:cNvSpPr>
          <p:nvPr/>
        </p:nvSpPr>
        <p:spPr bwMode="auto">
          <a:xfrm>
            <a:off x="5835650" y="3362325"/>
            <a:ext cx="10001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9" name="Freeform 1071"/>
          <p:cNvSpPr>
            <a:spLocks/>
          </p:cNvSpPr>
          <p:nvPr/>
        </p:nvSpPr>
        <p:spPr bwMode="auto">
          <a:xfrm>
            <a:off x="5583238" y="3368675"/>
            <a:ext cx="254000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0" name="Freeform 1072"/>
          <p:cNvSpPr>
            <a:spLocks/>
          </p:cNvSpPr>
          <p:nvPr/>
        </p:nvSpPr>
        <p:spPr bwMode="auto">
          <a:xfrm>
            <a:off x="5583238" y="3354388"/>
            <a:ext cx="1587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1" name="Freeform 1073"/>
          <p:cNvSpPr>
            <a:spLocks/>
          </p:cNvSpPr>
          <p:nvPr/>
        </p:nvSpPr>
        <p:spPr bwMode="auto">
          <a:xfrm>
            <a:off x="5583238" y="3294063"/>
            <a:ext cx="117475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2" name="Freeform 1074"/>
          <p:cNvSpPr>
            <a:spLocks/>
          </p:cNvSpPr>
          <p:nvPr/>
        </p:nvSpPr>
        <p:spPr bwMode="auto">
          <a:xfrm>
            <a:off x="5591175" y="3357563"/>
            <a:ext cx="241300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3" name="Freeform 1075"/>
          <p:cNvSpPr>
            <a:spLocks/>
          </p:cNvSpPr>
          <p:nvPr/>
        </p:nvSpPr>
        <p:spPr bwMode="auto">
          <a:xfrm flipV="1">
            <a:off x="5830888" y="3352800"/>
            <a:ext cx="9842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663" name="Group 1076"/>
          <p:cNvGrpSpPr>
            <a:grpSpLocks/>
          </p:cNvGrpSpPr>
          <p:nvPr/>
        </p:nvGrpSpPr>
        <p:grpSpPr bwMode="auto">
          <a:xfrm flipH="1">
            <a:off x="5940425" y="3222625"/>
            <a:ext cx="414338" cy="373063"/>
            <a:chOff x="2839" y="3501"/>
            <a:chExt cx="755" cy="803"/>
          </a:xfrm>
        </p:grpSpPr>
        <p:pic>
          <p:nvPicPr>
            <p:cNvPr id="51390" name="Picture 1077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391" name="Freeform 107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51315" name="Picture 1081" descr="laptop_keyboar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09064" flipH="1">
            <a:off x="7329488" y="5672138"/>
            <a:ext cx="3889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16" name="Freeform 1082"/>
          <p:cNvSpPr>
            <a:spLocks/>
          </p:cNvSpPr>
          <p:nvPr/>
        </p:nvSpPr>
        <p:spPr bwMode="auto">
          <a:xfrm>
            <a:off x="7458075" y="5516563"/>
            <a:ext cx="312738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317" name="Picture 1083" descr="scree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473950" y="5521325"/>
            <a:ext cx="28416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18" name="Freeform 1084"/>
          <p:cNvSpPr>
            <a:spLocks/>
          </p:cNvSpPr>
          <p:nvPr/>
        </p:nvSpPr>
        <p:spPr bwMode="auto">
          <a:xfrm>
            <a:off x="7515225" y="5510213"/>
            <a:ext cx="265113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9" name="Freeform 1085"/>
          <p:cNvSpPr>
            <a:spLocks/>
          </p:cNvSpPr>
          <p:nvPr/>
        </p:nvSpPr>
        <p:spPr bwMode="auto">
          <a:xfrm>
            <a:off x="7456488" y="5510213"/>
            <a:ext cx="73025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0" name="Freeform 1086"/>
          <p:cNvSpPr>
            <a:spLocks/>
          </p:cNvSpPr>
          <p:nvPr/>
        </p:nvSpPr>
        <p:spPr bwMode="auto">
          <a:xfrm>
            <a:off x="7699375" y="5538788"/>
            <a:ext cx="79375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1" name="Freeform 1087"/>
          <p:cNvSpPr>
            <a:spLocks/>
          </p:cNvSpPr>
          <p:nvPr/>
        </p:nvSpPr>
        <p:spPr bwMode="auto">
          <a:xfrm>
            <a:off x="7454900" y="5662613"/>
            <a:ext cx="29051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2" name="Freeform 1088"/>
          <p:cNvSpPr>
            <a:spLocks/>
          </p:cNvSpPr>
          <p:nvPr/>
        </p:nvSpPr>
        <p:spPr bwMode="auto">
          <a:xfrm>
            <a:off x="7707313" y="5540375"/>
            <a:ext cx="74612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3" name="Freeform 1089"/>
          <p:cNvSpPr>
            <a:spLocks/>
          </p:cNvSpPr>
          <p:nvPr/>
        </p:nvSpPr>
        <p:spPr bwMode="auto">
          <a:xfrm>
            <a:off x="7454900" y="5672138"/>
            <a:ext cx="258763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664" name="Group 1090"/>
          <p:cNvGrpSpPr>
            <a:grpSpLocks/>
          </p:cNvGrpSpPr>
          <p:nvPr/>
        </p:nvGrpSpPr>
        <p:grpSpPr bwMode="auto">
          <a:xfrm>
            <a:off x="7451725" y="5737225"/>
            <a:ext cx="87313" cy="38100"/>
            <a:chOff x="1740" y="2642"/>
            <a:chExt cx="752" cy="327"/>
          </a:xfrm>
        </p:grpSpPr>
        <p:sp>
          <p:nvSpPr>
            <p:cNvPr id="51384" name="Freeform 1091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5" name="Freeform 1092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6" name="Freeform 1093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7" name="Freeform 1094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8" name="Freeform 1095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9" name="Freeform 1096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25" name="Freeform 1097"/>
          <p:cNvSpPr>
            <a:spLocks/>
          </p:cNvSpPr>
          <p:nvPr/>
        </p:nvSpPr>
        <p:spPr bwMode="auto">
          <a:xfrm>
            <a:off x="7600950" y="5743575"/>
            <a:ext cx="10636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6" name="Freeform 1098"/>
          <p:cNvSpPr>
            <a:spLocks/>
          </p:cNvSpPr>
          <p:nvPr/>
        </p:nvSpPr>
        <p:spPr bwMode="auto">
          <a:xfrm>
            <a:off x="7329488" y="5749925"/>
            <a:ext cx="271462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7" name="Freeform 1099"/>
          <p:cNvSpPr>
            <a:spLocks/>
          </p:cNvSpPr>
          <p:nvPr/>
        </p:nvSpPr>
        <p:spPr bwMode="auto">
          <a:xfrm>
            <a:off x="7331075" y="5735638"/>
            <a:ext cx="1588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8" name="Freeform 1100"/>
          <p:cNvSpPr>
            <a:spLocks/>
          </p:cNvSpPr>
          <p:nvPr/>
        </p:nvSpPr>
        <p:spPr bwMode="auto">
          <a:xfrm>
            <a:off x="7331075" y="5675313"/>
            <a:ext cx="125413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9" name="Freeform 1101"/>
          <p:cNvSpPr>
            <a:spLocks/>
          </p:cNvSpPr>
          <p:nvPr/>
        </p:nvSpPr>
        <p:spPr bwMode="auto">
          <a:xfrm>
            <a:off x="7339013" y="5738813"/>
            <a:ext cx="257175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0" name="Freeform 1102"/>
          <p:cNvSpPr>
            <a:spLocks/>
          </p:cNvSpPr>
          <p:nvPr/>
        </p:nvSpPr>
        <p:spPr bwMode="auto">
          <a:xfrm flipV="1">
            <a:off x="7596188" y="5734050"/>
            <a:ext cx="10477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665" name="Group 1103"/>
          <p:cNvGrpSpPr>
            <a:grpSpLocks/>
          </p:cNvGrpSpPr>
          <p:nvPr/>
        </p:nvGrpSpPr>
        <p:grpSpPr bwMode="auto">
          <a:xfrm>
            <a:off x="6351588" y="2493963"/>
            <a:ext cx="390525" cy="169862"/>
            <a:chOff x="4650" y="1129"/>
            <a:chExt cx="246" cy="95"/>
          </a:xfrm>
        </p:grpSpPr>
        <p:sp>
          <p:nvSpPr>
            <p:cNvPr id="5137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37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37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1666" name="Group 110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1382" name="Freeform 110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83" name="Freeform 110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80" name="Line 111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1" name="Line 111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667" name="Group 1112"/>
          <p:cNvGrpSpPr>
            <a:grpSpLocks/>
          </p:cNvGrpSpPr>
          <p:nvPr/>
        </p:nvGrpSpPr>
        <p:grpSpPr bwMode="auto">
          <a:xfrm>
            <a:off x="6051550" y="3641725"/>
            <a:ext cx="390525" cy="169863"/>
            <a:chOff x="4650" y="1129"/>
            <a:chExt cx="246" cy="95"/>
          </a:xfrm>
        </p:grpSpPr>
        <p:sp>
          <p:nvSpPr>
            <p:cNvPr id="5136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36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37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1668" name="Group 111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1374" name="Freeform 111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75" name="Freeform 111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72" name="Line 111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73" name="Line 112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669" name="Group 878"/>
          <p:cNvGrpSpPr>
            <a:grpSpLocks/>
          </p:cNvGrpSpPr>
          <p:nvPr/>
        </p:nvGrpSpPr>
        <p:grpSpPr bwMode="auto">
          <a:xfrm>
            <a:off x="5529263" y="3016250"/>
            <a:ext cx="519112" cy="128588"/>
            <a:chOff x="2199" y="955"/>
            <a:chExt cx="2547" cy="506"/>
          </a:xfrm>
        </p:grpSpPr>
        <p:sp>
          <p:nvSpPr>
            <p:cNvPr id="51362" name="Freeform 879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3" name="Freeform 880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4" name="Freeform 881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5" name="Freeform 882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6" name="Freeform 883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25 w 646"/>
                <a:gd name="T1" fmla="*/ 932 h 300"/>
                <a:gd name="T2" fmla="*/ 605 w 646"/>
                <a:gd name="T3" fmla="*/ 787 h 300"/>
                <a:gd name="T4" fmla="*/ 752 w 646"/>
                <a:gd name="T5" fmla="*/ 594 h 300"/>
                <a:gd name="T6" fmla="*/ 776 w 646"/>
                <a:gd name="T7" fmla="*/ 332 h 300"/>
                <a:gd name="T8" fmla="*/ 569 w 646"/>
                <a:gd name="T9" fmla="*/ 187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7" name="Freeform 884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670" name="Group 1121"/>
          <p:cNvGrpSpPr>
            <a:grpSpLocks/>
          </p:cNvGrpSpPr>
          <p:nvPr/>
        </p:nvGrpSpPr>
        <p:grpSpPr bwMode="auto">
          <a:xfrm>
            <a:off x="6248400" y="4852988"/>
            <a:ext cx="617538" cy="247650"/>
            <a:chOff x="2356" y="1300"/>
            <a:chExt cx="555" cy="194"/>
          </a:xfrm>
        </p:grpSpPr>
        <p:sp>
          <p:nvSpPr>
            <p:cNvPr id="5135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35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35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1671" name="Group 112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1360" name="Freeform 11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61" name="Freeform 11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58" name="Line 1128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59" name="Line 1129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672" name="Group 1130"/>
          <p:cNvGrpSpPr>
            <a:grpSpLocks/>
          </p:cNvGrpSpPr>
          <p:nvPr/>
        </p:nvGrpSpPr>
        <p:grpSpPr bwMode="auto">
          <a:xfrm>
            <a:off x="6969125" y="4510088"/>
            <a:ext cx="617538" cy="247650"/>
            <a:chOff x="2356" y="1300"/>
            <a:chExt cx="555" cy="194"/>
          </a:xfrm>
        </p:grpSpPr>
        <p:sp>
          <p:nvSpPr>
            <p:cNvPr id="5134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34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34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1673" name="Group 113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1352" name="Freeform 113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3" name="Freeform 113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50" name="Line 1137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51" name="Line 1138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674" name="Group 1139"/>
          <p:cNvGrpSpPr>
            <a:grpSpLocks/>
          </p:cNvGrpSpPr>
          <p:nvPr/>
        </p:nvGrpSpPr>
        <p:grpSpPr bwMode="auto">
          <a:xfrm>
            <a:off x="7585075" y="4811713"/>
            <a:ext cx="617538" cy="247650"/>
            <a:chOff x="2356" y="1300"/>
            <a:chExt cx="555" cy="194"/>
          </a:xfrm>
        </p:grpSpPr>
        <p:sp>
          <p:nvSpPr>
            <p:cNvPr id="5133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33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34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1675" name="Group 114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1344" name="Freeform 114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5" name="Freeform 114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42" name="Line 1146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43" name="Line 1147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0CE6185F-0CAE-4A77-BC64-4F3C7C436641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53250" name="Picture 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513" y="860425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Title 41"/>
          <p:cNvSpPr>
            <a:spLocks noGrp="1"/>
          </p:cNvSpPr>
          <p:nvPr>
            <p:ph type="title" idx="4294967295"/>
          </p:nvPr>
        </p:nvSpPr>
        <p:spPr>
          <a:xfrm>
            <a:off x="403225" y="228600"/>
            <a:ext cx="7772400" cy="83502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Access net: digital subscriber line (DSL)</a:t>
            </a:r>
          </a:p>
        </p:txBody>
      </p:sp>
      <p:sp>
        <p:nvSpPr>
          <p:cNvPr id="53252" name="Freeform 3"/>
          <p:cNvSpPr>
            <a:spLocks/>
          </p:cNvSpPr>
          <p:nvPr/>
        </p:nvSpPr>
        <p:spPr bwMode="auto">
          <a:xfrm>
            <a:off x="4305300" y="1501775"/>
            <a:ext cx="2216150" cy="1477963"/>
          </a:xfrm>
          <a:custGeom>
            <a:avLst/>
            <a:gdLst>
              <a:gd name="T0" fmla="*/ 2147483647 w 1396"/>
              <a:gd name="T1" fmla="*/ 2147483647 h 931"/>
              <a:gd name="T2" fmla="*/ 2147483647 w 1396"/>
              <a:gd name="T3" fmla="*/ 2147483647 h 931"/>
              <a:gd name="T4" fmla="*/ 2147483647 w 1396"/>
              <a:gd name="T5" fmla="*/ 2147483647 h 931"/>
              <a:gd name="T6" fmla="*/ 2147483647 w 1396"/>
              <a:gd name="T7" fmla="*/ 2147483647 h 931"/>
              <a:gd name="T8" fmla="*/ 2147483647 w 1396"/>
              <a:gd name="T9" fmla="*/ 2147483647 h 931"/>
              <a:gd name="T10" fmla="*/ 2147483647 w 1396"/>
              <a:gd name="T11" fmla="*/ 2147483647 h 931"/>
              <a:gd name="T12" fmla="*/ 2147483647 w 1396"/>
              <a:gd name="T13" fmla="*/ 2147483647 h 931"/>
              <a:gd name="T14" fmla="*/ 2147483647 w 1396"/>
              <a:gd name="T15" fmla="*/ 2147483647 h 931"/>
              <a:gd name="T16" fmla="*/ 2147483647 w 1396"/>
              <a:gd name="T17" fmla="*/ 2147483647 h 931"/>
              <a:gd name="T18" fmla="*/ 2147483647 w 1396"/>
              <a:gd name="T19" fmla="*/ 2147483647 h 931"/>
              <a:gd name="T20" fmla="*/ 2147483647 w 1396"/>
              <a:gd name="T21" fmla="*/ 2147483647 h 931"/>
              <a:gd name="T22" fmla="*/ 2147483647 w 1396"/>
              <a:gd name="T23" fmla="*/ 2147483647 h 931"/>
              <a:gd name="T24" fmla="*/ 2147483647 w 1396"/>
              <a:gd name="T25" fmla="*/ 2147483647 h 931"/>
              <a:gd name="T26" fmla="*/ 2147483647 w 1396"/>
              <a:gd name="T27" fmla="*/ 2147483647 h 931"/>
              <a:gd name="T28" fmla="*/ 2147483647 w 1396"/>
              <a:gd name="T29" fmla="*/ 2147483647 h 931"/>
              <a:gd name="T30" fmla="*/ 2147483647 w 1396"/>
              <a:gd name="T31" fmla="*/ 2147483647 h 93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96"/>
              <a:gd name="T49" fmla="*/ 0 h 931"/>
              <a:gd name="T50" fmla="*/ 1396 w 1396"/>
              <a:gd name="T51" fmla="*/ 931 h 93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96" h="931">
                <a:moveTo>
                  <a:pt x="873" y="18"/>
                </a:moveTo>
                <a:cubicBezTo>
                  <a:pt x="787" y="32"/>
                  <a:pt x="625" y="55"/>
                  <a:pt x="526" y="89"/>
                </a:cubicBezTo>
                <a:cubicBezTo>
                  <a:pt x="426" y="122"/>
                  <a:pt x="346" y="184"/>
                  <a:pt x="278" y="216"/>
                </a:cubicBezTo>
                <a:cubicBezTo>
                  <a:pt x="210" y="248"/>
                  <a:pt x="159" y="236"/>
                  <a:pt x="118" y="283"/>
                </a:cubicBezTo>
                <a:cubicBezTo>
                  <a:pt x="77" y="330"/>
                  <a:pt x="46" y="416"/>
                  <a:pt x="30" y="497"/>
                </a:cubicBezTo>
                <a:cubicBezTo>
                  <a:pt x="14" y="578"/>
                  <a:pt x="0" y="714"/>
                  <a:pt x="24" y="768"/>
                </a:cubicBezTo>
                <a:cubicBezTo>
                  <a:pt x="49" y="821"/>
                  <a:pt x="112" y="796"/>
                  <a:pt x="178" y="818"/>
                </a:cubicBezTo>
                <a:cubicBezTo>
                  <a:pt x="244" y="840"/>
                  <a:pt x="318" y="886"/>
                  <a:pt x="421" y="902"/>
                </a:cubicBezTo>
                <a:cubicBezTo>
                  <a:pt x="524" y="918"/>
                  <a:pt x="681" y="916"/>
                  <a:pt x="793" y="916"/>
                </a:cubicBezTo>
                <a:cubicBezTo>
                  <a:pt x="905" y="916"/>
                  <a:pt x="1004" y="931"/>
                  <a:pt x="1095" y="902"/>
                </a:cubicBezTo>
                <a:cubicBezTo>
                  <a:pt x="1186" y="873"/>
                  <a:pt x="1291" y="813"/>
                  <a:pt x="1337" y="744"/>
                </a:cubicBezTo>
                <a:cubicBezTo>
                  <a:pt x="1383" y="675"/>
                  <a:pt x="1365" y="580"/>
                  <a:pt x="1372" y="487"/>
                </a:cubicBezTo>
                <a:cubicBezTo>
                  <a:pt x="1378" y="393"/>
                  <a:pt x="1396" y="256"/>
                  <a:pt x="1377" y="179"/>
                </a:cubicBezTo>
                <a:cubicBezTo>
                  <a:pt x="1358" y="102"/>
                  <a:pt x="1314" y="57"/>
                  <a:pt x="1259" y="28"/>
                </a:cubicBezTo>
                <a:cubicBezTo>
                  <a:pt x="1203" y="0"/>
                  <a:pt x="1110" y="7"/>
                  <a:pt x="1046" y="5"/>
                </a:cubicBezTo>
                <a:cubicBezTo>
                  <a:pt x="981" y="3"/>
                  <a:pt x="959" y="5"/>
                  <a:pt x="873" y="18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3" name="Oval 9"/>
          <p:cNvSpPr>
            <a:spLocks noChangeArrowheads="1"/>
          </p:cNvSpPr>
          <p:nvPr/>
        </p:nvSpPr>
        <p:spPr bwMode="auto">
          <a:xfrm>
            <a:off x="5305425" y="2208213"/>
            <a:ext cx="193675" cy="193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4" name="Oval 12"/>
          <p:cNvSpPr>
            <a:spLocks noChangeArrowheads="1"/>
          </p:cNvSpPr>
          <p:nvPr/>
        </p:nvSpPr>
        <p:spPr bwMode="auto">
          <a:xfrm>
            <a:off x="5686425" y="1836738"/>
            <a:ext cx="193675" cy="193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5" name="Line 15"/>
          <p:cNvSpPr>
            <a:spLocks noChangeShapeType="1"/>
          </p:cNvSpPr>
          <p:nvPr/>
        </p:nvSpPr>
        <p:spPr bwMode="auto">
          <a:xfrm flipV="1">
            <a:off x="5392738" y="1978025"/>
            <a:ext cx="31750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56" name="Line 16"/>
          <p:cNvSpPr>
            <a:spLocks noChangeShapeType="1"/>
          </p:cNvSpPr>
          <p:nvPr/>
        </p:nvSpPr>
        <p:spPr bwMode="auto">
          <a:xfrm>
            <a:off x="5786438" y="1954213"/>
            <a:ext cx="400050" cy="590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57" name="Rectangle 44"/>
          <p:cNvSpPr>
            <a:spLocks noChangeArrowheads="1"/>
          </p:cNvSpPr>
          <p:nvPr/>
        </p:nvSpPr>
        <p:spPr bwMode="auto">
          <a:xfrm>
            <a:off x="4584700" y="1957388"/>
            <a:ext cx="955675" cy="7000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8" name="Text Box 45"/>
          <p:cNvSpPr txBox="1">
            <a:spLocks noChangeArrowheads="1"/>
          </p:cNvSpPr>
          <p:nvPr/>
        </p:nvSpPr>
        <p:spPr bwMode="auto">
          <a:xfrm>
            <a:off x="4040188" y="1476375"/>
            <a:ext cx="19256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/>
              <a:t>central office</a:t>
            </a:r>
          </a:p>
        </p:txBody>
      </p:sp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5143500" y="2905125"/>
            <a:ext cx="2178050" cy="1147763"/>
            <a:chOff x="3240" y="1830"/>
            <a:chExt cx="1372" cy="723"/>
          </a:xfrm>
        </p:grpSpPr>
        <p:sp>
          <p:nvSpPr>
            <p:cNvPr id="53304" name="Freeform 28"/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145855 w 765"/>
                <a:gd name="T1" fmla="*/ 931 h 459"/>
                <a:gd name="T2" fmla="*/ 99268 w 765"/>
                <a:gd name="T3" fmla="*/ 6562 h 459"/>
                <a:gd name="T4" fmla="*/ 32950 w 765"/>
                <a:gd name="T5" fmla="*/ 9426 h 459"/>
                <a:gd name="T6" fmla="*/ 4821 w 765"/>
                <a:gd name="T7" fmla="*/ 31576 h 459"/>
                <a:gd name="T8" fmla="*/ 61950 w 765"/>
                <a:gd name="T9" fmla="*/ 41713 h 459"/>
                <a:gd name="T10" fmla="*/ 119240 w 765"/>
                <a:gd name="T11" fmla="*/ 40071 h 459"/>
                <a:gd name="T12" fmla="*/ 201010 w 765"/>
                <a:gd name="T13" fmla="*/ 41713 h 459"/>
                <a:gd name="T14" fmla="*/ 240274 w 765"/>
                <a:gd name="T15" fmla="*/ 40797 h 459"/>
                <a:gd name="T16" fmla="*/ 258901 w 765"/>
                <a:gd name="T17" fmla="*/ 34980 h 459"/>
                <a:gd name="T18" fmla="*/ 258196 w 765"/>
                <a:gd name="T19" fmla="*/ 14847 h 459"/>
                <a:gd name="T20" fmla="*/ 227858 w 765"/>
                <a:gd name="T21" fmla="*/ 3221 h 459"/>
                <a:gd name="T22" fmla="*/ 145855 w 765"/>
                <a:gd name="T23" fmla="*/ 931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5" name="Line 31"/>
            <p:cNvSpPr>
              <a:spLocks noChangeShapeType="1"/>
            </p:cNvSpPr>
            <p:nvPr/>
          </p:nvSpPr>
          <p:spPr bwMode="auto">
            <a:xfrm flipV="1">
              <a:off x="3763" y="2053"/>
              <a:ext cx="10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6" name="Line 32"/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7" name="Line 33"/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8" name="Line 34"/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9" name="Line 35"/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0" name="Line 36"/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5334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334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334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" name="Group 4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3347" name="Freeform 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8" name="Freeform 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3345" name="Line 4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6" name="Line 4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46"/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5333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333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333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6" name="Group 5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3339" name="Freeform 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0" name="Freeform 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3337" name="Line 5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8" name="Line 5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5332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332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332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8" name="Group 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3331" name="Freeform 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32" name="Freeform 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3329" name="Line 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0" name="Line 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64"/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5331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331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331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" name="Group 6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3323" name="Freeform 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24" name="Freeform 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3321" name="Line 7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2" name="Line 7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315" name="Line 73"/>
            <p:cNvSpPr>
              <a:spLocks noChangeShapeType="1"/>
            </p:cNvSpPr>
            <p:nvPr/>
          </p:nvSpPr>
          <p:spPr bwMode="auto">
            <a:xfrm>
              <a:off x="4422" y="2370"/>
              <a:ext cx="153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6" name="Text Box 580"/>
            <p:cNvSpPr txBox="1">
              <a:spLocks noChangeArrowheads="1"/>
            </p:cNvSpPr>
            <p:nvPr/>
          </p:nvSpPr>
          <p:spPr bwMode="auto">
            <a:xfrm>
              <a:off x="4231" y="1988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ISP</a:t>
              </a:r>
            </a:p>
          </p:txBody>
        </p:sp>
      </p:grpSp>
      <p:sp>
        <p:nvSpPr>
          <p:cNvPr id="53260" name="Line 14"/>
          <p:cNvSpPr>
            <a:spLocks noChangeShapeType="1"/>
          </p:cNvSpPr>
          <p:nvPr/>
        </p:nvSpPr>
        <p:spPr bwMode="auto">
          <a:xfrm flipV="1">
            <a:off x="2690813" y="2363788"/>
            <a:ext cx="1938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61" name="Text Box 17"/>
          <p:cNvSpPr txBox="1">
            <a:spLocks noChangeArrowheads="1"/>
          </p:cNvSpPr>
          <p:nvPr/>
        </p:nvSpPr>
        <p:spPr bwMode="auto">
          <a:xfrm>
            <a:off x="5942013" y="1530350"/>
            <a:ext cx="10747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/>
              <a:t>telephone</a:t>
            </a:r>
          </a:p>
          <a:p>
            <a:pPr>
              <a:lnSpc>
                <a:spcPct val="85000"/>
              </a:lnSpc>
            </a:pPr>
            <a:r>
              <a:rPr lang="en-US" sz="1600"/>
              <a:t>network</a:t>
            </a:r>
          </a:p>
        </p:txBody>
      </p:sp>
      <p:grpSp>
        <p:nvGrpSpPr>
          <p:cNvPr id="11" name="Group 108"/>
          <p:cNvGrpSpPr>
            <a:grpSpLocks/>
          </p:cNvGrpSpPr>
          <p:nvPr/>
        </p:nvGrpSpPr>
        <p:grpSpPr bwMode="auto">
          <a:xfrm>
            <a:off x="4641850" y="2074863"/>
            <a:ext cx="368300" cy="519112"/>
            <a:chOff x="1852" y="2562"/>
            <a:chExt cx="355" cy="471"/>
          </a:xfrm>
        </p:grpSpPr>
        <p:sp>
          <p:nvSpPr>
            <p:cNvPr id="53298" name="Freeform 109"/>
            <p:cNvSpPr>
              <a:spLocks/>
            </p:cNvSpPr>
            <p:nvPr/>
          </p:nvSpPr>
          <p:spPr bwMode="auto">
            <a:xfrm>
              <a:off x="1852" y="2621"/>
              <a:ext cx="318" cy="412"/>
            </a:xfrm>
            <a:custGeom>
              <a:avLst/>
              <a:gdLst>
                <a:gd name="T0" fmla="*/ 0 w 318"/>
                <a:gd name="T1" fmla="*/ 412 h 412"/>
                <a:gd name="T2" fmla="*/ 3 w 318"/>
                <a:gd name="T3" fmla="*/ 1 h 412"/>
                <a:gd name="T4" fmla="*/ 74 w 318"/>
                <a:gd name="T5" fmla="*/ 0 h 412"/>
                <a:gd name="T6" fmla="*/ 254 w 318"/>
                <a:gd name="T7" fmla="*/ 111 h 412"/>
                <a:gd name="T8" fmla="*/ 318 w 318"/>
                <a:gd name="T9" fmla="*/ 115 h 412"/>
                <a:gd name="T10" fmla="*/ 318 w 318"/>
                <a:gd name="T11" fmla="*/ 308 h 412"/>
                <a:gd name="T12" fmla="*/ 246 w 318"/>
                <a:gd name="T13" fmla="*/ 308 h 412"/>
                <a:gd name="T14" fmla="*/ 74 w 318"/>
                <a:gd name="T15" fmla="*/ 412 h 412"/>
                <a:gd name="T16" fmla="*/ 0 w 318"/>
                <a:gd name="T17" fmla="*/ 412 h 4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8"/>
                <a:gd name="T28" fmla="*/ 0 h 412"/>
                <a:gd name="T29" fmla="*/ 318 w 318"/>
                <a:gd name="T30" fmla="*/ 412 h 4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8" h="412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9" name="Freeform 110"/>
            <p:cNvSpPr>
              <a:spLocks/>
            </p:cNvSpPr>
            <p:nvPr/>
          </p:nvSpPr>
          <p:spPr bwMode="auto">
            <a:xfrm>
              <a:off x="1854" y="2562"/>
              <a:ext cx="353" cy="369"/>
            </a:xfrm>
            <a:custGeom>
              <a:avLst/>
              <a:gdLst>
                <a:gd name="T0" fmla="*/ 0 w 353"/>
                <a:gd name="T1" fmla="*/ 59 h 369"/>
                <a:gd name="T2" fmla="*/ 32 w 353"/>
                <a:gd name="T3" fmla="*/ 0 h 369"/>
                <a:gd name="T4" fmla="*/ 105 w 353"/>
                <a:gd name="T5" fmla="*/ 0 h 369"/>
                <a:gd name="T6" fmla="*/ 276 w 353"/>
                <a:gd name="T7" fmla="*/ 113 h 369"/>
                <a:gd name="T8" fmla="*/ 353 w 353"/>
                <a:gd name="T9" fmla="*/ 113 h 369"/>
                <a:gd name="T10" fmla="*/ 353 w 353"/>
                <a:gd name="T11" fmla="*/ 315 h 369"/>
                <a:gd name="T12" fmla="*/ 318 w 353"/>
                <a:gd name="T13" fmla="*/ 369 h 369"/>
                <a:gd name="T14" fmla="*/ 315 w 353"/>
                <a:gd name="T15" fmla="*/ 173 h 369"/>
                <a:gd name="T16" fmla="*/ 254 w 353"/>
                <a:gd name="T17" fmla="*/ 173 h 369"/>
                <a:gd name="T18" fmla="*/ 75 w 353"/>
                <a:gd name="T19" fmla="*/ 60 h 369"/>
                <a:gd name="T20" fmla="*/ 0 w 353"/>
                <a:gd name="T21" fmla="*/ 59 h 3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369"/>
                <a:gd name="T35" fmla="*/ 353 w 353"/>
                <a:gd name="T36" fmla="*/ 369 h 3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369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0" name="Line 111"/>
            <p:cNvSpPr>
              <a:spLocks noChangeShapeType="1"/>
            </p:cNvSpPr>
            <p:nvPr/>
          </p:nvSpPr>
          <p:spPr bwMode="auto">
            <a:xfrm flipH="1">
              <a:off x="2167" y="2674"/>
              <a:ext cx="34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1" name="Line 112"/>
            <p:cNvSpPr>
              <a:spLocks noChangeShapeType="1"/>
            </p:cNvSpPr>
            <p:nvPr/>
          </p:nvSpPr>
          <p:spPr bwMode="auto">
            <a:xfrm>
              <a:off x="1880" y="2830"/>
              <a:ext cx="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2" name="Freeform 113"/>
            <p:cNvSpPr>
              <a:spLocks/>
            </p:cNvSpPr>
            <p:nvPr/>
          </p:nvSpPr>
          <p:spPr bwMode="auto">
            <a:xfrm>
              <a:off x="1874" y="2670"/>
              <a:ext cx="264" cy="105"/>
            </a:xfrm>
            <a:custGeom>
              <a:avLst/>
              <a:gdLst>
                <a:gd name="T0" fmla="*/ 0 w 264"/>
                <a:gd name="T1" fmla="*/ 0 h 105"/>
                <a:gd name="T2" fmla="*/ 52 w 264"/>
                <a:gd name="T3" fmla="*/ 0 h 105"/>
                <a:gd name="T4" fmla="*/ 207 w 264"/>
                <a:gd name="T5" fmla="*/ 105 h 105"/>
                <a:gd name="T6" fmla="*/ 264 w 264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3" name="Freeform 114"/>
            <p:cNvSpPr>
              <a:spLocks/>
            </p:cNvSpPr>
            <p:nvPr/>
          </p:nvSpPr>
          <p:spPr bwMode="auto">
            <a:xfrm flipV="1">
              <a:off x="1874" y="2884"/>
              <a:ext cx="264" cy="105"/>
            </a:xfrm>
            <a:custGeom>
              <a:avLst/>
              <a:gdLst>
                <a:gd name="T0" fmla="*/ 0 w 264"/>
                <a:gd name="T1" fmla="*/ 0 h 105"/>
                <a:gd name="T2" fmla="*/ 52 w 264"/>
                <a:gd name="T3" fmla="*/ 0 h 105"/>
                <a:gd name="T4" fmla="*/ 207 w 264"/>
                <a:gd name="T5" fmla="*/ 105 h 105"/>
                <a:gd name="T6" fmla="*/ 264 w 264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63" name="Text Box 115"/>
          <p:cNvSpPr txBox="1">
            <a:spLocks noChangeArrowheads="1"/>
          </p:cNvSpPr>
          <p:nvPr/>
        </p:nvSpPr>
        <p:spPr bwMode="auto">
          <a:xfrm>
            <a:off x="4321175" y="2619375"/>
            <a:ext cx="950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600"/>
              <a:t>DSLAM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382963" y="1362075"/>
            <a:ext cx="796925" cy="658813"/>
            <a:chOff x="1671" y="1861"/>
            <a:chExt cx="502" cy="415"/>
          </a:xfrm>
        </p:grpSpPr>
        <p:sp>
          <p:nvSpPr>
            <p:cNvPr id="53296" name="Rectangle 116"/>
            <p:cNvSpPr>
              <a:spLocks noChangeArrowheads="1"/>
            </p:cNvSpPr>
            <p:nvPr/>
          </p:nvSpPr>
          <p:spPr bwMode="auto">
            <a:xfrm>
              <a:off x="1742" y="1966"/>
              <a:ext cx="360" cy="31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7" name="AutoShape 117"/>
            <p:cNvSpPr>
              <a:spLocks noChangeArrowheads="1"/>
            </p:cNvSpPr>
            <p:nvPr/>
          </p:nvSpPr>
          <p:spPr bwMode="auto">
            <a:xfrm>
              <a:off x="1671" y="1861"/>
              <a:ext cx="502" cy="129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65" name="Freeform 119"/>
          <p:cNvSpPr>
            <a:spLocks/>
          </p:cNvSpPr>
          <p:nvPr/>
        </p:nvSpPr>
        <p:spPr bwMode="auto">
          <a:xfrm>
            <a:off x="3986213" y="1951038"/>
            <a:ext cx="674687" cy="239712"/>
          </a:xfrm>
          <a:custGeom>
            <a:avLst/>
            <a:gdLst>
              <a:gd name="T0" fmla="*/ 0 w 425"/>
              <a:gd name="T1" fmla="*/ 0 h 151"/>
              <a:gd name="T2" fmla="*/ 0 w 425"/>
              <a:gd name="T3" fmla="*/ 2147483647 h 151"/>
              <a:gd name="T4" fmla="*/ 2147483647 w 425"/>
              <a:gd name="T5" fmla="*/ 2147483647 h 151"/>
              <a:gd name="T6" fmla="*/ 0 60000 65536"/>
              <a:gd name="T7" fmla="*/ 0 60000 65536"/>
              <a:gd name="T8" fmla="*/ 0 60000 65536"/>
              <a:gd name="T9" fmla="*/ 0 w 425"/>
              <a:gd name="T10" fmla="*/ 0 h 151"/>
              <a:gd name="T11" fmla="*/ 425 w 425"/>
              <a:gd name="T12" fmla="*/ 151 h 1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5" h="151">
                <a:moveTo>
                  <a:pt x="0" y="0"/>
                </a:moveTo>
                <a:lnTo>
                  <a:pt x="0" y="151"/>
                </a:lnTo>
                <a:lnTo>
                  <a:pt x="425" y="151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6" name="Line 120"/>
          <p:cNvSpPr>
            <a:spLocks noChangeShapeType="1"/>
          </p:cNvSpPr>
          <p:nvPr/>
        </p:nvSpPr>
        <p:spPr bwMode="auto">
          <a:xfrm>
            <a:off x="5014913" y="231616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7" name="Freeform 123"/>
          <p:cNvSpPr>
            <a:spLocks/>
          </p:cNvSpPr>
          <p:nvPr/>
        </p:nvSpPr>
        <p:spPr bwMode="auto">
          <a:xfrm>
            <a:off x="5014913" y="2384425"/>
            <a:ext cx="463550" cy="1009650"/>
          </a:xfrm>
          <a:custGeom>
            <a:avLst/>
            <a:gdLst>
              <a:gd name="T0" fmla="*/ 0 w 292"/>
              <a:gd name="T1" fmla="*/ 0 h 636"/>
              <a:gd name="T2" fmla="*/ 2147483647 w 292"/>
              <a:gd name="T3" fmla="*/ 0 h 636"/>
              <a:gd name="T4" fmla="*/ 2147483647 w 292"/>
              <a:gd name="T5" fmla="*/ 2147483647 h 636"/>
              <a:gd name="T6" fmla="*/ 2147483647 w 292"/>
              <a:gd name="T7" fmla="*/ 2147483647 h 636"/>
              <a:gd name="T8" fmla="*/ 0 60000 65536"/>
              <a:gd name="T9" fmla="*/ 0 60000 65536"/>
              <a:gd name="T10" fmla="*/ 0 60000 65536"/>
              <a:gd name="T11" fmla="*/ 0 60000 65536"/>
              <a:gd name="T12" fmla="*/ 0 w 292"/>
              <a:gd name="T13" fmla="*/ 0 h 636"/>
              <a:gd name="T14" fmla="*/ 292 w 292"/>
              <a:gd name="T15" fmla="*/ 636 h 6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2" h="636">
                <a:moveTo>
                  <a:pt x="0" y="0"/>
                </a:moveTo>
                <a:lnTo>
                  <a:pt x="130" y="0"/>
                </a:lnTo>
                <a:lnTo>
                  <a:pt x="130" y="636"/>
                </a:lnTo>
                <a:lnTo>
                  <a:pt x="292" y="6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35"/>
          <p:cNvGrpSpPr>
            <a:grpSpLocks/>
          </p:cNvGrpSpPr>
          <p:nvPr/>
        </p:nvGrpSpPr>
        <p:grpSpPr bwMode="auto">
          <a:xfrm>
            <a:off x="777875" y="2441575"/>
            <a:ext cx="3117850" cy="1611313"/>
            <a:chOff x="490" y="1538"/>
            <a:chExt cx="1964" cy="1015"/>
          </a:xfrm>
        </p:grpSpPr>
        <p:sp>
          <p:nvSpPr>
            <p:cNvPr id="53294" name="Text Box 124"/>
            <p:cNvSpPr txBox="1">
              <a:spLocks noChangeArrowheads="1"/>
            </p:cNvSpPr>
            <p:nvPr/>
          </p:nvSpPr>
          <p:spPr bwMode="auto">
            <a:xfrm>
              <a:off x="490" y="2102"/>
              <a:ext cx="1809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600" i="1"/>
                <a:t>voice, data transmitted</a:t>
              </a:r>
            </a:p>
            <a:p>
              <a:pPr algn="r">
                <a:lnSpc>
                  <a:spcPct val="85000"/>
                </a:lnSpc>
              </a:pPr>
              <a:r>
                <a:rPr lang="en-US" sz="1600" i="1"/>
                <a:t>at different frequencies over</a:t>
              </a:r>
            </a:p>
            <a:p>
              <a:pPr algn="r">
                <a:lnSpc>
                  <a:spcPct val="85000"/>
                </a:lnSpc>
              </a:pPr>
              <a:r>
                <a:rPr lang="en-US" sz="1600" i="1">
                  <a:solidFill>
                    <a:srgbClr val="CC0000"/>
                  </a:solidFill>
                </a:rPr>
                <a:t>dedicated </a:t>
              </a:r>
              <a:r>
                <a:rPr lang="en-US" sz="1600" i="1"/>
                <a:t>line to central office</a:t>
              </a:r>
            </a:p>
          </p:txBody>
        </p:sp>
        <p:sp>
          <p:nvSpPr>
            <p:cNvPr id="53295" name="Line 125"/>
            <p:cNvSpPr>
              <a:spLocks noChangeShapeType="1"/>
            </p:cNvSpPr>
            <p:nvPr/>
          </p:nvSpPr>
          <p:spPr bwMode="auto">
            <a:xfrm flipV="1">
              <a:off x="2093" y="1538"/>
              <a:ext cx="361" cy="58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4384" name="Rectangle 52"/>
          <p:cNvSpPr>
            <a:spLocks noChangeArrowheads="1"/>
          </p:cNvSpPr>
          <p:nvPr/>
        </p:nvSpPr>
        <p:spPr bwMode="auto">
          <a:xfrm>
            <a:off x="0" y="3995738"/>
            <a:ext cx="9118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</a:pPr>
            <a:endParaRPr lang="en-US">
              <a:solidFill>
                <a:srgbClr val="FF0000"/>
              </a:solidFill>
              <a:latin typeface="Comic Sans MS" pitchFamily="66" charset="0"/>
            </a:endParaRP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use </a:t>
            </a: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existing</a:t>
            </a:r>
            <a:r>
              <a:rPr lang="en-US">
                <a:latin typeface="Gill Sans MT" pitchFamily="34" charset="0"/>
              </a:rPr>
              <a:t> telephone line to central office DSLAM</a:t>
            </a:r>
          </a:p>
          <a:p>
            <a:pPr marL="1143000" lvl="2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data over DSL phone line goes to Internet</a:t>
            </a:r>
          </a:p>
          <a:p>
            <a:pPr marL="1143000" lvl="2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voice over DSL phone line goes to telephone net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&lt; 2.5 Mbps upstream transmission rate (typically &lt; 1 Mbps)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&lt; 24 Mbps downstream transmission rate (typically &lt; 10 Mbps)</a:t>
            </a:r>
          </a:p>
        </p:txBody>
      </p:sp>
      <p:sp>
        <p:nvSpPr>
          <p:cNvPr id="53270" name="Rectangle 90"/>
          <p:cNvSpPr>
            <a:spLocks noChangeArrowheads="1"/>
          </p:cNvSpPr>
          <p:nvPr/>
        </p:nvSpPr>
        <p:spPr bwMode="auto">
          <a:xfrm>
            <a:off x="1238250" y="1814513"/>
            <a:ext cx="1978025" cy="139541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Line 7"/>
          <p:cNvSpPr>
            <a:spLocks noChangeShapeType="1"/>
          </p:cNvSpPr>
          <p:nvPr/>
        </p:nvSpPr>
        <p:spPr bwMode="auto">
          <a:xfrm flipV="1">
            <a:off x="1724025" y="2365375"/>
            <a:ext cx="3651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2" name="Text Box 39"/>
          <p:cNvSpPr txBox="1">
            <a:spLocks noChangeArrowheads="1"/>
          </p:cNvSpPr>
          <p:nvPr/>
        </p:nvSpPr>
        <p:spPr bwMode="auto">
          <a:xfrm>
            <a:off x="1985963" y="2471738"/>
            <a:ext cx="7747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/>
              <a:t>DSL</a:t>
            </a:r>
          </a:p>
          <a:p>
            <a:pPr algn="ctr">
              <a:lnSpc>
                <a:spcPct val="80000"/>
              </a:lnSpc>
            </a:pPr>
            <a:r>
              <a:rPr lang="en-US" sz="1400"/>
              <a:t>modem</a:t>
            </a:r>
          </a:p>
        </p:txBody>
      </p:sp>
      <p:sp>
        <p:nvSpPr>
          <p:cNvPr id="53273" name="Text Box 41"/>
          <p:cNvSpPr txBox="1">
            <a:spLocks noChangeArrowheads="1"/>
          </p:cNvSpPr>
          <p:nvPr/>
        </p:nvSpPr>
        <p:spPr bwMode="auto">
          <a:xfrm>
            <a:off x="2663825" y="2495550"/>
            <a:ext cx="70643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/>
              <a:t>splitter</a:t>
            </a:r>
          </a:p>
        </p:txBody>
      </p:sp>
      <p:grpSp>
        <p:nvGrpSpPr>
          <p:cNvPr id="14" name="Group 94"/>
          <p:cNvGrpSpPr>
            <a:grpSpLocks/>
          </p:cNvGrpSpPr>
          <p:nvPr/>
        </p:nvGrpSpPr>
        <p:grpSpPr bwMode="auto">
          <a:xfrm>
            <a:off x="2079625" y="2252663"/>
            <a:ext cx="614363" cy="220662"/>
            <a:chOff x="322" y="890"/>
            <a:chExt cx="872" cy="339"/>
          </a:xfrm>
        </p:grpSpPr>
        <p:sp>
          <p:nvSpPr>
            <p:cNvPr id="53288" name="Rectangle 95"/>
            <p:cNvSpPr>
              <a:spLocks noChangeArrowheads="1"/>
            </p:cNvSpPr>
            <p:nvPr/>
          </p:nvSpPr>
          <p:spPr bwMode="auto">
            <a:xfrm>
              <a:off x="322" y="1005"/>
              <a:ext cx="872" cy="2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9" name="Rectangle 96"/>
            <p:cNvSpPr>
              <a:spLocks noChangeArrowheads="1"/>
            </p:cNvSpPr>
            <p:nvPr/>
          </p:nvSpPr>
          <p:spPr bwMode="auto">
            <a:xfrm>
              <a:off x="394" y="1073"/>
              <a:ext cx="54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0" name="Rectangle 97"/>
            <p:cNvSpPr>
              <a:spLocks noChangeArrowheads="1"/>
            </p:cNvSpPr>
            <p:nvPr/>
          </p:nvSpPr>
          <p:spPr bwMode="auto">
            <a:xfrm>
              <a:off x="466" y="1073"/>
              <a:ext cx="56" cy="56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1" name="Rectangle 98"/>
            <p:cNvSpPr>
              <a:spLocks noChangeArrowheads="1"/>
            </p:cNvSpPr>
            <p:nvPr/>
          </p:nvSpPr>
          <p:spPr bwMode="auto">
            <a:xfrm>
              <a:off x="541" y="1070"/>
              <a:ext cx="56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2" name="Rectangle 99"/>
            <p:cNvSpPr>
              <a:spLocks noChangeArrowheads="1"/>
            </p:cNvSpPr>
            <p:nvPr/>
          </p:nvSpPr>
          <p:spPr bwMode="auto">
            <a:xfrm>
              <a:off x="615" y="1070"/>
              <a:ext cx="56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3" name="AutoShape 100"/>
            <p:cNvSpPr>
              <a:spLocks noChangeArrowheads="1"/>
            </p:cNvSpPr>
            <p:nvPr/>
          </p:nvSpPr>
          <p:spPr bwMode="auto">
            <a:xfrm rot="10800000" flipH="1">
              <a:off x="322" y="890"/>
              <a:ext cx="859" cy="1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16 h 21600"/>
                <a:gd name="T14" fmla="*/ 17099 w 21600"/>
                <a:gd name="T15" fmla="*/ 1708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75" name="AutoShape 102"/>
          <p:cNvSpPr>
            <a:spLocks noChangeArrowheads="1"/>
          </p:cNvSpPr>
          <p:nvPr/>
        </p:nvSpPr>
        <p:spPr bwMode="auto">
          <a:xfrm>
            <a:off x="955675" y="1403350"/>
            <a:ext cx="2498725" cy="46831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6" name="Rectangle 103"/>
          <p:cNvSpPr>
            <a:spLocks noChangeArrowheads="1"/>
          </p:cNvSpPr>
          <p:nvPr/>
        </p:nvSpPr>
        <p:spPr bwMode="auto">
          <a:xfrm>
            <a:off x="2933700" y="2303463"/>
            <a:ext cx="166688" cy="144462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7" name="Freeform 104"/>
          <p:cNvSpPr>
            <a:spLocks/>
          </p:cNvSpPr>
          <p:nvPr/>
        </p:nvSpPr>
        <p:spPr bwMode="auto">
          <a:xfrm>
            <a:off x="2409825" y="1858963"/>
            <a:ext cx="604838" cy="434975"/>
          </a:xfrm>
          <a:custGeom>
            <a:avLst/>
            <a:gdLst>
              <a:gd name="T0" fmla="*/ 2147483647 w 381"/>
              <a:gd name="T1" fmla="*/ 2147483647 h 274"/>
              <a:gd name="T2" fmla="*/ 2147483647 w 381"/>
              <a:gd name="T3" fmla="*/ 2147483647 h 274"/>
              <a:gd name="T4" fmla="*/ 0 w 381"/>
              <a:gd name="T5" fmla="*/ 0 h 274"/>
              <a:gd name="T6" fmla="*/ 0 60000 65536"/>
              <a:gd name="T7" fmla="*/ 0 60000 65536"/>
              <a:gd name="T8" fmla="*/ 0 60000 65536"/>
              <a:gd name="T9" fmla="*/ 0 w 381"/>
              <a:gd name="T10" fmla="*/ 0 h 274"/>
              <a:gd name="T11" fmla="*/ 381 w 381"/>
              <a:gd name="T12" fmla="*/ 274 h 2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274">
                <a:moveTo>
                  <a:pt x="381" y="274"/>
                </a:moveTo>
                <a:lnTo>
                  <a:pt x="381" y="13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3278" name="Object 3"/>
          <p:cNvGraphicFramePr>
            <a:graphicFrameLocks noChangeAspect="1"/>
          </p:cNvGraphicFramePr>
          <p:nvPr/>
        </p:nvGraphicFramePr>
        <p:xfrm>
          <a:off x="2070100" y="1655763"/>
          <a:ext cx="490538" cy="369887"/>
        </p:xfrm>
        <a:graphic>
          <a:graphicData uri="http://schemas.openxmlformats.org/presentationml/2006/ole">
            <p:oleObj spid="_x0000_s1026" name="Clip" r:id="rId4" imgW="681706" imgH="480401" progId="MS_ClipArt_Gallery.2">
              <p:embed/>
            </p:oleObj>
          </a:graphicData>
        </a:graphic>
      </p:graphicFrame>
      <p:sp>
        <p:nvSpPr>
          <p:cNvPr id="53279" name="Line 130"/>
          <p:cNvSpPr>
            <a:spLocks noChangeShapeType="1"/>
          </p:cNvSpPr>
          <p:nvPr/>
        </p:nvSpPr>
        <p:spPr bwMode="auto">
          <a:xfrm flipH="1">
            <a:off x="2697163" y="2365375"/>
            <a:ext cx="239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80" name="AutoShape 131"/>
          <p:cNvSpPr>
            <a:spLocks noChangeArrowheads="1"/>
          </p:cNvSpPr>
          <p:nvPr/>
        </p:nvSpPr>
        <p:spPr bwMode="auto">
          <a:xfrm>
            <a:off x="4445000" y="1703388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36"/>
          <p:cNvGrpSpPr>
            <a:grpSpLocks/>
          </p:cNvGrpSpPr>
          <p:nvPr/>
        </p:nvGrpSpPr>
        <p:grpSpPr bwMode="auto">
          <a:xfrm>
            <a:off x="3678238" y="2867025"/>
            <a:ext cx="1323975" cy="1174750"/>
            <a:chOff x="2317" y="1806"/>
            <a:chExt cx="834" cy="740"/>
          </a:xfrm>
        </p:grpSpPr>
        <p:sp>
          <p:nvSpPr>
            <p:cNvPr id="53286" name="Line 132"/>
            <p:cNvSpPr>
              <a:spLocks noChangeShapeType="1"/>
            </p:cNvSpPr>
            <p:nvPr/>
          </p:nvSpPr>
          <p:spPr bwMode="auto">
            <a:xfrm flipV="1">
              <a:off x="2671" y="1806"/>
              <a:ext cx="268" cy="43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7" name="Text Box 133"/>
            <p:cNvSpPr txBox="1">
              <a:spLocks noChangeArrowheads="1"/>
            </p:cNvSpPr>
            <p:nvPr/>
          </p:nvSpPr>
          <p:spPr bwMode="auto">
            <a:xfrm>
              <a:off x="2317" y="2226"/>
              <a:ext cx="834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600" i="1"/>
                <a:t>DSL access </a:t>
              </a:r>
            </a:p>
            <a:p>
              <a:pPr algn="r">
                <a:lnSpc>
                  <a:spcPct val="85000"/>
                </a:lnSpc>
              </a:pPr>
              <a:r>
                <a:rPr lang="en-US" sz="1600" i="1"/>
                <a:t>multiplexer</a:t>
              </a:r>
            </a:p>
          </p:txBody>
        </p:sp>
      </p:grpSp>
      <p:grpSp>
        <p:nvGrpSpPr>
          <p:cNvPr id="16" name="Group 141"/>
          <p:cNvGrpSpPr>
            <a:grpSpLocks/>
          </p:cNvGrpSpPr>
          <p:nvPr/>
        </p:nvGrpSpPr>
        <p:grpSpPr bwMode="auto">
          <a:xfrm>
            <a:off x="1143000" y="2043113"/>
            <a:ext cx="642938" cy="644525"/>
            <a:chOff x="-44" y="1473"/>
            <a:chExt cx="981" cy="1105"/>
          </a:xfrm>
        </p:grpSpPr>
        <p:pic>
          <p:nvPicPr>
            <p:cNvPr id="53284" name="Picture 142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85" name="Freeform 14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32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F676DF0D-51CB-4E3E-898E-B5675377D529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54274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Access net: cable network</a:t>
            </a:r>
          </a:p>
        </p:txBody>
      </p:sp>
      <p:sp>
        <p:nvSpPr>
          <p:cNvPr id="54275" name="Rectangle 60"/>
          <p:cNvSpPr>
            <a:spLocks noChangeArrowheads="1"/>
          </p:cNvSpPr>
          <p:nvPr/>
        </p:nvSpPr>
        <p:spPr bwMode="auto">
          <a:xfrm>
            <a:off x="657225" y="1651000"/>
            <a:ext cx="1793875" cy="9255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Line 7"/>
          <p:cNvSpPr>
            <a:spLocks noChangeShapeType="1"/>
          </p:cNvSpPr>
          <p:nvPr/>
        </p:nvSpPr>
        <p:spPr bwMode="auto">
          <a:xfrm flipV="1">
            <a:off x="958850" y="2201863"/>
            <a:ext cx="3651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77" name="Text Box 39"/>
          <p:cNvSpPr txBox="1">
            <a:spLocks noChangeArrowheads="1"/>
          </p:cNvSpPr>
          <p:nvPr/>
        </p:nvSpPr>
        <p:spPr bwMode="auto">
          <a:xfrm>
            <a:off x="1120775" y="2352675"/>
            <a:ext cx="7747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/>
              <a:t>cable</a:t>
            </a:r>
          </a:p>
          <a:p>
            <a:pPr algn="ctr">
              <a:lnSpc>
                <a:spcPct val="80000"/>
              </a:lnSpc>
            </a:pPr>
            <a:r>
              <a:rPr lang="en-US" sz="1400"/>
              <a:t>modem</a:t>
            </a:r>
          </a:p>
        </p:txBody>
      </p:sp>
      <p:sp>
        <p:nvSpPr>
          <p:cNvPr id="54278" name="Text Box 41"/>
          <p:cNvSpPr txBox="1">
            <a:spLocks noChangeArrowheads="1"/>
          </p:cNvSpPr>
          <p:nvPr/>
        </p:nvSpPr>
        <p:spPr bwMode="auto">
          <a:xfrm>
            <a:off x="1787525" y="2354263"/>
            <a:ext cx="7064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/>
              <a:t>splitter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304925" y="2078038"/>
            <a:ext cx="614363" cy="220662"/>
            <a:chOff x="322" y="890"/>
            <a:chExt cx="872" cy="339"/>
          </a:xfrm>
        </p:grpSpPr>
        <p:sp>
          <p:nvSpPr>
            <p:cNvPr id="54435" name="Rectangle 65"/>
            <p:cNvSpPr>
              <a:spLocks noChangeArrowheads="1"/>
            </p:cNvSpPr>
            <p:nvPr/>
          </p:nvSpPr>
          <p:spPr bwMode="auto">
            <a:xfrm>
              <a:off x="322" y="1005"/>
              <a:ext cx="872" cy="2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36" name="Rectangle 66"/>
            <p:cNvSpPr>
              <a:spLocks noChangeArrowheads="1"/>
            </p:cNvSpPr>
            <p:nvPr/>
          </p:nvSpPr>
          <p:spPr bwMode="auto">
            <a:xfrm>
              <a:off x="394" y="1073"/>
              <a:ext cx="54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37" name="Rectangle 67"/>
            <p:cNvSpPr>
              <a:spLocks noChangeArrowheads="1"/>
            </p:cNvSpPr>
            <p:nvPr/>
          </p:nvSpPr>
          <p:spPr bwMode="auto">
            <a:xfrm>
              <a:off x="466" y="1073"/>
              <a:ext cx="56" cy="56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38" name="Rectangle 68"/>
            <p:cNvSpPr>
              <a:spLocks noChangeArrowheads="1"/>
            </p:cNvSpPr>
            <p:nvPr/>
          </p:nvSpPr>
          <p:spPr bwMode="auto">
            <a:xfrm>
              <a:off x="541" y="1070"/>
              <a:ext cx="56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39" name="Rectangle 69"/>
            <p:cNvSpPr>
              <a:spLocks noChangeArrowheads="1"/>
            </p:cNvSpPr>
            <p:nvPr/>
          </p:nvSpPr>
          <p:spPr bwMode="auto">
            <a:xfrm>
              <a:off x="615" y="1070"/>
              <a:ext cx="56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40" name="AutoShape 70"/>
            <p:cNvSpPr>
              <a:spLocks noChangeArrowheads="1"/>
            </p:cNvSpPr>
            <p:nvPr/>
          </p:nvSpPr>
          <p:spPr bwMode="auto">
            <a:xfrm rot="10800000" flipH="1">
              <a:off x="322" y="890"/>
              <a:ext cx="859" cy="1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16 h 21600"/>
                <a:gd name="T14" fmla="*/ 17099 w 21600"/>
                <a:gd name="T15" fmla="*/ 1708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80" name="AutoShape 72"/>
          <p:cNvSpPr>
            <a:spLocks noChangeArrowheads="1"/>
          </p:cNvSpPr>
          <p:nvPr/>
        </p:nvSpPr>
        <p:spPr bwMode="auto">
          <a:xfrm>
            <a:off x="419100" y="1239838"/>
            <a:ext cx="2268538" cy="468312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Rectangle 73"/>
          <p:cNvSpPr>
            <a:spLocks noChangeArrowheads="1"/>
          </p:cNvSpPr>
          <p:nvPr/>
        </p:nvSpPr>
        <p:spPr bwMode="auto">
          <a:xfrm>
            <a:off x="2035175" y="2139950"/>
            <a:ext cx="166688" cy="144463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Freeform 74"/>
          <p:cNvSpPr>
            <a:spLocks/>
          </p:cNvSpPr>
          <p:nvPr/>
        </p:nvSpPr>
        <p:spPr bwMode="auto">
          <a:xfrm>
            <a:off x="1644650" y="1695450"/>
            <a:ext cx="479425" cy="434975"/>
          </a:xfrm>
          <a:custGeom>
            <a:avLst/>
            <a:gdLst>
              <a:gd name="T0" fmla="*/ 2147483647 w 381"/>
              <a:gd name="T1" fmla="*/ 2147483647 h 274"/>
              <a:gd name="T2" fmla="*/ 2147483647 w 381"/>
              <a:gd name="T3" fmla="*/ 2147483647 h 274"/>
              <a:gd name="T4" fmla="*/ 0 w 381"/>
              <a:gd name="T5" fmla="*/ 0 h 274"/>
              <a:gd name="T6" fmla="*/ 0 60000 65536"/>
              <a:gd name="T7" fmla="*/ 0 60000 65536"/>
              <a:gd name="T8" fmla="*/ 0 60000 65536"/>
              <a:gd name="T9" fmla="*/ 0 w 381"/>
              <a:gd name="T10" fmla="*/ 0 h 274"/>
              <a:gd name="T11" fmla="*/ 381 w 381"/>
              <a:gd name="T12" fmla="*/ 274 h 2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274">
                <a:moveTo>
                  <a:pt x="381" y="274"/>
                </a:moveTo>
                <a:lnTo>
                  <a:pt x="381" y="13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3" name="Line 95"/>
          <p:cNvSpPr>
            <a:spLocks noChangeShapeType="1"/>
          </p:cNvSpPr>
          <p:nvPr/>
        </p:nvSpPr>
        <p:spPr bwMode="auto">
          <a:xfrm flipH="1">
            <a:off x="1943100" y="2201863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4284" name="Picture 96" descr="t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1355725"/>
            <a:ext cx="75565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2676525" y="1470025"/>
            <a:ext cx="850900" cy="527050"/>
            <a:chOff x="-490" y="1664"/>
            <a:chExt cx="1429" cy="842"/>
          </a:xfrm>
        </p:grpSpPr>
        <p:sp>
          <p:nvSpPr>
            <p:cNvPr id="54419" name="AutoShape 111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16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4421" name="Rectangle 99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22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" name="Group 103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4429" name="Rectangle 104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30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31" name="Rectangle 106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32" name="Rectangle 107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33" name="Rectangle 108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34" name="AutoShape 10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4424" name="Picture 110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425" name="Rectangle 112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26" name="Freeform 113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7" name="Line 114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4428" name="Picture 115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Group 118"/>
          <p:cNvGrpSpPr>
            <a:grpSpLocks/>
          </p:cNvGrpSpPr>
          <p:nvPr/>
        </p:nvGrpSpPr>
        <p:grpSpPr bwMode="auto">
          <a:xfrm>
            <a:off x="3578225" y="1463675"/>
            <a:ext cx="850900" cy="527050"/>
            <a:chOff x="-490" y="1664"/>
            <a:chExt cx="1429" cy="842"/>
          </a:xfrm>
        </p:grpSpPr>
        <p:sp>
          <p:nvSpPr>
            <p:cNvPr id="54403" name="AutoShape 119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20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4405" name="Rectangle 121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06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8" name="Group 123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4413" name="Rectangle 124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14" name="Rectangle 125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15" name="Rectangle 126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16" name="Rectangle 127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17" name="Rectangle 128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18" name="AutoShape 12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4408" name="Picture 130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409" name="Rectangle 131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10" name="Freeform 132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1" name="Line 133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4412" name="Picture 134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2763838" y="2309813"/>
            <a:ext cx="850900" cy="527050"/>
            <a:chOff x="-490" y="1664"/>
            <a:chExt cx="1429" cy="842"/>
          </a:xfrm>
        </p:grpSpPr>
        <p:sp>
          <p:nvSpPr>
            <p:cNvPr id="54387" name="AutoShape 136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37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4389" name="Rectangle 138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90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1" name="Group 140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4397" name="Rectangle 141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98" name="Rectangle 142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99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00" name="Rectangle 144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01" name="Rectangle 145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02" name="AutoShape 146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4392" name="Picture 147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393" name="Rectangle 148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94" name="Freeform 149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5" name="Line 150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4396" name="Picture 151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2" name="Group 152"/>
          <p:cNvGrpSpPr>
            <a:grpSpLocks/>
          </p:cNvGrpSpPr>
          <p:nvPr/>
        </p:nvGrpSpPr>
        <p:grpSpPr bwMode="auto">
          <a:xfrm>
            <a:off x="3630613" y="2319338"/>
            <a:ext cx="850900" cy="527050"/>
            <a:chOff x="-490" y="1664"/>
            <a:chExt cx="1429" cy="842"/>
          </a:xfrm>
        </p:grpSpPr>
        <p:sp>
          <p:nvSpPr>
            <p:cNvPr id="54371" name="AutoShape 153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54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4373" name="Rectangle 155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4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4" name="Group 157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4381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82" name="Rectangle 159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83" name="Rectangle 160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84" name="Rectangle 161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85" name="Rectangle 162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86" name="AutoShape 163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4376" name="Picture 164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377" name="Rectangle 165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8" name="Freeform 166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9" name="Line 167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4380" name="Picture 168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4289" name="Line 169"/>
          <p:cNvSpPr>
            <a:spLocks noChangeShapeType="1"/>
          </p:cNvSpPr>
          <p:nvPr/>
        </p:nvSpPr>
        <p:spPr bwMode="auto">
          <a:xfrm>
            <a:off x="2217738" y="2212975"/>
            <a:ext cx="36909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70"/>
          <p:cNvGrpSpPr>
            <a:grpSpLocks/>
          </p:cNvGrpSpPr>
          <p:nvPr/>
        </p:nvGrpSpPr>
        <p:grpSpPr bwMode="auto">
          <a:xfrm>
            <a:off x="4719638" y="1471613"/>
            <a:ext cx="850900" cy="527050"/>
            <a:chOff x="-490" y="1664"/>
            <a:chExt cx="1429" cy="842"/>
          </a:xfrm>
        </p:grpSpPr>
        <p:sp>
          <p:nvSpPr>
            <p:cNvPr id="54355" name="AutoShape 171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72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4357" name="Rectangle 173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8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7" name="Group 175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4365" name="Rectangle 176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66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67" name="Rectangle 178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68" name="Rectangle 179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69" name="Rectangle 180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70" name="AutoShape 181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4360" name="Picture 182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361" name="Rectangle 183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62" name="Freeform 184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63" name="Line 185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4364" name="Picture 186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4291" name="Text Box 204"/>
          <p:cNvSpPr txBox="1">
            <a:spLocks noChangeArrowheads="1"/>
          </p:cNvSpPr>
          <p:nvPr/>
        </p:nvSpPr>
        <p:spPr bwMode="auto">
          <a:xfrm>
            <a:off x="4330700" y="15414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969696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54292" name="Line 205"/>
          <p:cNvSpPr>
            <a:spLocks noChangeShapeType="1"/>
          </p:cNvSpPr>
          <p:nvPr/>
        </p:nvSpPr>
        <p:spPr bwMode="auto">
          <a:xfrm flipH="1">
            <a:off x="3311525" y="1882775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3" name="Line 206"/>
          <p:cNvSpPr>
            <a:spLocks noChangeShapeType="1"/>
          </p:cNvSpPr>
          <p:nvPr/>
        </p:nvSpPr>
        <p:spPr bwMode="auto">
          <a:xfrm flipH="1">
            <a:off x="4216400" y="1882775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4" name="Line 207"/>
          <p:cNvSpPr>
            <a:spLocks noChangeShapeType="1"/>
          </p:cNvSpPr>
          <p:nvPr/>
        </p:nvSpPr>
        <p:spPr bwMode="auto">
          <a:xfrm flipH="1">
            <a:off x="5353050" y="1882775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5" name="Freeform 208"/>
          <p:cNvSpPr>
            <a:spLocks/>
          </p:cNvSpPr>
          <p:nvPr/>
        </p:nvSpPr>
        <p:spPr bwMode="auto">
          <a:xfrm>
            <a:off x="4302125" y="2219325"/>
            <a:ext cx="127000" cy="476250"/>
          </a:xfrm>
          <a:custGeom>
            <a:avLst/>
            <a:gdLst>
              <a:gd name="T0" fmla="*/ 0 w 80"/>
              <a:gd name="T1" fmla="*/ 2147483647 h 300"/>
              <a:gd name="T2" fmla="*/ 2147483647 w 80"/>
              <a:gd name="T3" fmla="*/ 2147483647 h 300"/>
              <a:gd name="T4" fmla="*/ 2147483647 w 80"/>
              <a:gd name="T5" fmla="*/ 0 h 300"/>
              <a:gd name="T6" fmla="*/ 0 60000 65536"/>
              <a:gd name="T7" fmla="*/ 0 60000 65536"/>
              <a:gd name="T8" fmla="*/ 0 60000 65536"/>
              <a:gd name="T9" fmla="*/ 0 w 80"/>
              <a:gd name="T10" fmla="*/ 0 h 300"/>
              <a:gd name="T11" fmla="*/ 80 w 8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30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Freeform 209"/>
          <p:cNvSpPr>
            <a:spLocks/>
          </p:cNvSpPr>
          <p:nvPr/>
        </p:nvSpPr>
        <p:spPr bwMode="auto">
          <a:xfrm>
            <a:off x="3435350" y="2212975"/>
            <a:ext cx="127000" cy="476250"/>
          </a:xfrm>
          <a:custGeom>
            <a:avLst/>
            <a:gdLst>
              <a:gd name="T0" fmla="*/ 0 w 80"/>
              <a:gd name="T1" fmla="*/ 2147483647 h 300"/>
              <a:gd name="T2" fmla="*/ 2147483647 w 80"/>
              <a:gd name="T3" fmla="*/ 2147483647 h 300"/>
              <a:gd name="T4" fmla="*/ 2147483647 w 80"/>
              <a:gd name="T5" fmla="*/ 0 h 300"/>
              <a:gd name="T6" fmla="*/ 0 60000 65536"/>
              <a:gd name="T7" fmla="*/ 0 60000 65536"/>
              <a:gd name="T8" fmla="*/ 0 60000 65536"/>
              <a:gd name="T9" fmla="*/ 0 w 80"/>
              <a:gd name="T10" fmla="*/ 0 h 300"/>
              <a:gd name="T11" fmla="*/ 80 w 8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30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7" name="Rectangle 44"/>
          <p:cNvSpPr>
            <a:spLocks noChangeArrowheads="1"/>
          </p:cNvSpPr>
          <p:nvPr/>
        </p:nvSpPr>
        <p:spPr bwMode="auto">
          <a:xfrm>
            <a:off x="5646738" y="1787525"/>
            <a:ext cx="955675" cy="7000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98" name="Text Box 45"/>
          <p:cNvSpPr txBox="1">
            <a:spLocks noChangeArrowheads="1"/>
          </p:cNvSpPr>
          <p:nvPr/>
        </p:nvSpPr>
        <p:spPr bwMode="auto">
          <a:xfrm>
            <a:off x="5157788" y="1250950"/>
            <a:ext cx="19256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/>
              <a:t>cable headend</a:t>
            </a:r>
          </a:p>
        </p:txBody>
      </p:sp>
      <p:sp>
        <p:nvSpPr>
          <p:cNvPr id="54299" name="Freeform 216"/>
          <p:cNvSpPr>
            <a:spLocks/>
          </p:cNvSpPr>
          <p:nvPr/>
        </p:nvSpPr>
        <p:spPr bwMode="auto">
          <a:xfrm>
            <a:off x="5903913" y="1970088"/>
            <a:ext cx="330200" cy="454025"/>
          </a:xfrm>
          <a:custGeom>
            <a:avLst/>
            <a:gdLst>
              <a:gd name="T0" fmla="*/ 0 w 318"/>
              <a:gd name="T1" fmla="*/ 2147483647 h 412"/>
              <a:gd name="T2" fmla="*/ 2147483647 w 318"/>
              <a:gd name="T3" fmla="*/ 2147483647 h 412"/>
              <a:gd name="T4" fmla="*/ 2147483647 w 318"/>
              <a:gd name="T5" fmla="*/ 0 h 412"/>
              <a:gd name="T6" fmla="*/ 2147483647 w 318"/>
              <a:gd name="T7" fmla="*/ 2147483647 h 412"/>
              <a:gd name="T8" fmla="*/ 2147483647 w 318"/>
              <a:gd name="T9" fmla="*/ 2147483647 h 412"/>
              <a:gd name="T10" fmla="*/ 2147483647 w 318"/>
              <a:gd name="T11" fmla="*/ 2147483647 h 412"/>
              <a:gd name="T12" fmla="*/ 2147483647 w 318"/>
              <a:gd name="T13" fmla="*/ 2147483647 h 412"/>
              <a:gd name="T14" fmla="*/ 2147483647 w 318"/>
              <a:gd name="T15" fmla="*/ 2147483647 h 412"/>
              <a:gd name="T16" fmla="*/ 0 w 318"/>
              <a:gd name="T17" fmla="*/ 2147483647 h 4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8"/>
              <a:gd name="T28" fmla="*/ 0 h 412"/>
              <a:gd name="T29" fmla="*/ 318 w 318"/>
              <a:gd name="T30" fmla="*/ 412 h 4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8" h="412">
                <a:moveTo>
                  <a:pt x="0" y="412"/>
                </a:moveTo>
                <a:lnTo>
                  <a:pt x="3" y="1"/>
                </a:lnTo>
                <a:lnTo>
                  <a:pt x="74" y="0"/>
                </a:lnTo>
                <a:lnTo>
                  <a:pt x="254" y="111"/>
                </a:lnTo>
                <a:lnTo>
                  <a:pt x="318" y="115"/>
                </a:lnTo>
                <a:lnTo>
                  <a:pt x="318" y="308"/>
                </a:lnTo>
                <a:lnTo>
                  <a:pt x="246" y="308"/>
                </a:lnTo>
                <a:lnTo>
                  <a:pt x="74" y="412"/>
                </a:lnTo>
                <a:lnTo>
                  <a:pt x="0" y="4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Freeform 217"/>
          <p:cNvSpPr>
            <a:spLocks/>
          </p:cNvSpPr>
          <p:nvPr/>
        </p:nvSpPr>
        <p:spPr bwMode="auto">
          <a:xfrm>
            <a:off x="5905500" y="1905000"/>
            <a:ext cx="366713" cy="406400"/>
          </a:xfrm>
          <a:custGeom>
            <a:avLst/>
            <a:gdLst>
              <a:gd name="T0" fmla="*/ 0 w 353"/>
              <a:gd name="T1" fmla="*/ 2147483647 h 369"/>
              <a:gd name="T2" fmla="*/ 2147483647 w 353"/>
              <a:gd name="T3" fmla="*/ 0 h 369"/>
              <a:gd name="T4" fmla="*/ 2147483647 w 353"/>
              <a:gd name="T5" fmla="*/ 0 h 369"/>
              <a:gd name="T6" fmla="*/ 2147483647 w 353"/>
              <a:gd name="T7" fmla="*/ 2147483647 h 369"/>
              <a:gd name="T8" fmla="*/ 2147483647 w 353"/>
              <a:gd name="T9" fmla="*/ 2147483647 h 369"/>
              <a:gd name="T10" fmla="*/ 2147483647 w 353"/>
              <a:gd name="T11" fmla="*/ 2147483647 h 369"/>
              <a:gd name="T12" fmla="*/ 2147483647 w 353"/>
              <a:gd name="T13" fmla="*/ 2147483647 h 369"/>
              <a:gd name="T14" fmla="*/ 2147483647 w 353"/>
              <a:gd name="T15" fmla="*/ 2147483647 h 369"/>
              <a:gd name="T16" fmla="*/ 2147483647 w 353"/>
              <a:gd name="T17" fmla="*/ 2147483647 h 369"/>
              <a:gd name="T18" fmla="*/ 2147483647 w 353"/>
              <a:gd name="T19" fmla="*/ 2147483647 h 369"/>
              <a:gd name="T20" fmla="*/ 0 w 353"/>
              <a:gd name="T21" fmla="*/ 2147483647 h 36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3"/>
              <a:gd name="T34" fmla="*/ 0 h 369"/>
              <a:gd name="T35" fmla="*/ 353 w 353"/>
              <a:gd name="T36" fmla="*/ 369 h 36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3" h="369">
                <a:moveTo>
                  <a:pt x="0" y="59"/>
                </a:moveTo>
                <a:lnTo>
                  <a:pt x="32" y="0"/>
                </a:lnTo>
                <a:lnTo>
                  <a:pt x="105" y="0"/>
                </a:lnTo>
                <a:lnTo>
                  <a:pt x="276" y="113"/>
                </a:lnTo>
                <a:lnTo>
                  <a:pt x="353" y="113"/>
                </a:lnTo>
                <a:lnTo>
                  <a:pt x="353" y="315"/>
                </a:lnTo>
                <a:lnTo>
                  <a:pt x="318" y="369"/>
                </a:lnTo>
                <a:lnTo>
                  <a:pt x="315" y="173"/>
                </a:lnTo>
                <a:lnTo>
                  <a:pt x="254" y="173"/>
                </a:lnTo>
                <a:lnTo>
                  <a:pt x="75" y="60"/>
                </a:lnTo>
                <a:lnTo>
                  <a:pt x="0" y="59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1" name="Line 218"/>
          <p:cNvSpPr>
            <a:spLocks noChangeShapeType="1"/>
          </p:cNvSpPr>
          <p:nvPr/>
        </p:nvSpPr>
        <p:spPr bwMode="auto">
          <a:xfrm flipH="1">
            <a:off x="6230938" y="2028825"/>
            <a:ext cx="34925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2" name="Line 219"/>
          <p:cNvSpPr>
            <a:spLocks noChangeShapeType="1"/>
          </p:cNvSpPr>
          <p:nvPr/>
        </p:nvSpPr>
        <p:spPr bwMode="auto">
          <a:xfrm>
            <a:off x="5932488" y="2200275"/>
            <a:ext cx="26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303" name="Freeform 220"/>
          <p:cNvSpPr>
            <a:spLocks/>
          </p:cNvSpPr>
          <p:nvPr/>
        </p:nvSpPr>
        <p:spPr bwMode="auto">
          <a:xfrm>
            <a:off x="5926138" y="2024063"/>
            <a:ext cx="274637" cy="115887"/>
          </a:xfrm>
          <a:custGeom>
            <a:avLst/>
            <a:gdLst>
              <a:gd name="T0" fmla="*/ 0 w 264"/>
              <a:gd name="T1" fmla="*/ 0 h 105"/>
              <a:gd name="T2" fmla="*/ 2147483647 w 264"/>
              <a:gd name="T3" fmla="*/ 0 h 105"/>
              <a:gd name="T4" fmla="*/ 2147483647 w 264"/>
              <a:gd name="T5" fmla="*/ 2147483647 h 105"/>
              <a:gd name="T6" fmla="*/ 2147483647 w 264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105"/>
              <a:gd name="T14" fmla="*/ 264 w 264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105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304" name="Freeform 221"/>
          <p:cNvSpPr>
            <a:spLocks/>
          </p:cNvSpPr>
          <p:nvPr/>
        </p:nvSpPr>
        <p:spPr bwMode="auto">
          <a:xfrm flipV="1">
            <a:off x="5926138" y="2260600"/>
            <a:ext cx="274637" cy="114300"/>
          </a:xfrm>
          <a:custGeom>
            <a:avLst/>
            <a:gdLst>
              <a:gd name="T0" fmla="*/ 0 w 264"/>
              <a:gd name="T1" fmla="*/ 0 h 105"/>
              <a:gd name="T2" fmla="*/ 2147483647 w 264"/>
              <a:gd name="T3" fmla="*/ 0 h 105"/>
              <a:gd name="T4" fmla="*/ 2147483647 w 264"/>
              <a:gd name="T5" fmla="*/ 2147483647 h 105"/>
              <a:gd name="T6" fmla="*/ 2147483647 w 264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105"/>
              <a:gd name="T14" fmla="*/ 264 w 264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105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305" name="AutoShape 225"/>
          <p:cNvSpPr>
            <a:spLocks noChangeArrowheads="1"/>
          </p:cNvSpPr>
          <p:nvPr/>
        </p:nvSpPr>
        <p:spPr bwMode="auto">
          <a:xfrm>
            <a:off x="5507038" y="1524000"/>
            <a:ext cx="1206500" cy="2619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37"/>
          <p:cNvGrpSpPr>
            <a:grpSpLocks/>
          </p:cNvGrpSpPr>
          <p:nvPr/>
        </p:nvGrpSpPr>
        <p:grpSpPr bwMode="auto">
          <a:xfrm>
            <a:off x="3417888" y="3186113"/>
            <a:ext cx="2043112" cy="958850"/>
            <a:chOff x="2505" y="826"/>
            <a:chExt cx="1287" cy="604"/>
          </a:xfrm>
        </p:grpSpPr>
        <p:sp>
          <p:nvSpPr>
            <p:cNvPr id="54351" name="Line 38"/>
            <p:cNvSpPr>
              <a:spLocks noChangeShapeType="1"/>
            </p:cNvSpPr>
            <p:nvPr/>
          </p:nvSpPr>
          <p:spPr bwMode="auto">
            <a:xfrm flipH="1">
              <a:off x="2505" y="1115"/>
              <a:ext cx="128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2" name="Freeform 39"/>
            <p:cNvSpPr>
              <a:spLocks/>
            </p:cNvSpPr>
            <p:nvPr/>
          </p:nvSpPr>
          <p:spPr bwMode="auto">
            <a:xfrm>
              <a:off x="2548" y="826"/>
              <a:ext cx="562" cy="266"/>
            </a:xfrm>
            <a:custGeom>
              <a:avLst/>
              <a:gdLst>
                <a:gd name="T0" fmla="*/ 4 w 562"/>
                <a:gd name="T1" fmla="*/ 264 h 266"/>
                <a:gd name="T2" fmla="*/ 52 w 562"/>
                <a:gd name="T3" fmla="*/ 6 h 266"/>
                <a:gd name="T4" fmla="*/ 108 w 562"/>
                <a:gd name="T5" fmla="*/ 266 h 266"/>
                <a:gd name="T6" fmla="*/ 174 w 562"/>
                <a:gd name="T7" fmla="*/ 0 h 266"/>
                <a:gd name="T8" fmla="*/ 228 w 562"/>
                <a:gd name="T9" fmla="*/ 264 h 266"/>
                <a:gd name="T10" fmla="*/ 288 w 562"/>
                <a:gd name="T11" fmla="*/ 8 h 266"/>
                <a:gd name="T12" fmla="*/ 354 w 562"/>
                <a:gd name="T13" fmla="*/ 266 h 266"/>
                <a:gd name="T14" fmla="*/ 402 w 562"/>
                <a:gd name="T15" fmla="*/ 8 h 266"/>
                <a:gd name="T16" fmla="*/ 464 w 562"/>
                <a:gd name="T17" fmla="*/ 264 h 266"/>
                <a:gd name="T18" fmla="*/ 506 w 562"/>
                <a:gd name="T19" fmla="*/ 6 h 266"/>
                <a:gd name="T20" fmla="*/ 556 w 562"/>
                <a:gd name="T21" fmla="*/ 266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2"/>
                <a:gd name="T34" fmla="*/ 0 h 266"/>
                <a:gd name="T35" fmla="*/ 562 w 562"/>
                <a:gd name="T36" fmla="*/ 266 h 2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3" name="Freeform 40"/>
            <p:cNvSpPr>
              <a:spLocks/>
            </p:cNvSpPr>
            <p:nvPr/>
          </p:nvSpPr>
          <p:spPr bwMode="auto">
            <a:xfrm>
              <a:off x="3523" y="830"/>
              <a:ext cx="269" cy="266"/>
            </a:xfrm>
            <a:custGeom>
              <a:avLst/>
              <a:gdLst>
                <a:gd name="T0" fmla="*/ 0 w 562"/>
                <a:gd name="T1" fmla="*/ 264 h 266"/>
                <a:gd name="T2" fmla="*/ 0 w 562"/>
                <a:gd name="T3" fmla="*/ 6 h 266"/>
                <a:gd name="T4" fmla="*/ 0 w 562"/>
                <a:gd name="T5" fmla="*/ 266 h 266"/>
                <a:gd name="T6" fmla="*/ 0 w 562"/>
                <a:gd name="T7" fmla="*/ 0 h 266"/>
                <a:gd name="T8" fmla="*/ 0 w 562"/>
                <a:gd name="T9" fmla="*/ 264 h 266"/>
                <a:gd name="T10" fmla="*/ 0 w 562"/>
                <a:gd name="T11" fmla="*/ 8 h 266"/>
                <a:gd name="T12" fmla="*/ 0 w 562"/>
                <a:gd name="T13" fmla="*/ 266 h 266"/>
                <a:gd name="T14" fmla="*/ 0 w 562"/>
                <a:gd name="T15" fmla="*/ 8 h 266"/>
                <a:gd name="T16" fmla="*/ 0 w 562"/>
                <a:gd name="T17" fmla="*/ 264 h 266"/>
                <a:gd name="T18" fmla="*/ 0 w 562"/>
                <a:gd name="T19" fmla="*/ 6 h 266"/>
                <a:gd name="T20" fmla="*/ 0 w 562"/>
                <a:gd name="T21" fmla="*/ 266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2"/>
                <a:gd name="T34" fmla="*/ 0 h 266"/>
                <a:gd name="T35" fmla="*/ 562 w 562"/>
                <a:gd name="T36" fmla="*/ 266 h 2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4" name="Line 41"/>
            <p:cNvSpPr>
              <a:spLocks noChangeShapeType="1"/>
            </p:cNvSpPr>
            <p:nvPr/>
          </p:nvSpPr>
          <p:spPr bwMode="auto">
            <a:xfrm flipH="1">
              <a:off x="3433" y="1137"/>
              <a:ext cx="128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42"/>
          <p:cNvGrpSpPr>
            <a:grpSpLocks/>
          </p:cNvGrpSpPr>
          <p:nvPr/>
        </p:nvGrpSpPr>
        <p:grpSpPr bwMode="auto">
          <a:xfrm>
            <a:off x="2708275" y="3343275"/>
            <a:ext cx="3021013" cy="2114550"/>
            <a:chOff x="2606" y="951"/>
            <a:chExt cx="1903" cy="1332"/>
          </a:xfrm>
        </p:grpSpPr>
        <p:sp>
          <p:nvSpPr>
            <p:cNvPr id="54321" name="Text Box 43"/>
            <p:cNvSpPr txBox="1">
              <a:spLocks noChangeArrowheads="1"/>
            </p:cNvSpPr>
            <p:nvPr/>
          </p:nvSpPr>
          <p:spPr bwMode="auto">
            <a:xfrm>
              <a:off x="3378" y="2071"/>
              <a:ext cx="6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/>
                <a:t>Channels</a:t>
              </a:r>
            </a:p>
          </p:txBody>
        </p:sp>
        <p:sp>
          <p:nvSpPr>
            <p:cNvPr id="54322" name="Line 44"/>
            <p:cNvSpPr>
              <a:spLocks noChangeShapeType="1"/>
            </p:cNvSpPr>
            <p:nvPr/>
          </p:nvSpPr>
          <p:spPr bwMode="auto">
            <a:xfrm>
              <a:off x="2994" y="951"/>
              <a:ext cx="0" cy="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3" name="Line 45"/>
            <p:cNvSpPr>
              <a:spLocks noChangeShapeType="1"/>
            </p:cNvSpPr>
            <p:nvPr/>
          </p:nvSpPr>
          <p:spPr bwMode="auto">
            <a:xfrm flipV="1">
              <a:off x="2988" y="1935"/>
              <a:ext cx="1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4" name="Text Box 46"/>
            <p:cNvSpPr txBox="1">
              <a:spLocks noChangeArrowheads="1"/>
            </p:cNvSpPr>
            <p:nvPr/>
          </p:nvSpPr>
          <p:spPr bwMode="auto">
            <a:xfrm>
              <a:off x="2978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V</a:t>
              </a:r>
            </a:p>
            <a:p>
              <a:pPr algn="ctr" eaLnBrk="1" hangingPunct="1"/>
              <a:r>
                <a:rPr lang="en-US" sz="1000"/>
                <a:t>I</a:t>
              </a:r>
            </a:p>
            <a:p>
              <a:pPr algn="ctr" eaLnBrk="1" hangingPunct="1"/>
              <a:r>
                <a:rPr lang="en-US" sz="1000"/>
                <a:t>D</a:t>
              </a:r>
            </a:p>
            <a:p>
              <a:pPr algn="ctr" eaLnBrk="1" hangingPunct="1"/>
              <a:r>
                <a:rPr lang="en-US" sz="1000"/>
                <a:t>E</a:t>
              </a:r>
            </a:p>
            <a:p>
              <a:pPr algn="ctr" eaLnBrk="1" hangingPunct="1"/>
              <a:r>
                <a:rPr lang="en-US" sz="1000"/>
                <a:t>O</a:t>
              </a:r>
            </a:p>
          </p:txBody>
        </p:sp>
        <p:sp>
          <p:nvSpPr>
            <p:cNvPr id="54325" name="Line 47"/>
            <p:cNvSpPr>
              <a:spLocks noChangeShapeType="1"/>
            </p:cNvSpPr>
            <p:nvPr/>
          </p:nvSpPr>
          <p:spPr bwMode="auto">
            <a:xfrm>
              <a:off x="3150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6" name="Text Box 48"/>
            <p:cNvSpPr txBox="1">
              <a:spLocks noChangeArrowheads="1"/>
            </p:cNvSpPr>
            <p:nvPr/>
          </p:nvSpPr>
          <p:spPr bwMode="auto">
            <a:xfrm>
              <a:off x="3152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V</a:t>
              </a:r>
            </a:p>
            <a:p>
              <a:pPr algn="ctr" eaLnBrk="1" hangingPunct="1"/>
              <a:r>
                <a:rPr lang="en-US" sz="1000"/>
                <a:t>I</a:t>
              </a:r>
            </a:p>
            <a:p>
              <a:pPr algn="ctr" eaLnBrk="1" hangingPunct="1"/>
              <a:r>
                <a:rPr lang="en-US" sz="1000"/>
                <a:t>D</a:t>
              </a:r>
            </a:p>
            <a:p>
              <a:pPr algn="ctr" eaLnBrk="1" hangingPunct="1"/>
              <a:r>
                <a:rPr lang="en-US" sz="1000"/>
                <a:t>E</a:t>
              </a:r>
            </a:p>
            <a:p>
              <a:pPr algn="ctr" eaLnBrk="1" hangingPunct="1"/>
              <a:r>
                <a:rPr lang="en-US" sz="1000"/>
                <a:t>O</a:t>
              </a:r>
            </a:p>
          </p:txBody>
        </p:sp>
        <p:sp>
          <p:nvSpPr>
            <p:cNvPr id="54327" name="Text Box 49"/>
            <p:cNvSpPr txBox="1">
              <a:spLocks noChangeArrowheads="1"/>
            </p:cNvSpPr>
            <p:nvPr/>
          </p:nvSpPr>
          <p:spPr bwMode="auto">
            <a:xfrm>
              <a:off x="3338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V</a:t>
              </a:r>
            </a:p>
            <a:p>
              <a:pPr algn="ctr" eaLnBrk="1" hangingPunct="1"/>
              <a:r>
                <a:rPr lang="en-US" sz="1000"/>
                <a:t>I</a:t>
              </a:r>
            </a:p>
            <a:p>
              <a:pPr algn="ctr" eaLnBrk="1" hangingPunct="1"/>
              <a:r>
                <a:rPr lang="en-US" sz="1000"/>
                <a:t>D</a:t>
              </a:r>
            </a:p>
            <a:p>
              <a:pPr algn="ctr" eaLnBrk="1" hangingPunct="1"/>
              <a:r>
                <a:rPr lang="en-US" sz="1000"/>
                <a:t>E</a:t>
              </a:r>
            </a:p>
            <a:p>
              <a:pPr algn="ctr" eaLnBrk="1" hangingPunct="1"/>
              <a:r>
                <a:rPr lang="en-US" sz="1000"/>
                <a:t>O</a:t>
              </a:r>
            </a:p>
          </p:txBody>
        </p:sp>
        <p:sp>
          <p:nvSpPr>
            <p:cNvPr id="54328" name="Text Box 50"/>
            <p:cNvSpPr txBox="1">
              <a:spLocks noChangeArrowheads="1"/>
            </p:cNvSpPr>
            <p:nvPr/>
          </p:nvSpPr>
          <p:spPr bwMode="auto">
            <a:xfrm>
              <a:off x="3524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V</a:t>
              </a:r>
            </a:p>
            <a:p>
              <a:pPr algn="ctr" eaLnBrk="1" hangingPunct="1"/>
              <a:r>
                <a:rPr lang="en-US" sz="1000"/>
                <a:t>I</a:t>
              </a:r>
            </a:p>
            <a:p>
              <a:pPr algn="ctr" eaLnBrk="1" hangingPunct="1"/>
              <a:r>
                <a:rPr lang="en-US" sz="1000"/>
                <a:t>D</a:t>
              </a:r>
            </a:p>
            <a:p>
              <a:pPr algn="ctr" eaLnBrk="1" hangingPunct="1"/>
              <a:r>
                <a:rPr lang="en-US" sz="1000"/>
                <a:t>E</a:t>
              </a:r>
            </a:p>
            <a:p>
              <a:pPr algn="ctr" eaLnBrk="1" hangingPunct="1"/>
              <a:r>
                <a:rPr lang="en-US" sz="1000"/>
                <a:t>O</a:t>
              </a:r>
            </a:p>
          </p:txBody>
        </p:sp>
        <p:sp>
          <p:nvSpPr>
            <p:cNvPr id="54329" name="Text Box 51"/>
            <p:cNvSpPr txBox="1">
              <a:spLocks noChangeArrowheads="1"/>
            </p:cNvSpPr>
            <p:nvPr/>
          </p:nvSpPr>
          <p:spPr bwMode="auto">
            <a:xfrm>
              <a:off x="3710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V</a:t>
              </a:r>
            </a:p>
            <a:p>
              <a:pPr algn="ctr" eaLnBrk="1" hangingPunct="1"/>
              <a:r>
                <a:rPr lang="en-US" sz="1000"/>
                <a:t>I</a:t>
              </a:r>
            </a:p>
            <a:p>
              <a:pPr algn="ctr" eaLnBrk="1" hangingPunct="1"/>
              <a:r>
                <a:rPr lang="en-US" sz="1000"/>
                <a:t>D</a:t>
              </a:r>
            </a:p>
            <a:p>
              <a:pPr algn="ctr" eaLnBrk="1" hangingPunct="1"/>
              <a:r>
                <a:rPr lang="en-US" sz="1000"/>
                <a:t>E</a:t>
              </a:r>
            </a:p>
            <a:p>
              <a:pPr algn="ctr" eaLnBrk="1" hangingPunct="1"/>
              <a:r>
                <a:rPr lang="en-US" sz="1000"/>
                <a:t>O</a:t>
              </a:r>
            </a:p>
          </p:txBody>
        </p:sp>
        <p:sp>
          <p:nvSpPr>
            <p:cNvPr id="54330" name="Text Box 52"/>
            <p:cNvSpPr txBox="1">
              <a:spLocks noChangeArrowheads="1"/>
            </p:cNvSpPr>
            <p:nvPr/>
          </p:nvSpPr>
          <p:spPr bwMode="auto">
            <a:xfrm>
              <a:off x="3896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V</a:t>
              </a:r>
            </a:p>
            <a:p>
              <a:pPr algn="ctr" eaLnBrk="1" hangingPunct="1"/>
              <a:r>
                <a:rPr lang="en-US" sz="1000"/>
                <a:t>I</a:t>
              </a:r>
            </a:p>
            <a:p>
              <a:pPr algn="ctr" eaLnBrk="1" hangingPunct="1"/>
              <a:r>
                <a:rPr lang="en-US" sz="1000"/>
                <a:t>D</a:t>
              </a:r>
            </a:p>
            <a:p>
              <a:pPr algn="ctr" eaLnBrk="1" hangingPunct="1"/>
              <a:r>
                <a:rPr lang="en-US" sz="1000"/>
                <a:t>E</a:t>
              </a:r>
            </a:p>
            <a:p>
              <a:pPr algn="ctr" eaLnBrk="1" hangingPunct="1"/>
              <a:r>
                <a:rPr lang="en-US" sz="1000"/>
                <a:t>O</a:t>
              </a:r>
            </a:p>
          </p:txBody>
        </p:sp>
        <p:sp>
          <p:nvSpPr>
            <p:cNvPr id="54331" name="Text Box 53"/>
            <p:cNvSpPr txBox="1">
              <a:spLocks noChangeArrowheads="1"/>
            </p:cNvSpPr>
            <p:nvPr/>
          </p:nvSpPr>
          <p:spPr bwMode="auto">
            <a:xfrm>
              <a:off x="4058" y="1402"/>
              <a:ext cx="17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endParaRPr lang="en-US" sz="1000"/>
            </a:p>
            <a:p>
              <a:pPr algn="ctr" eaLnBrk="1" hangingPunct="1"/>
              <a:r>
                <a:rPr lang="en-US" sz="1000"/>
                <a:t>D</a:t>
              </a:r>
            </a:p>
            <a:p>
              <a:pPr algn="ctr" eaLnBrk="1" hangingPunct="1"/>
              <a:r>
                <a:rPr lang="en-US" sz="1000"/>
                <a:t>A</a:t>
              </a:r>
            </a:p>
            <a:p>
              <a:pPr algn="ctr" eaLnBrk="1" hangingPunct="1"/>
              <a:r>
                <a:rPr lang="en-US" sz="1000"/>
                <a:t>T</a:t>
              </a:r>
            </a:p>
            <a:p>
              <a:pPr algn="ctr" eaLnBrk="1" hangingPunct="1"/>
              <a:r>
                <a:rPr lang="en-US" sz="1000"/>
                <a:t>A</a:t>
              </a:r>
            </a:p>
          </p:txBody>
        </p:sp>
        <p:sp>
          <p:nvSpPr>
            <p:cNvPr id="54332" name="Text Box 54"/>
            <p:cNvSpPr txBox="1">
              <a:spLocks noChangeArrowheads="1"/>
            </p:cNvSpPr>
            <p:nvPr/>
          </p:nvSpPr>
          <p:spPr bwMode="auto">
            <a:xfrm>
              <a:off x="4202" y="1402"/>
              <a:ext cx="17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endParaRPr lang="en-US" sz="1000"/>
            </a:p>
            <a:p>
              <a:pPr algn="ctr" eaLnBrk="1" hangingPunct="1"/>
              <a:r>
                <a:rPr lang="en-US" sz="1000"/>
                <a:t>D</a:t>
              </a:r>
            </a:p>
            <a:p>
              <a:pPr algn="ctr" eaLnBrk="1" hangingPunct="1"/>
              <a:r>
                <a:rPr lang="en-US" sz="1000"/>
                <a:t>A</a:t>
              </a:r>
            </a:p>
            <a:p>
              <a:pPr algn="ctr" eaLnBrk="1" hangingPunct="1"/>
              <a:r>
                <a:rPr lang="en-US" sz="1000"/>
                <a:t>T</a:t>
              </a:r>
            </a:p>
            <a:p>
              <a:pPr algn="ctr" eaLnBrk="1" hangingPunct="1"/>
              <a:r>
                <a:rPr lang="en-US" sz="1000"/>
                <a:t>A</a:t>
              </a:r>
            </a:p>
          </p:txBody>
        </p:sp>
        <p:sp>
          <p:nvSpPr>
            <p:cNvPr id="54333" name="Text Box 55"/>
            <p:cNvSpPr txBox="1">
              <a:spLocks noChangeArrowheads="1"/>
            </p:cNvSpPr>
            <p:nvPr/>
          </p:nvSpPr>
          <p:spPr bwMode="auto">
            <a:xfrm>
              <a:off x="4330" y="1114"/>
              <a:ext cx="17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endParaRPr lang="en-US" sz="1000"/>
            </a:p>
            <a:p>
              <a:pPr algn="ctr" eaLnBrk="1" hangingPunct="1"/>
              <a:r>
                <a:rPr lang="en-US" sz="1000"/>
                <a:t>C</a:t>
              </a:r>
            </a:p>
            <a:p>
              <a:pPr algn="ctr" eaLnBrk="1" hangingPunct="1"/>
              <a:r>
                <a:rPr lang="en-US" sz="1000"/>
                <a:t>O</a:t>
              </a:r>
            </a:p>
            <a:p>
              <a:pPr algn="ctr" eaLnBrk="1" hangingPunct="1"/>
              <a:r>
                <a:rPr lang="en-US" sz="1000"/>
                <a:t>N</a:t>
              </a:r>
            </a:p>
            <a:p>
              <a:pPr algn="ctr" eaLnBrk="1" hangingPunct="1"/>
              <a:r>
                <a:rPr lang="en-US" sz="1000"/>
                <a:t>T</a:t>
              </a:r>
            </a:p>
            <a:p>
              <a:pPr algn="ctr" eaLnBrk="1" hangingPunct="1"/>
              <a:r>
                <a:rPr lang="en-US" sz="1000"/>
                <a:t>R</a:t>
              </a:r>
            </a:p>
            <a:p>
              <a:pPr algn="ctr" eaLnBrk="1" hangingPunct="1"/>
              <a:r>
                <a:rPr lang="en-US" sz="1000"/>
                <a:t>O</a:t>
              </a:r>
            </a:p>
            <a:p>
              <a:pPr algn="ctr" eaLnBrk="1" hangingPunct="1"/>
              <a:r>
                <a:rPr lang="en-US" sz="1000"/>
                <a:t>L</a:t>
              </a:r>
            </a:p>
          </p:txBody>
        </p:sp>
        <p:sp>
          <p:nvSpPr>
            <p:cNvPr id="54334" name="Line 56"/>
            <p:cNvSpPr>
              <a:spLocks noChangeShapeType="1"/>
            </p:cNvSpPr>
            <p:nvPr/>
          </p:nvSpPr>
          <p:spPr bwMode="auto">
            <a:xfrm>
              <a:off x="3334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5" name="Line 57"/>
            <p:cNvSpPr>
              <a:spLocks noChangeShapeType="1"/>
            </p:cNvSpPr>
            <p:nvPr/>
          </p:nvSpPr>
          <p:spPr bwMode="auto">
            <a:xfrm>
              <a:off x="3514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6" name="Line 58"/>
            <p:cNvSpPr>
              <a:spLocks noChangeShapeType="1"/>
            </p:cNvSpPr>
            <p:nvPr/>
          </p:nvSpPr>
          <p:spPr bwMode="auto">
            <a:xfrm>
              <a:off x="3698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7" name="Line 59"/>
            <p:cNvSpPr>
              <a:spLocks noChangeShapeType="1"/>
            </p:cNvSpPr>
            <p:nvPr/>
          </p:nvSpPr>
          <p:spPr bwMode="auto">
            <a:xfrm>
              <a:off x="3886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8" name="Line 60"/>
            <p:cNvSpPr>
              <a:spLocks noChangeShapeType="1"/>
            </p:cNvSpPr>
            <p:nvPr/>
          </p:nvSpPr>
          <p:spPr bwMode="auto">
            <a:xfrm>
              <a:off x="4062" y="187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9" name="Line 61"/>
            <p:cNvSpPr>
              <a:spLocks noChangeShapeType="1"/>
            </p:cNvSpPr>
            <p:nvPr/>
          </p:nvSpPr>
          <p:spPr bwMode="auto">
            <a:xfrm>
              <a:off x="4218" y="186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0" name="Line 62"/>
            <p:cNvSpPr>
              <a:spLocks noChangeShapeType="1"/>
            </p:cNvSpPr>
            <p:nvPr/>
          </p:nvSpPr>
          <p:spPr bwMode="auto">
            <a:xfrm>
              <a:off x="4362" y="185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1" name="Text Box 63"/>
            <p:cNvSpPr txBox="1">
              <a:spLocks noChangeArrowheads="1"/>
            </p:cNvSpPr>
            <p:nvPr/>
          </p:nvSpPr>
          <p:spPr bwMode="auto">
            <a:xfrm>
              <a:off x="2985" y="196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1</a:t>
              </a:r>
            </a:p>
          </p:txBody>
        </p:sp>
        <p:sp>
          <p:nvSpPr>
            <p:cNvPr id="54342" name="Text Box 64"/>
            <p:cNvSpPr txBox="1">
              <a:spLocks noChangeArrowheads="1"/>
            </p:cNvSpPr>
            <p:nvPr/>
          </p:nvSpPr>
          <p:spPr bwMode="auto">
            <a:xfrm>
              <a:off x="3153" y="196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2</a:t>
              </a:r>
            </a:p>
          </p:txBody>
        </p:sp>
        <p:sp>
          <p:nvSpPr>
            <p:cNvPr id="54343" name="Text Box 65"/>
            <p:cNvSpPr txBox="1">
              <a:spLocks noChangeArrowheads="1"/>
            </p:cNvSpPr>
            <p:nvPr/>
          </p:nvSpPr>
          <p:spPr bwMode="auto">
            <a:xfrm>
              <a:off x="3345" y="196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3</a:t>
              </a:r>
            </a:p>
          </p:txBody>
        </p:sp>
        <p:sp>
          <p:nvSpPr>
            <p:cNvPr id="54344" name="Text Box 66"/>
            <p:cNvSpPr txBox="1">
              <a:spLocks noChangeArrowheads="1"/>
            </p:cNvSpPr>
            <p:nvPr/>
          </p:nvSpPr>
          <p:spPr bwMode="auto">
            <a:xfrm>
              <a:off x="3517" y="196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4</a:t>
              </a:r>
            </a:p>
          </p:txBody>
        </p:sp>
        <p:sp>
          <p:nvSpPr>
            <p:cNvPr id="54345" name="Text Box 67"/>
            <p:cNvSpPr txBox="1">
              <a:spLocks noChangeArrowheads="1"/>
            </p:cNvSpPr>
            <p:nvPr/>
          </p:nvSpPr>
          <p:spPr bwMode="auto">
            <a:xfrm>
              <a:off x="3705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5</a:t>
              </a:r>
            </a:p>
          </p:txBody>
        </p:sp>
        <p:sp>
          <p:nvSpPr>
            <p:cNvPr id="54346" name="Text Box 68"/>
            <p:cNvSpPr txBox="1">
              <a:spLocks noChangeArrowheads="1"/>
            </p:cNvSpPr>
            <p:nvPr/>
          </p:nvSpPr>
          <p:spPr bwMode="auto">
            <a:xfrm>
              <a:off x="3893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6</a:t>
              </a:r>
            </a:p>
          </p:txBody>
        </p:sp>
        <p:sp>
          <p:nvSpPr>
            <p:cNvPr id="54347" name="Text Box 69"/>
            <p:cNvSpPr txBox="1">
              <a:spLocks noChangeArrowheads="1"/>
            </p:cNvSpPr>
            <p:nvPr/>
          </p:nvSpPr>
          <p:spPr bwMode="auto">
            <a:xfrm>
              <a:off x="4057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7</a:t>
              </a:r>
            </a:p>
          </p:txBody>
        </p:sp>
        <p:sp>
          <p:nvSpPr>
            <p:cNvPr id="54348" name="Text Box 70"/>
            <p:cNvSpPr txBox="1">
              <a:spLocks noChangeArrowheads="1"/>
            </p:cNvSpPr>
            <p:nvPr/>
          </p:nvSpPr>
          <p:spPr bwMode="auto">
            <a:xfrm>
              <a:off x="4205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8</a:t>
              </a:r>
            </a:p>
          </p:txBody>
        </p:sp>
        <p:sp>
          <p:nvSpPr>
            <p:cNvPr id="54349" name="Text Box 71"/>
            <p:cNvSpPr txBox="1">
              <a:spLocks noChangeArrowheads="1"/>
            </p:cNvSpPr>
            <p:nvPr/>
          </p:nvSpPr>
          <p:spPr bwMode="auto">
            <a:xfrm>
              <a:off x="4349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9</a:t>
              </a:r>
            </a:p>
          </p:txBody>
        </p:sp>
        <p:sp>
          <p:nvSpPr>
            <p:cNvPr id="54350" name="Freeform 72"/>
            <p:cNvSpPr>
              <a:spLocks/>
            </p:cNvSpPr>
            <p:nvPr/>
          </p:nvSpPr>
          <p:spPr bwMode="auto">
            <a:xfrm>
              <a:off x="2606" y="969"/>
              <a:ext cx="375" cy="969"/>
            </a:xfrm>
            <a:custGeom>
              <a:avLst/>
              <a:gdLst>
                <a:gd name="T0" fmla="*/ 375 w 375"/>
                <a:gd name="T1" fmla="*/ 0 h 969"/>
                <a:gd name="T2" fmla="*/ 0 w 375"/>
                <a:gd name="T3" fmla="*/ 485 h 969"/>
                <a:gd name="T4" fmla="*/ 375 w 375"/>
                <a:gd name="T5" fmla="*/ 969 h 969"/>
                <a:gd name="T6" fmla="*/ 375 w 375"/>
                <a:gd name="T7" fmla="*/ 0 h 9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969"/>
                <a:gd name="T14" fmla="*/ 375 w 375"/>
                <a:gd name="T15" fmla="*/ 969 h 9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969">
                  <a:moveTo>
                    <a:pt x="375" y="0"/>
                  </a:moveTo>
                  <a:lnTo>
                    <a:pt x="0" y="485"/>
                  </a:lnTo>
                  <a:lnTo>
                    <a:pt x="375" y="969"/>
                  </a:lnTo>
                  <a:lnTo>
                    <a:pt x="37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</a:gra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 flipV="1">
            <a:off x="1039813" y="2238375"/>
            <a:ext cx="1666875" cy="2062163"/>
            <a:chOff x="1511" y="1371"/>
            <a:chExt cx="1050" cy="1299"/>
          </a:xfrm>
        </p:grpSpPr>
        <p:grpSp>
          <p:nvGrpSpPr>
            <p:cNvPr id="21" name="Group 74"/>
            <p:cNvGrpSpPr>
              <a:grpSpLocks/>
            </p:cNvGrpSpPr>
            <p:nvPr/>
          </p:nvGrpSpPr>
          <p:grpSpPr bwMode="auto">
            <a:xfrm>
              <a:off x="1511" y="1371"/>
              <a:ext cx="1050" cy="198"/>
              <a:chOff x="1614" y="1494"/>
              <a:chExt cx="1050" cy="198"/>
            </a:xfrm>
          </p:grpSpPr>
          <p:sp>
            <p:nvSpPr>
              <p:cNvPr id="54317" name="Rectangle 75"/>
              <p:cNvSpPr>
                <a:spLocks noChangeArrowheads="1"/>
              </p:cNvSpPr>
              <p:nvPr/>
            </p:nvSpPr>
            <p:spPr bwMode="auto">
              <a:xfrm>
                <a:off x="2358" y="1500"/>
                <a:ext cx="168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35596" name="Freeform 76"/>
              <p:cNvSpPr>
                <a:spLocks/>
              </p:cNvSpPr>
              <p:nvPr/>
            </p:nvSpPr>
            <p:spPr bwMode="auto">
              <a:xfrm>
                <a:off x="1614" y="1494"/>
                <a:ext cx="896" cy="198"/>
              </a:xfrm>
              <a:custGeom>
                <a:avLst/>
                <a:gdLst>
                  <a:gd name="T0" fmla="*/ 18 w 896"/>
                  <a:gd name="T1" fmla="*/ 0 h 198"/>
                  <a:gd name="T2" fmla="*/ 0 w 896"/>
                  <a:gd name="T3" fmla="*/ 96 h 198"/>
                  <a:gd name="T4" fmla="*/ 18 w 896"/>
                  <a:gd name="T5" fmla="*/ 198 h 198"/>
                  <a:gd name="T6" fmla="*/ 774 w 896"/>
                  <a:gd name="T7" fmla="*/ 198 h 198"/>
                  <a:gd name="T8" fmla="*/ 750 w 896"/>
                  <a:gd name="T9" fmla="*/ 90 h 198"/>
                  <a:gd name="T10" fmla="*/ 774 w 896"/>
                  <a:gd name="T11" fmla="*/ 0 h 198"/>
                  <a:gd name="T12" fmla="*/ 18 w 896"/>
                  <a:gd name="T13" fmla="*/ 0 h 1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96"/>
                  <a:gd name="T22" fmla="*/ 0 h 198"/>
                  <a:gd name="T23" fmla="*/ 896 w 896"/>
                  <a:gd name="T24" fmla="*/ 198 h 1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96" h="198">
                    <a:moveTo>
                      <a:pt x="18" y="0"/>
                    </a:moveTo>
                    <a:lnTo>
                      <a:pt x="0" y="96"/>
                    </a:lnTo>
                    <a:lnTo>
                      <a:pt x="18" y="198"/>
                    </a:lnTo>
                    <a:lnTo>
                      <a:pt x="774" y="198"/>
                    </a:lnTo>
                    <a:cubicBezTo>
                      <a:pt x="896" y="180"/>
                      <a:pt x="750" y="123"/>
                      <a:pt x="750" y="90"/>
                    </a:cubicBezTo>
                    <a:cubicBezTo>
                      <a:pt x="750" y="57"/>
                      <a:pt x="896" y="15"/>
                      <a:pt x="774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54319" name="Oval 77"/>
              <p:cNvSpPr>
                <a:spLocks noChangeArrowheads="1"/>
              </p:cNvSpPr>
              <p:nvPr/>
            </p:nvSpPr>
            <p:spPr bwMode="auto">
              <a:xfrm>
                <a:off x="2502" y="1506"/>
                <a:ext cx="62" cy="16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4320" name="Line 78"/>
              <p:cNvSpPr>
                <a:spLocks noChangeShapeType="1"/>
              </p:cNvSpPr>
              <p:nvPr/>
            </p:nvSpPr>
            <p:spPr bwMode="auto">
              <a:xfrm>
                <a:off x="2526" y="1584"/>
                <a:ext cx="1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16" name="Freeform 79"/>
            <p:cNvSpPr>
              <a:spLocks/>
            </p:cNvSpPr>
            <p:nvPr/>
          </p:nvSpPr>
          <p:spPr bwMode="auto">
            <a:xfrm>
              <a:off x="1536" y="1563"/>
              <a:ext cx="1015" cy="1107"/>
            </a:xfrm>
            <a:custGeom>
              <a:avLst/>
              <a:gdLst>
                <a:gd name="T0" fmla="*/ 1015 w 1015"/>
                <a:gd name="T1" fmla="*/ 1107 h 1107"/>
                <a:gd name="T2" fmla="*/ 0 w 1015"/>
                <a:gd name="T3" fmla="*/ 0 h 1107"/>
                <a:gd name="T4" fmla="*/ 905 w 1015"/>
                <a:gd name="T5" fmla="*/ 0 h 1107"/>
                <a:gd name="T6" fmla="*/ 1015 w 1015"/>
                <a:gd name="T7" fmla="*/ 1107 h 1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5"/>
                <a:gd name="T13" fmla="*/ 0 h 1107"/>
                <a:gd name="T14" fmla="*/ 1015 w 1015"/>
                <a:gd name="T15" fmla="*/ 1107 h 1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5" h="1107">
                  <a:moveTo>
                    <a:pt x="1015" y="1107"/>
                  </a:moveTo>
                  <a:lnTo>
                    <a:pt x="0" y="0"/>
                  </a:lnTo>
                  <a:lnTo>
                    <a:pt x="905" y="0"/>
                  </a:lnTo>
                  <a:lnTo>
                    <a:pt x="1015" y="1107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rot="10800000"/>
            <a:lstStyle/>
            <a:p>
              <a:endParaRPr lang="en-US"/>
            </a:p>
          </p:txBody>
        </p:sp>
      </p:grpSp>
      <p:sp>
        <p:nvSpPr>
          <p:cNvPr id="226628" name="Text Box 324"/>
          <p:cNvSpPr txBox="1">
            <a:spLocks noChangeArrowheads="1"/>
          </p:cNvSpPr>
          <p:nvPr/>
        </p:nvSpPr>
        <p:spPr bwMode="auto">
          <a:xfrm>
            <a:off x="787400" y="5545138"/>
            <a:ext cx="747553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frequency division multiplexing:</a:t>
            </a:r>
            <a:r>
              <a:rPr lang="en-US">
                <a:latin typeface="Gill Sans MT" pitchFamily="34" charset="0"/>
              </a:rPr>
              <a:t> different channels transmitted</a:t>
            </a:r>
          </a:p>
          <a:p>
            <a:pPr>
              <a:lnSpc>
                <a:spcPct val="85000"/>
              </a:lnSpc>
            </a:pPr>
            <a:r>
              <a:rPr lang="en-US">
                <a:latin typeface="Gill Sans MT" pitchFamily="34" charset="0"/>
              </a:rPr>
              <a:t>in different frequency bands</a:t>
            </a:r>
          </a:p>
        </p:txBody>
      </p:sp>
      <p:pic>
        <p:nvPicPr>
          <p:cNvPr id="54310" name="Picture 325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9738" y="868363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326"/>
          <p:cNvGrpSpPr>
            <a:grpSpLocks/>
          </p:cNvGrpSpPr>
          <p:nvPr/>
        </p:nvGrpSpPr>
        <p:grpSpPr bwMode="auto">
          <a:xfrm>
            <a:off x="560388" y="1928813"/>
            <a:ext cx="609600" cy="609600"/>
            <a:chOff x="-44" y="1473"/>
            <a:chExt cx="981" cy="1105"/>
          </a:xfrm>
        </p:grpSpPr>
        <p:pic>
          <p:nvPicPr>
            <p:cNvPr id="54313" name="Picture 327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314" name="Freeform 32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43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4FC8F093-9813-4330-BCC9-F4D929A7BB44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6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06400" y="2290763"/>
            <a:ext cx="3092450" cy="1417637"/>
            <a:chOff x="256" y="1443"/>
            <a:chExt cx="1948" cy="893"/>
          </a:xfrm>
        </p:grpSpPr>
        <p:sp>
          <p:nvSpPr>
            <p:cNvPr id="55474" name="Text Box 6"/>
            <p:cNvSpPr txBox="1">
              <a:spLocks noChangeArrowheads="1"/>
            </p:cNvSpPr>
            <p:nvPr/>
          </p:nvSpPr>
          <p:spPr bwMode="auto">
            <a:xfrm>
              <a:off x="256" y="1885"/>
              <a:ext cx="1948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600" i="1"/>
                <a:t>data, TV transmitted at different </a:t>
              </a:r>
            </a:p>
            <a:p>
              <a:pPr algn="r">
                <a:lnSpc>
                  <a:spcPct val="85000"/>
                </a:lnSpc>
              </a:pPr>
              <a:r>
                <a:rPr lang="en-US" sz="1600" i="1"/>
                <a:t>frequencies over </a:t>
              </a:r>
              <a:r>
                <a:rPr lang="en-US" sz="1600" i="1">
                  <a:solidFill>
                    <a:srgbClr val="CC0000"/>
                  </a:solidFill>
                </a:rPr>
                <a:t>shared </a:t>
              </a:r>
              <a:r>
                <a:rPr lang="en-US" sz="1600" i="1"/>
                <a:t>cable </a:t>
              </a:r>
            </a:p>
            <a:p>
              <a:pPr algn="r">
                <a:lnSpc>
                  <a:spcPct val="85000"/>
                </a:lnSpc>
              </a:pPr>
              <a:r>
                <a:rPr lang="en-US" sz="1600" i="1"/>
                <a:t>distribution network</a:t>
              </a:r>
            </a:p>
          </p:txBody>
        </p:sp>
        <p:sp>
          <p:nvSpPr>
            <p:cNvPr id="55475" name="Line 7"/>
            <p:cNvSpPr>
              <a:spLocks noChangeShapeType="1"/>
            </p:cNvSpPr>
            <p:nvPr/>
          </p:nvSpPr>
          <p:spPr bwMode="auto">
            <a:xfrm flipV="1">
              <a:off x="1452" y="1443"/>
              <a:ext cx="282" cy="47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299" name="Rectangle 9"/>
          <p:cNvSpPr>
            <a:spLocks noChangeArrowheads="1"/>
          </p:cNvSpPr>
          <p:nvPr/>
        </p:nvSpPr>
        <p:spPr bwMode="auto">
          <a:xfrm>
            <a:off x="657225" y="1651000"/>
            <a:ext cx="1793875" cy="9255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Line 7"/>
          <p:cNvSpPr>
            <a:spLocks noChangeShapeType="1"/>
          </p:cNvSpPr>
          <p:nvPr/>
        </p:nvSpPr>
        <p:spPr bwMode="auto">
          <a:xfrm flipV="1">
            <a:off x="958850" y="2201863"/>
            <a:ext cx="3651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5301" name="Text Box 39"/>
          <p:cNvSpPr txBox="1">
            <a:spLocks noChangeArrowheads="1"/>
          </p:cNvSpPr>
          <p:nvPr/>
        </p:nvSpPr>
        <p:spPr bwMode="auto">
          <a:xfrm>
            <a:off x="1120775" y="2352675"/>
            <a:ext cx="7747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/>
              <a:t>cable</a:t>
            </a:r>
          </a:p>
          <a:p>
            <a:pPr algn="ctr">
              <a:lnSpc>
                <a:spcPct val="80000"/>
              </a:lnSpc>
            </a:pPr>
            <a:r>
              <a:rPr lang="en-US" sz="1400"/>
              <a:t>modem</a:t>
            </a:r>
          </a:p>
        </p:txBody>
      </p:sp>
      <p:sp>
        <p:nvSpPr>
          <p:cNvPr id="55302" name="Text Box 41"/>
          <p:cNvSpPr txBox="1">
            <a:spLocks noChangeArrowheads="1"/>
          </p:cNvSpPr>
          <p:nvPr/>
        </p:nvSpPr>
        <p:spPr bwMode="auto">
          <a:xfrm>
            <a:off x="1787525" y="2354263"/>
            <a:ext cx="7064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/>
              <a:t>splitter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04925" y="2078038"/>
            <a:ext cx="614363" cy="220662"/>
            <a:chOff x="322" y="890"/>
            <a:chExt cx="872" cy="339"/>
          </a:xfrm>
        </p:grpSpPr>
        <p:sp>
          <p:nvSpPr>
            <p:cNvPr id="55468" name="Rectangle 14"/>
            <p:cNvSpPr>
              <a:spLocks noChangeArrowheads="1"/>
            </p:cNvSpPr>
            <p:nvPr/>
          </p:nvSpPr>
          <p:spPr bwMode="auto">
            <a:xfrm>
              <a:off x="322" y="1005"/>
              <a:ext cx="872" cy="2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69" name="Rectangle 15"/>
            <p:cNvSpPr>
              <a:spLocks noChangeArrowheads="1"/>
            </p:cNvSpPr>
            <p:nvPr/>
          </p:nvSpPr>
          <p:spPr bwMode="auto">
            <a:xfrm>
              <a:off x="394" y="1073"/>
              <a:ext cx="54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70" name="Rectangle 16"/>
            <p:cNvSpPr>
              <a:spLocks noChangeArrowheads="1"/>
            </p:cNvSpPr>
            <p:nvPr/>
          </p:nvSpPr>
          <p:spPr bwMode="auto">
            <a:xfrm>
              <a:off x="466" y="1073"/>
              <a:ext cx="56" cy="56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71" name="Rectangle 17"/>
            <p:cNvSpPr>
              <a:spLocks noChangeArrowheads="1"/>
            </p:cNvSpPr>
            <p:nvPr/>
          </p:nvSpPr>
          <p:spPr bwMode="auto">
            <a:xfrm>
              <a:off x="541" y="1070"/>
              <a:ext cx="56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72" name="Rectangle 18"/>
            <p:cNvSpPr>
              <a:spLocks noChangeArrowheads="1"/>
            </p:cNvSpPr>
            <p:nvPr/>
          </p:nvSpPr>
          <p:spPr bwMode="auto">
            <a:xfrm>
              <a:off x="615" y="1070"/>
              <a:ext cx="56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73" name="AutoShape 19"/>
            <p:cNvSpPr>
              <a:spLocks noChangeArrowheads="1"/>
            </p:cNvSpPr>
            <p:nvPr/>
          </p:nvSpPr>
          <p:spPr bwMode="auto">
            <a:xfrm rot="10800000" flipH="1">
              <a:off x="322" y="890"/>
              <a:ext cx="859" cy="1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16 h 21600"/>
                <a:gd name="T14" fmla="*/ 17099 w 21600"/>
                <a:gd name="T15" fmla="*/ 1708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04" name="AutoShape 21"/>
          <p:cNvSpPr>
            <a:spLocks noChangeArrowheads="1"/>
          </p:cNvSpPr>
          <p:nvPr/>
        </p:nvSpPr>
        <p:spPr bwMode="auto">
          <a:xfrm>
            <a:off x="419100" y="1239838"/>
            <a:ext cx="2268538" cy="468312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Rectangle 22"/>
          <p:cNvSpPr>
            <a:spLocks noChangeArrowheads="1"/>
          </p:cNvSpPr>
          <p:nvPr/>
        </p:nvSpPr>
        <p:spPr bwMode="auto">
          <a:xfrm>
            <a:off x="2035175" y="2139950"/>
            <a:ext cx="166688" cy="144463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Freeform 23"/>
          <p:cNvSpPr>
            <a:spLocks/>
          </p:cNvSpPr>
          <p:nvPr/>
        </p:nvSpPr>
        <p:spPr bwMode="auto">
          <a:xfrm>
            <a:off x="1644650" y="1695450"/>
            <a:ext cx="479425" cy="434975"/>
          </a:xfrm>
          <a:custGeom>
            <a:avLst/>
            <a:gdLst>
              <a:gd name="T0" fmla="*/ 2147483647 w 381"/>
              <a:gd name="T1" fmla="*/ 2147483647 h 274"/>
              <a:gd name="T2" fmla="*/ 2147483647 w 381"/>
              <a:gd name="T3" fmla="*/ 2147483647 h 274"/>
              <a:gd name="T4" fmla="*/ 0 w 381"/>
              <a:gd name="T5" fmla="*/ 0 h 274"/>
              <a:gd name="T6" fmla="*/ 0 60000 65536"/>
              <a:gd name="T7" fmla="*/ 0 60000 65536"/>
              <a:gd name="T8" fmla="*/ 0 60000 65536"/>
              <a:gd name="T9" fmla="*/ 0 w 381"/>
              <a:gd name="T10" fmla="*/ 0 h 274"/>
              <a:gd name="T11" fmla="*/ 381 w 381"/>
              <a:gd name="T12" fmla="*/ 274 h 2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274">
                <a:moveTo>
                  <a:pt x="381" y="274"/>
                </a:moveTo>
                <a:lnTo>
                  <a:pt x="381" y="13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7" name="Line 24"/>
          <p:cNvSpPr>
            <a:spLocks noChangeShapeType="1"/>
          </p:cNvSpPr>
          <p:nvPr/>
        </p:nvSpPr>
        <p:spPr bwMode="auto">
          <a:xfrm flipH="1">
            <a:off x="1943100" y="2201863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5308" name="Picture 25" descr="t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1355725"/>
            <a:ext cx="75565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676525" y="1470025"/>
            <a:ext cx="850900" cy="527050"/>
            <a:chOff x="-490" y="1664"/>
            <a:chExt cx="1429" cy="842"/>
          </a:xfrm>
        </p:grpSpPr>
        <p:sp>
          <p:nvSpPr>
            <p:cNvPr id="55452" name="AutoShape 27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5454" name="Rectangle 29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55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5462" name="Rectangle 32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63" name="Rectangle 33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64" name="Rectangle 34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65" name="Rectangle 35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66" name="Rectangle 36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67" name="AutoShape 37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5457" name="Picture 38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458" name="Rectangle 39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59" name="Freeform 40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0" name="Line 41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5461" name="Picture 42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3578225" y="1463675"/>
            <a:ext cx="850900" cy="527050"/>
            <a:chOff x="-490" y="1664"/>
            <a:chExt cx="1429" cy="842"/>
          </a:xfrm>
        </p:grpSpPr>
        <p:sp>
          <p:nvSpPr>
            <p:cNvPr id="55436" name="AutoShape 44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5438" name="Rectangle 46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39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9" name="Group 48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5446" name="Rectangle 49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47" name="Rectangle 50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48" name="Rectangle 51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49" name="Rectangle 52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50" name="Rectangle 53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51" name="AutoShape 54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5441" name="Picture 55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442" name="Rectangle 56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43" name="Freeform 57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44" name="Line 58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5445" name="Picture 59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2763838" y="2309813"/>
            <a:ext cx="850900" cy="527050"/>
            <a:chOff x="-490" y="1664"/>
            <a:chExt cx="1429" cy="842"/>
          </a:xfrm>
        </p:grpSpPr>
        <p:sp>
          <p:nvSpPr>
            <p:cNvPr id="55420" name="AutoShape 61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5422" name="Rectangle 63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23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2" name="Group 65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5430" name="Rectangle 66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31" name="Rectangle 67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32" name="Rectangle 68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33" name="Rectangle 69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34" name="Rectangle 70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35" name="AutoShape 71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5425" name="Picture 72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426" name="Rectangle 73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27" name="Freeform 74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28" name="Line 75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5429" name="Picture 76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3" name="Group 77"/>
          <p:cNvGrpSpPr>
            <a:grpSpLocks/>
          </p:cNvGrpSpPr>
          <p:nvPr/>
        </p:nvGrpSpPr>
        <p:grpSpPr bwMode="auto">
          <a:xfrm>
            <a:off x="3630613" y="2319338"/>
            <a:ext cx="850900" cy="527050"/>
            <a:chOff x="-490" y="1664"/>
            <a:chExt cx="1429" cy="842"/>
          </a:xfrm>
        </p:grpSpPr>
        <p:sp>
          <p:nvSpPr>
            <p:cNvPr id="55404" name="AutoShape 78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79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5406" name="Rectangle 80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07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5" name="Group 82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5414" name="Rectangle 83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15" name="Rectangle 84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16" name="Rectangle 85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17" name="Rectangle 86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18" name="Rectangle 87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19" name="AutoShape 88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5409" name="Picture 89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410" name="Rectangle 90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11" name="Freeform 91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12" name="Line 92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5413" name="Picture 93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5313" name="Line 94"/>
          <p:cNvSpPr>
            <a:spLocks noChangeShapeType="1"/>
          </p:cNvSpPr>
          <p:nvPr/>
        </p:nvSpPr>
        <p:spPr bwMode="auto">
          <a:xfrm>
            <a:off x="2217738" y="2212975"/>
            <a:ext cx="36909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95"/>
          <p:cNvGrpSpPr>
            <a:grpSpLocks/>
          </p:cNvGrpSpPr>
          <p:nvPr/>
        </p:nvGrpSpPr>
        <p:grpSpPr bwMode="auto">
          <a:xfrm>
            <a:off x="4719638" y="1471613"/>
            <a:ext cx="850900" cy="527050"/>
            <a:chOff x="-490" y="1664"/>
            <a:chExt cx="1429" cy="842"/>
          </a:xfrm>
        </p:grpSpPr>
        <p:sp>
          <p:nvSpPr>
            <p:cNvPr id="55388" name="AutoShape 96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97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5390" name="Rectangle 98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91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8" name="Group 100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5398" name="Rectangle 101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99" name="Rectangle 102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0" name="Rectangle 103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1" name="Rectangle 104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2" name="Rectangle 105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3" name="AutoShape 106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5393" name="Picture 107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394" name="Rectangle 108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95" name="Freeform 109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6" name="Line 110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5397" name="Picture 111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5315" name="Text Box 112"/>
          <p:cNvSpPr txBox="1">
            <a:spLocks noChangeArrowheads="1"/>
          </p:cNvSpPr>
          <p:nvPr/>
        </p:nvSpPr>
        <p:spPr bwMode="auto">
          <a:xfrm>
            <a:off x="4330700" y="15414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969696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55316" name="Line 113"/>
          <p:cNvSpPr>
            <a:spLocks noChangeShapeType="1"/>
          </p:cNvSpPr>
          <p:nvPr/>
        </p:nvSpPr>
        <p:spPr bwMode="auto">
          <a:xfrm flipH="1">
            <a:off x="3311525" y="1882775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7" name="Line 114"/>
          <p:cNvSpPr>
            <a:spLocks noChangeShapeType="1"/>
          </p:cNvSpPr>
          <p:nvPr/>
        </p:nvSpPr>
        <p:spPr bwMode="auto">
          <a:xfrm flipH="1">
            <a:off x="4216400" y="1882775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8" name="Line 115"/>
          <p:cNvSpPr>
            <a:spLocks noChangeShapeType="1"/>
          </p:cNvSpPr>
          <p:nvPr/>
        </p:nvSpPr>
        <p:spPr bwMode="auto">
          <a:xfrm flipH="1">
            <a:off x="5353050" y="1882775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9" name="Freeform 116"/>
          <p:cNvSpPr>
            <a:spLocks/>
          </p:cNvSpPr>
          <p:nvPr/>
        </p:nvSpPr>
        <p:spPr bwMode="auto">
          <a:xfrm>
            <a:off x="4302125" y="2219325"/>
            <a:ext cx="127000" cy="476250"/>
          </a:xfrm>
          <a:custGeom>
            <a:avLst/>
            <a:gdLst>
              <a:gd name="T0" fmla="*/ 0 w 80"/>
              <a:gd name="T1" fmla="*/ 2147483647 h 300"/>
              <a:gd name="T2" fmla="*/ 2147483647 w 80"/>
              <a:gd name="T3" fmla="*/ 2147483647 h 300"/>
              <a:gd name="T4" fmla="*/ 2147483647 w 80"/>
              <a:gd name="T5" fmla="*/ 0 h 300"/>
              <a:gd name="T6" fmla="*/ 0 60000 65536"/>
              <a:gd name="T7" fmla="*/ 0 60000 65536"/>
              <a:gd name="T8" fmla="*/ 0 60000 65536"/>
              <a:gd name="T9" fmla="*/ 0 w 80"/>
              <a:gd name="T10" fmla="*/ 0 h 300"/>
              <a:gd name="T11" fmla="*/ 80 w 8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30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20" name="Freeform 117"/>
          <p:cNvSpPr>
            <a:spLocks/>
          </p:cNvSpPr>
          <p:nvPr/>
        </p:nvSpPr>
        <p:spPr bwMode="auto">
          <a:xfrm>
            <a:off x="3435350" y="2212975"/>
            <a:ext cx="127000" cy="476250"/>
          </a:xfrm>
          <a:custGeom>
            <a:avLst/>
            <a:gdLst>
              <a:gd name="T0" fmla="*/ 0 w 80"/>
              <a:gd name="T1" fmla="*/ 2147483647 h 300"/>
              <a:gd name="T2" fmla="*/ 2147483647 w 80"/>
              <a:gd name="T3" fmla="*/ 2147483647 h 300"/>
              <a:gd name="T4" fmla="*/ 2147483647 w 80"/>
              <a:gd name="T5" fmla="*/ 0 h 300"/>
              <a:gd name="T6" fmla="*/ 0 60000 65536"/>
              <a:gd name="T7" fmla="*/ 0 60000 65536"/>
              <a:gd name="T8" fmla="*/ 0 60000 65536"/>
              <a:gd name="T9" fmla="*/ 0 w 80"/>
              <a:gd name="T10" fmla="*/ 0 h 300"/>
              <a:gd name="T11" fmla="*/ 80 w 8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30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21" name="Rectangle 44"/>
          <p:cNvSpPr>
            <a:spLocks noChangeArrowheads="1"/>
          </p:cNvSpPr>
          <p:nvPr/>
        </p:nvSpPr>
        <p:spPr bwMode="auto">
          <a:xfrm>
            <a:off x="5646738" y="1787525"/>
            <a:ext cx="955675" cy="7000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22" name="Text Box 45"/>
          <p:cNvSpPr txBox="1">
            <a:spLocks noChangeArrowheads="1"/>
          </p:cNvSpPr>
          <p:nvPr/>
        </p:nvSpPr>
        <p:spPr bwMode="auto">
          <a:xfrm>
            <a:off x="5157788" y="1250950"/>
            <a:ext cx="19256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/>
              <a:t>cable headend</a:t>
            </a:r>
          </a:p>
        </p:txBody>
      </p:sp>
      <p:sp>
        <p:nvSpPr>
          <p:cNvPr id="55323" name="Freeform 120"/>
          <p:cNvSpPr>
            <a:spLocks/>
          </p:cNvSpPr>
          <p:nvPr/>
        </p:nvSpPr>
        <p:spPr bwMode="auto">
          <a:xfrm>
            <a:off x="5903913" y="1970088"/>
            <a:ext cx="330200" cy="454025"/>
          </a:xfrm>
          <a:custGeom>
            <a:avLst/>
            <a:gdLst>
              <a:gd name="T0" fmla="*/ 0 w 318"/>
              <a:gd name="T1" fmla="*/ 2147483647 h 412"/>
              <a:gd name="T2" fmla="*/ 2147483647 w 318"/>
              <a:gd name="T3" fmla="*/ 2147483647 h 412"/>
              <a:gd name="T4" fmla="*/ 2147483647 w 318"/>
              <a:gd name="T5" fmla="*/ 0 h 412"/>
              <a:gd name="T6" fmla="*/ 2147483647 w 318"/>
              <a:gd name="T7" fmla="*/ 2147483647 h 412"/>
              <a:gd name="T8" fmla="*/ 2147483647 w 318"/>
              <a:gd name="T9" fmla="*/ 2147483647 h 412"/>
              <a:gd name="T10" fmla="*/ 2147483647 w 318"/>
              <a:gd name="T11" fmla="*/ 2147483647 h 412"/>
              <a:gd name="T12" fmla="*/ 2147483647 w 318"/>
              <a:gd name="T13" fmla="*/ 2147483647 h 412"/>
              <a:gd name="T14" fmla="*/ 2147483647 w 318"/>
              <a:gd name="T15" fmla="*/ 2147483647 h 412"/>
              <a:gd name="T16" fmla="*/ 0 w 318"/>
              <a:gd name="T17" fmla="*/ 2147483647 h 4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8"/>
              <a:gd name="T28" fmla="*/ 0 h 412"/>
              <a:gd name="T29" fmla="*/ 318 w 318"/>
              <a:gd name="T30" fmla="*/ 412 h 4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8" h="412">
                <a:moveTo>
                  <a:pt x="0" y="412"/>
                </a:moveTo>
                <a:lnTo>
                  <a:pt x="3" y="1"/>
                </a:lnTo>
                <a:lnTo>
                  <a:pt x="74" y="0"/>
                </a:lnTo>
                <a:lnTo>
                  <a:pt x="254" y="111"/>
                </a:lnTo>
                <a:lnTo>
                  <a:pt x="318" y="115"/>
                </a:lnTo>
                <a:lnTo>
                  <a:pt x="318" y="308"/>
                </a:lnTo>
                <a:lnTo>
                  <a:pt x="246" y="308"/>
                </a:lnTo>
                <a:lnTo>
                  <a:pt x="74" y="412"/>
                </a:lnTo>
                <a:lnTo>
                  <a:pt x="0" y="4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24" name="Freeform 121"/>
          <p:cNvSpPr>
            <a:spLocks/>
          </p:cNvSpPr>
          <p:nvPr/>
        </p:nvSpPr>
        <p:spPr bwMode="auto">
          <a:xfrm>
            <a:off x="5905500" y="1905000"/>
            <a:ext cx="366713" cy="406400"/>
          </a:xfrm>
          <a:custGeom>
            <a:avLst/>
            <a:gdLst>
              <a:gd name="T0" fmla="*/ 0 w 353"/>
              <a:gd name="T1" fmla="*/ 2147483647 h 369"/>
              <a:gd name="T2" fmla="*/ 2147483647 w 353"/>
              <a:gd name="T3" fmla="*/ 0 h 369"/>
              <a:gd name="T4" fmla="*/ 2147483647 w 353"/>
              <a:gd name="T5" fmla="*/ 0 h 369"/>
              <a:gd name="T6" fmla="*/ 2147483647 w 353"/>
              <a:gd name="T7" fmla="*/ 2147483647 h 369"/>
              <a:gd name="T8" fmla="*/ 2147483647 w 353"/>
              <a:gd name="T9" fmla="*/ 2147483647 h 369"/>
              <a:gd name="T10" fmla="*/ 2147483647 w 353"/>
              <a:gd name="T11" fmla="*/ 2147483647 h 369"/>
              <a:gd name="T12" fmla="*/ 2147483647 w 353"/>
              <a:gd name="T13" fmla="*/ 2147483647 h 369"/>
              <a:gd name="T14" fmla="*/ 2147483647 w 353"/>
              <a:gd name="T15" fmla="*/ 2147483647 h 369"/>
              <a:gd name="T16" fmla="*/ 2147483647 w 353"/>
              <a:gd name="T17" fmla="*/ 2147483647 h 369"/>
              <a:gd name="T18" fmla="*/ 2147483647 w 353"/>
              <a:gd name="T19" fmla="*/ 2147483647 h 369"/>
              <a:gd name="T20" fmla="*/ 0 w 353"/>
              <a:gd name="T21" fmla="*/ 2147483647 h 36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3"/>
              <a:gd name="T34" fmla="*/ 0 h 369"/>
              <a:gd name="T35" fmla="*/ 353 w 353"/>
              <a:gd name="T36" fmla="*/ 369 h 36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3" h="369">
                <a:moveTo>
                  <a:pt x="0" y="59"/>
                </a:moveTo>
                <a:lnTo>
                  <a:pt x="32" y="0"/>
                </a:lnTo>
                <a:lnTo>
                  <a:pt x="105" y="0"/>
                </a:lnTo>
                <a:lnTo>
                  <a:pt x="276" y="113"/>
                </a:lnTo>
                <a:lnTo>
                  <a:pt x="353" y="113"/>
                </a:lnTo>
                <a:lnTo>
                  <a:pt x="353" y="315"/>
                </a:lnTo>
                <a:lnTo>
                  <a:pt x="318" y="369"/>
                </a:lnTo>
                <a:lnTo>
                  <a:pt x="315" y="173"/>
                </a:lnTo>
                <a:lnTo>
                  <a:pt x="254" y="173"/>
                </a:lnTo>
                <a:lnTo>
                  <a:pt x="75" y="60"/>
                </a:lnTo>
                <a:lnTo>
                  <a:pt x="0" y="59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25" name="Line 122"/>
          <p:cNvSpPr>
            <a:spLocks noChangeShapeType="1"/>
          </p:cNvSpPr>
          <p:nvPr/>
        </p:nvSpPr>
        <p:spPr bwMode="auto">
          <a:xfrm flipH="1">
            <a:off x="6230938" y="2028825"/>
            <a:ext cx="34925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26" name="Line 123"/>
          <p:cNvSpPr>
            <a:spLocks noChangeShapeType="1"/>
          </p:cNvSpPr>
          <p:nvPr/>
        </p:nvSpPr>
        <p:spPr bwMode="auto">
          <a:xfrm>
            <a:off x="5932488" y="2200275"/>
            <a:ext cx="26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7" name="Freeform 124"/>
          <p:cNvSpPr>
            <a:spLocks/>
          </p:cNvSpPr>
          <p:nvPr/>
        </p:nvSpPr>
        <p:spPr bwMode="auto">
          <a:xfrm>
            <a:off x="5926138" y="2024063"/>
            <a:ext cx="274637" cy="115887"/>
          </a:xfrm>
          <a:custGeom>
            <a:avLst/>
            <a:gdLst>
              <a:gd name="T0" fmla="*/ 0 w 264"/>
              <a:gd name="T1" fmla="*/ 0 h 105"/>
              <a:gd name="T2" fmla="*/ 2147483647 w 264"/>
              <a:gd name="T3" fmla="*/ 0 h 105"/>
              <a:gd name="T4" fmla="*/ 2147483647 w 264"/>
              <a:gd name="T5" fmla="*/ 2147483647 h 105"/>
              <a:gd name="T6" fmla="*/ 2147483647 w 264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105"/>
              <a:gd name="T14" fmla="*/ 264 w 264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105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8" name="Freeform 125"/>
          <p:cNvSpPr>
            <a:spLocks/>
          </p:cNvSpPr>
          <p:nvPr/>
        </p:nvSpPr>
        <p:spPr bwMode="auto">
          <a:xfrm flipV="1">
            <a:off x="5926138" y="2260600"/>
            <a:ext cx="274637" cy="114300"/>
          </a:xfrm>
          <a:custGeom>
            <a:avLst/>
            <a:gdLst>
              <a:gd name="T0" fmla="*/ 0 w 264"/>
              <a:gd name="T1" fmla="*/ 0 h 105"/>
              <a:gd name="T2" fmla="*/ 2147483647 w 264"/>
              <a:gd name="T3" fmla="*/ 0 h 105"/>
              <a:gd name="T4" fmla="*/ 2147483647 w 264"/>
              <a:gd name="T5" fmla="*/ 2147483647 h 105"/>
              <a:gd name="T6" fmla="*/ 2147483647 w 264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105"/>
              <a:gd name="T14" fmla="*/ 264 w 264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105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9" name="Text Box 126"/>
          <p:cNvSpPr txBox="1">
            <a:spLocks noChangeArrowheads="1"/>
          </p:cNvSpPr>
          <p:nvPr/>
        </p:nvSpPr>
        <p:spPr bwMode="auto">
          <a:xfrm>
            <a:off x="5711825" y="2449513"/>
            <a:ext cx="950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600"/>
              <a:t>CMTS</a:t>
            </a:r>
          </a:p>
        </p:txBody>
      </p:sp>
      <p:sp>
        <p:nvSpPr>
          <p:cNvPr id="55330" name="AutoShape 127"/>
          <p:cNvSpPr>
            <a:spLocks noChangeArrowheads="1"/>
          </p:cNvSpPr>
          <p:nvPr/>
        </p:nvSpPr>
        <p:spPr bwMode="auto">
          <a:xfrm>
            <a:off x="5507038" y="1524000"/>
            <a:ext cx="1206500" cy="2619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128"/>
          <p:cNvGrpSpPr>
            <a:grpSpLocks/>
          </p:cNvGrpSpPr>
          <p:nvPr/>
        </p:nvGrpSpPr>
        <p:grpSpPr bwMode="auto">
          <a:xfrm>
            <a:off x="5143500" y="2905125"/>
            <a:ext cx="2178050" cy="1147763"/>
            <a:chOff x="3240" y="1830"/>
            <a:chExt cx="1372" cy="723"/>
          </a:xfrm>
        </p:grpSpPr>
        <p:sp>
          <p:nvSpPr>
            <p:cNvPr id="55343" name="Freeform 129"/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145855 w 765"/>
                <a:gd name="T1" fmla="*/ 931 h 459"/>
                <a:gd name="T2" fmla="*/ 99268 w 765"/>
                <a:gd name="T3" fmla="*/ 6562 h 459"/>
                <a:gd name="T4" fmla="*/ 32950 w 765"/>
                <a:gd name="T5" fmla="*/ 9426 h 459"/>
                <a:gd name="T6" fmla="*/ 4821 w 765"/>
                <a:gd name="T7" fmla="*/ 31576 h 459"/>
                <a:gd name="T8" fmla="*/ 61950 w 765"/>
                <a:gd name="T9" fmla="*/ 41713 h 459"/>
                <a:gd name="T10" fmla="*/ 119240 w 765"/>
                <a:gd name="T11" fmla="*/ 40071 h 459"/>
                <a:gd name="T12" fmla="*/ 201010 w 765"/>
                <a:gd name="T13" fmla="*/ 41713 h 459"/>
                <a:gd name="T14" fmla="*/ 240274 w 765"/>
                <a:gd name="T15" fmla="*/ 40797 h 459"/>
                <a:gd name="T16" fmla="*/ 258901 w 765"/>
                <a:gd name="T17" fmla="*/ 34980 h 459"/>
                <a:gd name="T18" fmla="*/ 258196 w 765"/>
                <a:gd name="T19" fmla="*/ 14847 h 459"/>
                <a:gd name="T20" fmla="*/ 227858 w 765"/>
                <a:gd name="T21" fmla="*/ 3221 h 459"/>
                <a:gd name="T22" fmla="*/ 145855 w 765"/>
                <a:gd name="T23" fmla="*/ 931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4" name="Line 130"/>
            <p:cNvSpPr>
              <a:spLocks noChangeShapeType="1"/>
            </p:cNvSpPr>
            <p:nvPr/>
          </p:nvSpPr>
          <p:spPr bwMode="auto">
            <a:xfrm flipV="1">
              <a:off x="3763" y="2053"/>
              <a:ext cx="10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5" name="Line 131"/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6" name="Line 132"/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7" name="Line 133"/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8" name="Line 134"/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9" name="Line 135"/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136"/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5538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538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538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1" name="Group 14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5386" name="Freeform 1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87" name="Freeform 1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384" name="Line 14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85" name="Line 14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145"/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5537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537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537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3" name="Group 14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5378" name="Freeform 1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79" name="Freeform 1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376" name="Line 15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7" name="Line 15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154"/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5536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536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536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5" name="Group 15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5370" name="Freeform 1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71" name="Freeform 1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368" name="Line 16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9" name="Line 16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" name="Group 163"/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5535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535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535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7" name="Group 16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5362" name="Freeform 1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63" name="Freeform 1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360" name="Line 17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1" name="Line 171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54" name="Line 172"/>
            <p:cNvSpPr>
              <a:spLocks noChangeShapeType="1"/>
            </p:cNvSpPr>
            <p:nvPr/>
          </p:nvSpPr>
          <p:spPr bwMode="auto">
            <a:xfrm>
              <a:off x="4422" y="2370"/>
              <a:ext cx="153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55" name="Text Box 580"/>
            <p:cNvSpPr txBox="1">
              <a:spLocks noChangeArrowheads="1"/>
            </p:cNvSpPr>
            <p:nvPr/>
          </p:nvSpPr>
          <p:spPr bwMode="auto">
            <a:xfrm>
              <a:off x="4231" y="1988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ISP</a:t>
              </a:r>
            </a:p>
          </p:txBody>
        </p:sp>
      </p:grpSp>
      <p:sp>
        <p:nvSpPr>
          <p:cNvPr id="55332" name="Freeform 174"/>
          <p:cNvSpPr>
            <a:spLocks/>
          </p:cNvSpPr>
          <p:nvPr/>
        </p:nvSpPr>
        <p:spPr bwMode="auto">
          <a:xfrm>
            <a:off x="6251575" y="2193925"/>
            <a:ext cx="206375" cy="927100"/>
          </a:xfrm>
          <a:custGeom>
            <a:avLst/>
            <a:gdLst>
              <a:gd name="T0" fmla="*/ 0 w 130"/>
              <a:gd name="T1" fmla="*/ 0 h 584"/>
              <a:gd name="T2" fmla="*/ 2147483647 w 130"/>
              <a:gd name="T3" fmla="*/ 0 h 584"/>
              <a:gd name="T4" fmla="*/ 2147483647 w 130"/>
              <a:gd name="T5" fmla="*/ 2147483647 h 584"/>
              <a:gd name="T6" fmla="*/ 0 60000 65536"/>
              <a:gd name="T7" fmla="*/ 0 60000 65536"/>
              <a:gd name="T8" fmla="*/ 0 60000 65536"/>
              <a:gd name="T9" fmla="*/ 0 w 130"/>
              <a:gd name="T10" fmla="*/ 0 h 584"/>
              <a:gd name="T11" fmla="*/ 130 w 130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" h="584">
                <a:moveTo>
                  <a:pt x="0" y="0"/>
                </a:moveTo>
                <a:lnTo>
                  <a:pt x="130" y="0"/>
                </a:lnTo>
                <a:lnTo>
                  <a:pt x="130" y="5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175"/>
          <p:cNvGrpSpPr>
            <a:grpSpLocks/>
          </p:cNvGrpSpPr>
          <p:nvPr/>
        </p:nvGrpSpPr>
        <p:grpSpPr bwMode="auto">
          <a:xfrm>
            <a:off x="6210300" y="2355850"/>
            <a:ext cx="2517775" cy="508000"/>
            <a:chOff x="3912" y="1484"/>
            <a:chExt cx="1586" cy="320"/>
          </a:xfrm>
        </p:grpSpPr>
        <p:sp>
          <p:nvSpPr>
            <p:cNvPr id="55341" name="Line 176"/>
            <p:cNvSpPr>
              <a:spLocks noChangeShapeType="1"/>
            </p:cNvSpPr>
            <p:nvPr/>
          </p:nvSpPr>
          <p:spPr bwMode="auto">
            <a:xfrm flipH="1" flipV="1">
              <a:off x="3912" y="1497"/>
              <a:ext cx="711" cy="9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2" name="Text Box 177"/>
            <p:cNvSpPr txBox="1">
              <a:spLocks noChangeArrowheads="1"/>
            </p:cNvSpPr>
            <p:nvPr/>
          </p:nvSpPr>
          <p:spPr bwMode="auto">
            <a:xfrm>
              <a:off x="4307" y="1484"/>
              <a:ext cx="1191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600" i="1"/>
                <a:t>cable modem</a:t>
              </a:r>
            </a:p>
            <a:p>
              <a:pPr algn="r">
                <a:lnSpc>
                  <a:spcPct val="85000"/>
                </a:lnSpc>
              </a:pPr>
              <a:r>
                <a:rPr lang="en-US" sz="1600" i="1"/>
                <a:t>termination system</a:t>
              </a:r>
            </a:p>
          </p:txBody>
        </p:sp>
      </p:grpSp>
      <p:sp>
        <p:nvSpPr>
          <p:cNvPr id="55334" name="Rectangle 3"/>
          <p:cNvSpPr>
            <a:spLocks noChangeArrowheads="1"/>
          </p:cNvSpPr>
          <p:nvPr/>
        </p:nvSpPr>
        <p:spPr bwMode="auto">
          <a:xfrm>
            <a:off x="373063" y="4246563"/>
            <a:ext cx="8401050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HFC: hybrid fiber coax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asymmetric: up to 30Mbps downstream transmission rate, 2 Mbps upstream transmission rate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network </a:t>
            </a:r>
            <a:r>
              <a:rPr lang="en-US">
                <a:latin typeface="Gill Sans MT" pitchFamily="34" charset="0"/>
              </a:rPr>
              <a:t>of cable, fiber attaches homes to ISP router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homes </a:t>
            </a: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share access network</a:t>
            </a:r>
            <a:r>
              <a:rPr lang="en-US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>
                <a:latin typeface="Gill Sans MT" pitchFamily="34" charset="0"/>
              </a:rPr>
              <a:t>to cable headend 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unlike DSL, which has dedicated access to central office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endParaRPr lang="en-US" sz="2000">
              <a:latin typeface="Gill Sans MT" pitchFamily="34" charset="0"/>
            </a:endParaRPr>
          </a:p>
        </p:txBody>
      </p:sp>
      <p:sp>
        <p:nvSpPr>
          <p:cNvPr id="55335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Access net: cable network</a:t>
            </a:r>
          </a:p>
        </p:txBody>
      </p:sp>
      <p:pic>
        <p:nvPicPr>
          <p:cNvPr id="55336" name="Picture 180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9738" y="868363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Group 181"/>
          <p:cNvGrpSpPr>
            <a:grpSpLocks/>
          </p:cNvGrpSpPr>
          <p:nvPr/>
        </p:nvGrpSpPr>
        <p:grpSpPr bwMode="auto">
          <a:xfrm>
            <a:off x="560388" y="1928813"/>
            <a:ext cx="609600" cy="609600"/>
            <a:chOff x="-44" y="1473"/>
            <a:chExt cx="981" cy="1105"/>
          </a:xfrm>
        </p:grpSpPr>
        <p:pic>
          <p:nvPicPr>
            <p:cNvPr id="55339" name="Picture 182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40" name="Freeform 18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5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07344C59-45BE-4DF4-BC0E-BE6AFE02605D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56322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Access net: home network</a:t>
            </a:r>
          </a:p>
        </p:txBody>
      </p:sp>
      <p:pic>
        <p:nvPicPr>
          <p:cNvPr id="56323" name="Picture 8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38" y="868363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AutoShape 99"/>
          <p:cNvSpPr>
            <a:spLocks noChangeArrowheads="1"/>
          </p:cNvSpPr>
          <p:nvPr/>
        </p:nvSpPr>
        <p:spPr bwMode="auto">
          <a:xfrm>
            <a:off x="754063" y="1158875"/>
            <a:ext cx="5649912" cy="768350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Text Box 26"/>
          <p:cNvSpPr txBox="1">
            <a:spLocks noChangeArrowheads="1"/>
          </p:cNvSpPr>
          <p:nvPr/>
        </p:nvSpPr>
        <p:spPr bwMode="auto">
          <a:xfrm>
            <a:off x="5905500" y="3178175"/>
            <a:ext cx="28971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/>
              <a:t>to/from headend or central office</a:t>
            </a:r>
          </a:p>
        </p:txBody>
      </p:sp>
      <p:sp>
        <p:nvSpPr>
          <p:cNvPr id="56326" name="Rectangle 87"/>
          <p:cNvSpPr>
            <a:spLocks noChangeArrowheads="1"/>
          </p:cNvSpPr>
          <p:nvPr/>
        </p:nvSpPr>
        <p:spPr bwMode="auto">
          <a:xfrm>
            <a:off x="1189038" y="1912938"/>
            <a:ext cx="4781550" cy="26622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4287838" y="3252788"/>
            <a:ext cx="3000375" cy="361950"/>
            <a:chOff x="2434" y="2109"/>
            <a:chExt cx="1890" cy="228"/>
          </a:xfrm>
        </p:grpSpPr>
        <p:grpSp>
          <p:nvGrpSpPr>
            <p:cNvPr id="3" name="Group 91"/>
            <p:cNvGrpSpPr>
              <a:grpSpLocks/>
            </p:cNvGrpSpPr>
            <p:nvPr/>
          </p:nvGrpSpPr>
          <p:grpSpPr bwMode="auto">
            <a:xfrm>
              <a:off x="2722" y="2109"/>
              <a:ext cx="642" cy="228"/>
              <a:chOff x="322" y="890"/>
              <a:chExt cx="872" cy="339"/>
            </a:xfrm>
          </p:grpSpPr>
          <p:sp>
            <p:nvSpPr>
              <p:cNvPr id="56397" name="Rectangle 92"/>
              <p:cNvSpPr>
                <a:spLocks noChangeArrowheads="1"/>
              </p:cNvSpPr>
              <p:nvPr/>
            </p:nvSpPr>
            <p:spPr bwMode="auto">
              <a:xfrm>
                <a:off x="323" y="1004"/>
                <a:ext cx="871" cy="22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8" name="Rectangle 93"/>
              <p:cNvSpPr>
                <a:spLocks noChangeArrowheads="1"/>
              </p:cNvSpPr>
              <p:nvPr/>
            </p:nvSpPr>
            <p:spPr bwMode="auto">
              <a:xfrm>
                <a:off x="393" y="1073"/>
                <a:ext cx="57" cy="57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9" name="Rectangle 94"/>
              <p:cNvSpPr>
                <a:spLocks noChangeArrowheads="1"/>
              </p:cNvSpPr>
              <p:nvPr/>
            </p:nvSpPr>
            <p:spPr bwMode="auto">
              <a:xfrm>
                <a:off x="467" y="1073"/>
                <a:ext cx="56" cy="57"/>
              </a:xfrm>
              <a:prstGeom prst="rect">
                <a:avLst/>
              </a:prstGeom>
              <a:solidFill>
                <a:srgbClr val="33CC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0" name="Rectangle 95"/>
              <p:cNvSpPr>
                <a:spLocks noChangeArrowheads="1"/>
              </p:cNvSpPr>
              <p:nvPr/>
            </p:nvSpPr>
            <p:spPr bwMode="auto">
              <a:xfrm>
                <a:off x="541" y="1071"/>
                <a:ext cx="56" cy="5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1" name="Rectangle 96"/>
              <p:cNvSpPr>
                <a:spLocks noChangeArrowheads="1"/>
              </p:cNvSpPr>
              <p:nvPr/>
            </p:nvSpPr>
            <p:spPr bwMode="auto">
              <a:xfrm>
                <a:off x="615" y="1071"/>
                <a:ext cx="56" cy="5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2" name="AutoShape 97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395" name="Line 102"/>
            <p:cNvSpPr>
              <a:spLocks noChangeShapeType="1"/>
            </p:cNvSpPr>
            <p:nvPr/>
          </p:nvSpPr>
          <p:spPr bwMode="auto">
            <a:xfrm flipH="1">
              <a:off x="3361" y="2258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96" name="Line 104"/>
            <p:cNvSpPr>
              <a:spLocks noChangeShapeType="1"/>
            </p:cNvSpPr>
            <p:nvPr/>
          </p:nvSpPr>
          <p:spPr bwMode="auto">
            <a:xfrm flipH="1">
              <a:off x="2434" y="226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3273425" y="3227388"/>
            <a:ext cx="1065213" cy="455612"/>
            <a:chOff x="2356" y="1300"/>
            <a:chExt cx="555" cy="194"/>
          </a:xfrm>
        </p:grpSpPr>
        <p:sp>
          <p:nvSpPr>
            <p:cNvPr id="5638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638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638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" name="Group 11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6392" name="Freeform 11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93" name="Freeform 11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90" name="Line 114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91" name="Line 115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29" name="Line 116"/>
          <p:cNvSpPr>
            <a:spLocks noChangeShapeType="1"/>
          </p:cNvSpPr>
          <p:nvPr/>
        </p:nvSpPr>
        <p:spPr bwMode="auto">
          <a:xfrm flipH="1">
            <a:off x="2435225" y="3463925"/>
            <a:ext cx="822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1814513" y="2884488"/>
            <a:ext cx="1068387" cy="820737"/>
            <a:chOff x="2967" y="478"/>
            <a:chExt cx="788" cy="625"/>
          </a:xfrm>
        </p:grpSpPr>
        <p:pic>
          <p:nvPicPr>
            <p:cNvPr id="56384" name="Picture 120" descr="access_point_stylized_smal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85" name="Picture 121" descr="antenna_radiation_styliz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6331" name="Line 122"/>
          <p:cNvSpPr>
            <a:spLocks noChangeShapeType="1"/>
          </p:cNvSpPr>
          <p:nvPr/>
        </p:nvSpPr>
        <p:spPr bwMode="auto">
          <a:xfrm flipH="1" flipV="1">
            <a:off x="3756025" y="2767013"/>
            <a:ext cx="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138"/>
          <p:cNvGrpSpPr>
            <a:grpSpLocks/>
          </p:cNvGrpSpPr>
          <p:nvPr/>
        </p:nvGrpSpPr>
        <p:grpSpPr bwMode="auto">
          <a:xfrm>
            <a:off x="5326063" y="3703638"/>
            <a:ext cx="2527300" cy="1265237"/>
            <a:chOff x="3355" y="2333"/>
            <a:chExt cx="1592" cy="797"/>
          </a:xfrm>
        </p:grpSpPr>
        <p:sp>
          <p:nvSpPr>
            <p:cNvPr id="56382" name="Text Box 39"/>
            <p:cNvSpPr txBox="1">
              <a:spLocks noChangeArrowheads="1"/>
            </p:cNvSpPr>
            <p:nvPr/>
          </p:nvSpPr>
          <p:spPr bwMode="auto">
            <a:xfrm>
              <a:off x="3355" y="2934"/>
              <a:ext cx="159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800"/>
                <a:t>cable or DSL modem</a:t>
              </a:r>
            </a:p>
          </p:txBody>
        </p:sp>
        <p:sp>
          <p:nvSpPr>
            <p:cNvPr id="56383" name="Line 129"/>
            <p:cNvSpPr>
              <a:spLocks noChangeShapeType="1"/>
            </p:cNvSpPr>
            <p:nvPr/>
          </p:nvSpPr>
          <p:spPr bwMode="auto">
            <a:xfrm>
              <a:off x="3449" y="2333"/>
              <a:ext cx="0" cy="59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4060825" y="3695700"/>
            <a:ext cx="2593975" cy="1778000"/>
            <a:chOff x="2558" y="2328"/>
            <a:chExt cx="1634" cy="1120"/>
          </a:xfrm>
        </p:grpSpPr>
        <p:sp>
          <p:nvSpPr>
            <p:cNvPr id="56380" name="Text Box 39"/>
            <p:cNvSpPr txBox="1">
              <a:spLocks noChangeArrowheads="1"/>
            </p:cNvSpPr>
            <p:nvPr/>
          </p:nvSpPr>
          <p:spPr bwMode="auto">
            <a:xfrm>
              <a:off x="2558" y="3252"/>
              <a:ext cx="1634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800"/>
                <a:t>router, firewall, NAT</a:t>
              </a:r>
            </a:p>
          </p:txBody>
        </p:sp>
        <p:sp>
          <p:nvSpPr>
            <p:cNvPr id="56381" name="Line 133"/>
            <p:cNvSpPr>
              <a:spLocks noChangeShapeType="1"/>
            </p:cNvSpPr>
            <p:nvPr/>
          </p:nvSpPr>
          <p:spPr bwMode="auto">
            <a:xfrm>
              <a:off x="2645" y="2328"/>
              <a:ext cx="0" cy="93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41"/>
          <p:cNvGrpSpPr>
            <a:grpSpLocks/>
          </p:cNvGrpSpPr>
          <p:nvPr/>
        </p:nvGrpSpPr>
        <p:grpSpPr bwMode="auto">
          <a:xfrm>
            <a:off x="3605213" y="4576763"/>
            <a:ext cx="2927350" cy="1392237"/>
            <a:chOff x="2062" y="2532"/>
            <a:chExt cx="1844" cy="1210"/>
          </a:xfrm>
        </p:grpSpPr>
        <p:sp>
          <p:nvSpPr>
            <p:cNvPr id="56378" name="Line 134"/>
            <p:cNvSpPr>
              <a:spLocks noChangeShapeType="1"/>
            </p:cNvSpPr>
            <p:nvPr/>
          </p:nvSpPr>
          <p:spPr bwMode="auto">
            <a:xfrm>
              <a:off x="2064" y="2532"/>
              <a:ext cx="0" cy="93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79" name="Text Box 39"/>
            <p:cNvSpPr txBox="1">
              <a:spLocks noChangeArrowheads="1"/>
            </p:cNvSpPr>
            <p:nvPr/>
          </p:nvSpPr>
          <p:spPr bwMode="auto">
            <a:xfrm>
              <a:off x="2062" y="3471"/>
              <a:ext cx="184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800"/>
                <a:t>wired Ethernet (100 Mbps)</a:t>
              </a:r>
            </a:p>
          </p:txBody>
        </p:sp>
      </p:grp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423863" y="3725863"/>
            <a:ext cx="1966912" cy="2043112"/>
            <a:chOff x="267" y="2347"/>
            <a:chExt cx="1239" cy="1287"/>
          </a:xfrm>
        </p:grpSpPr>
        <p:sp>
          <p:nvSpPr>
            <p:cNvPr id="56376" name="Line 136"/>
            <p:cNvSpPr>
              <a:spLocks noChangeShapeType="1"/>
            </p:cNvSpPr>
            <p:nvPr/>
          </p:nvSpPr>
          <p:spPr bwMode="auto">
            <a:xfrm>
              <a:off x="1360" y="2347"/>
              <a:ext cx="0" cy="93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77" name="Text Box 39"/>
            <p:cNvSpPr txBox="1">
              <a:spLocks noChangeArrowheads="1"/>
            </p:cNvSpPr>
            <p:nvPr/>
          </p:nvSpPr>
          <p:spPr bwMode="auto">
            <a:xfrm>
              <a:off x="267" y="3300"/>
              <a:ext cx="1239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800"/>
                <a:t>wireless access </a:t>
              </a:r>
            </a:p>
            <a:p>
              <a:pPr algn="r">
                <a:lnSpc>
                  <a:spcPct val="80000"/>
                </a:lnSpc>
              </a:pPr>
              <a:r>
                <a:rPr lang="en-US" sz="1800"/>
                <a:t>point (54 Mbps)</a:t>
              </a:r>
            </a:p>
          </p:txBody>
        </p:sp>
      </p:grpSp>
      <p:sp>
        <p:nvSpPr>
          <p:cNvPr id="11406" name="Text Box 142"/>
          <p:cNvSpPr txBox="1">
            <a:spLocks noChangeArrowheads="1"/>
          </p:cNvSpPr>
          <p:nvPr/>
        </p:nvSpPr>
        <p:spPr bwMode="auto">
          <a:xfrm>
            <a:off x="1038225" y="1303338"/>
            <a:ext cx="11033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/>
              <a:t>wireless</a:t>
            </a:r>
          </a:p>
          <a:p>
            <a:pPr algn="r"/>
            <a:r>
              <a:rPr lang="en-US" sz="2000"/>
              <a:t>devices</a:t>
            </a:r>
          </a:p>
        </p:txBody>
      </p:sp>
      <p:grpSp>
        <p:nvGrpSpPr>
          <p:cNvPr id="11" name="Group 143"/>
          <p:cNvGrpSpPr>
            <a:grpSpLocks/>
          </p:cNvGrpSpPr>
          <p:nvPr/>
        </p:nvGrpSpPr>
        <p:grpSpPr bwMode="auto">
          <a:xfrm>
            <a:off x="1384300" y="1954213"/>
            <a:ext cx="733425" cy="758825"/>
            <a:chOff x="2751" y="1851"/>
            <a:chExt cx="462" cy="478"/>
          </a:xfrm>
        </p:grpSpPr>
        <p:pic>
          <p:nvPicPr>
            <p:cNvPr id="56374" name="Picture 144" descr="iphone_stylized_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75" name="Picture 145" descr="antenna_radiation_styliz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6338" name="Line 146"/>
          <p:cNvSpPr>
            <a:spLocks noChangeShapeType="1"/>
          </p:cNvSpPr>
          <p:nvPr/>
        </p:nvSpPr>
        <p:spPr bwMode="auto">
          <a:xfrm>
            <a:off x="3679825" y="3679825"/>
            <a:ext cx="1270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11" name="Oval 147"/>
          <p:cNvSpPr>
            <a:spLocks noChangeArrowheads="1"/>
          </p:cNvSpPr>
          <p:nvPr/>
        </p:nvSpPr>
        <p:spPr bwMode="auto">
          <a:xfrm>
            <a:off x="1281113" y="2801938"/>
            <a:ext cx="3359150" cy="1050925"/>
          </a:xfrm>
          <a:prstGeom prst="ellipse">
            <a:avLst/>
          </a:prstGeom>
          <a:noFill/>
          <a:ln w="19050">
            <a:solidFill>
              <a:srgbClr val="CC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50"/>
          <p:cNvGrpSpPr>
            <a:grpSpLocks/>
          </p:cNvGrpSpPr>
          <p:nvPr/>
        </p:nvGrpSpPr>
        <p:grpSpPr bwMode="auto">
          <a:xfrm>
            <a:off x="136525" y="3532188"/>
            <a:ext cx="1630363" cy="717550"/>
            <a:chOff x="86" y="2225"/>
            <a:chExt cx="1027" cy="452"/>
          </a:xfrm>
        </p:grpSpPr>
        <p:sp>
          <p:nvSpPr>
            <p:cNvPr id="56372" name="Text Box 148"/>
            <p:cNvSpPr txBox="1">
              <a:spLocks noChangeArrowheads="1"/>
            </p:cNvSpPr>
            <p:nvPr/>
          </p:nvSpPr>
          <p:spPr bwMode="auto">
            <a:xfrm>
              <a:off x="86" y="2357"/>
              <a:ext cx="1027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600"/>
                <a:t>often combined </a:t>
              </a:r>
            </a:p>
            <a:p>
              <a:pPr algn="r">
                <a:lnSpc>
                  <a:spcPct val="85000"/>
                </a:lnSpc>
              </a:pPr>
              <a:r>
                <a:rPr lang="en-US" sz="1600"/>
                <a:t>in single box</a:t>
              </a:r>
            </a:p>
          </p:txBody>
        </p:sp>
        <p:sp>
          <p:nvSpPr>
            <p:cNvPr id="56373" name="Line 149"/>
            <p:cNvSpPr>
              <a:spLocks noChangeShapeType="1"/>
            </p:cNvSpPr>
            <p:nvPr/>
          </p:nvSpPr>
          <p:spPr bwMode="auto">
            <a:xfrm flipV="1">
              <a:off x="590" y="2225"/>
              <a:ext cx="238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51"/>
          <p:cNvGrpSpPr>
            <a:grpSpLocks/>
          </p:cNvGrpSpPr>
          <p:nvPr/>
        </p:nvGrpSpPr>
        <p:grpSpPr bwMode="auto">
          <a:xfrm>
            <a:off x="2379663" y="1566863"/>
            <a:ext cx="954087" cy="1027112"/>
            <a:chOff x="877" y="1008"/>
            <a:chExt cx="2747" cy="2591"/>
          </a:xfrm>
        </p:grpSpPr>
        <p:pic>
          <p:nvPicPr>
            <p:cNvPr id="56349" name="Picture 152" descr="antenna_stylize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50" name="Picture 153" descr="laptop_keyboard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51" name="Freeform 154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 w 2982"/>
                <a:gd name="T1" fmla="*/ 0 h 2442"/>
                <a:gd name="T2" fmla="*/ 0 w 2982"/>
                <a:gd name="T3" fmla="*/ 4 h 2442"/>
                <a:gd name="T4" fmla="*/ 16 w 2982"/>
                <a:gd name="T5" fmla="*/ 5 h 2442"/>
                <a:gd name="T6" fmla="*/ 20 w 2982"/>
                <a:gd name="T7" fmla="*/ 1 h 2442"/>
                <a:gd name="T8" fmla="*/ 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6352" name="Picture 155" descr="screen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53" name="Freeform 156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7 w 2528"/>
                <a:gd name="T3" fmla="*/ 1 h 455"/>
                <a:gd name="T4" fmla="*/ 16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Freeform 157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 w 702"/>
                <a:gd name="T1" fmla="*/ 0 h 1893"/>
                <a:gd name="T2" fmla="*/ 0 w 702"/>
                <a:gd name="T3" fmla="*/ 4 h 1893"/>
                <a:gd name="T4" fmla="*/ 1 w 702"/>
                <a:gd name="T5" fmla="*/ 4 h 1893"/>
                <a:gd name="T6" fmla="*/ 5 w 702"/>
                <a:gd name="T7" fmla="*/ 1 h 1893"/>
                <a:gd name="T8" fmla="*/ 4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Freeform 158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5 w 756"/>
                <a:gd name="T1" fmla="*/ 0 h 2184"/>
                <a:gd name="T2" fmla="*/ 1 w 756"/>
                <a:gd name="T3" fmla="*/ 5 h 2184"/>
                <a:gd name="T4" fmla="*/ 0 w 756"/>
                <a:gd name="T5" fmla="*/ 5 h 2184"/>
                <a:gd name="T6" fmla="*/ 4 w 756"/>
                <a:gd name="T7" fmla="*/ 1 h 2184"/>
                <a:gd name="T8" fmla="*/ 5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Freeform 159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6 w 2773"/>
                <a:gd name="T5" fmla="*/ 2 h 738"/>
                <a:gd name="T6" fmla="*/ 16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Freeform 160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2 w 637"/>
                <a:gd name="T1" fmla="*/ 0 h 1659"/>
                <a:gd name="T2" fmla="*/ 12 w 637"/>
                <a:gd name="T3" fmla="*/ 0 h 1659"/>
                <a:gd name="T4" fmla="*/ 1 w 637"/>
                <a:gd name="T5" fmla="*/ 59 h 1659"/>
                <a:gd name="T6" fmla="*/ 0 w 637"/>
                <a:gd name="T7" fmla="*/ 57 h 1659"/>
                <a:gd name="T8" fmla="*/ 1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Freeform 161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2 h 550"/>
                <a:gd name="T4" fmla="*/ 42 w 2216"/>
                <a:gd name="T5" fmla="*/ 20 h 550"/>
                <a:gd name="T6" fmla="*/ 42 w 2216"/>
                <a:gd name="T7" fmla="*/ 1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162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6366" name="Freeform 16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7" name="Freeform 16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8" name="Freeform 16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9" name="Freeform 16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0" name="Freeform 16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1" name="Freeform 16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60" name="Freeform 169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0 h 792"/>
                <a:gd name="T2" fmla="*/ 9 w 990"/>
                <a:gd name="T3" fmla="*/ 0 h 792"/>
                <a:gd name="T4" fmla="*/ 9 w 990"/>
                <a:gd name="T5" fmla="*/ 1 h 792"/>
                <a:gd name="T6" fmla="*/ 0 w 990"/>
                <a:gd name="T7" fmla="*/ 10 h 792"/>
                <a:gd name="T8" fmla="*/ 1 w 990"/>
                <a:gd name="T9" fmla="*/ 1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1" name="Freeform 170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2 w 2532"/>
                <a:gd name="T5" fmla="*/ 9 h 723"/>
                <a:gd name="T6" fmla="*/ 22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2" name="Freeform 171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2 h 147"/>
                <a:gd name="T4" fmla="*/ 0 w 26"/>
                <a:gd name="T5" fmla="*/ 2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3" name="Freeform 172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 w 1176"/>
                <a:gd name="T1" fmla="*/ 0 h 606"/>
                <a:gd name="T2" fmla="*/ 0 w 1176"/>
                <a:gd name="T3" fmla="*/ 8 h 606"/>
                <a:gd name="T4" fmla="*/ 1 w 1176"/>
                <a:gd name="T5" fmla="*/ 8 h 606"/>
                <a:gd name="T6" fmla="*/ 10 w 1176"/>
                <a:gd name="T7" fmla="*/ 1 h 606"/>
                <a:gd name="T8" fmla="*/ 1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4" name="Freeform 173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2 w 2532"/>
                <a:gd name="T5" fmla="*/ 6 h 723"/>
                <a:gd name="T6" fmla="*/ 12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5" name="Freeform 174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 h 723"/>
                <a:gd name="T6" fmla="*/ 0 w 2532"/>
                <a:gd name="T7" fmla="*/ 9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75"/>
          <p:cNvGrpSpPr>
            <a:grpSpLocks/>
          </p:cNvGrpSpPr>
          <p:nvPr/>
        </p:nvGrpSpPr>
        <p:grpSpPr bwMode="auto">
          <a:xfrm>
            <a:off x="3149600" y="2032000"/>
            <a:ext cx="1123950" cy="862013"/>
            <a:chOff x="-44" y="1473"/>
            <a:chExt cx="981" cy="1105"/>
          </a:xfrm>
        </p:grpSpPr>
        <p:pic>
          <p:nvPicPr>
            <p:cNvPr id="56347" name="Picture 176" descr="desktop_computer_stylized_medium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48" name="Freeform 17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78"/>
          <p:cNvGrpSpPr>
            <a:grpSpLocks/>
          </p:cNvGrpSpPr>
          <p:nvPr/>
        </p:nvGrpSpPr>
        <p:grpSpPr bwMode="auto">
          <a:xfrm>
            <a:off x="3090863" y="3838575"/>
            <a:ext cx="849312" cy="712788"/>
            <a:chOff x="-44" y="1473"/>
            <a:chExt cx="981" cy="1105"/>
          </a:xfrm>
        </p:grpSpPr>
        <p:pic>
          <p:nvPicPr>
            <p:cNvPr id="56345" name="Picture 179" descr="desktop_computer_stylized_medium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46" name="Freeform 18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63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3C366832-30CD-482E-AEAC-DC9EC32E341A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9" grpId="0"/>
      <p:bldP spid="11406" grpId="0"/>
      <p:bldP spid="114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58370" name="Title 50"/>
          <p:cNvSpPr>
            <a:spLocks noGrp="1"/>
          </p:cNvSpPr>
          <p:nvPr>
            <p:ph type="title" idx="4294967295"/>
          </p:nvPr>
        </p:nvSpPr>
        <p:spPr>
          <a:xfrm>
            <a:off x="290513" y="198438"/>
            <a:ext cx="8321675" cy="765175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Enterprise access networks (Ethernet)</a:t>
            </a:r>
          </a:p>
        </p:txBody>
      </p:sp>
      <p:sp>
        <p:nvSpPr>
          <p:cNvPr id="58371" name="Content Placeholder 52"/>
          <p:cNvSpPr>
            <a:spLocks noGrp="1"/>
          </p:cNvSpPr>
          <p:nvPr>
            <p:ph idx="4294967295"/>
          </p:nvPr>
        </p:nvSpPr>
        <p:spPr>
          <a:xfrm>
            <a:off x="455613" y="4783138"/>
            <a:ext cx="8043862" cy="1414462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2400" smtClean="0">
                <a:ea typeface="ＭＳ Ｐゴシック" pitchFamily="34" charset="-128"/>
              </a:rPr>
              <a:t>typically used in companies, universities, etc</a:t>
            </a:r>
          </a:p>
          <a:p>
            <a:pPr marL="342900" lvl="1" indent="-342900" eaLnBrk="1" hangingPunct="1">
              <a:buSzPct val="65000"/>
              <a:buFont typeface="Wingdings" pitchFamily="2" charset="2"/>
              <a:buChar char="v"/>
            </a:pPr>
            <a:r>
              <a:rPr lang="en-US" smtClean="0"/>
              <a:t>10 Mbps, 100Mbps, 1Gbps, 10Gbps transmission rates</a:t>
            </a:r>
          </a:p>
          <a:p>
            <a:pPr marL="342900" lvl="1" indent="-342900" eaLnBrk="1" hangingPunct="1">
              <a:buSzPct val="65000"/>
              <a:buFont typeface="Wingdings" pitchFamily="2" charset="2"/>
              <a:buChar char="v"/>
            </a:pPr>
            <a:r>
              <a:rPr lang="en-US" smtClean="0"/>
              <a:t>today, end systems typically connect into Ethernet switch</a:t>
            </a:r>
          </a:p>
          <a:p>
            <a:pPr eaLnBrk="1" hangingPunct="1"/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58372" name="Line 2"/>
          <p:cNvSpPr>
            <a:spLocks noChangeShapeType="1"/>
          </p:cNvSpPr>
          <p:nvPr/>
        </p:nvSpPr>
        <p:spPr bwMode="auto">
          <a:xfrm>
            <a:off x="2217738" y="3186113"/>
            <a:ext cx="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Line 3"/>
          <p:cNvSpPr>
            <a:spLocks noChangeShapeType="1"/>
          </p:cNvSpPr>
          <p:nvPr/>
        </p:nvSpPr>
        <p:spPr bwMode="auto">
          <a:xfrm>
            <a:off x="2636838" y="3194050"/>
            <a:ext cx="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4" name="Line 4"/>
          <p:cNvSpPr>
            <a:spLocks noChangeShapeType="1"/>
          </p:cNvSpPr>
          <p:nvPr/>
        </p:nvSpPr>
        <p:spPr bwMode="auto">
          <a:xfrm flipH="1">
            <a:off x="1614488" y="3167063"/>
            <a:ext cx="696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016125" y="2873375"/>
            <a:ext cx="1052513" cy="355600"/>
            <a:chOff x="4410" y="1365"/>
            <a:chExt cx="663" cy="224"/>
          </a:xfrm>
        </p:grpSpPr>
        <p:sp>
          <p:nvSpPr>
            <p:cNvPr id="58563" name="Rectangle 52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64" name="AutoShape 53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65" name="Freeform 54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66" name="Freeform 55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93 h 63"/>
                <a:gd name="T2" fmla="*/ 13798 w 280"/>
                <a:gd name="T3" fmla="*/ 674 h 63"/>
                <a:gd name="T4" fmla="*/ 81432 w 280"/>
                <a:gd name="T5" fmla="*/ 0 h 63"/>
                <a:gd name="T6" fmla="*/ 10396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567" name="Freeform 56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76" name="Line 59"/>
          <p:cNvSpPr>
            <a:spLocks noChangeShapeType="1"/>
          </p:cNvSpPr>
          <p:nvPr/>
        </p:nvSpPr>
        <p:spPr bwMode="auto">
          <a:xfrm flipH="1">
            <a:off x="1108075" y="2946400"/>
            <a:ext cx="1062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7" name="Line 61"/>
          <p:cNvSpPr>
            <a:spLocks noChangeShapeType="1"/>
          </p:cNvSpPr>
          <p:nvPr/>
        </p:nvSpPr>
        <p:spPr bwMode="auto">
          <a:xfrm flipV="1">
            <a:off x="2389188" y="2328863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089150" y="1876425"/>
            <a:ext cx="873125" cy="627063"/>
            <a:chOff x="2967" y="478"/>
            <a:chExt cx="788" cy="625"/>
          </a:xfrm>
        </p:grpSpPr>
        <p:pic>
          <p:nvPicPr>
            <p:cNvPr id="58561" name="Picture 63" descr="access_point_stylized_smal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562" name="Picture 64" descr="antenna_radiation_styliz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2746375" y="1231900"/>
            <a:ext cx="622300" cy="706438"/>
            <a:chOff x="877" y="1008"/>
            <a:chExt cx="2747" cy="2591"/>
          </a:xfrm>
        </p:grpSpPr>
        <p:pic>
          <p:nvPicPr>
            <p:cNvPr id="58538" name="Picture 66" descr="antenna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539" name="Picture 67" descr="laptop_keyboar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540" name="Freeform 6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 w 2982"/>
                <a:gd name="T1" fmla="*/ 0 h 2442"/>
                <a:gd name="T2" fmla="*/ 0 w 2982"/>
                <a:gd name="T3" fmla="*/ 4 h 2442"/>
                <a:gd name="T4" fmla="*/ 16 w 2982"/>
                <a:gd name="T5" fmla="*/ 5 h 2442"/>
                <a:gd name="T6" fmla="*/ 20 w 2982"/>
                <a:gd name="T7" fmla="*/ 1 h 2442"/>
                <a:gd name="T8" fmla="*/ 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8541" name="Picture 69" descr="scree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542" name="Freeform 7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7 w 2528"/>
                <a:gd name="T3" fmla="*/ 1 h 455"/>
                <a:gd name="T4" fmla="*/ 16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43" name="Freeform 7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 w 702"/>
                <a:gd name="T1" fmla="*/ 0 h 1893"/>
                <a:gd name="T2" fmla="*/ 0 w 702"/>
                <a:gd name="T3" fmla="*/ 4 h 1893"/>
                <a:gd name="T4" fmla="*/ 1 w 702"/>
                <a:gd name="T5" fmla="*/ 4 h 1893"/>
                <a:gd name="T6" fmla="*/ 5 w 702"/>
                <a:gd name="T7" fmla="*/ 1 h 1893"/>
                <a:gd name="T8" fmla="*/ 4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44" name="Freeform 7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5 w 756"/>
                <a:gd name="T1" fmla="*/ 0 h 2184"/>
                <a:gd name="T2" fmla="*/ 1 w 756"/>
                <a:gd name="T3" fmla="*/ 5 h 2184"/>
                <a:gd name="T4" fmla="*/ 0 w 756"/>
                <a:gd name="T5" fmla="*/ 5 h 2184"/>
                <a:gd name="T6" fmla="*/ 4 w 756"/>
                <a:gd name="T7" fmla="*/ 1 h 2184"/>
                <a:gd name="T8" fmla="*/ 5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45" name="Freeform 7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6 w 2773"/>
                <a:gd name="T5" fmla="*/ 2 h 738"/>
                <a:gd name="T6" fmla="*/ 16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46" name="Freeform 7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2 w 637"/>
                <a:gd name="T1" fmla="*/ 0 h 1659"/>
                <a:gd name="T2" fmla="*/ 12 w 637"/>
                <a:gd name="T3" fmla="*/ 0 h 1659"/>
                <a:gd name="T4" fmla="*/ 1 w 637"/>
                <a:gd name="T5" fmla="*/ 59 h 1659"/>
                <a:gd name="T6" fmla="*/ 0 w 637"/>
                <a:gd name="T7" fmla="*/ 57 h 1659"/>
                <a:gd name="T8" fmla="*/ 1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47" name="Freeform 7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2 h 550"/>
                <a:gd name="T4" fmla="*/ 42 w 2216"/>
                <a:gd name="T5" fmla="*/ 20 h 550"/>
                <a:gd name="T6" fmla="*/ 42 w 2216"/>
                <a:gd name="T7" fmla="*/ 1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7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8555" name="Freeform 7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56" name="Freeform 7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57" name="Freeform 7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58" name="Freeform 8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59" name="Freeform 8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60" name="Freeform 8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549" name="Freeform 8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0 h 792"/>
                <a:gd name="T2" fmla="*/ 9 w 990"/>
                <a:gd name="T3" fmla="*/ 0 h 792"/>
                <a:gd name="T4" fmla="*/ 9 w 990"/>
                <a:gd name="T5" fmla="*/ 1 h 792"/>
                <a:gd name="T6" fmla="*/ 0 w 990"/>
                <a:gd name="T7" fmla="*/ 10 h 792"/>
                <a:gd name="T8" fmla="*/ 1 w 990"/>
                <a:gd name="T9" fmla="*/ 1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50" name="Freeform 8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2 w 2532"/>
                <a:gd name="T5" fmla="*/ 9 h 723"/>
                <a:gd name="T6" fmla="*/ 22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51" name="Freeform 8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2 h 147"/>
                <a:gd name="T4" fmla="*/ 0 w 26"/>
                <a:gd name="T5" fmla="*/ 2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52" name="Freeform 8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 w 1176"/>
                <a:gd name="T1" fmla="*/ 0 h 606"/>
                <a:gd name="T2" fmla="*/ 0 w 1176"/>
                <a:gd name="T3" fmla="*/ 8 h 606"/>
                <a:gd name="T4" fmla="*/ 1 w 1176"/>
                <a:gd name="T5" fmla="*/ 8 h 606"/>
                <a:gd name="T6" fmla="*/ 10 w 1176"/>
                <a:gd name="T7" fmla="*/ 1 h 606"/>
                <a:gd name="T8" fmla="*/ 1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53" name="Freeform 8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2 w 2532"/>
                <a:gd name="T5" fmla="*/ 6 h 723"/>
                <a:gd name="T6" fmla="*/ 12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54" name="Freeform 8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 h 723"/>
                <a:gd name="T6" fmla="*/ 0 w 2532"/>
                <a:gd name="T7" fmla="*/ 9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1216025" y="1511300"/>
            <a:ext cx="566738" cy="625475"/>
            <a:chOff x="877" y="1008"/>
            <a:chExt cx="2747" cy="2591"/>
          </a:xfrm>
        </p:grpSpPr>
        <p:pic>
          <p:nvPicPr>
            <p:cNvPr id="58515" name="Picture 90" descr="antenna_stylize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516" name="Picture 91" descr="laptop_keyboard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517" name="Freeform 92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 w 2982"/>
                <a:gd name="T1" fmla="*/ 0 h 2442"/>
                <a:gd name="T2" fmla="*/ 0 w 2982"/>
                <a:gd name="T3" fmla="*/ 4 h 2442"/>
                <a:gd name="T4" fmla="*/ 16 w 2982"/>
                <a:gd name="T5" fmla="*/ 5 h 2442"/>
                <a:gd name="T6" fmla="*/ 20 w 2982"/>
                <a:gd name="T7" fmla="*/ 1 h 2442"/>
                <a:gd name="T8" fmla="*/ 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8518" name="Picture 93" descr="screen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519" name="Freeform 94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7 w 2528"/>
                <a:gd name="T3" fmla="*/ 1 h 455"/>
                <a:gd name="T4" fmla="*/ 16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0" name="Freeform 95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 w 702"/>
                <a:gd name="T1" fmla="*/ 0 h 1893"/>
                <a:gd name="T2" fmla="*/ 0 w 702"/>
                <a:gd name="T3" fmla="*/ 4 h 1893"/>
                <a:gd name="T4" fmla="*/ 1 w 702"/>
                <a:gd name="T5" fmla="*/ 4 h 1893"/>
                <a:gd name="T6" fmla="*/ 5 w 702"/>
                <a:gd name="T7" fmla="*/ 1 h 1893"/>
                <a:gd name="T8" fmla="*/ 4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1" name="Freeform 96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5 w 756"/>
                <a:gd name="T1" fmla="*/ 0 h 2184"/>
                <a:gd name="T2" fmla="*/ 1 w 756"/>
                <a:gd name="T3" fmla="*/ 5 h 2184"/>
                <a:gd name="T4" fmla="*/ 0 w 756"/>
                <a:gd name="T5" fmla="*/ 5 h 2184"/>
                <a:gd name="T6" fmla="*/ 4 w 756"/>
                <a:gd name="T7" fmla="*/ 1 h 2184"/>
                <a:gd name="T8" fmla="*/ 5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2" name="Freeform 97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6 w 2773"/>
                <a:gd name="T5" fmla="*/ 2 h 738"/>
                <a:gd name="T6" fmla="*/ 16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3" name="Freeform 98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2 w 637"/>
                <a:gd name="T1" fmla="*/ 0 h 1659"/>
                <a:gd name="T2" fmla="*/ 12 w 637"/>
                <a:gd name="T3" fmla="*/ 0 h 1659"/>
                <a:gd name="T4" fmla="*/ 1 w 637"/>
                <a:gd name="T5" fmla="*/ 59 h 1659"/>
                <a:gd name="T6" fmla="*/ 0 w 637"/>
                <a:gd name="T7" fmla="*/ 57 h 1659"/>
                <a:gd name="T8" fmla="*/ 1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4" name="Freeform 99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2 h 550"/>
                <a:gd name="T4" fmla="*/ 42 w 2216"/>
                <a:gd name="T5" fmla="*/ 20 h 550"/>
                <a:gd name="T6" fmla="*/ 42 w 2216"/>
                <a:gd name="T7" fmla="*/ 1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100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8532" name="Freeform 10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33" name="Freeform 10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34" name="Freeform 10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35" name="Freeform 10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36" name="Freeform 10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37" name="Freeform 10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526" name="Freeform 107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0 h 792"/>
                <a:gd name="T2" fmla="*/ 9 w 990"/>
                <a:gd name="T3" fmla="*/ 0 h 792"/>
                <a:gd name="T4" fmla="*/ 9 w 990"/>
                <a:gd name="T5" fmla="*/ 1 h 792"/>
                <a:gd name="T6" fmla="*/ 0 w 990"/>
                <a:gd name="T7" fmla="*/ 10 h 792"/>
                <a:gd name="T8" fmla="*/ 1 w 990"/>
                <a:gd name="T9" fmla="*/ 1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7" name="Freeform 108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2 w 2532"/>
                <a:gd name="T5" fmla="*/ 9 h 723"/>
                <a:gd name="T6" fmla="*/ 22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8" name="Freeform 109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2 h 147"/>
                <a:gd name="T4" fmla="*/ 0 w 26"/>
                <a:gd name="T5" fmla="*/ 2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9" name="Freeform 110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 w 1176"/>
                <a:gd name="T1" fmla="*/ 0 h 606"/>
                <a:gd name="T2" fmla="*/ 0 w 1176"/>
                <a:gd name="T3" fmla="*/ 8 h 606"/>
                <a:gd name="T4" fmla="*/ 1 w 1176"/>
                <a:gd name="T5" fmla="*/ 8 h 606"/>
                <a:gd name="T6" fmla="*/ 10 w 1176"/>
                <a:gd name="T7" fmla="*/ 1 h 606"/>
                <a:gd name="T8" fmla="*/ 1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30" name="Freeform 111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2 w 2532"/>
                <a:gd name="T5" fmla="*/ 6 h 723"/>
                <a:gd name="T6" fmla="*/ 12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31" name="Freeform 112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 h 723"/>
                <a:gd name="T6" fmla="*/ 0 w 2532"/>
                <a:gd name="T7" fmla="*/ 9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13"/>
          <p:cNvGrpSpPr>
            <a:grpSpLocks/>
          </p:cNvGrpSpPr>
          <p:nvPr/>
        </p:nvGrpSpPr>
        <p:grpSpPr bwMode="auto">
          <a:xfrm>
            <a:off x="1963738" y="1203325"/>
            <a:ext cx="635000" cy="615950"/>
            <a:chOff x="877" y="1008"/>
            <a:chExt cx="2747" cy="2591"/>
          </a:xfrm>
        </p:grpSpPr>
        <p:pic>
          <p:nvPicPr>
            <p:cNvPr id="58492" name="Picture 114" descr="antenna_stylized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493" name="Picture 115" descr="laptop_keyboard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94" name="Freeform 116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 w 2982"/>
                <a:gd name="T1" fmla="*/ 0 h 2442"/>
                <a:gd name="T2" fmla="*/ 0 w 2982"/>
                <a:gd name="T3" fmla="*/ 4 h 2442"/>
                <a:gd name="T4" fmla="*/ 16 w 2982"/>
                <a:gd name="T5" fmla="*/ 5 h 2442"/>
                <a:gd name="T6" fmla="*/ 20 w 2982"/>
                <a:gd name="T7" fmla="*/ 1 h 2442"/>
                <a:gd name="T8" fmla="*/ 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8495" name="Picture 117" descr="screen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96" name="Freeform 118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7 w 2528"/>
                <a:gd name="T3" fmla="*/ 1 h 455"/>
                <a:gd name="T4" fmla="*/ 16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7" name="Freeform 119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 w 702"/>
                <a:gd name="T1" fmla="*/ 0 h 1893"/>
                <a:gd name="T2" fmla="*/ 0 w 702"/>
                <a:gd name="T3" fmla="*/ 4 h 1893"/>
                <a:gd name="T4" fmla="*/ 1 w 702"/>
                <a:gd name="T5" fmla="*/ 4 h 1893"/>
                <a:gd name="T6" fmla="*/ 5 w 702"/>
                <a:gd name="T7" fmla="*/ 1 h 1893"/>
                <a:gd name="T8" fmla="*/ 4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8" name="Freeform 120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5 w 756"/>
                <a:gd name="T1" fmla="*/ 0 h 2184"/>
                <a:gd name="T2" fmla="*/ 1 w 756"/>
                <a:gd name="T3" fmla="*/ 5 h 2184"/>
                <a:gd name="T4" fmla="*/ 0 w 756"/>
                <a:gd name="T5" fmla="*/ 5 h 2184"/>
                <a:gd name="T6" fmla="*/ 4 w 756"/>
                <a:gd name="T7" fmla="*/ 1 h 2184"/>
                <a:gd name="T8" fmla="*/ 5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9" name="Freeform 121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6 w 2773"/>
                <a:gd name="T5" fmla="*/ 2 h 738"/>
                <a:gd name="T6" fmla="*/ 16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0" name="Freeform 122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2 w 637"/>
                <a:gd name="T1" fmla="*/ 0 h 1659"/>
                <a:gd name="T2" fmla="*/ 12 w 637"/>
                <a:gd name="T3" fmla="*/ 0 h 1659"/>
                <a:gd name="T4" fmla="*/ 1 w 637"/>
                <a:gd name="T5" fmla="*/ 59 h 1659"/>
                <a:gd name="T6" fmla="*/ 0 w 637"/>
                <a:gd name="T7" fmla="*/ 57 h 1659"/>
                <a:gd name="T8" fmla="*/ 1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1" name="Freeform 123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2 h 550"/>
                <a:gd name="T4" fmla="*/ 42 w 2216"/>
                <a:gd name="T5" fmla="*/ 20 h 550"/>
                <a:gd name="T6" fmla="*/ 42 w 2216"/>
                <a:gd name="T7" fmla="*/ 1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124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8509" name="Freeform 125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0" name="Freeform 126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1" name="Freeform 127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2" name="Freeform 128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3" name="Freeform 129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4" name="Freeform 130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503" name="Freeform 131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0 h 792"/>
                <a:gd name="T2" fmla="*/ 9 w 990"/>
                <a:gd name="T3" fmla="*/ 0 h 792"/>
                <a:gd name="T4" fmla="*/ 9 w 990"/>
                <a:gd name="T5" fmla="*/ 1 h 792"/>
                <a:gd name="T6" fmla="*/ 0 w 990"/>
                <a:gd name="T7" fmla="*/ 10 h 792"/>
                <a:gd name="T8" fmla="*/ 1 w 990"/>
                <a:gd name="T9" fmla="*/ 1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4" name="Freeform 132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2 w 2532"/>
                <a:gd name="T5" fmla="*/ 9 h 723"/>
                <a:gd name="T6" fmla="*/ 22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5" name="Freeform 133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2 h 147"/>
                <a:gd name="T4" fmla="*/ 0 w 26"/>
                <a:gd name="T5" fmla="*/ 2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6" name="Freeform 134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 w 1176"/>
                <a:gd name="T1" fmla="*/ 0 h 606"/>
                <a:gd name="T2" fmla="*/ 0 w 1176"/>
                <a:gd name="T3" fmla="*/ 8 h 606"/>
                <a:gd name="T4" fmla="*/ 1 w 1176"/>
                <a:gd name="T5" fmla="*/ 8 h 606"/>
                <a:gd name="T6" fmla="*/ 10 w 1176"/>
                <a:gd name="T7" fmla="*/ 1 h 606"/>
                <a:gd name="T8" fmla="*/ 1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7" name="Freeform 135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2 w 2532"/>
                <a:gd name="T5" fmla="*/ 6 h 723"/>
                <a:gd name="T6" fmla="*/ 12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8" name="Freeform 136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 h 723"/>
                <a:gd name="T6" fmla="*/ 0 w 2532"/>
                <a:gd name="T7" fmla="*/ 9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96"/>
          <p:cNvGrpSpPr>
            <a:grpSpLocks/>
          </p:cNvGrpSpPr>
          <p:nvPr/>
        </p:nvGrpSpPr>
        <p:grpSpPr bwMode="auto">
          <a:xfrm>
            <a:off x="4429125" y="1851025"/>
            <a:ext cx="1166813" cy="479425"/>
            <a:chOff x="2356" y="1300"/>
            <a:chExt cx="555" cy="194"/>
          </a:xfrm>
        </p:grpSpPr>
        <p:sp>
          <p:nvSpPr>
            <p:cNvPr id="5848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848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848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1" name="Group 300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8490" name="Freeform 30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91" name="Freeform 30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488" name="Line 303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9" name="Line 304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83" name="Line 305"/>
          <p:cNvSpPr>
            <a:spLocks noChangeShapeType="1"/>
          </p:cNvSpPr>
          <p:nvPr/>
        </p:nvSpPr>
        <p:spPr bwMode="auto">
          <a:xfrm flipV="1">
            <a:off x="2778125" y="2111375"/>
            <a:ext cx="1668463" cy="766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4" name="Line 306"/>
          <p:cNvSpPr>
            <a:spLocks noChangeShapeType="1"/>
          </p:cNvSpPr>
          <p:nvPr/>
        </p:nvSpPr>
        <p:spPr bwMode="auto">
          <a:xfrm>
            <a:off x="4594225" y="3005138"/>
            <a:ext cx="0" cy="652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5" name="Line 340"/>
          <p:cNvSpPr>
            <a:spLocks noChangeShapeType="1"/>
          </p:cNvSpPr>
          <p:nvPr/>
        </p:nvSpPr>
        <p:spPr bwMode="auto">
          <a:xfrm>
            <a:off x="4975225" y="2997200"/>
            <a:ext cx="0" cy="652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230"/>
          <p:cNvGrpSpPr>
            <a:grpSpLocks/>
          </p:cNvGrpSpPr>
          <p:nvPr/>
        </p:nvGrpSpPr>
        <p:grpSpPr bwMode="auto">
          <a:xfrm>
            <a:off x="4432300" y="3616325"/>
            <a:ext cx="365125" cy="766763"/>
            <a:chOff x="4140" y="429"/>
            <a:chExt cx="1425" cy="2396"/>
          </a:xfrm>
        </p:grpSpPr>
        <p:sp>
          <p:nvSpPr>
            <p:cNvPr id="58452" name="Freeform 23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3" name="Rectangle 23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4" name="Freeform 23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5" name="Freeform 23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6" name="Rectangle 235"/>
            <p:cNvSpPr>
              <a:spLocks noChangeArrowheads="1"/>
            </p:cNvSpPr>
            <p:nvPr/>
          </p:nvSpPr>
          <p:spPr bwMode="auto">
            <a:xfrm>
              <a:off x="4214" y="692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23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482" name="AutoShape 23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83" name="AutoShape 23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458" name="Rectangle 239"/>
            <p:cNvSpPr>
              <a:spLocks noChangeArrowheads="1"/>
            </p:cNvSpPr>
            <p:nvPr/>
          </p:nvSpPr>
          <p:spPr bwMode="auto">
            <a:xfrm>
              <a:off x="4227" y="1019"/>
              <a:ext cx="595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24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480" name="AutoShape 241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81" name="AutoShape 2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460" name="Rectangle 243"/>
            <p:cNvSpPr>
              <a:spLocks noChangeArrowheads="1"/>
            </p:cNvSpPr>
            <p:nvPr/>
          </p:nvSpPr>
          <p:spPr bwMode="auto">
            <a:xfrm>
              <a:off x="4214" y="135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61" name="Rectangle 244"/>
            <p:cNvSpPr>
              <a:spLocks noChangeArrowheads="1"/>
            </p:cNvSpPr>
            <p:nvPr/>
          </p:nvSpPr>
          <p:spPr bwMode="auto">
            <a:xfrm>
              <a:off x="4227" y="1654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4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8478" name="AutoShape 246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79" name="AutoShape 247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463" name="Freeform 24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24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8476" name="AutoShape 25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77" name="AutoShape 251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465" name="Rectangle 252"/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66" name="Freeform 25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7" name="Freeform 25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8" name="Oval 255"/>
            <p:cNvSpPr>
              <a:spLocks noChangeArrowheads="1"/>
            </p:cNvSpPr>
            <p:nvPr/>
          </p:nvSpPr>
          <p:spPr bwMode="auto">
            <a:xfrm>
              <a:off x="5515" y="2612"/>
              <a:ext cx="50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69" name="Freeform 25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0" name="AutoShape 25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1" name="AutoShape 258"/>
            <p:cNvSpPr>
              <a:spLocks noChangeArrowheads="1"/>
            </p:cNvSpPr>
            <p:nvPr/>
          </p:nvSpPr>
          <p:spPr bwMode="auto">
            <a:xfrm>
              <a:off x="4208" y="2711"/>
              <a:ext cx="1066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2" name="Oval 259"/>
            <p:cNvSpPr>
              <a:spLocks noChangeArrowheads="1"/>
            </p:cNvSpPr>
            <p:nvPr/>
          </p:nvSpPr>
          <p:spPr bwMode="auto">
            <a:xfrm>
              <a:off x="4307" y="2383"/>
              <a:ext cx="161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3" name="Oval 260"/>
            <p:cNvSpPr>
              <a:spLocks noChangeArrowheads="1"/>
            </p:cNvSpPr>
            <p:nvPr/>
          </p:nvSpPr>
          <p:spPr bwMode="auto">
            <a:xfrm>
              <a:off x="4487" y="2383"/>
              <a:ext cx="161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8474" name="Oval 261"/>
            <p:cNvSpPr>
              <a:spLocks noChangeArrowheads="1"/>
            </p:cNvSpPr>
            <p:nvPr/>
          </p:nvSpPr>
          <p:spPr bwMode="auto">
            <a:xfrm>
              <a:off x="4660" y="2379"/>
              <a:ext cx="161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5" name="Rectangle 262"/>
            <p:cNvSpPr>
              <a:spLocks noChangeArrowheads="1"/>
            </p:cNvSpPr>
            <p:nvPr/>
          </p:nvSpPr>
          <p:spPr bwMode="auto">
            <a:xfrm>
              <a:off x="5063" y="1833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87" name="Line 342"/>
          <p:cNvSpPr>
            <a:spLocks noChangeShapeType="1"/>
          </p:cNvSpPr>
          <p:nvPr/>
        </p:nvSpPr>
        <p:spPr bwMode="auto">
          <a:xfrm>
            <a:off x="3017838" y="3208338"/>
            <a:ext cx="503237" cy="3317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8" name="Text Box 343"/>
          <p:cNvSpPr txBox="1">
            <a:spLocks noChangeArrowheads="1"/>
          </p:cNvSpPr>
          <p:nvPr/>
        </p:nvSpPr>
        <p:spPr bwMode="auto">
          <a:xfrm>
            <a:off x="3051175" y="3538538"/>
            <a:ext cx="1212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/>
              <a:t>Ethernet </a:t>
            </a:r>
          </a:p>
          <a:p>
            <a:pPr algn="ctr">
              <a:lnSpc>
                <a:spcPct val="85000"/>
              </a:lnSpc>
            </a:pPr>
            <a:r>
              <a:rPr lang="en-US" sz="2000"/>
              <a:t>switch</a:t>
            </a:r>
          </a:p>
        </p:txBody>
      </p:sp>
      <p:sp>
        <p:nvSpPr>
          <p:cNvPr id="58389" name="Line 344"/>
          <p:cNvSpPr>
            <a:spLocks noChangeShapeType="1"/>
          </p:cNvSpPr>
          <p:nvPr/>
        </p:nvSpPr>
        <p:spPr bwMode="auto">
          <a:xfrm>
            <a:off x="5307013" y="3954463"/>
            <a:ext cx="525462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0" name="Text Box 345"/>
          <p:cNvSpPr txBox="1">
            <a:spLocks noChangeArrowheads="1"/>
          </p:cNvSpPr>
          <p:nvPr/>
        </p:nvSpPr>
        <p:spPr bwMode="auto">
          <a:xfrm>
            <a:off x="5667375" y="3552825"/>
            <a:ext cx="20621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/>
              <a:t>institutional mail,</a:t>
            </a:r>
          </a:p>
          <a:p>
            <a:pPr algn="ctr">
              <a:lnSpc>
                <a:spcPct val="85000"/>
              </a:lnSpc>
            </a:pPr>
            <a:r>
              <a:rPr lang="en-US" sz="2000"/>
              <a:t>web servers</a:t>
            </a:r>
          </a:p>
        </p:txBody>
      </p:sp>
      <p:sp>
        <p:nvSpPr>
          <p:cNvPr id="58391" name="Text Box 346"/>
          <p:cNvSpPr txBox="1">
            <a:spLocks noChangeArrowheads="1"/>
          </p:cNvSpPr>
          <p:nvPr/>
        </p:nvSpPr>
        <p:spPr bwMode="auto">
          <a:xfrm>
            <a:off x="6332538" y="2986088"/>
            <a:ext cx="21875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/>
              <a:t>institutional router</a:t>
            </a:r>
          </a:p>
        </p:txBody>
      </p:sp>
      <p:sp>
        <p:nvSpPr>
          <p:cNvPr id="58392" name="Line 347"/>
          <p:cNvSpPr>
            <a:spLocks noChangeShapeType="1"/>
          </p:cNvSpPr>
          <p:nvPr/>
        </p:nvSpPr>
        <p:spPr bwMode="auto">
          <a:xfrm>
            <a:off x="5505450" y="2368550"/>
            <a:ext cx="1006475" cy="6635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3" name="Line 348"/>
          <p:cNvSpPr>
            <a:spLocks noChangeShapeType="1"/>
          </p:cNvSpPr>
          <p:nvPr/>
        </p:nvSpPr>
        <p:spPr bwMode="auto">
          <a:xfrm>
            <a:off x="5578475" y="2032000"/>
            <a:ext cx="971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4" name="Line 349"/>
          <p:cNvSpPr>
            <a:spLocks noChangeShapeType="1"/>
          </p:cNvSpPr>
          <p:nvPr/>
        </p:nvSpPr>
        <p:spPr bwMode="auto">
          <a:xfrm>
            <a:off x="6608763" y="2028825"/>
            <a:ext cx="9715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5" name="Line 350"/>
          <p:cNvSpPr>
            <a:spLocks noChangeShapeType="1"/>
          </p:cNvSpPr>
          <p:nvPr/>
        </p:nvSpPr>
        <p:spPr bwMode="auto">
          <a:xfrm>
            <a:off x="5999163" y="2117725"/>
            <a:ext cx="503237" cy="3317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6" name="Text Box 351"/>
          <p:cNvSpPr txBox="1">
            <a:spLocks noChangeArrowheads="1"/>
          </p:cNvSpPr>
          <p:nvPr/>
        </p:nvSpPr>
        <p:spPr bwMode="auto">
          <a:xfrm>
            <a:off x="6475413" y="2320925"/>
            <a:ext cx="22590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/>
              <a:t>institutional link to </a:t>
            </a:r>
          </a:p>
          <a:p>
            <a:pPr algn="ctr">
              <a:lnSpc>
                <a:spcPct val="85000"/>
              </a:lnSpc>
            </a:pPr>
            <a:r>
              <a:rPr lang="en-US" sz="2000"/>
              <a:t>ISP (Internet)</a:t>
            </a:r>
          </a:p>
          <a:p>
            <a:pPr algn="ctr">
              <a:lnSpc>
                <a:spcPct val="85000"/>
              </a:lnSpc>
            </a:pPr>
            <a:endParaRPr lang="en-US" sz="2000"/>
          </a:p>
        </p:txBody>
      </p:sp>
      <p:grpSp>
        <p:nvGrpSpPr>
          <p:cNvPr id="17" name="Group 353"/>
          <p:cNvGrpSpPr>
            <a:grpSpLocks/>
          </p:cNvGrpSpPr>
          <p:nvPr/>
        </p:nvGrpSpPr>
        <p:grpSpPr bwMode="auto">
          <a:xfrm>
            <a:off x="4397375" y="2636838"/>
            <a:ext cx="1052513" cy="355600"/>
            <a:chOff x="4410" y="1365"/>
            <a:chExt cx="663" cy="224"/>
          </a:xfrm>
        </p:grpSpPr>
        <p:sp>
          <p:nvSpPr>
            <p:cNvPr id="58447" name="Rectangle 354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8" name="AutoShape 355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9" name="Freeform 356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0" name="Freeform 357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93 h 63"/>
                <a:gd name="T2" fmla="*/ 13798 w 280"/>
                <a:gd name="T3" fmla="*/ 674 h 63"/>
                <a:gd name="T4" fmla="*/ 81432 w 280"/>
                <a:gd name="T5" fmla="*/ 0 h 63"/>
                <a:gd name="T6" fmla="*/ 10396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51" name="Freeform 358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98" name="Line 359"/>
          <p:cNvSpPr>
            <a:spLocks noChangeShapeType="1"/>
          </p:cNvSpPr>
          <p:nvPr/>
        </p:nvSpPr>
        <p:spPr bwMode="auto">
          <a:xfrm>
            <a:off x="4983163" y="2332038"/>
            <a:ext cx="0" cy="296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" name="Group 360"/>
          <p:cNvGrpSpPr>
            <a:grpSpLocks/>
          </p:cNvGrpSpPr>
          <p:nvPr/>
        </p:nvGrpSpPr>
        <p:grpSpPr bwMode="auto">
          <a:xfrm>
            <a:off x="4872038" y="3609975"/>
            <a:ext cx="365125" cy="766763"/>
            <a:chOff x="4140" y="429"/>
            <a:chExt cx="1425" cy="2396"/>
          </a:xfrm>
        </p:grpSpPr>
        <p:sp>
          <p:nvSpPr>
            <p:cNvPr id="58415" name="Freeform 3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6" name="Rectangle 3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7" name="Freeform 3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8" name="Freeform 3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9" name="Rectangle 365"/>
            <p:cNvSpPr>
              <a:spLocks noChangeArrowheads="1"/>
            </p:cNvSpPr>
            <p:nvPr/>
          </p:nvSpPr>
          <p:spPr bwMode="auto">
            <a:xfrm>
              <a:off x="4214" y="692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3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445" name="AutoShape 3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6" name="AutoShape 36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421" name="Rectangle 369"/>
            <p:cNvSpPr>
              <a:spLocks noChangeArrowheads="1"/>
            </p:cNvSpPr>
            <p:nvPr/>
          </p:nvSpPr>
          <p:spPr bwMode="auto">
            <a:xfrm>
              <a:off x="4227" y="1019"/>
              <a:ext cx="595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3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443" name="AutoShape 371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4" name="AutoShape 37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423" name="Rectangle 373"/>
            <p:cNvSpPr>
              <a:spLocks noChangeArrowheads="1"/>
            </p:cNvSpPr>
            <p:nvPr/>
          </p:nvSpPr>
          <p:spPr bwMode="auto">
            <a:xfrm>
              <a:off x="4214" y="135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4" name="Rectangle 374"/>
            <p:cNvSpPr>
              <a:spLocks noChangeArrowheads="1"/>
            </p:cNvSpPr>
            <p:nvPr/>
          </p:nvSpPr>
          <p:spPr bwMode="auto">
            <a:xfrm>
              <a:off x="4227" y="1654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3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8441" name="AutoShape 376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2" name="AutoShape 377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426" name="Freeform 3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3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8439" name="AutoShape 3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0" name="AutoShape 381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428" name="Rectangle 382"/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9" name="Freeform 3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0" name="Freeform 3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1" name="Oval 385"/>
            <p:cNvSpPr>
              <a:spLocks noChangeArrowheads="1"/>
            </p:cNvSpPr>
            <p:nvPr/>
          </p:nvSpPr>
          <p:spPr bwMode="auto">
            <a:xfrm>
              <a:off x="5515" y="2612"/>
              <a:ext cx="50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2" name="Freeform 3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3" name="AutoShape 3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4" name="AutoShape 388"/>
            <p:cNvSpPr>
              <a:spLocks noChangeArrowheads="1"/>
            </p:cNvSpPr>
            <p:nvPr/>
          </p:nvSpPr>
          <p:spPr bwMode="auto">
            <a:xfrm>
              <a:off x="4208" y="2711"/>
              <a:ext cx="1066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5" name="Oval 389"/>
            <p:cNvSpPr>
              <a:spLocks noChangeArrowheads="1"/>
            </p:cNvSpPr>
            <p:nvPr/>
          </p:nvSpPr>
          <p:spPr bwMode="auto">
            <a:xfrm>
              <a:off x="4307" y="2383"/>
              <a:ext cx="161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6" name="Oval 390"/>
            <p:cNvSpPr>
              <a:spLocks noChangeArrowheads="1"/>
            </p:cNvSpPr>
            <p:nvPr/>
          </p:nvSpPr>
          <p:spPr bwMode="auto">
            <a:xfrm>
              <a:off x="4487" y="2383"/>
              <a:ext cx="161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8437" name="Oval 391"/>
            <p:cNvSpPr>
              <a:spLocks noChangeArrowheads="1"/>
            </p:cNvSpPr>
            <p:nvPr/>
          </p:nvSpPr>
          <p:spPr bwMode="auto">
            <a:xfrm>
              <a:off x="4660" y="2379"/>
              <a:ext cx="161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8" name="Rectangle 392"/>
            <p:cNvSpPr>
              <a:spLocks noChangeArrowheads="1"/>
            </p:cNvSpPr>
            <p:nvPr/>
          </p:nvSpPr>
          <p:spPr bwMode="auto">
            <a:xfrm>
              <a:off x="5063" y="1833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400" name="Line 393"/>
          <p:cNvSpPr>
            <a:spLocks noChangeShapeType="1"/>
          </p:cNvSpPr>
          <p:nvPr/>
        </p:nvSpPr>
        <p:spPr bwMode="auto">
          <a:xfrm flipH="1">
            <a:off x="3638550" y="3051175"/>
            <a:ext cx="788988" cy="50323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8401" name="Picture 394" descr="underline_base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7025" y="8223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Group 395"/>
          <p:cNvGrpSpPr>
            <a:grpSpLocks/>
          </p:cNvGrpSpPr>
          <p:nvPr/>
        </p:nvGrpSpPr>
        <p:grpSpPr bwMode="auto">
          <a:xfrm>
            <a:off x="606425" y="2566988"/>
            <a:ext cx="723900" cy="665162"/>
            <a:chOff x="-44" y="1473"/>
            <a:chExt cx="981" cy="1105"/>
          </a:xfrm>
        </p:grpSpPr>
        <p:pic>
          <p:nvPicPr>
            <p:cNvPr id="58413" name="Picture 396" descr="desktop_computer_stylized_medium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14" name="Freeform 39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398"/>
          <p:cNvGrpSpPr>
            <a:grpSpLocks/>
          </p:cNvGrpSpPr>
          <p:nvPr/>
        </p:nvGrpSpPr>
        <p:grpSpPr bwMode="auto">
          <a:xfrm>
            <a:off x="1000125" y="3016250"/>
            <a:ext cx="723900" cy="665163"/>
            <a:chOff x="-44" y="1473"/>
            <a:chExt cx="981" cy="1105"/>
          </a:xfrm>
        </p:grpSpPr>
        <p:pic>
          <p:nvPicPr>
            <p:cNvPr id="58411" name="Picture 399" descr="desktop_computer_stylized_medium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12" name="Freeform 40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401"/>
          <p:cNvGrpSpPr>
            <a:grpSpLocks/>
          </p:cNvGrpSpPr>
          <p:nvPr/>
        </p:nvGrpSpPr>
        <p:grpSpPr bwMode="auto">
          <a:xfrm>
            <a:off x="1611313" y="3592513"/>
            <a:ext cx="723900" cy="665162"/>
            <a:chOff x="-44" y="1473"/>
            <a:chExt cx="981" cy="1105"/>
          </a:xfrm>
        </p:grpSpPr>
        <p:pic>
          <p:nvPicPr>
            <p:cNvPr id="58409" name="Picture 402" descr="desktop_computer_stylized_medium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10" name="Freeform 40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404"/>
          <p:cNvGrpSpPr>
            <a:grpSpLocks/>
          </p:cNvGrpSpPr>
          <p:nvPr/>
        </p:nvGrpSpPr>
        <p:grpSpPr bwMode="auto">
          <a:xfrm>
            <a:off x="2184400" y="3606800"/>
            <a:ext cx="723900" cy="665163"/>
            <a:chOff x="-44" y="1473"/>
            <a:chExt cx="981" cy="1105"/>
          </a:xfrm>
        </p:grpSpPr>
        <p:pic>
          <p:nvPicPr>
            <p:cNvPr id="58407" name="Picture 405" descr="desktop_computer_stylized_medium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08" name="Freeform 4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4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CD689F25-11AB-4BDA-A41C-86ABE78DB43E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3688" y="169863"/>
            <a:ext cx="8382000" cy="98425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Wireless access networks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61938" y="1322388"/>
            <a:ext cx="8370887" cy="865187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shared </a:t>
            </a:r>
            <a:r>
              <a:rPr lang="en-US" sz="2400" i="1" smtClean="0">
                <a:ea typeface="ＭＳ Ｐゴシック" pitchFamily="34" charset="-128"/>
              </a:rPr>
              <a:t>wireless</a:t>
            </a:r>
            <a:r>
              <a:rPr lang="en-US" sz="2400" smtClean="0">
                <a:ea typeface="ＭＳ Ｐゴシック" pitchFamily="34" charset="-128"/>
              </a:rPr>
              <a:t> access network connects end system to router</a:t>
            </a:r>
          </a:p>
          <a:p>
            <a:pPr lvl="1" eaLnBrk="1" hangingPunct="1"/>
            <a:r>
              <a:rPr lang="en-US" sz="2000" smtClean="0"/>
              <a:t>via base station aka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access point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endParaRPr lang="en-US" sz="2000" smtClean="0"/>
          </a:p>
        </p:txBody>
      </p:sp>
      <p:pic>
        <p:nvPicPr>
          <p:cNvPr id="59396" name="Picture 7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700" y="890588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Rectangle 3"/>
          <p:cNvSpPr>
            <a:spLocks noChangeArrowheads="1"/>
          </p:cNvSpPr>
          <p:nvPr/>
        </p:nvSpPr>
        <p:spPr bwMode="auto">
          <a:xfrm>
            <a:off x="341313" y="2214563"/>
            <a:ext cx="40798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wireless LANs: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within building (100 ft)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802.11b/g (WiFi): 11, 54 Mbps transmission rate</a:t>
            </a:r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4640263" y="1819275"/>
            <a:ext cx="46196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>
              <a:latin typeface="Gill Sans MT" pitchFamily="34" charset="0"/>
            </a:endParaRP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latin typeface="Gill Sans MT" pitchFamily="34" charset="0"/>
              </a:rPr>
              <a:t>wide-area wireless access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provided by telco (cellular) operator, 10</a:t>
            </a:r>
            <a:r>
              <a:rPr lang="ja-JP" altLang="en-US" sz="2000">
                <a:latin typeface="Gill Sans MT" pitchFamily="34" charset="0"/>
              </a:rPr>
              <a:t>’</a:t>
            </a:r>
            <a:r>
              <a:rPr lang="en-US" altLang="ja-JP" sz="2000">
                <a:latin typeface="Gill Sans MT" pitchFamily="34" charset="0"/>
              </a:rPr>
              <a:t>s km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between 1 and 10 Mbps 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3G, 4G:  LTE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958850" y="3536950"/>
            <a:ext cx="2487613" cy="1562100"/>
            <a:chOff x="2889" y="1631"/>
            <a:chExt cx="980" cy="743"/>
          </a:xfrm>
        </p:grpSpPr>
        <p:sp>
          <p:nvSpPr>
            <p:cNvPr id="59501" name="Rectangle 86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" name="AutoShape 87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00CCFF"/>
                </a:solidFill>
              </a:endParaRPr>
            </a:p>
          </p:txBody>
        </p:sp>
      </p:grpSp>
      <p:sp>
        <p:nvSpPr>
          <p:cNvPr id="59400" name="Line 110"/>
          <p:cNvSpPr>
            <a:spLocks noChangeShapeType="1"/>
          </p:cNvSpPr>
          <p:nvPr/>
        </p:nvSpPr>
        <p:spPr bwMode="auto">
          <a:xfrm>
            <a:off x="2603500" y="4941888"/>
            <a:ext cx="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1" name="Line 116"/>
          <p:cNvSpPr>
            <a:spLocks noChangeShapeType="1"/>
          </p:cNvSpPr>
          <p:nvPr/>
        </p:nvSpPr>
        <p:spPr bwMode="auto">
          <a:xfrm flipV="1">
            <a:off x="2003425" y="4806950"/>
            <a:ext cx="28733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28"/>
          <p:cNvGrpSpPr>
            <a:grpSpLocks/>
          </p:cNvGrpSpPr>
          <p:nvPr/>
        </p:nvGrpSpPr>
        <p:grpSpPr bwMode="auto">
          <a:xfrm>
            <a:off x="2279650" y="4649788"/>
            <a:ext cx="666750" cy="284162"/>
            <a:chOff x="4650" y="1129"/>
            <a:chExt cx="246" cy="95"/>
          </a:xfrm>
        </p:grpSpPr>
        <p:sp>
          <p:nvSpPr>
            <p:cNvPr id="5949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949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949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4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9499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00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97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98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46"/>
          <p:cNvGrpSpPr>
            <a:grpSpLocks/>
          </p:cNvGrpSpPr>
          <p:nvPr/>
        </p:nvGrpSpPr>
        <p:grpSpPr bwMode="auto">
          <a:xfrm>
            <a:off x="1527175" y="4416425"/>
            <a:ext cx="863600" cy="588963"/>
            <a:chOff x="2967" y="478"/>
            <a:chExt cx="788" cy="625"/>
          </a:xfrm>
        </p:grpSpPr>
        <p:pic>
          <p:nvPicPr>
            <p:cNvPr id="59491" name="Picture 247" descr="access_point_stylized_smal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492" name="Picture 248" descr="antenna_radiation_styliz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390"/>
          <p:cNvGrpSpPr>
            <a:grpSpLocks/>
          </p:cNvGrpSpPr>
          <p:nvPr/>
        </p:nvGrpSpPr>
        <p:grpSpPr bwMode="auto">
          <a:xfrm>
            <a:off x="1441450" y="3648075"/>
            <a:ext cx="757238" cy="682625"/>
            <a:chOff x="877" y="1008"/>
            <a:chExt cx="2747" cy="2591"/>
          </a:xfrm>
        </p:grpSpPr>
        <p:pic>
          <p:nvPicPr>
            <p:cNvPr id="59468" name="Picture 391" descr="antenna_stylize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469" name="Picture 392" descr="laptop_keyboar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470" name="Freeform 393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 w 2982"/>
                <a:gd name="T1" fmla="*/ 0 h 2442"/>
                <a:gd name="T2" fmla="*/ 0 w 2982"/>
                <a:gd name="T3" fmla="*/ 4 h 2442"/>
                <a:gd name="T4" fmla="*/ 16 w 2982"/>
                <a:gd name="T5" fmla="*/ 5 h 2442"/>
                <a:gd name="T6" fmla="*/ 20 w 2982"/>
                <a:gd name="T7" fmla="*/ 1 h 2442"/>
                <a:gd name="T8" fmla="*/ 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9471" name="Picture 394" descr="scree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472" name="Freeform 395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7 w 2528"/>
                <a:gd name="T3" fmla="*/ 1 h 455"/>
                <a:gd name="T4" fmla="*/ 16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73" name="Freeform 396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 w 702"/>
                <a:gd name="T1" fmla="*/ 0 h 1893"/>
                <a:gd name="T2" fmla="*/ 0 w 702"/>
                <a:gd name="T3" fmla="*/ 4 h 1893"/>
                <a:gd name="T4" fmla="*/ 1 w 702"/>
                <a:gd name="T5" fmla="*/ 4 h 1893"/>
                <a:gd name="T6" fmla="*/ 5 w 702"/>
                <a:gd name="T7" fmla="*/ 1 h 1893"/>
                <a:gd name="T8" fmla="*/ 4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74" name="Freeform 397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5 w 756"/>
                <a:gd name="T1" fmla="*/ 0 h 2184"/>
                <a:gd name="T2" fmla="*/ 1 w 756"/>
                <a:gd name="T3" fmla="*/ 5 h 2184"/>
                <a:gd name="T4" fmla="*/ 0 w 756"/>
                <a:gd name="T5" fmla="*/ 5 h 2184"/>
                <a:gd name="T6" fmla="*/ 4 w 756"/>
                <a:gd name="T7" fmla="*/ 1 h 2184"/>
                <a:gd name="T8" fmla="*/ 5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75" name="Freeform 398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6 w 2773"/>
                <a:gd name="T5" fmla="*/ 2 h 738"/>
                <a:gd name="T6" fmla="*/ 16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76" name="Freeform 399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2 w 637"/>
                <a:gd name="T1" fmla="*/ 0 h 1659"/>
                <a:gd name="T2" fmla="*/ 12 w 637"/>
                <a:gd name="T3" fmla="*/ 0 h 1659"/>
                <a:gd name="T4" fmla="*/ 1 w 637"/>
                <a:gd name="T5" fmla="*/ 59 h 1659"/>
                <a:gd name="T6" fmla="*/ 0 w 637"/>
                <a:gd name="T7" fmla="*/ 57 h 1659"/>
                <a:gd name="T8" fmla="*/ 1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77" name="Freeform 400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2 h 550"/>
                <a:gd name="T4" fmla="*/ 42 w 2216"/>
                <a:gd name="T5" fmla="*/ 20 h 550"/>
                <a:gd name="T6" fmla="*/ 42 w 2216"/>
                <a:gd name="T7" fmla="*/ 1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401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9485" name="Freeform 402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86" name="Freeform 403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87" name="Freeform 404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88" name="Freeform 405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89" name="Freeform 406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90" name="Freeform 407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79" name="Freeform 408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0 h 792"/>
                <a:gd name="T2" fmla="*/ 9 w 990"/>
                <a:gd name="T3" fmla="*/ 0 h 792"/>
                <a:gd name="T4" fmla="*/ 9 w 990"/>
                <a:gd name="T5" fmla="*/ 1 h 792"/>
                <a:gd name="T6" fmla="*/ 0 w 990"/>
                <a:gd name="T7" fmla="*/ 10 h 792"/>
                <a:gd name="T8" fmla="*/ 1 w 990"/>
                <a:gd name="T9" fmla="*/ 1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80" name="Freeform 409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2 w 2532"/>
                <a:gd name="T5" fmla="*/ 9 h 723"/>
                <a:gd name="T6" fmla="*/ 22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81" name="Freeform 410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2 h 147"/>
                <a:gd name="T4" fmla="*/ 0 w 26"/>
                <a:gd name="T5" fmla="*/ 2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82" name="Freeform 411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 w 1176"/>
                <a:gd name="T1" fmla="*/ 0 h 606"/>
                <a:gd name="T2" fmla="*/ 0 w 1176"/>
                <a:gd name="T3" fmla="*/ 8 h 606"/>
                <a:gd name="T4" fmla="*/ 1 w 1176"/>
                <a:gd name="T5" fmla="*/ 8 h 606"/>
                <a:gd name="T6" fmla="*/ 10 w 1176"/>
                <a:gd name="T7" fmla="*/ 1 h 606"/>
                <a:gd name="T8" fmla="*/ 1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83" name="Freeform 412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2 w 2532"/>
                <a:gd name="T5" fmla="*/ 6 h 723"/>
                <a:gd name="T6" fmla="*/ 12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84" name="Freeform 413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 h 723"/>
                <a:gd name="T6" fmla="*/ 0 w 2532"/>
                <a:gd name="T7" fmla="*/ 9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45"/>
          <p:cNvGrpSpPr>
            <a:grpSpLocks/>
          </p:cNvGrpSpPr>
          <p:nvPr/>
        </p:nvGrpSpPr>
        <p:grpSpPr bwMode="auto">
          <a:xfrm>
            <a:off x="5146675" y="4071938"/>
            <a:ext cx="2709863" cy="1951037"/>
            <a:chOff x="3652" y="2846"/>
            <a:chExt cx="1253" cy="934"/>
          </a:xfrm>
        </p:grpSpPr>
        <p:sp>
          <p:nvSpPr>
            <p:cNvPr id="59409" name="Freeform 84"/>
            <p:cNvSpPr>
              <a:spLocks/>
            </p:cNvSpPr>
            <p:nvPr/>
          </p:nvSpPr>
          <p:spPr bwMode="auto">
            <a:xfrm>
              <a:off x="3652" y="294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0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0" name="Line 93"/>
            <p:cNvSpPr>
              <a:spLocks noChangeShapeType="1"/>
            </p:cNvSpPr>
            <p:nvPr/>
          </p:nvSpPr>
          <p:spPr bwMode="auto">
            <a:xfrm>
              <a:off x="4337" y="3386"/>
              <a:ext cx="96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9411" name="Picture 133" descr="car_icon_small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370" y="2956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134"/>
            <p:cNvGrpSpPr>
              <a:grpSpLocks/>
            </p:cNvGrpSpPr>
            <p:nvPr/>
          </p:nvGrpSpPr>
          <p:grpSpPr bwMode="auto">
            <a:xfrm>
              <a:off x="3911" y="2846"/>
              <a:ext cx="262" cy="243"/>
              <a:chOff x="2751" y="1851"/>
              <a:chExt cx="462" cy="478"/>
            </a:xfrm>
          </p:grpSpPr>
          <p:pic>
            <p:nvPicPr>
              <p:cNvPr id="59466" name="Picture 135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467" name="Picture 136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" name="Group 252"/>
            <p:cNvGrpSpPr>
              <a:grpSpLocks/>
            </p:cNvGrpSpPr>
            <p:nvPr/>
          </p:nvGrpSpPr>
          <p:grpSpPr bwMode="auto">
            <a:xfrm>
              <a:off x="4193" y="3034"/>
              <a:ext cx="288" cy="398"/>
              <a:chOff x="742" y="2409"/>
              <a:chExt cx="576" cy="881"/>
            </a:xfrm>
          </p:grpSpPr>
          <p:grpSp>
            <p:nvGrpSpPr>
              <p:cNvPr id="11" name="Group 25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945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6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6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6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6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6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6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59449" name="Picture 269" descr="cell_tower_radiation copy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9450" name="Oval 27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5" cy="6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342"/>
            <p:cNvGrpSpPr>
              <a:grpSpLocks/>
            </p:cNvGrpSpPr>
            <p:nvPr/>
          </p:nvGrpSpPr>
          <p:grpSpPr bwMode="auto">
            <a:xfrm>
              <a:off x="3715" y="3159"/>
              <a:ext cx="337" cy="257"/>
              <a:chOff x="877" y="1008"/>
              <a:chExt cx="2747" cy="2591"/>
            </a:xfrm>
          </p:grpSpPr>
          <p:pic>
            <p:nvPicPr>
              <p:cNvPr id="59425" name="Picture 343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426" name="Picture 344" descr="laptop_keyboar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9427" name="Freeform 3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9428" name="Picture 346" descr="screen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9429" name="Freeform 3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0" name="Freeform 3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1" name="Freeform 3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2" name="Freeform 3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3" name="Freeform 3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4" name="Freeform 3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3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9442" name="Freeform 3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43" name="Freeform 3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44" name="Freeform 3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45" name="Freeform 3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46" name="Freeform 3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47" name="Freeform 3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9436" name="Freeform 3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7" name="Freeform 3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8" name="Freeform 3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9" name="Freeform 3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40" name="Freeform 3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41" name="Freeform 3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237"/>
            <p:cNvGrpSpPr>
              <a:grpSpLocks/>
            </p:cNvGrpSpPr>
            <p:nvPr/>
          </p:nvGrpSpPr>
          <p:grpSpPr bwMode="auto">
            <a:xfrm>
              <a:off x="4377" y="3439"/>
              <a:ext cx="246" cy="107"/>
              <a:chOff x="4650" y="1129"/>
              <a:chExt cx="246" cy="95"/>
            </a:xfrm>
          </p:grpSpPr>
          <p:sp>
            <p:nvSpPr>
              <p:cNvPr id="5941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941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941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5" name="Group 24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9423" name="Freeform 2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24" name="Freeform 2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9421" name="Line 24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2" name="Line 24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16" name="Line 444"/>
            <p:cNvSpPr>
              <a:spLocks noChangeShapeType="1"/>
            </p:cNvSpPr>
            <p:nvPr/>
          </p:nvSpPr>
          <p:spPr bwMode="auto">
            <a:xfrm>
              <a:off x="4514" y="3542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06" name="Text Box 446"/>
          <p:cNvSpPr txBox="1">
            <a:spLocks noChangeArrowheads="1"/>
          </p:cNvSpPr>
          <p:nvPr/>
        </p:nvSpPr>
        <p:spPr bwMode="auto">
          <a:xfrm>
            <a:off x="2044700" y="5186363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to Internet</a:t>
            </a:r>
          </a:p>
        </p:txBody>
      </p:sp>
      <p:sp>
        <p:nvSpPr>
          <p:cNvPr id="59407" name="Text Box 447"/>
          <p:cNvSpPr txBox="1">
            <a:spLocks noChangeArrowheads="1"/>
          </p:cNvSpPr>
          <p:nvPr/>
        </p:nvSpPr>
        <p:spPr bwMode="auto">
          <a:xfrm>
            <a:off x="6711950" y="5884863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to Internet</a:t>
            </a:r>
          </a:p>
        </p:txBody>
      </p:sp>
      <p:sp>
        <p:nvSpPr>
          <p:cNvPr id="594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E402CA79-C89C-49D5-8E28-3F60385B1C8B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954</Words>
  <Application>Microsoft Office PowerPoint</Application>
  <PresentationFormat>On-screen Show (4:3)</PresentationFormat>
  <Paragraphs>272</Paragraphs>
  <Slides>13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Microsoft Clip Gallery</vt:lpstr>
      <vt:lpstr>Slide 1</vt:lpstr>
      <vt:lpstr>A closer look at network structure:</vt:lpstr>
      <vt:lpstr>Access networks and physical media</vt:lpstr>
      <vt:lpstr>Access net: digital subscriber line (DSL)</vt:lpstr>
      <vt:lpstr>Slide 5</vt:lpstr>
      <vt:lpstr>Slide 6</vt:lpstr>
      <vt:lpstr>Slide 7</vt:lpstr>
      <vt:lpstr>Enterprise access networks (Ethernet)</vt:lpstr>
      <vt:lpstr>Wireless access networks</vt:lpstr>
      <vt:lpstr>Host: sends packets of data</vt:lpstr>
      <vt:lpstr>Physical media</vt:lpstr>
      <vt:lpstr>Physical media: coax, fiber</vt:lpstr>
      <vt:lpstr>Physical media: radio</vt:lpstr>
    </vt:vector>
  </TitlesOfParts>
  <Company>New Jersey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George Blank</dc:creator>
  <cp:lastModifiedBy>George Blank</cp:lastModifiedBy>
  <cp:revision>1</cp:revision>
  <dcterms:created xsi:type="dcterms:W3CDTF">2013-07-26T16:00:54Z</dcterms:created>
  <dcterms:modified xsi:type="dcterms:W3CDTF">2013-07-26T16:03:17Z</dcterms:modified>
</cp:coreProperties>
</file>