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840DA-DCD5-492C-8116-3D7591B18167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8C92E-FB31-400A-A29F-AC0523BCB0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604B3E1-45C4-4C5D-8A19-60517AFBF018}" type="slidenum">
              <a:rPr lang="en-US"/>
              <a:pPr/>
              <a:t>2</a:t>
            </a:fld>
            <a:endParaRPr lang="en-US"/>
          </a:p>
        </p:txBody>
      </p:sp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9CD1205-CD68-4DAB-8908-CCE0FAEFA3CE}" type="slidenum">
              <a:rPr lang="en-US"/>
              <a:pPr/>
              <a:t>12</a:t>
            </a:fld>
            <a:endParaRPr lang="en-US"/>
          </a:p>
        </p:txBody>
      </p:sp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D0EC5BD-76B1-4E99-A2B1-271E5DAC7004}" type="slidenum">
              <a:rPr lang="en-US"/>
              <a:pPr/>
              <a:t>13</a:t>
            </a:fld>
            <a:endParaRPr lang="en-US"/>
          </a:p>
        </p:txBody>
      </p:sp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72424D7-0357-4CA6-BC64-E8B8B9756893}" type="slidenum">
              <a:rPr lang="en-US"/>
              <a:pPr/>
              <a:t>14</a:t>
            </a:fld>
            <a:endParaRPr lang="en-US"/>
          </a:p>
        </p:txBody>
      </p:sp>
      <p:sp>
        <p:nvSpPr>
          <p:cNvPr id="95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0DA7E4C-A621-4D89-9093-D7F15D11061B}" type="slidenum">
              <a:rPr lang="en-US"/>
              <a:pPr/>
              <a:t>15</a:t>
            </a:fld>
            <a:endParaRPr lang="en-US"/>
          </a:p>
        </p:txBody>
      </p:sp>
      <p:sp>
        <p:nvSpPr>
          <p:cNvPr id="97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25C06B2-1E25-4725-8264-D72415B9521F}" type="slidenum">
              <a:rPr lang="en-US"/>
              <a:pPr/>
              <a:t>16</a:t>
            </a:fld>
            <a:endParaRPr lang="en-US"/>
          </a:p>
        </p:txBody>
      </p:sp>
      <p:sp>
        <p:nvSpPr>
          <p:cNvPr id="99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EB260D-046D-4F41-9FD2-DE793E578947}" type="slidenum">
              <a:rPr lang="en-US"/>
              <a:pPr/>
              <a:t>17</a:t>
            </a:fld>
            <a:endParaRPr lang="en-US"/>
          </a:p>
        </p:txBody>
      </p:sp>
      <p:sp>
        <p:nvSpPr>
          <p:cNvPr id="101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973CA7C-785E-4380-8498-6B96F9D13601}" type="slidenum">
              <a:rPr lang="en-US"/>
              <a:pPr/>
              <a:t>18</a:t>
            </a:fld>
            <a:endParaRPr lang="en-US"/>
          </a:p>
        </p:txBody>
      </p:sp>
      <p:sp>
        <p:nvSpPr>
          <p:cNvPr id="103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EB5BE68-05F6-4892-A0CA-442186D91EA5}" type="slidenum">
              <a:rPr lang="en-US"/>
              <a:pPr/>
              <a:t>19</a:t>
            </a:fld>
            <a:endParaRPr lang="en-US"/>
          </a:p>
        </p:txBody>
      </p:sp>
      <p:sp>
        <p:nvSpPr>
          <p:cNvPr id="105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02CE74B-4C39-4DBD-8AEC-39C0BFB8A503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745F1C3-1B47-4172-9DBE-2D04CBEF6B54}" type="slidenum">
              <a:rPr lang="en-US"/>
              <a:pPr/>
              <a:t>4</a:t>
            </a:fld>
            <a:endParaRPr lang="en-US"/>
          </a:p>
        </p:txBody>
      </p:sp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B070BE6-80DE-4925-B502-B0019774206D}" type="slidenum">
              <a:rPr lang="en-US"/>
              <a:pPr/>
              <a:t>6</a:t>
            </a:fld>
            <a:endParaRPr lang="en-US"/>
          </a:p>
        </p:txBody>
      </p:sp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746E79-7B0F-4C1A-A2FD-F8E7960DD4D2}" type="slidenum">
              <a:rPr lang="en-US"/>
              <a:pPr/>
              <a:t>7</a:t>
            </a:fld>
            <a:endParaRPr lang="en-US"/>
          </a:p>
        </p:txBody>
      </p:sp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Two simple multiple access control techniques.</a:t>
            </a:r>
          </a:p>
          <a:p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Each mobile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share of the bandwidth is divided into portions for the uplink and the downlink. Also, possibly, out of band signaling.</a:t>
            </a:r>
          </a:p>
          <a:p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As we will see, used in AMPS, GSM, IS-54/136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3B7CCFA-1723-4981-B885-A24F422C1980}" type="slidenum">
              <a:rPr lang="en-US"/>
              <a:pPr/>
              <a:t>8</a:t>
            </a:fld>
            <a:endParaRPr lang="en-US"/>
          </a:p>
        </p:txBody>
      </p:sp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AA2D216-236F-4BC5-B00B-D28F8E49A6C3}" type="slidenum">
              <a:rPr lang="en-US"/>
              <a:pPr/>
              <a:t>9</a:t>
            </a:fld>
            <a:endParaRPr lang="en-US"/>
          </a:p>
        </p:txBody>
      </p:sp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A6A37DD-9A02-4AD7-90F9-E0BF3DD2D799}" type="slidenum">
              <a:rPr lang="en-US"/>
              <a:pPr/>
              <a:t>10</a:t>
            </a:fld>
            <a:endParaRPr lang="en-US"/>
          </a:p>
        </p:txBody>
      </p:sp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7E7958A-D3B5-4E7D-A556-A8B20CE94D33}" type="slidenum">
              <a:rPr lang="en-US"/>
              <a:pPr/>
              <a:t>11</a:t>
            </a:fld>
            <a:endParaRPr lang="en-US"/>
          </a:p>
        </p:txBody>
      </p:sp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CF4-5F1F-4209-9DCD-A202E4EDBB7E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1BE5-0DE9-4E70-903D-5E5245246F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CF4-5F1F-4209-9DCD-A202E4EDBB7E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1BE5-0DE9-4E70-903D-5E5245246F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CF4-5F1F-4209-9DCD-A202E4EDBB7E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1BE5-0DE9-4E70-903D-5E5245246F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CF4-5F1F-4209-9DCD-A202E4EDBB7E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1BE5-0DE9-4E70-903D-5E5245246F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CF4-5F1F-4209-9DCD-A202E4EDBB7E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1BE5-0DE9-4E70-903D-5E5245246F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CF4-5F1F-4209-9DCD-A202E4EDBB7E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1BE5-0DE9-4E70-903D-5E5245246F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CF4-5F1F-4209-9DCD-A202E4EDBB7E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1BE5-0DE9-4E70-903D-5E5245246F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CF4-5F1F-4209-9DCD-A202E4EDBB7E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1BE5-0DE9-4E70-903D-5E5245246F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CF4-5F1F-4209-9DCD-A202E4EDBB7E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1BE5-0DE9-4E70-903D-5E5245246F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CF4-5F1F-4209-9DCD-A202E4EDBB7E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1BE5-0DE9-4E70-903D-5E5245246F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CF4-5F1F-4209-9DCD-A202E4EDBB7E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1BE5-0DE9-4E70-903D-5E5245246F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D0CF4-5F1F-4209-9DCD-A202E4EDBB7E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41BE5-0DE9-4E70-903D-5E5245246F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0B4C67C7-AE3C-4556-8D59-02E394D81A69}" type="slidenum">
              <a:rPr lang="en-US"/>
              <a:pPr/>
              <a:t>1</a:t>
            </a:fld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pitchFamily="34" charset="0"/>
              </a:rPr>
              <a:t>Chapter 1</a:t>
            </a:r>
            <a:r>
              <a:rPr lang="en-US" sz="4800" dirty="0">
                <a:solidFill>
                  <a:srgbClr val="000099"/>
                </a:solidFill>
                <a:latin typeface="Gill Sans MT" pitchFamily="34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pitchFamily="34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pitchFamily="34" charset="0"/>
              </a:rPr>
              <a:t>Network Core</a:t>
            </a:r>
            <a:endParaRPr lang="en-US" sz="4400" dirty="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2800" i="1">
                <a:solidFill>
                  <a:srgbClr val="008000"/>
                </a:solidFill>
                <a:latin typeface="Gill Sans MT" pitchFamily="34" charset="0"/>
              </a:rPr>
              <a:t>Computer Networking: A Top Down Approach </a:t>
            </a:r>
            <a:r>
              <a:rPr lang="en-US" sz="2800">
                <a:solidFill>
                  <a:srgbClr val="008000"/>
                </a:solidFill>
                <a:latin typeface="Gill Sans MT" pitchFamily="34" charset="0"/>
              </a:rPr>
              <a:t/>
            </a:r>
            <a:br>
              <a:rPr lang="en-US" sz="28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6</a:t>
            </a:r>
            <a:r>
              <a:rPr lang="en-US" sz="2000" baseline="30000">
                <a:solidFill>
                  <a:srgbClr val="008000"/>
                </a:solidFill>
                <a:latin typeface="Gill Sans MT" pitchFamily="34" charset="0"/>
              </a:rPr>
              <a:t>th</a:t>
            </a: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 edition 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Jim Kurose, Keith Ross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Addison-Wesley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March 2012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369888" y="3268663"/>
            <a:ext cx="537845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A note on the use of these ppt slides:</a:t>
            </a:r>
          </a:p>
          <a:p>
            <a:r>
              <a:rPr lang="en-US" sz="1200"/>
              <a:t>We</a:t>
            </a:r>
            <a:r>
              <a:rPr lang="ja-JP" altLang="en-US" sz="1200"/>
              <a:t>’</a:t>
            </a:r>
            <a:r>
              <a:rPr lang="en-US" altLang="ja-JP" sz="1200"/>
              <a:t>re making these slides freely available to all (faculty, students, readers). They</a:t>
            </a:r>
            <a:r>
              <a:rPr lang="ja-JP" altLang="en-US" sz="1200"/>
              <a:t>’</a:t>
            </a:r>
            <a:r>
              <a:rPr lang="en-US" altLang="ja-JP" sz="1200"/>
              <a:t>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/>
              <a:t>lot</a:t>
            </a:r>
            <a:r>
              <a:rPr lang="en-US" altLang="ja-JP" sz="120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73063" y="4267200"/>
            <a:ext cx="537845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3038" indent="-173038">
              <a:lnSpc>
                <a:spcPct val="85000"/>
              </a:lnSpc>
            </a:pPr>
            <a:endParaRPr lang="en-US" sz="1400">
              <a:latin typeface="Gill Sans MT" pitchFamily="34" charset="0"/>
            </a:endParaRPr>
          </a:p>
          <a:p>
            <a:pPr marL="173038" indent="-173038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1200"/>
              <a:t>If you use these slides (e.g., in a class) that you mention their source (after all, we</a:t>
            </a:r>
            <a:r>
              <a:rPr lang="ja-JP" altLang="en-US" sz="1200"/>
              <a:t>’</a:t>
            </a:r>
            <a:r>
              <a:rPr lang="en-US" altLang="ja-JP" sz="1200"/>
              <a:t>d like people to use our book!)</a:t>
            </a:r>
          </a:p>
          <a:p>
            <a:pPr marL="173038" indent="-173038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1200"/>
              <a:t>If you post any slides on a www site, that you note that they are adapted from (or perhaps identical to) our slides, and note our copyright of this material.</a:t>
            </a:r>
          </a:p>
          <a:p>
            <a:pPr marL="173038" indent="-173038">
              <a:buClr>
                <a:schemeClr val="accent2"/>
              </a:buClr>
              <a:buFont typeface="Wingdings" pitchFamily="2" charset="2"/>
              <a:buChar char="q"/>
            </a:pPr>
            <a:endParaRPr lang="en-US" sz="1200"/>
          </a:p>
          <a:p>
            <a:pPr marL="173038" indent="-173038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sz="1200"/>
              <a:t>Thanks and enjoy!  JFK/KWR</a:t>
            </a:r>
          </a:p>
          <a:p>
            <a:pPr marL="173038" indent="-173038">
              <a:lnSpc>
                <a:spcPct val="85000"/>
              </a:lnSpc>
            </a:pPr>
            <a:endParaRPr lang="en-US" sz="1200"/>
          </a:p>
          <a:p>
            <a:pPr marL="173038" indent="-173038">
              <a:lnSpc>
                <a:spcPct val="85000"/>
              </a:lnSpc>
            </a:pPr>
            <a:r>
              <a:rPr lang="en-US" sz="1200"/>
              <a:t>     All material copyright 1996-2012</a:t>
            </a:r>
          </a:p>
          <a:p>
            <a:pPr marL="173038" indent="-173038">
              <a:lnSpc>
                <a:spcPct val="85000"/>
              </a:lnSpc>
            </a:pPr>
            <a:r>
              <a:rPr lang="en-US" sz="1200"/>
              <a:t>     J.F Kurose and K.W. Ross, All Rights Reserved</a:t>
            </a:r>
          </a:p>
        </p:txBody>
      </p:sp>
      <p:pic>
        <p:nvPicPr>
          <p:cNvPr id="2970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600" y="5942013"/>
            <a:ext cx="1873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438" y="2097088"/>
            <a:ext cx="3656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Picture 1" descr="6e_cove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2525" y="511175"/>
            <a:ext cx="2306638" cy="27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8" y="165100"/>
            <a:ext cx="8096250" cy="65087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Internet structure: network of networks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86018" name="Picture 7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25" y="6746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Rectangle 3"/>
          <p:cNvSpPr txBox="1">
            <a:spLocks noChangeArrowheads="1"/>
          </p:cNvSpPr>
          <p:nvPr/>
        </p:nvSpPr>
        <p:spPr bwMode="auto">
          <a:xfrm>
            <a:off x="481013" y="1263650"/>
            <a:ext cx="819626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End systems connect to Internet via </a:t>
            </a:r>
            <a:r>
              <a:rPr lang="en-US">
                <a:solidFill>
                  <a:srgbClr val="C00000"/>
                </a:solidFill>
                <a:latin typeface="Gill Sans MT" pitchFamily="34" charset="0"/>
              </a:rPr>
              <a:t>access ISPs </a:t>
            </a:r>
            <a:r>
              <a:rPr lang="en-US">
                <a:latin typeface="Gill Sans MT" pitchFamily="34" charset="0"/>
              </a:rPr>
              <a:t>(Internet Service Providers)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Residential, company and university ISPs</a:t>
            </a:r>
          </a:p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Access ISPs in turn must be interconnected. 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So that any two hosts can send packets to each other</a:t>
            </a:r>
          </a:p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Resulting network of networks is very complex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Evolution was driven by </a:t>
            </a:r>
            <a:r>
              <a:rPr lang="en-US">
                <a:solidFill>
                  <a:srgbClr val="C00000"/>
                </a:solidFill>
                <a:latin typeface="Gill Sans MT" pitchFamily="34" charset="0"/>
              </a:rPr>
              <a:t>economics</a:t>
            </a:r>
            <a:r>
              <a:rPr lang="en-US">
                <a:latin typeface="Gill Sans MT" pitchFamily="34" charset="0"/>
              </a:rPr>
              <a:t> and </a:t>
            </a:r>
            <a:r>
              <a:rPr lang="en-US">
                <a:solidFill>
                  <a:srgbClr val="C00000"/>
                </a:solidFill>
                <a:latin typeface="Gill Sans MT" pitchFamily="34" charset="0"/>
              </a:rPr>
              <a:t>national policies</a:t>
            </a:r>
          </a:p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Let</a:t>
            </a:r>
            <a:r>
              <a:rPr lang="ja-JP" altLang="en-US">
                <a:latin typeface="Gill Sans MT" pitchFamily="34" charset="0"/>
              </a:rPr>
              <a:t>’</a:t>
            </a:r>
            <a:r>
              <a:rPr lang="en-US" altLang="ja-JP">
                <a:latin typeface="Gill Sans MT" pitchFamily="34" charset="0"/>
              </a:rPr>
              <a:t>s take a stepwise approach to describe current Internet structure</a:t>
            </a:r>
            <a:endParaRPr lang="en-US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8" y="165100"/>
            <a:ext cx="8096250" cy="65087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Internet structure: network of networks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3075" y="1073150"/>
            <a:ext cx="8204200" cy="906463"/>
          </a:xfrm>
        </p:spPr>
        <p:txBody>
          <a:bodyPr/>
          <a:lstStyle/>
          <a:p>
            <a:pPr marL="0" indent="0" eaLnBrk="1" hangingPunct="1">
              <a:buSzPct val="75000"/>
              <a:buFont typeface="Wingdings" pitchFamily="2" charset="2"/>
              <a:buNone/>
            </a:pP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Question: </a:t>
            </a:r>
            <a:r>
              <a:rPr lang="en-US" sz="2400" smtClean="0">
                <a:ea typeface="ＭＳ Ｐゴシック" pitchFamily="34" charset="-128"/>
              </a:rPr>
              <a:t>given </a:t>
            </a:r>
            <a:r>
              <a:rPr lang="en-US" sz="2400" i="1" smtClean="0">
                <a:ea typeface="ＭＳ Ｐゴシック" pitchFamily="34" charset="-128"/>
              </a:rPr>
              <a:t>millions</a:t>
            </a:r>
            <a:r>
              <a:rPr lang="en-US" sz="2400" smtClean="0">
                <a:ea typeface="ＭＳ Ｐゴシック" pitchFamily="34" charset="-128"/>
              </a:rPr>
              <a:t> of access ISPs, how to connect them together?</a:t>
            </a:r>
          </a:p>
          <a:p>
            <a:pPr marL="0" indent="0" eaLnBrk="1" hangingPunct="1">
              <a:buSzPct val="75000"/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</a:endParaRPr>
          </a:p>
        </p:txBody>
      </p:sp>
      <p:pic>
        <p:nvPicPr>
          <p:cNvPr id="88067" name="Picture 7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25" y="6746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0850" y="1849438"/>
            <a:ext cx="8437563" cy="4559300"/>
            <a:chOff x="154891" y="1905681"/>
            <a:chExt cx="8436427" cy="4559651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1529396" y="2297655"/>
              <a:ext cx="648422" cy="418253"/>
              <a:chOff x="3053396" y="4304255"/>
              <a:chExt cx="648422" cy="418253"/>
            </a:xfrm>
          </p:grpSpPr>
          <p:sp>
            <p:nvSpPr>
              <p:cNvPr id="8812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22" name="TextBox 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4" name="Group 131"/>
            <p:cNvGrpSpPr>
              <a:grpSpLocks/>
            </p:cNvGrpSpPr>
            <p:nvPr/>
          </p:nvGrpSpPr>
          <p:grpSpPr bwMode="auto">
            <a:xfrm>
              <a:off x="373696" y="3097755"/>
              <a:ext cx="648422" cy="418253"/>
              <a:chOff x="3053396" y="4304255"/>
              <a:chExt cx="648422" cy="418253"/>
            </a:xfrm>
          </p:grpSpPr>
          <p:sp>
            <p:nvSpPr>
              <p:cNvPr id="8811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20" name="TextBox 13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5" name="Group 135"/>
            <p:cNvGrpSpPr>
              <a:grpSpLocks/>
            </p:cNvGrpSpPr>
            <p:nvPr/>
          </p:nvGrpSpPr>
          <p:grpSpPr bwMode="auto">
            <a:xfrm>
              <a:off x="6037896" y="2551655"/>
              <a:ext cx="648422" cy="418253"/>
              <a:chOff x="3053396" y="4304255"/>
              <a:chExt cx="648422" cy="418253"/>
            </a:xfrm>
          </p:grpSpPr>
          <p:sp>
            <p:nvSpPr>
              <p:cNvPr id="8811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18" name="TextBox 13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6" name="Group 138"/>
            <p:cNvGrpSpPr>
              <a:grpSpLocks/>
            </p:cNvGrpSpPr>
            <p:nvPr/>
          </p:nvGrpSpPr>
          <p:grpSpPr bwMode="auto">
            <a:xfrm>
              <a:off x="945196" y="5409155"/>
              <a:ext cx="648422" cy="418253"/>
              <a:chOff x="3053396" y="4304255"/>
              <a:chExt cx="648422" cy="418253"/>
            </a:xfrm>
          </p:grpSpPr>
          <p:sp>
            <p:nvSpPr>
              <p:cNvPr id="8811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16" name="TextBox 140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7" name="Group 141"/>
            <p:cNvGrpSpPr>
              <a:grpSpLocks/>
            </p:cNvGrpSpPr>
            <p:nvPr/>
          </p:nvGrpSpPr>
          <p:grpSpPr bwMode="auto">
            <a:xfrm>
              <a:off x="526096" y="4786855"/>
              <a:ext cx="648422" cy="418253"/>
              <a:chOff x="3053396" y="4304255"/>
              <a:chExt cx="648422" cy="418253"/>
            </a:xfrm>
          </p:grpSpPr>
          <p:sp>
            <p:nvSpPr>
              <p:cNvPr id="8811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14" name="TextBox 14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" name="Group 144"/>
            <p:cNvGrpSpPr>
              <a:grpSpLocks/>
            </p:cNvGrpSpPr>
            <p:nvPr/>
          </p:nvGrpSpPr>
          <p:grpSpPr bwMode="auto">
            <a:xfrm>
              <a:off x="297496" y="4126455"/>
              <a:ext cx="648422" cy="418253"/>
              <a:chOff x="3053396" y="4304255"/>
              <a:chExt cx="648422" cy="418253"/>
            </a:xfrm>
          </p:grpSpPr>
          <p:sp>
            <p:nvSpPr>
              <p:cNvPr id="8811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12" name="TextBox 146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" name="Group 147"/>
            <p:cNvGrpSpPr>
              <a:grpSpLocks/>
            </p:cNvGrpSpPr>
            <p:nvPr/>
          </p:nvGrpSpPr>
          <p:grpSpPr bwMode="auto">
            <a:xfrm>
              <a:off x="6787196" y="2983455"/>
              <a:ext cx="648422" cy="418253"/>
              <a:chOff x="3053396" y="4304255"/>
              <a:chExt cx="648422" cy="418253"/>
            </a:xfrm>
          </p:grpSpPr>
          <p:sp>
            <p:nvSpPr>
              <p:cNvPr id="8810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10" name="TextBox 149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" name="Group 150"/>
            <p:cNvGrpSpPr>
              <a:grpSpLocks/>
            </p:cNvGrpSpPr>
            <p:nvPr/>
          </p:nvGrpSpPr>
          <p:grpSpPr bwMode="auto">
            <a:xfrm>
              <a:off x="3129596" y="2056355"/>
              <a:ext cx="648422" cy="418253"/>
              <a:chOff x="3053396" y="4304255"/>
              <a:chExt cx="648422" cy="418253"/>
            </a:xfrm>
          </p:grpSpPr>
          <p:sp>
            <p:nvSpPr>
              <p:cNvPr id="8810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08" name="TextBox 15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1" name="Group 153"/>
            <p:cNvGrpSpPr>
              <a:grpSpLocks/>
            </p:cNvGrpSpPr>
            <p:nvPr/>
          </p:nvGrpSpPr>
          <p:grpSpPr bwMode="auto">
            <a:xfrm>
              <a:off x="754696" y="2704055"/>
              <a:ext cx="648422" cy="418253"/>
              <a:chOff x="3053396" y="4304255"/>
              <a:chExt cx="648422" cy="418253"/>
            </a:xfrm>
          </p:grpSpPr>
          <p:sp>
            <p:nvSpPr>
              <p:cNvPr id="8810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06" name="TextBox 15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2" name="Group 156"/>
            <p:cNvGrpSpPr>
              <a:grpSpLocks/>
            </p:cNvGrpSpPr>
            <p:nvPr/>
          </p:nvGrpSpPr>
          <p:grpSpPr bwMode="auto">
            <a:xfrm>
              <a:off x="4043996" y="2030955"/>
              <a:ext cx="648422" cy="418253"/>
              <a:chOff x="3053396" y="4304255"/>
              <a:chExt cx="648422" cy="418253"/>
            </a:xfrm>
          </p:grpSpPr>
          <p:sp>
            <p:nvSpPr>
              <p:cNvPr id="8810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04" name="TextBox 15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3" name="Group 160"/>
            <p:cNvGrpSpPr>
              <a:grpSpLocks/>
            </p:cNvGrpSpPr>
            <p:nvPr/>
          </p:nvGrpSpPr>
          <p:grpSpPr bwMode="auto">
            <a:xfrm>
              <a:off x="7104696" y="5663155"/>
              <a:ext cx="648422" cy="418253"/>
              <a:chOff x="3053396" y="4304255"/>
              <a:chExt cx="648422" cy="418253"/>
            </a:xfrm>
          </p:grpSpPr>
          <p:sp>
            <p:nvSpPr>
              <p:cNvPr id="8810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02" name="TextBox 16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4" name="Group 163"/>
            <p:cNvGrpSpPr>
              <a:grpSpLocks/>
            </p:cNvGrpSpPr>
            <p:nvPr/>
          </p:nvGrpSpPr>
          <p:grpSpPr bwMode="auto">
            <a:xfrm>
              <a:off x="7942896" y="5015455"/>
              <a:ext cx="648422" cy="418253"/>
              <a:chOff x="3053396" y="4304255"/>
              <a:chExt cx="648422" cy="418253"/>
            </a:xfrm>
          </p:grpSpPr>
          <p:sp>
            <p:nvSpPr>
              <p:cNvPr id="8809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00" name="TextBox 16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5" name="Group 166"/>
            <p:cNvGrpSpPr>
              <a:grpSpLocks/>
            </p:cNvGrpSpPr>
            <p:nvPr/>
          </p:nvGrpSpPr>
          <p:grpSpPr bwMode="auto">
            <a:xfrm>
              <a:off x="7714296" y="4101055"/>
              <a:ext cx="648422" cy="418253"/>
              <a:chOff x="3053396" y="4304255"/>
              <a:chExt cx="648422" cy="418253"/>
            </a:xfrm>
          </p:grpSpPr>
          <p:sp>
            <p:nvSpPr>
              <p:cNvPr id="8809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98" name="TextBox 16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6" name="Group 169"/>
            <p:cNvGrpSpPr>
              <a:grpSpLocks/>
            </p:cNvGrpSpPr>
            <p:nvPr/>
          </p:nvGrpSpPr>
          <p:grpSpPr bwMode="auto">
            <a:xfrm>
              <a:off x="4869496" y="5904455"/>
              <a:ext cx="648422" cy="418253"/>
              <a:chOff x="3053396" y="4304255"/>
              <a:chExt cx="648422" cy="418253"/>
            </a:xfrm>
          </p:grpSpPr>
          <p:sp>
            <p:nvSpPr>
              <p:cNvPr id="8809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96" name="TextBox 17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7" name="Group 172"/>
            <p:cNvGrpSpPr>
              <a:grpSpLocks/>
            </p:cNvGrpSpPr>
            <p:nvPr/>
          </p:nvGrpSpPr>
          <p:grpSpPr bwMode="auto">
            <a:xfrm>
              <a:off x="3955096" y="6044155"/>
              <a:ext cx="648422" cy="418253"/>
              <a:chOff x="3053396" y="4304255"/>
              <a:chExt cx="648422" cy="418253"/>
            </a:xfrm>
          </p:grpSpPr>
          <p:sp>
            <p:nvSpPr>
              <p:cNvPr id="8809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94" name="TextBox 174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8" name="Group 175"/>
            <p:cNvGrpSpPr>
              <a:grpSpLocks/>
            </p:cNvGrpSpPr>
            <p:nvPr/>
          </p:nvGrpSpPr>
          <p:grpSpPr bwMode="auto">
            <a:xfrm>
              <a:off x="2735896" y="5891755"/>
              <a:ext cx="648422" cy="418253"/>
              <a:chOff x="3053396" y="4304255"/>
              <a:chExt cx="648422" cy="418253"/>
            </a:xfrm>
          </p:grpSpPr>
          <p:sp>
            <p:nvSpPr>
              <p:cNvPr id="8809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92" name="TextBox 17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sp>
          <p:nvSpPr>
            <p:cNvPr id="88085" name="TextBox 4"/>
            <p:cNvSpPr txBox="1">
              <a:spLocks noChangeArrowheads="1"/>
            </p:cNvSpPr>
            <p:nvPr/>
          </p:nvSpPr>
          <p:spPr bwMode="auto">
            <a:xfrm rot="1053502">
              <a:off x="5143500" y="19558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88086" name="TextBox 179"/>
            <p:cNvSpPr txBox="1">
              <a:spLocks noChangeArrowheads="1"/>
            </p:cNvSpPr>
            <p:nvPr/>
          </p:nvSpPr>
          <p:spPr bwMode="auto">
            <a:xfrm rot="2829263">
              <a:off x="7429500" y="34290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88087" name="TextBox 180"/>
            <p:cNvSpPr txBox="1">
              <a:spLocks noChangeArrowheads="1"/>
            </p:cNvSpPr>
            <p:nvPr/>
          </p:nvSpPr>
          <p:spPr bwMode="auto">
            <a:xfrm rot="9845918">
              <a:off x="6098241" y="5942112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88088" name="TextBox 181"/>
            <p:cNvSpPr txBox="1">
              <a:spLocks noChangeArrowheads="1"/>
            </p:cNvSpPr>
            <p:nvPr/>
          </p:nvSpPr>
          <p:spPr bwMode="auto">
            <a:xfrm rot="-9948738">
              <a:off x="1730786" y="5845469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88089" name="TextBox 182"/>
            <p:cNvSpPr txBox="1">
              <a:spLocks noChangeArrowheads="1"/>
            </p:cNvSpPr>
            <p:nvPr/>
          </p:nvSpPr>
          <p:spPr bwMode="auto">
            <a:xfrm rot="-4992697">
              <a:off x="144631" y="3539025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88090" name="TextBox 183"/>
            <p:cNvSpPr txBox="1">
              <a:spLocks noChangeArrowheads="1"/>
            </p:cNvSpPr>
            <p:nvPr/>
          </p:nvSpPr>
          <p:spPr bwMode="auto">
            <a:xfrm rot="-1017263">
              <a:off x="2330376" y="1905681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8" y="165100"/>
            <a:ext cx="8096250" cy="65087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Internet structure: network of networks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3075" y="1073150"/>
            <a:ext cx="8204200" cy="673100"/>
          </a:xfrm>
        </p:spPr>
        <p:txBody>
          <a:bodyPr/>
          <a:lstStyle/>
          <a:p>
            <a:pPr marL="0" indent="0" eaLnBrk="1" hangingPunct="1">
              <a:buSzPct val="75000"/>
              <a:buFont typeface="Wingdings" pitchFamily="2" charset="2"/>
              <a:buNone/>
            </a:pP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Option: </a:t>
            </a:r>
            <a:r>
              <a:rPr lang="en-US" sz="2400" i="1" smtClean="0">
                <a:ea typeface="ＭＳ Ｐゴシック" pitchFamily="34" charset="-128"/>
              </a:rPr>
              <a:t>connect each access ISP to every other access ISP? </a:t>
            </a:r>
          </a:p>
          <a:p>
            <a:pPr marL="0" indent="0" eaLnBrk="1" hangingPunct="1">
              <a:buSzPct val="75000"/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</a:endParaRPr>
          </a:p>
        </p:txBody>
      </p:sp>
      <p:pic>
        <p:nvPicPr>
          <p:cNvPr id="90115" name="Picture 7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25" y="6746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0850" y="1849438"/>
            <a:ext cx="8437563" cy="4559300"/>
            <a:chOff x="154891" y="1905681"/>
            <a:chExt cx="8436427" cy="4559651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1529396" y="2297655"/>
              <a:ext cx="648422" cy="418253"/>
              <a:chOff x="3053396" y="4304255"/>
              <a:chExt cx="648422" cy="418253"/>
            </a:xfrm>
          </p:grpSpPr>
          <p:sp>
            <p:nvSpPr>
              <p:cNvPr id="9022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24" name="TextBox 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4" name="Group 131"/>
            <p:cNvGrpSpPr>
              <a:grpSpLocks/>
            </p:cNvGrpSpPr>
            <p:nvPr/>
          </p:nvGrpSpPr>
          <p:grpSpPr bwMode="auto">
            <a:xfrm>
              <a:off x="373696" y="3097755"/>
              <a:ext cx="648422" cy="418253"/>
              <a:chOff x="3053396" y="4304255"/>
              <a:chExt cx="648422" cy="418253"/>
            </a:xfrm>
          </p:grpSpPr>
          <p:sp>
            <p:nvSpPr>
              <p:cNvPr id="9022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22" name="TextBox 13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5" name="Group 135"/>
            <p:cNvGrpSpPr>
              <a:grpSpLocks/>
            </p:cNvGrpSpPr>
            <p:nvPr/>
          </p:nvGrpSpPr>
          <p:grpSpPr bwMode="auto">
            <a:xfrm>
              <a:off x="6037896" y="2551655"/>
              <a:ext cx="648422" cy="418253"/>
              <a:chOff x="3053396" y="4304255"/>
              <a:chExt cx="648422" cy="418253"/>
            </a:xfrm>
          </p:grpSpPr>
          <p:sp>
            <p:nvSpPr>
              <p:cNvPr id="9021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20" name="TextBox 13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6" name="Group 138"/>
            <p:cNvGrpSpPr>
              <a:grpSpLocks/>
            </p:cNvGrpSpPr>
            <p:nvPr/>
          </p:nvGrpSpPr>
          <p:grpSpPr bwMode="auto">
            <a:xfrm>
              <a:off x="945196" y="5409155"/>
              <a:ext cx="648422" cy="418253"/>
              <a:chOff x="3053396" y="4304255"/>
              <a:chExt cx="648422" cy="418253"/>
            </a:xfrm>
          </p:grpSpPr>
          <p:sp>
            <p:nvSpPr>
              <p:cNvPr id="9021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18" name="TextBox 140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7" name="Group 141"/>
            <p:cNvGrpSpPr>
              <a:grpSpLocks/>
            </p:cNvGrpSpPr>
            <p:nvPr/>
          </p:nvGrpSpPr>
          <p:grpSpPr bwMode="auto">
            <a:xfrm>
              <a:off x="526096" y="4786855"/>
              <a:ext cx="648422" cy="418253"/>
              <a:chOff x="3053396" y="4304255"/>
              <a:chExt cx="648422" cy="418253"/>
            </a:xfrm>
          </p:grpSpPr>
          <p:sp>
            <p:nvSpPr>
              <p:cNvPr id="9021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16" name="TextBox 14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" name="Group 144"/>
            <p:cNvGrpSpPr>
              <a:grpSpLocks/>
            </p:cNvGrpSpPr>
            <p:nvPr/>
          </p:nvGrpSpPr>
          <p:grpSpPr bwMode="auto">
            <a:xfrm>
              <a:off x="297496" y="4126455"/>
              <a:ext cx="648422" cy="418253"/>
              <a:chOff x="3053396" y="4304255"/>
              <a:chExt cx="648422" cy="418253"/>
            </a:xfrm>
          </p:grpSpPr>
          <p:sp>
            <p:nvSpPr>
              <p:cNvPr id="9021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14" name="TextBox 146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" name="Group 147"/>
            <p:cNvGrpSpPr>
              <a:grpSpLocks/>
            </p:cNvGrpSpPr>
            <p:nvPr/>
          </p:nvGrpSpPr>
          <p:grpSpPr bwMode="auto">
            <a:xfrm>
              <a:off x="6787196" y="2983455"/>
              <a:ext cx="648422" cy="418253"/>
              <a:chOff x="3053396" y="4304255"/>
              <a:chExt cx="648422" cy="418253"/>
            </a:xfrm>
          </p:grpSpPr>
          <p:sp>
            <p:nvSpPr>
              <p:cNvPr id="9021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12" name="TextBox 149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" name="Group 150"/>
            <p:cNvGrpSpPr>
              <a:grpSpLocks/>
            </p:cNvGrpSpPr>
            <p:nvPr/>
          </p:nvGrpSpPr>
          <p:grpSpPr bwMode="auto">
            <a:xfrm>
              <a:off x="3129596" y="2056355"/>
              <a:ext cx="648422" cy="418253"/>
              <a:chOff x="3053396" y="4304255"/>
              <a:chExt cx="648422" cy="418253"/>
            </a:xfrm>
          </p:grpSpPr>
          <p:sp>
            <p:nvSpPr>
              <p:cNvPr id="9020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10" name="TextBox 15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1" name="Group 153"/>
            <p:cNvGrpSpPr>
              <a:grpSpLocks/>
            </p:cNvGrpSpPr>
            <p:nvPr/>
          </p:nvGrpSpPr>
          <p:grpSpPr bwMode="auto">
            <a:xfrm>
              <a:off x="754696" y="2704055"/>
              <a:ext cx="648422" cy="418253"/>
              <a:chOff x="3053396" y="4304255"/>
              <a:chExt cx="648422" cy="418253"/>
            </a:xfrm>
          </p:grpSpPr>
          <p:sp>
            <p:nvSpPr>
              <p:cNvPr id="9020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08" name="TextBox 15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2" name="Group 156"/>
            <p:cNvGrpSpPr>
              <a:grpSpLocks/>
            </p:cNvGrpSpPr>
            <p:nvPr/>
          </p:nvGrpSpPr>
          <p:grpSpPr bwMode="auto">
            <a:xfrm>
              <a:off x="4043996" y="2030955"/>
              <a:ext cx="648422" cy="418253"/>
              <a:chOff x="3053396" y="4304255"/>
              <a:chExt cx="648422" cy="418253"/>
            </a:xfrm>
          </p:grpSpPr>
          <p:sp>
            <p:nvSpPr>
              <p:cNvPr id="9020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06" name="TextBox 15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3" name="Group 160"/>
            <p:cNvGrpSpPr>
              <a:grpSpLocks/>
            </p:cNvGrpSpPr>
            <p:nvPr/>
          </p:nvGrpSpPr>
          <p:grpSpPr bwMode="auto">
            <a:xfrm>
              <a:off x="7104696" y="5663155"/>
              <a:ext cx="648422" cy="418253"/>
              <a:chOff x="3053396" y="4304255"/>
              <a:chExt cx="648422" cy="418253"/>
            </a:xfrm>
          </p:grpSpPr>
          <p:sp>
            <p:nvSpPr>
              <p:cNvPr id="9020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04" name="TextBox 16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4" name="Group 163"/>
            <p:cNvGrpSpPr>
              <a:grpSpLocks/>
            </p:cNvGrpSpPr>
            <p:nvPr/>
          </p:nvGrpSpPr>
          <p:grpSpPr bwMode="auto">
            <a:xfrm>
              <a:off x="7942896" y="5015455"/>
              <a:ext cx="648422" cy="418253"/>
              <a:chOff x="3053396" y="4304255"/>
              <a:chExt cx="648422" cy="418253"/>
            </a:xfrm>
          </p:grpSpPr>
          <p:sp>
            <p:nvSpPr>
              <p:cNvPr id="9020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02" name="TextBox 16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5" name="Group 166"/>
            <p:cNvGrpSpPr>
              <a:grpSpLocks/>
            </p:cNvGrpSpPr>
            <p:nvPr/>
          </p:nvGrpSpPr>
          <p:grpSpPr bwMode="auto">
            <a:xfrm>
              <a:off x="7714296" y="4101055"/>
              <a:ext cx="648422" cy="418253"/>
              <a:chOff x="3053396" y="4304255"/>
              <a:chExt cx="648422" cy="418253"/>
            </a:xfrm>
          </p:grpSpPr>
          <p:sp>
            <p:nvSpPr>
              <p:cNvPr id="9019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00" name="TextBox 16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6" name="Group 169"/>
            <p:cNvGrpSpPr>
              <a:grpSpLocks/>
            </p:cNvGrpSpPr>
            <p:nvPr/>
          </p:nvGrpSpPr>
          <p:grpSpPr bwMode="auto">
            <a:xfrm>
              <a:off x="4869496" y="5904455"/>
              <a:ext cx="648422" cy="418253"/>
              <a:chOff x="3053396" y="4304255"/>
              <a:chExt cx="648422" cy="418253"/>
            </a:xfrm>
          </p:grpSpPr>
          <p:sp>
            <p:nvSpPr>
              <p:cNvPr id="9019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98" name="TextBox 17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7" name="Group 172"/>
            <p:cNvGrpSpPr>
              <a:grpSpLocks/>
            </p:cNvGrpSpPr>
            <p:nvPr/>
          </p:nvGrpSpPr>
          <p:grpSpPr bwMode="auto">
            <a:xfrm>
              <a:off x="3955096" y="6044155"/>
              <a:ext cx="648422" cy="418253"/>
              <a:chOff x="3053396" y="4304255"/>
              <a:chExt cx="648422" cy="418253"/>
            </a:xfrm>
          </p:grpSpPr>
          <p:sp>
            <p:nvSpPr>
              <p:cNvPr id="9019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96" name="TextBox 174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8" name="Group 175"/>
            <p:cNvGrpSpPr>
              <a:grpSpLocks/>
            </p:cNvGrpSpPr>
            <p:nvPr/>
          </p:nvGrpSpPr>
          <p:grpSpPr bwMode="auto">
            <a:xfrm>
              <a:off x="2735896" y="5891755"/>
              <a:ext cx="648422" cy="418253"/>
              <a:chOff x="3053396" y="4304255"/>
              <a:chExt cx="648422" cy="418253"/>
            </a:xfrm>
          </p:grpSpPr>
          <p:sp>
            <p:nvSpPr>
              <p:cNvPr id="9019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94" name="TextBox 17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sp>
          <p:nvSpPr>
            <p:cNvPr id="90187" name="TextBox 4"/>
            <p:cNvSpPr txBox="1">
              <a:spLocks noChangeArrowheads="1"/>
            </p:cNvSpPr>
            <p:nvPr/>
          </p:nvSpPr>
          <p:spPr bwMode="auto">
            <a:xfrm rot="1053502">
              <a:off x="5143500" y="19558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0188" name="TextBox 179"/>
            <p:cNvSpPr txBox="1">
              <a:spLocks noChangeArrowheads="1"/>
            </p:cNvSpPr>
            <p:nvPr/>
          </p:nvSpPr>
          <p:spPr bwMode="auto">
            <a:xfrm rot="2829263">
              <a:off x="7429500" y="34290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0189" name="TextBox 180"/>
            <p:cNvSpPr txBox="1">
              <a:spLocks noChangeArrowheads="1"/>
            </p:cNvSpPr>
            <p:nvPr/>
          </p:nvSpPr>
          <p:spPr bwMode="auto">
            <a:xfrm rot="9845918">
              <a:off x="6098241" y="5942112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0190" name="TextBox 181"/>
            <p:cNvSpPr txBox="1">
              <a:spLocks noChangeArrowheads="1"/>
            </p:cNvSpPr>
            <p:nvPr/>
          </p:nvSpPr>
          <p:spPr bwMode="auto">
            <a:xfrm rot="-9948738">
              <a:off x="1730786" y="5845469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0191" name="TextBox 182"/>
            <p:cNvSpPr txBox="1">
              <a:spLocks noChangeArrowheads="1"/>
            </p:cNvSpPr>
            <p:nvPr/>
          </p:nvSpPr>
          <p:spPr bwMode="auto">
            <a:xfrm rot="-4992697">
              <a:off x="144631" y="3539025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0192" name="TextBox 183"/>
            <p:cNvSpPr txBox="1">
              <a:spLocks noChangeArrowheads="1"/>
            </p:cNvSpPr>
            <p:nvPr/>
          </p:nvSpPr>
          <p:spPr bwMode="auto">
            <a:xfrm rot="-1017263">
              <a:off x="2330376" y="1905681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</p:grpSp>
      <p:grpSp>
        <p:nvGrpSpPr>
          <p:cNvPr id="19" name="Group 25"/>
          <p:cNvGrpSpPr>
            <a:grpSpLocks/>
          </p:cNvGrpSpPr>
          <p:nvPr/>
        </p:nvGrpSpPr>
        <p:grpSpPr bwMode="auto">
          <a:xfrm>
            <a:off x="908050" y="2281238"/>
            <a:ext cx="7361238" cy="3768725"/>
            <a:chOff x="888125" y="2295063"/>
            <a:chExt cx="7361771" cy="3769689"/>
          </a:xfrm>
        </p:grpSpPr>
        <p:cxnSp>
          <p:nvCxnSpPr>
            <p:cNvPr id="90151" name="Straight Connector 7"/>
            <p:cNvCxnSpPr>
              <a:cxnSpLocks noChangeShapeType="1"/>
              <a:stCxn id="90217" idx="0"/>
            </p:cNvCxnSpPr>
            <p:nvPr/>
          </p:nvCxnSpPr>
          <p:spPr bwMode="auto">
            <a:xfrm flipV="1">
              <a:off x="1661409" y="2570969"/>
              <a:ext cx="577293" cy="28026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52" name="Straight Connector 188"/>
            <p:cNvCxnSpPr>
              <a:cxnSpLocks noChangeShapeType="1"/>
              <a:stCxn id="90217" idx="0"/>
            </p:cNvCxnSpPr>
            <p:nvPr/>
          </p:nvCxnSpPr>
          <p:spPr bwMode="auto">
            <a:xfrm flipH="1" flipV="1">
              <a:off x="1509155" y="3032403"/>
              <a:ext cx="171469" cy="2327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53" name="Straight Connector 190"/>
            <p:cNvCxnSpPr>
              <a:cxnSpLocks noChangeShapeType="1"/>
              <a:stCxn id="90217" idx="0"/>
            </p:cNvCxnSpPr>
            <p:nvPr/>
          </p:nvCxnSpPr>
          <p:spPr bwMode="auto">
            <a:xfrm flipH="1" flipV="1">
              <a:off x="1185287" y="3451504"/>
              <a:ext cx="495337" cy="19080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54" name="Straight Connector 192"/>
            <p:cNvCxnSpPr>
              <a:cxnSpLocks noChangeShapeType="1"/>
              <a:stCxn id="90217" idx="0"/>
            </p:cNvCxnSpPr>
            <p:nvPr/>
          </p:nvCxnSpPr>
          <p:spPr bwMode="auto">
            <a:xfrm flipH="1" flipV="1">
              <a:off x="1181567" y="4298698"/>
              <a:ext cx="499057" cy="10608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55" name="Straight Connector 195"/>
            <p:cNvCxnSpPr>
              <a:cxnSpLocks noChangeShapeType="1"/>
              <a:stCxn id="90217" idx="0"/>
            </p:cNvCxnSpPr>
            <p:nvPr/>
          </p:nvCxnSpPr>
          <p:spPr bwMode="auto">
            <a:xfrm flipH="1" flipV="1">
              <a:off x="1386886" y="4980292"/>
              <a:ext cx="293738" cy="379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56" name="Straight Connector 197"/>
            <p:cNvCxnSpPr>
              <a:cxnSpLocks noChangeShapeType="1"/>
              <a:endCxn id="90217" idx="0"/>
            </p:cNvCxnSpPr>
            <p:nvPr/>
          </p:nvCxnSpPr>
          <p:spPr bwMode="auto">
            <a:xfrm flipH="1" flipV="1">
              <a:off x="1661409" y="5373637"/>
              <a:ext cx="1526432" cy="5930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57" name="Straight Connector 199"/>
            <p:cNvCxnSpPr>
              <a:cxnSpLocks noChangeShapeType="1"/>
              <a:endCxn id="90217" idx="0"/>
            </p:cNvCxnSpPr>
            <p:nvPr/>
          </p:nvCxnSpPr>
          <p:spPr bwMode="auto">
            <a:xfrm flipH="1" flipV="1">
              <a:off x="1680624" y="5359527"/>
              <a:ext cx="2723702" cy="703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58" name="Straight Connector 201"/>
            <p:cNvCxnSpPr>
              <a:cxnSpLocks noChangeShapeType="1"/>
              <a:endCxn id="90217" idx="0"/>
            </p:cNvCxnSpPr>
            <p:nvPr/>
          </p:nvCxnSpPr>
          <p:spPr bwMode="auto">
            <a:xfrm flipH="1" flipV="1">
              <a:off x="1680624" y="5359527"/>
              <a:ext cx="3605885" cy="6190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59" name="Straight Connector 203"/>
            <p:cNvCxnSpPr>
              <a:cxnSpLocks noChangeShapeType="1"/>
              <a:endCxn id="90217" idx="0"/>
            </p:cNvCxnSpPr>
            <p:nvPr/>
          </p:nvCxnSpPr>
          <p:spPr bwMode="auto">
            <a:xfrm flipH="1">
              <a:off x="1680624" y="5184745"/>
              <a:ext cx="6569272" cy="1747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60" name="Straight Connector 204"/>
            <p:cNvCxnSpPr>
              <a:cxnSpLocks noChangeShapeType="1"/>
              <a:endCxn id="90217" idx="0"/>
            </p:cNvCxnSpPr>
            <p:nvPr/>
          </p:nvCxnSpPr>
          <p:spPr bwMode="auto">
            <a:xfrm flipH="1" flipV="1">
              <a:off x="1680624" y="5359527"/>
              <a:ext cx="5742435" cy="486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61" name="Straight Connector 207"/>
            <p:cNvCxnSpPr>
              <a:cxnSpLocks noChangeShapeType="1"/>
              <a:endCxn id="90217" idx="0"/>
            </p:cNvCxnSpPr>
            <p:nvPr/>
          </p:nvCxnSpPr>
          <p:spPr bwMode="auto">
            <a:xfrm flipH="1">
              <a:off x="1680624" y="4311835"/>
              <a:ext cx="6338019" cy="10476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62" name="Straight Connector 209"/>
            <p:cNvCxnSpPr>
              <a:cxnSpLocks noChangeShapeType="1"/>
              <a:endCxn id="90217" idx="0"/>
            </p:cNvCxnSpPr>
            <p:nvPr/>
          </p:nvCxnSpPr>
          <p:spPr bwMode="auto">
            <a:xfrm flipH="1">
              <a:off x="1680624" y="3273553"/>
              <a:ext cx="5749312" cy="20859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63" name="Straight Connector 211"/>
            <p:cNvCxnSpPr>
              <a:cxnSpLocks noChangeShapeType="1"/>
              <a:endCxn id="90217" idx="0"/>
            </p:cNvCxnSpPr>
            <p:nvPr/>
          </p:nvCxnSpPr>
          <p:spPr bwMode="auto">
            <a:xfrm flipH="1">
              <a:off x="1680624" y="2784308"/>
              <a:ext cx="4942318" cy="2575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64" name="Straight Connector 213"/>
            <p:cNvCxnSpPr>
              <a:cxnSpLocks noChangeShapeType="1"/>
              <a:endCxn id="90217" idx="0"/>
            </p:cNvCxnSpPr>
            <p:nvPr/>
          </p:nvCxnSpPr>
          <p:spPr bwMode="auto">
            <a:xfrm flipH="1">
              <a:off x="1680624" y="2295063"/>
              <a:ext cx="2971398" cy="30644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65" name="Straight Connector 215"/>
            <p:cNvCxnSpPr>
              <a:cxnSpLocks noChangeShapeType="1"/>
              <a:endCxn id="90217" idx="0"/>
            </p:cNvCxnSpPr>
            <p:nvPr/>
          </p:nvCxnSpPr>
          <p:spPr bwMode="auto">
            <a:xfrm flipH="1">
              <a:off x="1680624" y="2295321"/>
              <a:ext cx="2025496" cy="3064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0166" name="TextBox 24"/>
            <p:cNvSpPr txBox="1">
              <a:spLocks noChangeArrowheads="1"/>
            </p:cNvSpPr>
            <p:nvPr/>
          </p:nvSpPr>
          <p:spPr bwMode="auto">
            <a:xfrm rot="5710989">
              <a:off x="859913" y="4114468"/>
              <a:ext cx="3642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…</a:t>
              </a:r>
            </a:p>
          </p:txBody>
        </p:sp>
        <p:sp>
          <p:nvSpPr>
            <p:cNvPr id="90167" name="TextBox 218"/>
            <p:cNvSpPr txBox="1">
              <a:spLocks noChangeArrowheads="1"/>
            </p:cNvSpPr>
            <p:nvPr/>
          </p:nvSpPr>
          <p:spPr bwMode="auto">
            <a:xfrm rot="7515077">
              <a:off x="4511491" y="5728762"/>
              <a:ext cx="3642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…</a:t>
              </a:r>
            </a:p>
          </p:txBody>
        </p:sp>
        <p:sp>
          <p:nvSpPr>
            <p:cNvPr id="90168" name="TextBox 219"/>
            <p:cNvSpPr txBox="1">
              <a:spLocks noChangeArrowheads="1"/>
            </p:cNvSpPr>
            <p:nvPr/>
          </p:nvSpPr>
          <p:spPr bwMode="auto">
            <a:xfrm rot="3940343">
              <a:off x="6392354" y="3846211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90169" name="TextBox 220"/>
            <p:cNvSpPr txBox="1">
              <a:spLocks noChangeArrowheads="1"/>
            </p:cNvSpPr>
            <p:nvPr/>
          </p:nvSpPr>
          <p:spPr bwMode="auto">
            <a:xfrm rot="2048420">
              <a:off x="4482993" y="2684685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90170" name="TextBox 221"/>
            <p:cNvSpPr txBox="1">
              <a:spLocks noChangeArrowheads="1"/>
            </p:cNvSpPr>
            <p:nvPr/>
          </p:nvSpPr>
          <p:spPr bwMode="auto">
            <a:xfrm rot="-316136">
              <a:off x="2189980" y="2687381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</p:grpSp>
      <p:grpSp>
        <p:nvGrpSpPr>
          <p:cNvPr id="20" name="Group 223"/>
          <p:cNvGrpSpPr>
            <a:grpSpLocks/>
          </p:cNvGrpSpPr>
          <p:nvPr/>
        </p:nvGrpSpPr>
        <p:grpSpPr bwMode="auto">
          <a:xfrm>
            <a:off x="1158875" y="2305050"/>
            <a:ext cx="7094538" cy="3695700"/>
            <a:chOff x="862570" y="2361120"/>
            <a:chExt cx="7094553" cy="3695520"/>
          </a:xfrm>
        </p:grpSpPr>
        <p:cxnSp>
          <p:nvCxnSpPr>
            <p:cNvPr id="90136" name="Straight Connector 224"/>
            <p:cNvCxnSpPr>
              <a:cxnSpLocks noChangeShapeType="1"/>
            </p:cNvCxnSpPr>
            <p:nvPr/>
          </p:nvCxnSpPr>
          <p:spPr bwMode="auto">
            <a:xfrm flipH="1">
              <a:off x="1446332" y="2897188"/>
              <a:ext cx="4736982" cy="2535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37" name="Straight Connector 225"/>
            <p:cNvCxnSpPr>
              <a:cxnSpLocks noChangeShapeType="1"/>
            </p:cNvCxnSpPr>
            <p:nvPr/>
          </p:nvCxnSpPr>
          <p:spPr bwMode="auto">
            <a:xfrm flipH="1">
              <a:off x="2972043" y="2885760"/>
              <a:ext cx="3213953" cy="3041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38" name="Straight Connector 226"/>
            <p:cNvCxnSpPr>
              <a:cxnSpLocks noChangeShapeType="1"/>
            </p:cNvCxnSpPr>
            <p:nvPr/>
          </p:nvCxnSpPr>
          <p:spPr bwMode="auto">
            <a:xfrm flipH="1">
              <a:off x="4328465" y="2877120"/>
              <a:ext cx="1866171" cy="31795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39" name="Straight Connector 227"/>
            <p:cNvCxnSpPr>
              <a:cxnSpLocks noChangeShapeType="1"/>
            </p:cNvCxnSpPr>
            <p:nvPr/>
          </p:nvCxnSpPr>
          <p:spPr bwMode="auto">
            <a:xfrm flipH="1">
              <a:off x="5270184" y="2877120"/>
              <a:ext cx="915812" cy="3058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0" name="Straight Connector 228"/>
            <p:cNvCxnSpPr>
              <a:cxnSpLocks noChangeShapeType="1"/>
            </p:cNvCxnSpPr>
            <p:nvPr/>
          </p:nvCxnSpPr>
          <p:spPr bwMode="auto">
            <a:xfrm>
              <a:off x="6167438" y="2901156"/>
              <a:ext cx="1141702" cy="2801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1" name="Straight Connector 229"/>
            <p:cNvCxnSpPr>
              <a:cxnSpLocks noChangeShapeType="1"/>
            </p:cNvCxnSpPr>
            <p:nvPr/>
          </p:nvCxnSpPr>
          <p:spPr bwMode="auto">
            <a:xfrm>
              <a:off x="6171406" y="2889250"/>
              <a:ext cx="1785717" cy="2355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2" name="Straight Connector 230"/>
            <p:cNvCxnSpPr>
              <a:cxnSpLocks noChangeShapeType="1"/>
            </p:cNvCxnSpPr>
            <p:nvPr/>
          </p:nvCxnSpPr>
          <p:spPr bwMode="auto">
            <a:xfrm>
              <a:off x="6179344" y="2881313"/>
              <a:ext cx="1587707" cy="1386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3" name="Straight Connector 231"/>
            <p:cNvCxnSpPr>
              <a:cxnSpLocks noChangeShapeType="1"/>
            </p:cNvCxnSpPr>
            <p:nvPr/>
          </p:nvCxnSpPr>
          <p:spPr bwMode="auto">
            <a:xfrm>
              <a:off x="6179344" y="2897188"/>
              <a:ext cx="602786" cy="2909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4" name="Straight Connector 232"/>
            <p:cNvCxnSpPr>
              <a:cxnSpLocks noChangeShapeType="1"/>
            </p:cNvCxnSpPr>
            <p:nvPr/>
          </p:nvCxnSpPr>
          <p:spPr bwMode="auto">
            <a:xfrm>
              <a:off x="4584546" y="2364240"/>
              <a:ext cx="1558252" cy="51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5" name="Straight Connector 233"/>
            <p:cNvCxnSpPr>
              <a:cxnSpLocks noChangeShapeType="1"/>
            </p:cNvCxnSpPr>
            <p:nvPr/>
          </p:nvCxnSpPr>
          <p:spPr bwMode="auto">
            <a:xfrm>
              <a:off x="3691549" y="2361120"/>
              <a:ext cx="2485808" cy="533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6" name="Straight Connector 234"/>
            <p:cNvCxnSpPr>
              <a:cxnSpLocks noChangeShapeType="1"/>
            </p:cNvCxnSpPr>
            <p:nvPr/>
          </p:nvCxnSpPr>
          <p:spPr bwMode="auto">
            <a:xfrm>
              <a:off x="2081460" y="2548080"/>
              <a:ext cx="4078617" cy="337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7" name="Straight Connector 235"/>
            <p:cNvCxnSpPr>
              <a:cxnSpLocks noChangeShapeType="1"/>
            </p:cNvCxnSpPr>
            <p:nvPr/>
          </p:nvCxnSpPr>
          <p:spPr bwMode="auto">
            <a:xfrm flipV="1">
              <a:off x="1309418" y="2903040"/>
              <a:ext cx="4842020" cy="30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8" name="Straight Connector 236"/>
            <p:cNvCxnSpPr>
              <a:cxnSpLocks noChangeShapeType="1"/>
            </p:cNvCxnSpPr>
            <p:nvPr/>
          </p:nvCxnSpPr>
          <p:spPr bwMode="auto">
            <a:xfrm flipV="1">
              <a:off x="934801" y="2894400"/>
              <a:ext cx="5242556" cy="3770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9" name="Straight Connector 237"/>
            <p:cNvCxnSpPr>
              <a:cxnSpLocks noChangeShapeType="1"/>
            </p:cNvCxnSpPr>
            <p:nvPr/>
          </p:nvCxnSpPr>
          <p:spPr bwMode="auto">
            <a:xfrm flipV="1">
              <a:off x="862570" y="2901156"/>
              <a:ext cx="5296930" cy="13866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50" name="Straight Connector 238"/>
            <p:cNvCxnSpPr>
              <a:cxnSpLocks noChangeShapeType="1"/>
            </p:cNvCxnSpPr>
            <p:nvPr/>
          </p:nvCxnSpPr>
          <p:spPr bwMode="auto">
            <a:xfrm flipV="1">
              <a:off x="1101367" y="2901156"/>
              <a:ext cx="5077977" cy="2026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1" name="Group 239"/>
          <p:cNvGrpSpPr>
            <a:grpSpLocks/>
          </p:cNvGrpSpPr>
          <p:nvPr/>
        </p:nvGrpSpPr>
        <p:grpSpPr bwMode="auto">
          <a:xfrm>
            <a:off x="1095375" y="2195513"/>
            <a:ext cx="7158038" cy="3798887"/>
            <a:chOff x="799176" y="2251902"/>
            <a:chExt cx="7158126" cy="3799069"/>
          </a:xfrm>
        </p:grpSpPr>
        <p:cxnSp>
          <p:nvCxnSpPr>
            <p:cNvPr id="90121" name="Straight Connector 240"/>
            <p:cNvCxnSpPr>
              <a:cxnSpLocks noChangeShapeType="1"/>
            </p:cNvCxnSpPr>
            <p:nvPr/>
          </p:nvCxnSpPr>
          <p:spPr bwMode="auto">
            <a:xfrm>
              <a:off x="2012365" y="2732956"/>
              <a:ext cx="3121627" cy="3204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22" name="Straight Connector 241"/>
            <p:cNvCxnSpPr>
              <a:cxnSpLocks noChangeShapeType="1"/>
            </p:cNvCxnSpPr>
            <p:nvPr/>
          </p:nvCxnSpPr>
          <p:spPr bwMode="auto">
            <a:xfrm>
              <a:off x="2009682" y="2721528"/>
              <a:ext cx="2384511" cy="3329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23" name="Straight Connector 242"/>
            <p:cNvCxnSpPr>
              <a:cxnSpLocks noChangeShapeType="1"/>
            </p:cNvCxnSpPr>
            <p:nvPr/>
          </p:nvCxnSpPr>
          <p:spPr bwMode="auto">
            <a:xfrm>
              <a:off x="2001042" y="2712888"/>
              <a:ext cx="1091382" cy="3197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24" name="Straight Connector 243"/>
            <p:cNvCxnSpPr>
              <a:cxnSpLocks noChangeShapeType="1"/>
            </p:cNvCxnSpPr>
            <p:nvPr/>
          </p:nvCxnSpPr>
          <p:spPr bwMode="auto">
            <a:xfrm flipH="1">
              <a:off x="1471306" y="2712888"/>
              <a:ext cx="538376" cy="269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25" name="Straight Connector 244"/>
            <p:cNvCxnSpPr>
              <a:cxnSpLocks noChangeShapeType="1"/>
            </p:cNvCxnSpPr>
            <p:nvPr/>
          </p:nvCxnSpPr>
          <p:spPr bwMode="auto">
            <a:xfrm flipH="1">
              <a:off x="1007181" y="2736924"/>
              <a:ext cx="1021059" cy="2069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26" name="Straight Connector 245"/>
            <p:cNvCxnSpPr>
              <a:cxnSpLocks noChangeShapeType="1"/>
            </p:cNvCxnSpPr>
            <p:nvPr/>
          </p:nvCxnSpPr>
          <p:spPr bwMode="auto">
            <a:xfrm flipH="1">
              <a:off x="799176" y="2725018"/>
              <a:ext cx="1225097" cy="14135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27" name="Straight Connector 246"/>
            <p:cNvCxnSpPr>
              <a:cxnSpLocks noChangeShapeType="1"/>
            </p:cNvCxnSpPr>
            <p:nvPr/>
          </p:nvCxnSpPr>
          <p:spPr bwMode="auto">
            <a:xfrm flipH="1">
              <a:off x="932218" y="2704755"/>
              <a:ext cx="1107153" cy="588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28" name="Straight Connector 247"/>
            <p:cNvCxnSpPr>
              <a:cxnSpLocks noChangeShapeType="1"/>
            </p:cNvCxnSpPr>
            <p:nvPr/>
          </p:nvCxnSpPr>
          <p:spPr bwMode="auto">
            <a:xfrm flipH="1">
              <a:off x="1293642" y="2704755"/>
              <a:ext cx="745729" cy="216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29" name="Straight Connector 248"/>
            <p:cNvCxnSpPr>
              <a:cxnSpLocks noChangeShapeType="1"/>
            </p:cNvCxnSpPr>
            <p:nvPr/>
          </p:nvCxnSpPr>
          <p:spPr bwMode="auto">
            <a:xfrm flipH="1">
              <a:off x="2052880" y="2251902"/>
              <a:ext cx="1141349" cy="4609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30" name="Straight Connector 249"/>
            <p:cNvCxnSpPr>
              <a:cxnSpLocks noChangeShapeType="1"/>
            </p:cNvCxnSpPr>
            <p:nvPr/>
          </p:nvCxnSpPr>
          <p:spPr bwMode="auto">
            <a:xfrm flipH="1">
              <a:off x="2018321" y="2332076"/>
              <a:ext cx="2284094" cy="398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31" name="Straight Connector 250"/>
            <p:cNvCxnSpPr>
              <a:cxnSpLocks noChangeShapeType="1"/>
            </p:cNvCxnSpPr>
            <p:nvPr/>
          </p:nvCxnSpPr>
          <p:spPr bwMode="auto">
            <a:xfrm flipH="1" flipV="1">
              <a:off x="2035602" y="2721528"/>
              <a:ext cx="4016700" cy="14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32" name="Straight Connector 251"/>
            <p:cNvCxnSpPr>
              <a:cxnSpLocks noChangeShapeType="1"/>
            </p:cNvCxnSpPr>
            <p:nvPr/>
          </p:nvCxnSpPr>
          <p:spPr bwMode="auto">
            <a:xfrm flipH="1" flipV="1">
              <a:off x="2044240" y="2738808"/>
              <a:ext cx="4755057" cy="529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33" name="Straight Connector 252"/>
            <p:cNvCxnSpPr>
              <a:cxnSpLocks noChangeShapeType="1"/>
            </p:cNvCxnSpPr>
            <p:nvPr/>
          </p:nvCxnSpPr>
          <p:spPr bwMode="auto">
            <a:xfrm flipH="1" flipV="1">
              <a:off x="2018321" y="2730168"/>
              <a:ext cx="5710381" cy="15549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34" name="Straight Connector 253"/>
            <p:cNvCxnSpPr>
              <a:cxnSpLocks noChangeShapeType="1"/>
            </p:cNvCxnSpPr>
            <p:nvPr/>
          </p:nvCxnSpPr>
          <p:spPr bwMode="auto">
            <a:xfrm flipH="1" flipV="1">
              <a:off x="2036178" y="2736924"/>
              <a:ext cx="5921124" cy="246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35" name="Straight Connector 254"/>
            <p:cNvCxnSpPr>
              <a:cxnSpLocks noChangeShapeType="1"/>
            </p:cNvCxnSpPr>
            <p:nvPr/>
          </p:nvCxnSpPr>
          <p:spPr bwMode="auto">
            <a:xfrm flipH="1" flipV="1">
              <a:off x="2016335" y="2736924"/>
              <a:ext cx="5165304" cy="3000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497138" y="3403600"/>
            <a:ext cx="4268787" cy="1200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connecting each access ISP to each other directly </a:t>
            </a:r>
            <a:r>
              <a:rPr lang="en-US" i="1">
                <a:solidFill>
                  <a:srgbClr val="CC0000"/>
                </a:solidFill>
              </a:rPr>
              <a:t>doesn</a:t>
            </a:r>
            <a:r>
              <a:rPr lang="en-US" altLang="en-US" i="1">
                <a:solidFill>
                  <a:srgbClr val="CC0000"/>
                </a:solidFill>
              </a:rPr>
              <a:t>’</a:t>
            </a:r>
            <a:r>
              <a:rPr lang="en-US" i="1">
                <a:solidFill>
                  <a:srgbClr val="CC0000"/>
                </a:solidFill>
              </a:rPr>
              <a:t>t scale: </a:t>
            </a:r>
            <a:r>
              <a:rPr lang="en-US"/>
              <a:t>O(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 connections.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8" y="165100"/>
            <a:ext cx="8096250" cy="65087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Internet structure: network of networks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92162" name="Picture 7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25" y="6746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0850" y="1849438"/>
            <a:ext cx="8437563" cy="4559300"/>
            <a:chOff x="154891" y="1905681"/>
            <a:chExt cx="8436427" cy="4559651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1529396" y="2297655"/>
              <a:ext cx="648422" cy="418253"/>
              <a:chOff x="3053396" y="4304255"/>
              <a:chExt cx="648422" cy="418253"/>
            </a:xfrm>
          </p:grpSpPr>
          <p:sp>
            <p:nvSpPr>
              <p:cNvPr id="9231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6" name="TextBox 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4" name="Group 131"/>
            <p:cNvGrpSpPr>
              <a:grpSpLocks/>
            </p:cNvGrpSpPr>
            <p:nvPr/>
          </p:nvGrpSpPr>
          <p:grpSpPr bwMode="auto">
            <a:xfrm>
              <a:off x="373696" y="3097755"/>
              <a:ext cx="648422" cy="418253"/>
              <a:chOff x="3053396" y="4304255"/>
              <a:chExt cx="648422" cy="418253"/>
            </a:xfrm>
          </p:grpSpPr>
          <p:sp>
            <p:nvSpPr>
              <p:cNvPr id="9231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4" name="TextBox 13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5" name="Group 135"/>
            <p:cNvGrpSpPr>
              <a:grpSpLocks/>
            </p:cNvGrpSpPr>
            <p:nvPr/>
          </p:nvGrpSpPr>
          <p:grpSpPr bwMode="auto">
            <a:xfrm>
              <a:off x="6037896" y="2551655"/>
              <a:ext cx="648422" cy="418253"/>
              <a:chOff x="3053396" y="4304255"/>
              <a:chExt cx="648422" cy="418253"/>
            </a:xfrm>
          </p:grpSpPr>
          <p:sp>
            <p:nvSpPr>
              <p:cNvPr id="9231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2" name="TextBox 13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6" name="Group 138"/>
            <p:cNvGrpSpPr>
              <a:grpSpLocks/>
            </p:cNvGrpSpPr>
            <p:nvPr/>
          </p:nvGrpSpPr>
          <p:grpSpPr bwMode="auto">
            <a:xfrm>
              <a:off x="945196" y="5409155"/>
              <a:ext cx="648422" cy="418253"/>
              <a:chOff x="3053396" y="4304255"/>
              <a:chExt cx="648422" cy="418253"/>
            </a:xfrm>
          </p:grpSpPr>
          <p:sp>
            <p:nvSpPr>
              <p:cNvPr id="9230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0" name="TextBox 140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7" name="Group 141"/>
            <p:cNvGrpSpPr>
              <a:grpSpLocks/>
            </p:cNvGrpSpPr>
            <p:nvPr/>
          </p:nvGrpSpPr>
          <p:grpSpPr bwMode="auto">
            <a:xfrm>
              <a:off x="526096" y="4786855"/>
              <a:ext cx="648422" cy="418253"/>
              <a:chOff x="3053396" y="4304255"/>
              <a:chExt cx="648422" cy="418253"/>
            </a:xfrm>
          </p:grpSpPr>
          <p:sp>
            <p:nvSpPr>
              <p:cNvPr id="9230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8" name="TextBox 14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" name="Group 144"/>
            <p:cNvGrpSpPr>
              <a:grpSpLocks/>
            </p:cNvGrpSpPr>
            <p:nvPr/>
          </p:nvGrpSpPr>
          <p:grpSpPr bwMode="auto">
            <a:xfrm>
              <a:off x="297496" y="4126455"/>
              <a:ext cx="648422" cy="418253"/>
              <a:chOff x="3053396" y="4304255"/>
              <a:chExt cx="648422" cy="418253"/>
            </a:xfrm>
          </p:grpSpPr>
          <p:sp>
            <p:nvSpPr>
              <p:cNvPr id="9230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6" name="TextBox 146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" name="Group 147"/>
            <p:cNvGrpSpPr>
              <a:grpSpLocks/>
            </p:cNvGrpSpPr>
            <p:nvPr/>
          </p:nvGrpSpPr>
          <p:grpSpPr bwMode="auto">
            <a:xfrm>
              <a:off x="6787196" y="2983455"/>
              <a:ext cx="648422" cy="418253"/>
              <a:chOff x="3053396" y="4304255"/>
              <a:chExt cx="648422" cy="418253"/>
            </a:xfrm>
          </p:grpSpPr>
          <p:sp>
            <p:nvSpPr>
              <p:cNvPr id="9230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4" name="TextBox 149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" name="Group 150"/>
            <p:cNvGrpSpPr>
              <a:grpSpLocks/>
            </p:cNvGrpSpPr>
            <p:nvPr/>
          </p:nvGrpSpPr>
          <p:grpSpPr bwMode="auto">
            <a:xfrm>
              <a:off x="3129596" y="2056355"/>
              <a:ext cx="648422" cy="418253"/>
              <a:chOff x="3053396" y="4304255"/>
              <a:chExt cx="648422" cy="418253"/>
            </a:xfrm>
          </p:grpSpPr>
          <p:sp>
            <p:nvSpPr>
              <p:cNvPr id="9230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2" name="TextBox 15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1" name="Group 153"/>
            <p:cNvGrpSpPr>
              <a:grpSpLocks/>
            </p:cNvGrpSpPr>
            <p:nvPr/>
          </p:nvGrpSpPr>
          <p:grpSpPr bwMode="auto">
            <a:xfrm>
              <a:off x="754696" y="2704055"/>
              <a:ext cx="648422" cy="418253"/>
              <a:chOff x="3053396" y="4304255"/>
              <a:chExt cx="648422" cy="418253"/>
            </a:xfrm>
          </p:grpSpPr>
          <p:sp>
            <p:nvSpPr>
              <p:cNvPr id="9229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0" name="TextBox 15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2" name="Group 156"/>
            <p:cNvGrpSpPr>
              <a:grpSpLocks/>
            </p:cNvGrpSpPr>
            <p:nvPr/>
          </p:nvGrpSpPr>
          <p:grpSpPr bwMode="auto">
            <a:xfrm>
              <a:off x="4043996" y="2030955"/>
              <a:ext cx="648422" cy="418253"/>
              <a:chOff x="3053396" y="4304255"/>
              <a:chExt cx="648422" cy="418253"/>
            </a:xfrm>
          </p:grpSpPr>
          <p:sp>
            <p:nvSpPr>
              <p:cNvPr id="9229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8" name="TextBox 15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3" name="Group 160"/>
            <p:cNvGrpSpPr>
              <a:grpSpLocks/>
            </p:cNvGrpSpPr>
            <p:nvPr/>
          </p:nvGrpSpPr>
          <p:grpSpPr bwMode="auto">
            <a:xfrm>
              <a:off x="7104696" y="5663155"/>
              <a:ext cx="648422" cy="418253"/>
              <a:chOff x="3053396" y="4304255"/>
              <a:chExt cx="648422" cy="418253"/>
            </a:xfrm>
          </p:grpSpPr>
          <p:sp>
            <p:nvSpPr>
              <p:cNvPr id="9229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6" name="TextBox 16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4" name="Group 163"/>
            <p:cNvGrpSpPr>
              <a:grpSpLocks/>
            </p:cNvGrpSpPr>
            <p:nvPr/>
          </p:nvGrpSpPr>
          <p:grpSpPr bwMode="auto">
            <a:xfrm>
              <a:off x="7942896" y="5015455"/>
              <a:ext cx="648422" cy="418253"/>
              <a:chOff x="3053396" y="4304255"/>
              <a:chExt cx="648422" cy="418253"/>
            </a:xfrm>
          </p:grpSpPr>
          <p:sp>
            <p:nvSpPr>
              <p:cNvPr id="9229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4" name="TextBox 16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5" name="Group 166"/>
            <p:cNvGrpSpPr>
              <a:grpSpLocks/>
            </p:cNvGrpSpPr>
            <p:nvPr/>
          </p:nvGrpSpPr>
          <p:grpSpPr bwMode="auto">
            <a:xfrm>
              <a:off x="7714296" y="4101055"/>
              <a:ext cx="648422" cy="418253"/>
              <a:chOff x="3053396" y="4304255"/>
              <a:chExt cx="648422" cy="418253"/>
            </a:xfrm>
          </p:grpSpPr>
          <p:sp>
            <p:nvSpPr>
              <p:cNvPr id="9229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2" name="TextBox 16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6" name="Group 169"/>
            <p:cNvGrpSpPr>
              <a:grpSpLocks/>
            </p:cNvGrpSpPr>
            <p:nvPr/>
          </p:nvGrpSpPr>
          <p:grpSpPr bwMode="auto">
            <a:xfrm>
              <a:off x="4869496" y="5904455"/>
              <a:ext cx="648422" cy="418253"/>
              <a:chOff x="3053396" y="4304255"/>
              <a:chExt cx="648422" cy="418253"/>
            </a:xfrm>
          </p:grpSpPr>
          <p:sp>
            <p:nvSpPr>
              <p:cNvPr id="9228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0" name="TextBox 17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7" name="Group 172"/>
            <p:cNvGrpSpPr>
              <a:grpSpLocks/>
            </p:cNvGrpSpPr>
            <p:nvPr/>
          </p:nvGrpSpPr>
          <p:grpSpPr bwMode="auto">
            <a:xfrm>
              <a:off x="3955096" y="6044155"/>
              <a:ext cx="648422" cy="418253"/>
              <a:chOff x="3053396" y="4304255"/>
              <a:chExt cx="648422" cy="418253"/>
            </a:xfrm>
          </p:grpSpPr>
          <p:sp>
            <p:nvSpPr>
              <p:cNvPr id="9228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8" name="TextBox 174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8" name="Group 175"/>
            <p:cNvGrpSpPr>
              <a:grpSpLocks/>
            </p:cNvGrpSpPr>
            <p:nvPr/>
          </p:nvGrpSpPr>
          <p:grpSpPr bwMode="auto">
            <a:xfrm>
              <a:off x="2735896" y="5891755"/>
              <a:ext cx="648422" cy="418253"/>
              <a:chOff x="3053396" y="4304255"/>
              <a:chExt cx="648422" cy="418253"/>
            </a:xfrm>
          </p:grpSpPr>
          <p:sp>
            <p:nvSpPr>
              <p:cNvPr id="9228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6" name="TextBox 17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sp>
          <p:nvSpPr>
            <p:cNvPr id="92279" name="TextBox 4"/>
            <p:cNvSpPr txBox="1">
              <a:spLocks noChangeArrowheads="1"/>
            </p:cNvSpPr>
            <p:nvPr/>
          </p:nvSpPr>
          <p:spPr bwMode="auto">
            <a:xfrm rot="1053502">
              <a:off x="5143500" y="19558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2280" name="TextBox 179"/>
            <p:cNvSpPr txBox="1">
              <a:spLocks noChangeArrowheads="1"/>
            </p:cNvSpPr>
            <p:nvPr/>
          </p:nvSpPr>
          <p:spPr bwMode="auto">
            <a:xfrm rot="2829263">
              <a:off x="7429500" y="34290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2281" name="TextBox 180"/>
            <p:cNvSpPr txBox="1">
              <a:spLocks noChangeArrowheads="1"/>
            </p:cNvSpPr>
            <p:nvPr/>
          </p:nvSpPr>
          <p:spPr bwMode="auto">
            <a:xfrm rot="9845918">
              <a:off x="6098241" y="5942112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2282" name="TextBox 181"/>
            <p:cNvSpPr txBox="1">
              <a:spLocks noChangeArrowheads="1"/>
            </p:cNvSpPr>
            <p:nvPr/>
          </p:nvSpPr>
          <p:spPr bwMode="auto">
            <a:xfrm rot="-9948738">
              <a:off x="1730786" y="5845469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2283" name="TextBox 182"/>
            <p:cNvSpPr txBox="1">
              <a:spLocks noChangeArrowheads="1"/>
            </p:cNvSpPr>
            <p:nvPr/>
          </p:nvSpPr>
          <p:spPr bwMode="auto">
            <a:xfrm rot="-4992697">
              <a:off x="144631" y="3539025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2284" name="TextBox 183"/>
            <p:cNvSpPr txBox="1">
              <a:spLocks noChangeArrowheads="1"/>
            </p:cNvSpPr>
            <p:nvPr/>
          </p:nvSpPr>
          <p:spPr bwMode="auto">
            <a:xfrm rot="-1017263">
              <a:off x="2330376" y="1905681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</p:grpSp>
      <p:sp>
        <p:nvSpPr>
          <p:cNvPr id="92164" name="Rectangle 3"/>
          <p:cNvSpPr txBox="1">
            <a:spLocks noChangeArrowheads="1"/>
          </p:cNvSpPr>
          <p:nvPr/>
        </p:nvSpPr>
        <p:spPr bwMode="auto">
          <a:xfrm>
            <a:off x="473075" y="1073150"/>
            <a:ext cx="82042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latin typeface="Gill Sans MT" pitchFamily="34" charset="0"/>
              </a:rPr>
              <a:t>Option: </a:t>
            </a:r>
            <a:r>
              <a:rPr lang="en-US" i="1">
                <a:latin typeface="Gill Sans MT" pitchFamily="34" charset="0"/>
              </a:rPr>
              <a:t>connect each access ISP to a global transit ISP? </a:t>
            </a:r>
            <a:r>
              <a:rPr lang="en-US" i="1">
                <a:solidFill>
                  <a:srgbClr val="C00000"/>
                </a:solidFill>
              </a:rPr>
              <a:t>Customer</a:t>
            </a:r>
            <a:r>
              <a:rPr lang="en-US" i="1"/>
              <a:t> and </a:t>
            </a:r>
            <a:r>
              <a:rPr lang="en-US" i="1">
                <a:solidFill>
                  <a:srgbClr val="C00000"/>
                </a:solidFill>
              </a:rPr>
              <a:t>provider </a:t>
            </a:r>
            <a:r>
              <a:rPr lang="en-US" i="1"/>
              <a:t>ISPs have economic agreement.</a:t>
            </a:r>
            <a:endParaRPr lang="en-US">
              <a:latin typeface="Gill Sans MT" pitchFamily="34" charset="0"/>
            </a:endParaRPr>
          </a:p>
        </p:txBody>
      </p:sp>
      <p:sp>
        <p:nvSpPr>
          <p:cNvPr id="92165" name="Oval 3"/>
          <p:cNvSpPr>
            <a:spLocks noChangeArrowheads="1"/>
          </p:cNvSpPr>
          <p:nvPr/>
        </p:nvSpPr>
        <p:spPr bwMode="auto">
          <a:xfrm>
            <a:off x="2716213" y="3192463"/>
            <a:ext cx="3709987" cy="18621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9" name="Group 133"/>
          <p:cNvGrpSpPr>
            <a:grpSpLocks/>
          </p:cNvGrpSpPr>
          <p:nvPr/>
        </p:nvGrpSpPr>
        <p:grpSpPr bwMode="auto">
          <a:xfrm>
            <a:off x="3138488" y="4392613"/>
            <a:ext cx="617537" cy="250825"/>
            <a:chOff x="2356" y="1300"/>
            <a:chExt cx="555" cy="194"/>
          </a:xfrm>
        </p:grpSpPr>
        <p:sp>
          <p:nvSpPr>
            <p:cNvPr id="9225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9225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9225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20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2261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2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59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0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33"/>
          <p:cNvGrpSpPr>
            <a:grpSpLocks/>
          </p:cNvGrpSpPr>
          <p:nvPr/>
        </p:nvGrpSpPr>
        <p:grpSpPr bwMode="auto">
          <a:xfrm>
            <a:off x="4132263" y="3706813"/>
            <a:ext cx="617537" cy="250825"/>
            <a:chOff x="2356" y="1300"/>
            <a:chExt cx="555" cy="194"/>
          </a:xfrm>
        </p:grpSpPr>
        <p:sp>
          <p:nvSpPr>
            <p:cNvPr id="9224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9224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9224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22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2253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4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51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52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133"/>
          <p:cNvGrpSpPr>
            <a:grpSpLocks/>
          </p:cNvGrpSpPr>
          <p:nvPr/>
        </p:nvGrpSpPr>
        <p:grpSpPr bwMode="auto">
          <a:xfrm>
            <a:off x="4706938" y="4013200"/>
            <a:ext cx="617537" cy="250825"/>
            <a:chOff x="2356" y="1300"/>
            <a:chExt cx="555" cy="194"/>
          </a:xfrm>
        </p:grpSpPr>
        <p:sp>
          <p:nvSpPr>
            <p:cNvPr id="92239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92240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92241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24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2245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6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43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44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133"/>
          <p:cNvGrpSpPr>
            <a:grpSpLocks/>
          </p:cNvGrpSpPr>
          <p:nvPr/>
        </p:nvGrpSpPr>
        <p:grpSpPr bwMode="auto">
          <a:xfrm>
            <a:off x="5245100" y="3538538"/>
            <a:ext cx="617538" cy="250825"/>
            <a:chOff x="2356" y="1300"/>
            <a:chExt cx="555" cy="194"/>
          </a:xfrm>
        </p:grpSpPr>
        <p:sp>
          <p:nvSpPr>
            <p:cNvPr id="92231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92232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92233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26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2237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8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35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36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133"/>
          <p:cNvGrpSpPr>
            <a:grpSpLocks/>
          </p:cNvGrpSpPr>
          <p:nvPr/>
        </p:nvGrpSpPr>
        <p:grpSpPr bwMode="auto">
          <a:xfrm>
            <a:off x="3813175" y="4121150"/>
            <a:ext cx="617538" cy="250825"/>
            <a:chOff x="2356" y="1300"/>
            <a:chExt cx="555" cy="194"/>
          </a:xfrm>
        </p:grpSpPr>
        <p:sp>
          <p:nvSpPr>
            <p:cNvPr id="9222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9222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9222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28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2229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0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27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28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133"/>
          <p:cNvGrpSpPr>
            <a:grpSpLocks/>
          </p:cNvGrpSpPr>
          <p:nvPr/>
        </p:nvGrpSpPr>
        <p:grpSpPr bwMode="auto">
          <a:xfrm>
            <a:off x="4368800" y="4610100"/>
            <a:ext cx="617538" cy="250825"/>
            <a:chOff x="2356" y="1300"/>
            <a:chExt cx="555" cy="194"/>
          </a:xfrm>
        </p:grpSpPr>
        <p:sp>
          <p:nvSpPr>
            <p:cNvPr id="9221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9221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9221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30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2221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22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19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20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133"/>
          <p:cNvGrpSpPr>
            <a:grpSpLocks/>
          </p:cNvGrpSpPr>
          <p:nvPr/>
        </p:nvGrpSpPr>
        <p:grpSpPr bwMode="auto">
          <a:xfrm>
            <a:off x="5389563" y="4411663"/>
            <a:ext cx="617537" cy="250825"/>
            <a:chOff x="2356" y="1300"/>
            <a:chExt cx="555" cy="194"/>
          </a:xfrm>
        </p:grpSpPr>
        <p:sp>
          <p:nvSpPr>
            <p:cNvPr id="9220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9220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9220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92317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2213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4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11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12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318" name="Group 133"/>
          <p:cNvGrpSpPr>
            <a:grpSpLocks/>
          </p:cNvGrpSpPr>
          <p:nvPr/>
        </p:nvGrpSpPr>
        <p:grpSpPr bwMode="auto">
          <a:xfrm>
            <a:off x="3502025" y="3351213"/>
            <a:ext cx="617538" cy="250825"/>
            <a:chOff x="2356" y="1300"/>
            <a:chExt cx="555" cy="194"/>
          </a:xfrm>
        </p:grpSpPr>
        <p:sp>
          <p:nvSpPr>
            <p:cNvPr id="92199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92200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92201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92319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2205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06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03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04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92174" name="Straight Connector 10"/>
          <p:cNvCxnSpPr>
            <a:cxnSpLocks noChangeShapeType="1"/>
            <a:stCxn id="92204" idx="0"/>
            <a:endCxn id="92235" idx="0"/>
          </p:cNvCxnSpPr>
          <p:nvPr/>
        </p:nvCxnSpPr>
        <p:spPr bwMode="auto">
          <a:xfrm>
            <a:off x="4114800" y="3432175"/>
            <a:ext cx="1131888" cy="185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75" name="Straight Connector 297"/>
          <p:cNvCxnSpPr>
            <a:cxnSpLocks noChangeShapeType="1"/>
            <a:endCxn id="92241" idx="1"/>
          </p:cNvCxnSpPr>
          <p:nvPr/>
        </p:nvCxnSpPr>
        <p:spPr bwMode="auto">
          <a:xfrm>
            <a:off x="4656138" y="3924300"/>
            <a:ext cx="139700" cy="1127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76" name="Straight Connector 298"/>
          <p:cNvCxnSpPr>
            <a:cxnSpLocks noChangeShapeType="1"/>
            <a:endCxn id="92243" idx="1"/>
          </p:cNvCxnSpPr>
          <p:nvPr/>
        </p:nvCxnSpPr>
        <p:spPr bwMode="auto">
          <a:xfrm flipV="1">
            <a:off x="4425950" y="4200525"/>
            <a:ext cx="280988" cy="619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77" name="Straight Connector 299"/>
          <p:cNvCxnSpPr>
            <a:cxnSpLocks noChangeShapeType="1"/>
          </p:cNvCxnSpPr>
          <p:nvPr/>
        </p:nvCxnSpPr>
        <p:spPr bwMode="auto">
          <a:xfrm flipV="1">
            <a:off x="4083050" y="3962400"/>
            <a:ext cx="223838" cy="1492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78" name="Straight Connector 300"/>
          <p:cNvCxnSpPr>
            <a:cxnSpLocks noChangeShapeType="1"/>
          </p:cNvCxnSpPr>
          <p:nvPr/>
        </p:nvCxnSpPr>
        <p:spPr bwMode="auto">
          <a:xfrm flipV="1">
            <a:off x="3738563" y="4367213"/>
            <a:ext cx="222250" cy="1476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79" name="Straight Connector 301"/>
          <p:cNvCxnSpPr>
            <a:cxnSpLocks noChangeShapeType="1"/>
            <a:stCxn id="92217" idx="0"/>
          </p:cNvCxnSpPr>
          <p:nvPr/>
        </p:nvCxnSpPr>
        <p:spPr bwMode="auto">
          <a:xfrm flipV="1">
            <a:off x="4675188" y="4267200"/>
            <a:ext cx="292100" cy="342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80" name="Straight Connector 302"/>
          <p:cNvCxnSpPr>
            <a:cxnSpLocks noChangeShapeType="1"/>
          </p:cNvCxnSpPr>
          <p:nvPr/>
        </p:nvCxnSpPr>
        <p:spPr bwMode="auto">
          <a:xfrm flipH="1" flipV="1">
            <a:off x="5243513" y="4248150"/>
            <a:ext cx="412750" cy="1682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81" name="Straight Connector 303"/>
          <p:cNvCxnSpPr>
            <a:cxnSpLocks noChangeShapeType="1"/>
          </p:cNvCxnSpPr>
          <p:nvPr/>
        </p:nvCxnSpPr>
        <p:spPr bwMode="auto">
          <a:xfrm flipV="1">
            <a:off x="5227638" y="3776663"/>
            <a:ext cx="328612" cy="2667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82" name="Straight Connector 304"/>
          <p:cNvCxnSpPr>
            <a:cxnSpLocks noChangeShapeType="1"/>
            <a:endCxn id="92199" idx="4"/>
          </p:cNvCxnSpPr>
          <p:nvPr/>
        </p:nvCxnSpPr>
        <p:spPr bwMode="auto">
          <a:xfrm flipH="1" flipV="1">
            <a:off x="3810000" y="3602038"/>
            <a:ext cx="476250" cy="1174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83" name="Straight Connector 22"/>
          <p:cNvCxnSpPr>
            <a:cxnSpLocks noChangeShapeType="1"/>
            <a:endCxn id="92201" idx="1"/>
          </p:cNvCxnSpPr>
          <p:nvPr/>
        </p:nvCxnSpPr>
        <p:spPr bwMode="auto">
          <a:xfrm>
            <a:off x="2362200" y="2578100"/>
            <a:ext cx="1230313" cy="79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84" name="Straight Connector 305"/>
          <p:cNvCxnSpPr>
            <a:cxnSpLocks noChangeShapeType="1"/>
            <a:endCxn id="92203" idx="0"/>
          </p:cNvCxnSpPr>
          <p:nvPr/>
        </p:nvCxnSpPr>
        <p:spPr bwMode="auto">
          <a:xfrm>
            <a:off x="1617663" y="2909888"/>
            <a:ext cx="188595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85" name="Straight Connector 306"/>
          <p:cNvCxnSpPr>
            <a:cxnSpLocks noChangeShapeType="1"/>
            <a:endCxn id="92203" idx="1"/>
          </p:cNvCxnSpPr>
          <p:nvPr/>
        </p:nvCxnSpPr>
        <p:spPr bwMode="auto">
          <a:xfrm>
            <a:off x="1230313" y="3278188"/>
            <a:ext cx="227330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86" name="Straight Connector 307"/>
          <p:cNvCxnSpPr>
            <a:cxnSpLocks noChangeShapeType="1"/>
            <a:endCxn id="92259" idx="0"/>
          </p:cNvCxnSpPr>
          <p:nvPr/>
        </p:nvCxnSpPr>
        <p:spPr bwMode="auto">
          <a:xfrm>
            <a:off x="1166813" y="4260850"/>
            <a:ext cx="1971675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87" name="Straight Connector 308"/>
          <p:cNvCxnSpPr>
            <a:cxnSpLocks noChangeShapeType="1"/>
            <a:endCxn id="92255" idx="2"/>
          </p:cNvCxnSpPr>
          <p:nvPr/>
        </p:nvCxnSpPr>
        <p:spPr bwMode="auto">
          <a:xfrm flipV="1">
            <a:off x="1393825" y="4573588"/>
            <a:ext cx="1744663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88" name="Straight Connector 309"/>
          <p:cNvCxnSpPr>
            <a:cxnSpLocks noChangeShapeType="1"/>
            <a:endCxn id="92255" idx="3"/>
          </p:cNvCxnSpPr>
          <p:nvPr/>
        </p:nvCxnSpPr>
        <p:spPr bwMode="auto">
          <a:xfrm flipV="1">
            <a:off x="1797050" y="4622800"/>
            <a:ext cx="1431925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89" name="Straight Connector 310"/>
          <p:cNvCxnSpPr>
            <a:cxnSpLocks noChangeShapeType="1"/>
            <a:stCxn id="92286" idx="0"/>
            <a:endCxn id="92255" idx="4"/>
          </p:cNvCxnSpPr>
          <p:nvPr/>
        </p:nvCxnSpPr>
        <p:spPr bwMode="auto">
          <a:xfrm flipV="1">
            <a:off x="3389313" y="4643438"/>
            <a:ext cx="57150" cy="1211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90" name="Straight Connector 311"/>
          <p:cNvCxnSpPr>
            <a:cxnSpLocks noChangeShapeType="1"/>
          </p:cNvCxnSpPr>
          <p:nvPr/>
        </p:nvCxnSpPr>
        <p:spPr bwMode="auto">
          <a:xfrm flipV="1">
            <a:off x="4616450" y="4872038"/>
            <a:ext cx="6350" cy="1135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91" name="Straight Connector 312"/>
          <p:cNvCxnSpPr>
            <a:cxnSpLocks noChangeShapeType="1"/>
            <a:stCxn id="92289" idx="1"/>
          </p:cNvCxnSpPr>
          <p:nvPr/>
        </p:nvCxnSpPr>
        <p:spPr bwMode="auto">
          <a:xfrm flipH="1" flipV="1">
            <a:off x="4924425" y="4821238"/>
            <a:ext cx="506413" cy="1058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92" name="Straight Connector 313"/>
          <p:cNvCxnSpPr>
            <a:cxnSpLocks noChangeShapeType="1"/>
          </p:cNvCxnSpPr>
          <p:nvPr/>
        </p:nvCxnSpPr>
        <p:spPr bwMode="auto">
          <a:xfrm flipH="1" flipV="1">
            <a:off x="5832475" y="4648200"/>
            <a:ext cx="1722438" cy="1020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93" name="Straight Connector 314"/>
          <p:cNvCxnSpPr>
            <a:cxnSpLocks noChangeShapeType="1"/>
            <a:endCxn id="92212" idx="1"/>
          </p:cNvCxnSpPr>
          <p:nvPr/>
        </p:nvCxnSpPr>
        <p:spPr bwMode="auto">
          <a:xfrm flipH="1" flipV="1">
            <a:off x="6002338" y="4600575"/>
            <a:ext cx="224472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94" name="Straight Connector 315"/>
          <p:cNvCxnSpPr>
            <a:cxnSpLocks noChangeShapeType="1"/>
            <a:endCxn id="92212" idx="0"/>
          </p:cNvCxnSpPr>
          <p:nvPr/>
        </p:nvCxnSpPr>
        <p:spPr bwMode="auto">
          <a:xfrm flipH="1">
            <a:off x="6002338" y="4295775"/>
            <a:ext cx="2017712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95" name="Straight Connector 316"/>
          <p:cNvCxnSpPr>
            <a:cxnSpLocks noChangeShapeType="1"/>
          </p:cNvCxnSpPr>
          <p:nvPr/>
        </p:nvCxnSpPr>
        <p:spPr bwMode="auto">
          <a:xfrm flipH="1">
            <a:off x="5861050" y="3227388"/>
            <a:ext cx="1422400" cy="454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96" name="Straight Connector 317"/>
          <p:cNvCxnSpPr>
            <a:cxnSpLocks noChangeShapeType="1"/>
          </p:cNvCxnSpPr>
          <p:nvPr/>
        </p:nvCxnSpPr>
        <p:spPr bwMode="auto">
          <a:xfrm flipH="1">
            <a:off x="5684838" y="2803525"/>
            <a:ext cx="898525" cy="72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97" name="Straight Connector 318"/>
          <p:cNvCxnSpPr>
            <a:cxnSpLocks noChangeShapeType="1"/>
            <a:stCxn id="92297" idx="9"/>
          </p:cNvCxnSpPr>
          <p:nvPr/>
        </p:nvCxnSpPr>
        <p:spPr bwMode="auto">
          <a:xfrm>
            <a:off x="4849813" y="2381250"/>
            <a:ext cx="555625" cy="1125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2198" name="TextBox 39958"/>
          <p:cNvSpPr txBox="1">
            <a:spLocks noChangeArrowheads="1"/>
          </p:cNvSpPr>
          <p:nvPr/>
        </p:nvSpPr>
        <p:spPr bwMode="auto">
          <a:xfrm>
            <a:off x="2887663" y="3584575"/>
            <a:ext cx="10080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global</a:t>
            </a:r>
            <a:br>
              <a:rPr lang="en-US" i="1"/>
            </a:br>
            <a:r>
              <a:rPr lang="en-US" i="1"/>
              <a:t>ISP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8" y="165100"/>
            <a:ext cx="8096250" cy="65087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Internet structure: network of networks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94210" name="Picture 7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25" y="6746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0850" y="1849438"/>
            <a:ext cx="8437563" cy="4559300"/>
            <a:chOff x="154891" y="1905681"/>
            <a:chExt cx="8436427" cy="4559651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1529396" y="2297655"/>
              <a:ext cx="648422" cy="418253"/>
              <a:chOff x="3053396" y="4304255"/>
              <a:chExt cx="648422" cy="418253"/>
            </a:xfrm>
          </p:grpSpPr>
          <p:sp>
            <p:nvSpPr>
              <p:cNvPr id="9453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34" name="TextBox 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4" name="Group 131"/>
            <p:cNvGrpSpPr>
              <a:grpSpLocks/>
            </p:cNvGrpSpPr>
            <p:nvPr/>
          </p:nvGrpSpPr>
          <p:grpSpPr bwMode="auto">
            <a:xfrm>
              <a:off x="373696" y="3097755"/>
              <a:ext cx="648422" cy="418253"/>
              <a:chOff x="3053396" y="4304255"/>
              <a:chExt cx="648422" cy="418253"/>
            </a:xfrm>
          </p:grpSpPr>
          <p:sp>
            <p:nvSpPr>
              <p:cNvPr id="9453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32" name="TextBox 13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5" name="Group 135"/>
            <p:cNvGrpSpPr>
              <a:grpSpLocks/>
            </p:cNvGrpSpPr>
            <p:nvPr/>
          </p:nvGrpSpPr>
          <p:grpSpPr bwMode="auto">
            <a:xfrm>
              <a:off x="6037896" y="2551655"/>
              <a:ext cx="648422" cy="418253"/>
              <a:chOff x="3053396" y="4304255"/>
              <a:chExt cx="648422" cy="418253"/>
            </a:xfrm>
          </p:grpSpPr>
          <p:sp>
            <p:nvSpPr>
              <p:cNvPr id="9452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30" name="TextBox 13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6" name="Group 138"/>
            <p:cNvGrpSpPr>
              <a:grpSpLocks/>
            </p:cNvGrpSpPr>
            <p:nvPr/>
          </p:nvGrpSpPr>
          <p:grpSpPr bwMode="auto">
            <a:xfrm>
              <a:off x="945196" y="5409155"/>
              <a:ext cx="648422" cy="418253"/>
              <a:chOff x="3053396" y="4304255"/>
              <a:chExt cx="648422" cy="418253"/>
            </a:xfrm>
          </p:grpSpPr>
          <p:sp>
            <p:nvSpPr>
              <p:cNvPr id="9452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28" name="TextBox 140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7" name="Group 141"/>
            <p:cNvGrpSpPr>
              <a:grpSpLocks/>
            </p:cNvGrpSpPr>
            <p:nvPr/>
          </p:nvGrpSpPr>
          <p:grpSpPr bwMode="auto">
            <a:xfrm>
              <a:off x="526096" y="4786855"/>
              <a:ext cx="648422" cy="418253"/>
              <a:chOff x="3053396" y="4304255"/>
              <a:chExt cx="648422" cy="418253"/>
            </a:xfrm>
          </p:grpSpPr>
          <p:sp>
            <p:nvSpPr>
              <p:cNvPr id="9452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26" name="TextBox 14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" name="Group 144"/>
            <p:cNvGrpSpPr>
              <a:grpSpLocks/>
            </p:cNvGrpSpPr>
            <p:nvPr/>
          </p:nvGrpSpPr>
          <p:grpSpPr bwMode="auto">
            <a:xfrm>
              <a:off x="297496" y="4126455"/>
              <a:ext cx="648422" cy="418253"/>
              <a:chOff x="3053396" y="4304255"/>
              <a:chExt cx="648422" cy="418253"/>
            </a:xfrm>
          </p:grpSpPr>
          <p:sp>
            <p:nvSpPr>
              <p:cNvPr id="9452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24" name="TextBox 146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" name="Group 147"/>
            <p:cNvGrpSpPr>
              <a:grpSpLocks/>
            </p:cNvGrpSpPr>
            <p:nvPr/>
          </p:nvGrpSpPr>
          <p:grpSpPr bwMode="auto">
            <a:xfrm>
              <a:off x="6787196" y="2983455"/>
              <a:ext cx="648422" cy="418253"/>
              <a:chOff x="3053396" y="4304255"/>
              <a:chExt cx="648422" cy="418253"/>
            </a:xfrm>
          </p:grpSpPr>
          <p:sp>
            <p:nvSpPr>
              <p:cNvPr id="9452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22" name="TextBox 149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" name="Group 150"/>
            <p:cNvGrpSpPr>
              <a:grpSpLocks/>
            </p:cNvGrpSpPr>
            <p:nvPr/>
          </p:nvGrpSpPr>
          <p:grpSpPr bwMode="auto">
            <a:xfrm>
              <a:off x="3129596" y="2056355"/>
              <a:ext cx="648422" cy="418253"/>
              <a:chOff x="3053396" y="4304255"/>
              <a:chExt cx="648422" cy="418253"/>
            </a:xfrm>
          </p:grpSpPr>
          <p:sp>
            <p:nvSpPr>
              <p:cNvPr id="9451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20" name="TextBox 15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1" name="Group 153"/>
            <p:cNvGrpSpPr>
              <a:grpSpLocks/>
            </p:cNvGrpSpPr>
            <p:nvPr/>
          </p:nvGrpSpPr>
          <p:grpSpPr bwMode="auto">
            <a:xfrm>
              <a:off x="754696" y="2704055"/>
              <a:ext cx="648422" cy="418253"/>
              <a:chOff x="3053396" y="4304255"/>
              <a:chExt cx="648422" cy="418253"/>
            </a:xfrm>
          </p:grpSpPr>
          <p:sp>
            <p:nvSpPr>
              <p:cNvPr id="9451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18" name="TextBox 15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2" name="Group 156"/>
            <p:cNvGrpSpPr>
              <a:grpSpLocks/>
            </p:cNvGrpSpPr>
            <p:nvPr/>
          </p:nvGrpSpPr>
          <p:grpSpPr bwMode="auto">
            <a:xfrm>
              <a:off x="4043996" y="2030955"/>
              <a:ext cx="648422" cy="418253"/>
              <a:chOff x="3053396" y="4304255"/>
              <a:chExt cx="648422" cy="418253"/>
            </a:xfrm>
          </p:grpSpPr>
          <p:sp>
            <p:nvSpPr>
              <p:cNvPr id="9451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16" name="TextBox 15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3" name="Group 160"/>
            <p:cNvGrpSpPr>
              <a:grpSpLocks/>
            </p:cNvGrpSpPr>
            <p:nvPr/>
          </p:nvGrpSpPr>
          <p:grpSpPr bwMode="auto">
            <a:xfrm>
              <a:off x="7104696" y="5663155"/>
              <a:ext cx="648422" cy="418253"/>
              <a:chOff x="3053396" y="4304255"/>
              <a:chExt cx="648422" cy="418253"/>
            </a:xfrm>
          </p:grpSpPr>
          <p:sp>
            <p:nvSpPr>
              <p:cNvPr id="9451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14" name="TextBox 16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4" name="Group 163"/>
            <p:cNvGrpSpPr>
              <a:grpSpLocks/>
            </p:cNvGrpSpPr>
            <p:nvPr/>
          </p:nvGrpSpPr>
          <p:grpSpPr bwMode="auto">
            <a:xfrm>
              <a:off x="7942896" y="5015455"/>
              <a:ext cx="648422" cy="418253"/>
              <a:chOff x="3053396" y="4304255"/>
              <a:chExt cx="648422" cy="418253"/>
            </a:xfrm>
          </p:grpSpPr>
          <p:sp>
            <p:nvSpPr>
              <p:cNvPr id="9451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12" name="TextBox 16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5" name="Group 166"/>
            <p:cNvGrpSpPr>
              <a:grpSpLocks/>
            </p:cNvGrpSpPr>
            <p:nvPr/>
          </p:nvGrpSpPr>
          <p:grpSpPr bwMode="auto">
            <a:xfrm>
              <a:off x="7714296" y="4101055"/>
              <a:ext cx="648422" cy="418253"/>
              <a:chOff x="3053396" y="4304255"/>
              <a:chExt cx="648422" cy="418253"/>
            </a:xfrm>
          </p:grpSpPr>
          <p:sp>
            <p:nvSpPr>
              <p:cNvPr id="9450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10" name="TextBox 16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6" name="Group 169"/>
            <p:cNvGrpSpPr>
              <a:grpSpLocks/>
            </p:cNvGrpSpPr>
            <p:nvPr/>
          </p:nvGrpSpPr>
          <p:grpSpPr bwMode="auto">
            <a:xfrm>
              <a:off x="4869496" y="5904455"/>
              <a:ext cx="648422" cy="418253"/>
              <a:chOff x="3053396" y="4304255"/>
              <a:chExt cx="648422" cy="418253"/>
            </a:xfrm>
          </p:grpSpPr>
          <p:sp>
            <p:nvSpPr>
              <p:cNvPr id="9450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08" name="TextBox 17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7" name="Group 172"/>
            <p:cNvGrpSpPr>
              <a:grpSpLocks/>
            </p:cNvGrpSpPr>
            <p:nvPr/>
          </p:nvGrpSpPr>
          <p:grpSpPr bwMode="auto">
            <a:xfrm>
              <a:off x="3955096" y="6044155"/>
              <a:ext cx="648422" cy="418253"/>
              <a:chOff x="3053396" y="4304255"/>
              <a:chExt cx="648422" cy="418253"/>
            </a:xfrm>
          </p:grpSpPr>
          <p:sp>
            <p:nvSpPr>
              <p:cNvPr id="9450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06" name="TextBox 174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8" name="Group 175"/>
            <p:cNvGrpSpPr>
              <a:grpSpLocks/>
            </p:cNvGrpSpPr>
            <p:nvPr/>
          </p:nvGrpSpPr>
          <p:grpSpPr bwMode="auto">
            <a:xfrm>
              <a:off x="2735896" y="5891755"/>
              <a:ext cx="648422" cy="418253"/>
              <a:chOff x="3053396" y="4304255"/>
              <a:chExt cx="648422" cy="418253"/>
            </a:xfrm>
          </p:grpSpPr>
          <p:sp>
            <p:nvSpPr>
              <p:cNvPr id="9450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04" name="TextBox 17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sp>
          <p:nvSpPr>
            <p:cNvPr id="94497" name="TextBox 4"/>
            <p:cNvSpPr txBox="1">
              <a:spLocks noChangeArrowheads="1"/>
            </p:cNvSpPr>
            <p:nvPr/>
          </p:nvSpPr>
          <p:spPr bwMode="auto">
            <a:xfrm rot="1053502">
              <a:off x="5143500" y="19558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4498" name="TextBox 179"/>
            <p:cNvSpPr txBox="1">
              <a:spLocks noChangeArrowheads="1"/>
            </p:cNvSpPr>
            <p:nvPr/>
          </p:nvSpPr>
          <p:spPr bwMode="auto">
            <a:xfrm rot="2829263">
              <a:off x="7429500" y="34290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4499" name="TextBox 180"/>
            <p:cNvSpPr txBox="1">
              <a:spLocks noChangeArrowheads="1"/>
            </p:cNvSpPr>
            <p:nvPr/>
          </p:nvSpPr>
          <p:spPr bwMode="auto">
            <a:xfrm rot="9845918">
              <a:off x="6098241" y="5942112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4500" name="TextBox 181"/>
            <p:cNvSpPr txBox="1">
              <a:spLocks noChangeArrowheads="1"/>
            </p:cNvSpPr>
            <p:nvPr/>
          </p:nvSpPr>
          <p:spPr bwMode="auto">
            <a:xfrm rot="-9948738">
              <a:off x="1730786" y="5845469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4501" name="TextBox 182"/>
            <p:cNvSpPr txBox="1">
              <a:spLocks noChangeArrowheads="1"/>
            </p:cNvSpPr>
            <p:nvPr/>
          </p:nvSpPr>
          <p:spPr bwMode="auto">
            <a:xfrm rot="-4992697">
              <a:off x="144631" y="3539025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4502" name="TextBox 183"/>
            <p:cNvSpPr txBox="1">
              <a:spLocks noChangeArrowheads="1"/>
            </p:cNvSpPr>
            <p:nvPr/>
          </p:nvSpPr>
          <p:spPr bwMode="auto">
            <a:xfrm rot="-1017263">
              <a:off x="2330376" y="1905681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</p:grpSp>
      <p:sp>
        <p:nvSpPr>
          <p:cNvPr id="94212" name="Rectangle 3"/>
          <p:cNvSpPr txBox="1">
            <a:spLocks noChangeArrowheads="1"/>
          </p:cNvSpPr>
          <p:nvPr/>
        </p:nvSpPr>
        <p:spPr bwMode="auto">
          <a:xfrm>
            <a:off x="473075" y="1073150"/>
            <a:ext cx="82042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>
                <a:latin typeface="Gill Sans MT" pitchFamily="34" charset="0"/>
              </a:rPr>
              <a:t>But if one global ISP is viable business, there will be competitors ….</a:t>
            </a: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4546600" y="3746500"/>
            <a:ext cx="3225800" cy="1117600"/>
            <a:chOff x="7848600" y="2044700"/>
            <a:chExt cx="3200399" cy="1371600"/>
          </a:xfrm>
        </p:grpSpPr>
        <p:sp>
          <p:nvSpPr>
            <p:cNvPr id="94398" name="Oval 3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9447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7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7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479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80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477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78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4400" name="Straight Connector 10"/>
            <p:cNvCxnSpPr>
              <a:cxnSpLocks noChangeShapeType="1"/>
              <a:stCxn id="94478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401" name="Straight Connector 297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402" name="Straight Connector 298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403" name="Straight Connector 299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404" name="Straight Connector 300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405" name="Straight Connector 301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406" name="Straight Connector 302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407" name="Straight Connector 303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408" name="Straight Connector 304"/>
            <p:cNvCxnSpPr>
              <a:cxnSpLocks noChangeShapeType="1"/>
              <a:endCxn id="94473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4409" name="TextBox 39958"/>
            <p:cNvSpPr txBox="1">
              <a:spLocks noChangeArrowheads="1"/>
            </p:cNvSpPr>
            <p:nvPr/>
          </p:nvSpPr>
          <p:spPr bwMode="auto">
            <a:xfrm>
              <a:off x="7958081" y="2471291"/>
              <a:ext cx="886407" cy="49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B</a:t>
              </a:r>
            </a:p>
          </p:txBody>
        </p:sp>
        <p:grpSp>
          <p:nvGrpSpPr>
            <p:cNvPr id="22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9446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6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6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3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47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7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469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70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9445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5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5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46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6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461" name="Line 140"/>
              <p:cNvSpPr>
                <a:spLocks noChangeShapeType="1"/>
              </p:cNvSpPr>
              <p:nvPr/>
            </p:nvSpPr>
            <p:spPr bwMode="auto">
              <a:xfrm>
                <a:off x="2358" y="1356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62" name="Line 141"/>
              <p:cNvSpPr>
                <a:spLocks noChangeShapeType="1"/>
              </p:cNvSpPr>
              <p:nvPr/>
            </p:nvSpPr>
            <p:spPr bwMode="auto">
              <a:xfrm>
                <a:off x="2908" y="1358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9444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5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5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7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455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56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453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54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9444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4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4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9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44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4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445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46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9443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3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3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439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40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437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38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208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9442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2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2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21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43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3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429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30" name="Line 141"/>
              <p:cNvSpPr>
                <a:spLocks noChangeShapeType="1"/>
              </p:cNvSpPr>
              <p:nvPr/>
            </p:nvSpPr>
            <p:spPr bwMode="auto">
              <a:xfrm>
                <a:off x="2907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213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9441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1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1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21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42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2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421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22" name="Line 141"/>
              <p:cNvSpPr>
                <a:spLocks noChangeShapeType="1"/>
              </p:cNvSpPr>
              <p:nvPr/>
            </p:nvSpPr>
            <p:spPr bwMode="auto">
              <a:xfrm>
                <a:off x="2910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4215" name="Group 331"/>
          <p:cNvGrpSpPr>
            <a:grpSpLocks/>
          </p:cNvGrpSpPr>
          <p:nvPr/>
        </p:nvGrpSpPr>
        <p:grpSpPr bwMode="auto">
          <a:xfrm>
            <a:off x="1803400" y="2755900"/>
            <a:ext cx="3467100" cy="1193800"/>
            <a:chOff x="7848600" y="2044700"/>
            <a:chExt cx="3200399" cy="1371600"/>
          </a:xfrm>
        </p:grpSpPr>
        <p:sp>
          <p:nvSpPr>
            <p:cNvPr id="94315" name="Oval 332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233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9439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9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9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24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39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9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394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95" name="Line 141"/>
              <p:cNvSpPr>
                <a:spLocks noChangeShapeType="1"/>
              </p:cNvSpPr>
              <p:nvPr/>
            </p:nvSpPr>
            <p:spPr bwMode="auto">
              <a:xfrm>
                <a:off x="2906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4317" name="Straight Connector 334"/>
            <p:cNvCxnSpPr>
              <a:cxnSpLocks noChangeShapeType="1"/>
              <a:stCxn id="94395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318" name="Straight Connector 335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319" name="Straight Connector 336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320" name="Straight Connector 337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321" name="Straight Connector 338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322" name="Straight Connector 339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323" name="Straight Connector 340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324" name="Straight Connector 341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325" name="Straight Connector 342"/>
            <p:cNvCxnSpPr>
              <a:cxnSpLocks noChangeShapeType="1"/>
              <a:endCxn id="94390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4326" name="TextBox 343"/>
            <p:cNvSpPr txBox="1">
              <a:spLocks noChangeArrowheads="1"/>
            </p:cNvSpPr>
            <p:nvPr/>
          </p:nvSpPr>
          <p:spPr bwMode="auto">
            <a:xfrm>
              <a:off x="7958081" y="2471292"/>
              <a:ext cx="8744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A</a:t>
              </a:r>
            </a:p>
          </p:txBody>
        </p:sp>
        <p:grpSp>
          <p:nvGrpSpPr>
            <p:cNvPr id="94245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9438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8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8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246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38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8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386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87" name="Line 141"/>
              <p:cNvSpPr>
                <a:spLocks noChangeShapeType="1"/>
              </p:cNvSpPr>
              <p:nvPr/>
            </p:nvSpPr>
            <p:spPr bwMode="auto">
              <a:xfrm>
                <a:off x="2906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247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9437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7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7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24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380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81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378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79" name="Line 141"/>
              <p:cNvSpPr>
                <a:spLocks noChangeShapeType="1"/>
              </p:cNvSpPr>
              <p:nvPr/>
            </p:nvSpPr>
            <p:spPr bwMode="auto">
              <a:xfrm>
                <a:off x="2906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249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94366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67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68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25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372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73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370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71" name="Line 14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254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9435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5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6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262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364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65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362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63" name="Line 141"/>
              <p:cNvSpPr>
                <a:spLocks noChangeShapeType="1"/>
              </p:cNvSpPr>
              <p:nvPr/>
            </p:nvSpPr>
            <p:spPr bwMode="auto">
              <a:xfrm>
                <a:off x="2906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270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9435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5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5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27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35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5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354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55" name="Line 141"/>
              <p:cNvSpPr>
                <a:spLocks noChangeShapeType="1"/>
              </p:cNvSpPr>
              <p:nvPr/>
            </p:nvSpPr>
            <p:spPr bwMode="auto">
              <a:xfrm>
                <a:off x="2906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286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9434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4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4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29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34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4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346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47" name="Line 141"/>
              <p:cNvSpPr>
                <a:spLocks noChangeShapeType="1"/>
              </p:cNvSpPr>
              <p:nvPr/>
            </p:nvSpPr>
            <p:spPr bwMode="auto">
              <a:xfrm>
                <a:off x="2907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302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9433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3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3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31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340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41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338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39" name="Line 14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4316" name="Group 416"/>
          <p:cNvGrpSpPr>
            <a:grpSpLocks/>
          </p:cNvGrpSpPr>
          <p:nvPr/>
        </p:nvGrpSpPr>
        <p:grpSpPr bwMode="auto">
          <a:xfrm>
            <a:off x="1498600" y="4165600"/>
            <a:ext cx="3086100" cy="1168400"/>
            <a:chOff x="7848600" y="2044700"/>
            <a:chExt cx="3200399" cy="1371600"/>
          </a:xfrm>
        </p:grpSpPr>
        <p:sp>
          <p:nvSpPr>
            <p:cNvPr id="94232" name="Oval 417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327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94307" name="Oval 492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0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0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32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31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1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311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12" name="Line 141"/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4234" name="Straight Connector 419"/>
            <p:cNvCxnSpPr>
              <a:cxnSpLocks noChangeShapeType="1"/>
              <a:stCxn id="94312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235" name="Straight Connector 420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236" name="Straight Connector 421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237" name="Straight Connector 422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238" name="Straight Connector 423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239" name="Straight Connector 424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240" name="Straight Connector 425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241" name="Straight Connector 426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242" name="Straight Connector 427"/>
            <p:cNvCxnSpPr>
              <a:cxnSpLocks noChangeShapeType="1"/>
              <a:endCxn id="94307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4243" name="TextBox 428"/>
            <p:cNvSpPr txBox="1">
              <a:spLocks noChangeArrowheads="1"/>
            </p:cNvSpPr>
            <p:nvPr/>
          </p:nvSpPr>
          <p:spPr bwMode="auto">
            <a:xfrm>
              <a:off x="7958081" y="2471292"/>
              <a:ext cx="876536" cy="469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C</a:t>
              </a:r>
            </a:p>
          </p:txBody>
        </p:sp>
        <p:grpSp>
          <p:nvGrpSpPr>
            <p:cNvPr id="94329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9429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0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0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33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305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06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303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04" name="Line 141"/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331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9429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9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9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332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29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29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95" name="Line 140"/>
              <p:cNvSpPr>
                <a:spLocks noChangeShapeType="1"/>
              </p:cNvSpPr>
              <p:nvPr/>
            </p:nvSpPr>
            <p:spPr bwMode="auto">
              <a:xfrm>
                <a:off x="2357" y="1360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96" name="Line 141"/>
              <p:cNvSpPr>
                <a:spLocks noChangeShapeType="1"/>
              </p:cNvSpPr>
              <p:nvPr/>
            </p:nvSpPr>
            <p:spPr bwMode="auto">
              <a:xfrm>
                <a:off x="2908" y="1362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333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9428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8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8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337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289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290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87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88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345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9427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7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7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353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28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28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79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80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361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9426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6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6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369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27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27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71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72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377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9425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6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6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38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265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266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63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64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393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9425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5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5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399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25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25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55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56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94216" name="Straight Connector 12"/>
          <p:cNvCxnSpPr>
            <a:cxnSpLocks noChangeShapeType="1"/>
            <a:endCxn id="94392" idx="1"/>
          </p:cNvCxnSpPr>
          <p:nvPr/>
        </p:nvCxnSpPr>
        <p:spPr bwMode="auto">
          <a:xfrm>
            <a:off x="2382838" y="2609850"/>
            <a:ext cx="238125" cy="261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17" name="Straight Connector 500"/>
          <p:cNvCxnSpPr>
            <a:cxnSpLocks noChangeShapeType="1"/>
            <a:endCxn id="94394" idx="1"/>
          </p:cNvCxnSpPr>
          <p:nvPr/>
        </p:nvCxnSpPr>
        <p:spPr bwMode="auto">
          <a:xfrm>
            <a:off x="1638300" y="2849563"/>
            <a:ext cx="900113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18" name="Straight Connector 501"/>
          <p:cNvCxnSpPr>
            <a:cxnSpLocks noChangeShapeType="1"/>
            <a:endCxn id="94390" idx="2"/>
          </p:cNvCxnSpPr>
          <p:nvPr/>
        </p:nvCxnSpPr>
        <p:spPr bwMode="auto">
          <a:xfrm flipV="1">
            <a:off x="1235075" y="2973388"/>
            <a:ext cx="1303338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19" name="Straight Connector 502"/>
          <p:cNvCxnSpPr>
            <a:cxnSpLocks noChangeShapeType="1"/>
            <a:endCxn id="94360" idx="1"/>
          </p:cNvCxnSpPr>
          <p:nvPr/>
        </p:nvCxnSpPr>
        <p:spPr bwMode="auto">
          <a:xfrm>
            <a:off x="3916363" y="2411413"/>
            <a:ext cx="307975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20" name="Straight Connector 503"/>
          <p:cNvCxnSpPr>
            <a:cxnSpLocks noChangeShapeType="1"/>
            <a:endCxn id="94360" idx="0"/>
          </p:cNvCxnSpPr>
          <p:nvPr/>
        </p:nvCxnSpPr>
        <p:spPr bwMode="auto">
          <a:xfrm flipH="1">
            <a:off x="4425950" y="2389188"/>
            <a:ext cx="384175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21" name="Straight Connector 504"/>
          <p:cNvCxnSpPr>
            <a:cxnSpLocks noChangeShapeType="1"/>
            <a:endCxn id="94443" idx="0"/>
          </p:cNvCxnSpPr>
          <p:nvPr/>
        </p:nvCxnSpPr>
        <p:spPr bwMode="auto">
          <a:xfrm>
            <a:off x="6770688" y="2900363"/>
            <a:ext cx="215900" cy="1046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22" name="Straight Connector 505"/>
          <p:cNvCxnSpPr>
            <a:cxnSpLocks noChangeShapeType="1"/>
          </p:cNvCxnSpPr>
          <p:nvPr/>
        </p:nvCxnSpPr>
        <p:spPr bwMode="auto">
          <a:xfrm flipH="1">
            <a:off x="7137400" y="3251200"/>
            <a:ext cx="241300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23" name="Straight Connector 506"/>
          <p:cNvCxnSpPr>
            <a:cxnSpLocks noChangeShapeType="1"/>
            <a:stCxn id="94509" idx="4"/>
            <a:endCxn id="94438" idx="0"/>
          </p:cNvCxnSpPr>
          <p:nvPr/>
        </p:nvCxnSpPr>
        <p:spPr bwMode="auto">
          <a:xfrm flipH="1">
            <a:off x="7483475" y="4229100"/>
            <a:ext cx="541338" cy="24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24" name="Straight Connector 507"/>
          <p:cNvCxnSpPr>
            <a:cxnSpLocks noChangeShapeType="1"/>
          </p:cNvCxnSpPr>
          <p:nvPr/>
        </p:nvCxnSpPr>
        <p:spPr bwMode="auto">
          <a:xfrm flipH="1" flipV="1">
            <a:off x="7454900" y="4573588"/>
            <a:ext cx="796925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25" name="Straight Connector 508"/>
          <p:cNvCxnSpPr>
            <a:cxnSpLocks noChangeShapeType="1"/>
            <a:endCxn id="94425" idx="5"/>
          </p:cNvCxnSpPr>
          <p:nvPr/>
        </p:nvCxnSpPr>
        <p:spPr bwMode="auto">
          <a:xfrm flipH="1" flipV="1">
            <a:off x="6496050" y="4722813"/>
            <a:ext cx="1047750" cy="966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26" name="Straight Connector 509"/>
          <p:cNvCxnSpPr>
            <a:cxnSpLocks noChangeShapeType="1"/>
            <a:stCxn id="94507" idx="0"/>
          </p:cNvCxnSpPr>
          <p:nvPr/>
        </p:nvCxnSpPr>
        <p:spPr bwMode="auto">
          <a:xfrm flipH="1" flipV="1">
            <a:off x="5319713" y="4694238"/>
            <a:ext cx="285750" cy="1160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27" name="Straight Connector 510"/>
          <p:cNvCxnSpPr>
            <a:cxnSpLocks noChangeShapeType="1"/>
          </p:cNvCxnSpPr>
          <p:nvPr/>
        </p:nvCxnSpPr>
        <p:spPr bwMode="auto">
          <a:xfrm flipH="1" flipV="1">
            <a:off x="4068763" y="5045075"/>
            <a:ext cx="371475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28" name="Straight Connector 511"/>
          <p:cNvCxnSpPr>
            <a:cxnSpLocks noChangeShapeType="1"/>
            <a:stCxn id="94504" idx="0"/>
          </p:cNvCxnSpPr>
          <p:nvPr/>
        </p:nvCxnSpPr>
        <p:spPr bwMode="auto">
          <a:xfrm flipH="1" flipV="1">
            <a:off x="3144838" y="5192713"/>
            <a:ext cx="244475" cy="661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29" name="Straight Connector 512"/>
          <p:cNvCxnSpPr>
            <a:cxnSpLocks noChangeShapeType="1"/>
          </p:cNvCxnSpPr>
          <p:nvPr/>
        </p:nvCxnSpPr>
        <p:spPr bwMode="auto">
          <a:xfrm flipV="1">
            <a:off x="1790700" y="5160963"/>
            <a:ext cx="401638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30" name="Straight Connector 513"/>
          <p:cNvCxnSpPr>
            <a:cxnSpLocks noChangeShapeType="1"/>
            <a:endCxn id="94255" idx="0"/>
          </p:cNvCxnSpPr>
          <p:nvPr/>
        </p:nvCxnSpPr>
        <p:spPr bwMode="auto">
          <a:xfrm flipV="1">
            <a:off x="1362075" y="5045075"/>
            <a:ext cx="706438" cy="4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31" name="Straight Connector 514"/>
          <p:cNvCxnSpPr>
            <a:cxnSpLocks noChangeShapeType="1"/>
            <a:endCxn id="94311" idx="1"/>
          </p:cNvCxnSpPr>
          <p:nvPr/>
        </p:nvCxnSpPr>
        <p:spPr bwMode="auto">
          <a:xfrm>
            <a:off x="1155700" y="4376738"/>
            <a:ext cx="996950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8" y="165100"/>
            <a:ext cx="8096250" cy="65087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Internet structure: network of networks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96258" name="Picture 7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25" y="6746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0850" y="1849438"/>
            <a:ext cx="8437563" cy="4559300"/>
            <a:chOff x="154891" y="1905681"/>
            <a:chExt cx="8436427" cy="4559651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1529396" y="2297655"/>
              <a:ext cx="648422" cy="418253"/>
              <a:chOff x="3053396" y="4304255"/>
              <a:chExt cx="648422" cy="418253"/>
            </a:xfrm>
          </p:grpSpPr>
          <p:sp>
            <p:nvSpPr>
              <p:cNvPr id="96604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05" name="TextBox 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4" name="Group 131"/>
            <p:cNvGrpSpPr>
              <a:grpSpLocks/>
            </p:cNvGrpSpPr>
            <p:nvPr/>
          </p:nvGrpSpPr>
          <p:grpSpPr bwMode="auto">
            <a:xfrm>
              <a:off x="373696" y="3097755"/>
              <a:ext cx="648422" cy="418253"/>
              <a:chOff x="3053396" y="4304255"/>
              <a:chExt cx="648422" cy="418253"/>
            </a:xfrm>
          </p:grpSpPr>
          <p:sp>
            <p:nvSpPr>
              <p:cNvPr id="96602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03" name="TextBox 13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5" name="Group 135"/>
            <p:cNvGrpSpPr>
              <a:grpSpLocks/>
            </p:cNvGrpSpPr>
            <p:nvPr/>
          </p:nvGrpSpPr>
          <p:grpSpPr bwMode="auto">
            <a:xfrm>
              <a:off x="6037896" y="2551655"/>
              <a:ext cx="648422" cy="418253"/>
              <a:chOff x="3053396" y="4304255"/>
              <a:chExt cx="648422" cy="418253"/>
            </a:xfrm>
          </p:grpSpPr>
          <p:sp>
            <p:nvSpPr>
              <p:cNvPr id="96600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01" name="TextBox 13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6" name="Group 138"/>
            <p:cNvGrpSpPr>
              <a:grpSpLocks/>
            </p:cNvGrpSpPr>
            <p:nvPr/>
          </p:nvGrpSpPr>
          <p:grpSpPr bwMode="auto">
            <a:xfrm>
              <a:off x="945196" y="5409155"/>
              <a:ext cx="648422" cy="418253"/>
              <a:chOff x="3053396" y="4304255"/>
              <a:chExt cx="648422" cy="418253"/>
            </a:xfrm>
          </p:grpSpPr>
          <p:sp>
            <p:nvSpPr>
              <p:cNvPr id="96598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99" name="TextBox 140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7" name="Group 141"/>
            <p:cNvGrpSpPr>
              <a:grpSpLocks/>
            </p:cNvGrpSpPr>
            <p:nvPr/>
          </p:nvGrpSpPr>
          <p:grpSpPr bwMode="auto">
            <a:xfrm>
              <a:off x="526096" y="4786855"/>
              <a:ext cx="648422" cy="418253"/>
              <a:chOff x="3053396" y="4304255"/>
              <a:chExt cx="648422" cy="418253"/>
            </a:xfrm>
          </p:grpSpPr>
          <p:sp>
            <p:nvSpPr>
              <p:cNvPr id="96596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97" name="TextBox 14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" name="Group 144"/>
            <p:cNvGrpSpPr>
              <a:grpSpLocks/>
            </p:cNvGrpSpPr>
            <p:nvPr/>
          </p:nvGrpSpPr>
          <p:grpSpPr bwMode="auto">
            <a:xfrm>
              <a:off x="297496" y="4126455"/>
              <a:ext cx="648422" cy="418253"/>
              <a:chOff x="3053396" y="4304255"/>
              <a:chExt cx="648422" cy="418253"/>
            </a:xfrm>
          </p:grpSpPr>
          <p:sp>
            <p:nvSpPr>
              <p:cNvPr id="96594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95" name="TextBox 146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" name="Group 147"/>
            <p:cNvGrpSpPr>
              <a:grpSpLocks/>
            </p:cNvGrpSpPr>
            <p:nvPr/>
          </p:nvGrpSpPr>
          <p:grpSpPr bwMode="auto">
            <a:xfrm>
              <a:off x="6787196" y="2983455"/>
              <a:ext cx="648422" cy="418253"/>
              <a:chOff x="3053396" y="4304255"/>
              <a:chExt cx="648422" cy="418253"/>
            </a:xfrm>
          </p:grpSpPr>
          <p:sp>
            <p:nvSpPr>
              <p:cNvPr id="96592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93" name="TextBox 149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" name="Group 150"/>
            <p:cNvGrpSpPr>
              <a:grpSpLocks/>
            </p:cNvGrpSpPr>
            <p:nvPr/>
          </p:nvGrpSpPr>
          <p:grpSpPr bwMode="auto">
            <a:xfrm>
              <a:off x="3129596" y="2056355"/>
              <a:ext cx="648422" cy="418253"/>
              <a:chOff x="3053396" y="4304255"/>
              <a:chExt cx="648422" cy="418253"/>
            </a:xfrm>
          </p:grpSpPr>
          <p:sp>
            <p:nvSpPr>
              <p:cNvPr id="96590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91" name="TextBox 15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1" name="Group 153"/>
            <p:cNvGrpSpPr>
              <a:grpSpLocks/>
            </p:cNvGrpSpPr>
            <p:nvPr/>
          </p:nvGrpSpPr>
          <p:grpSpPr bwMode="auto">
            <a:xfrm>
              <a:off x="754696" y="2704055"/>
              <a:ext cx="648422" cy="418253"/>
              <a:chOff x="3053396" y="4304255"/>
              <a:chExt cx="648422" cy="418253"/>
            </a:xfrm>
          </p:grpSpPr>
          <p:sp>
            <p:nvSpPr>
              <p:cNvPr id="96588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89" name="TextBox 15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2" name="Group 156"/>
            <p:cNvGrpSpPr>
              <a:grpSpLocks/>
            </p:cNvGrpSpPr>
            <p:nvPr/>
          </p:nvGrpSpPr>
          <p:grpSpPr bwMode="auto">
            <a:xfrm>
              <a:off x="4043996" y="2030955"/>
              <a:ext cx="648422" cy="418253"/>
              <a:chOff x="3053396" y="4304255"/>
              <a:chExt cx="648422" cy="418253"/>
            </a:xfrm>
          </p:grpSpPr>
          <p:sp>
            <p:nvSpPr>
              <p:cNvPr id="96586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87" name="TextBox 15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3" name="Group 160"/>
            <p:cNvGrpSpPr>
              <a:grpSpLocks/>
            </p:cNvGrpSpPr>
            <p:nvPr/>
          </p:nvGrpSpPr>
          <p:grpSpPr bwMode="auto">
            <a:xfrm>
              <a:off x="7104696" y="5663155"/>
              <a:ext cx="648422" cy="418253"/>
              <a:chOff x="3053396" y="4304255"/>
              <a:chExt cx="648422" cy="418253"/>
            </a:xfrm>
          </p:grpSpPr>
          <p:sp>
            <p:nvSpPr>
              <p:cNvPr id="96584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85" name="TextBox 16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4" name="Group 163"/>
            <p:cNvGrpSpPr>
              <a:grpSpLocks/>
            </p:cNvGrpSpPr>
            <p:nvPr/>
          </p:nvGrpSpPr>
          <p:grpSpPr bwMode="auto">
            <a:xfrm>
              <a:off x="7942896" y="5015455"/>
              <a:ext cx="648422" cy="418253"/>
              <a:chOff x="3053396" y="4304255"/>
              <a:chExt cx="648422" cy="418253"/>
            </a:xfrm>
          </p:grpSpPr>
          <p:sp>
            <p:nvSpPr>
              <p:cNvPr id="96582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83" name="TextBox 16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5" name="Group 166"/>
            <p:cNvGrpSpPr>
              <a:grpSpLocks/>
            </p:cNvGrpSpPr>
            <p:nvPr/>
          </p:nvGrpSpPr>
          <p:grpSpPr bwMode="auto">
            <a:xfrm>
              <a:off x="7714296" y="4101055"/>
              <a:ext cx="648422" cy="418253"/>
              <a:chOff x="3053396" y="4304255"/>
              <a:chExt cx="648422" cy="418253"/>
            </a:xfrm>
          </p:grpSpPr>
          <p:sp>
            <p:nvSpPr>
              <p:cNvPr id="96580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81" name="TextBox 16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6" name="Group 169"/>
            <p:cNvGrpSpPr>
              <a:grpSpLocks/>
            </p:cNvGrpSpPr>
            <p:nvPr/>
          </p:nvGrpSpPr>
          <p:grpSpPr bwMode="auto">
            <a:xfrm>
              <a:off x="4869496" y="5904455"/>
              <a:ext cx="648422" cy="418253"/>
              <a:chOff x="3053396" y="4304255"/>
              <a:chExt cx="648422" cy="418253"/>
            </a:xfrm>
          </p:grpSpPr>
          <p:sp>
            <p:nvSpPr>
              <p:cNvPr id="96578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79" name="TextBox 17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7" name="Group 172"/>
            <p:cNvGrpSpPr>
              <a:grpSpLocks/>
            </p:cNvGrpSpPr>
            <p:nvPr/>
          </p:nvGrpSpPr>
          <p:grpSpPr bwMode="auto">
            <a:xfrm>
              <a:off x="3955096" y="6044155"/>
              <a:ext cx="648422" cy="418253"/>
              <a:chOff x="3053396" y="4304255"/>
              <a:chExt cx="648422" cy="418253"/>
            </a:xfrm>
          </p:grpSpPr>
          <p:sp>
            <p:nvSpPr>
              <p:cNvPr id="96576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77" name="TextBox 174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8" name="Group 175"/>
            <p:cNvGrpSpPr>
              <a:grpSpLocks/>
            </p:cNvGrpSpPr>
            <p:nvPr/>
          </p:nvGrpSpPr>
          <p:grpSpPr bwMode="auto">
            <a:xfrm>
              <a:off x="2735896" y="5891755"/>
              <a:ext cx="648422" cy="418253"/>
              <a:chOff x="3053396" y="4304255"/>
              <a:chExt cx="648422" cy="418253"/>
            </a:xfrm>
          </p:grpSpPr>
          <p:sp>
            <p:nvSpPr>
              <p:cNvPr id="96574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75" name="TextBox 17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sp>
          <p:nvSpPr>
            <p:cNvPr id="96568" name="TextBox 4"/>
            <p:cNvSpPr txBox="1">
              <a:spLocks noChangeArrowheads="1"/>
            </p:cNvSpPr>
            <p:nvPr/>
          </p:nvSpPr>
          <p:spPr bwMode="auto">
            <a:xfrm rot="1053502">
              <a:off x="5143500" y="19558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6569" name="TextBox 179"/>
            <p:cNvSpPr txBox="1">
              <a:spLocks noChangeArrowheads="1"/>
            </p:cNvSpPr>
            <p:nvPr/>
          </p:nvSpPr>
          <p:spPr bwMode="auto">
            <a:xfrm rot="2829263">
              <a:off x="7429500" y="34290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6570" name="TextBox 180"/>
            <p:cNvSpPr txBox="1">
              <a:spLocks noChangeArrowheads="1"/>
            </p:cNvSpPr>
            <p:nvPr/>
          </p:nvSpPr>
          <p:spPr bwMode="auto">
            <a:xfrm rot="9845918">
              <a:off x="6098241" y="5942112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6571" name="TextBox 181"/>
            <p:cNvSpPr txBox="1">
              <a:spLocks noChangeArrowheads="1"/>
            </p:cNvSpPr>
            <p:nvPr/>
          </p:nvSpPr>
          <p:spPr bwMode="auto">
            <a:xfrm rot="-9948738">
              <a:off x="1730786" y="5845469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6572" name="TextBox 182"/>
            <p:cNvSpPr txBox="1">
              <a:spLocks noChangeArrowheads="1"/>
            </p:cNvSpPr>
            <p:nvPr/>
          </p:nvSpPr>
          <p:spPr bwMode="auto">
            <a:xfrm rot="-4992697">
              <a:off x="144631" y="3539025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6573" name="TextBox 183"/>
            <p:cNvSpPr txBox="1">
              <a:spLocks noChangeArrowheads="1"/>
            </p:cNvSpPr>
            <p:nvPr/>
          </p:nvSpPr>
          <p:spPr bwMode="auto">
            <a:xfrm rot="-1017263">
              <a:off x="2330376" y="1905681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</p:grpSp>
      <p:sp>
        <p:nvSpPr>
          <p:cNvPr id="96260" name="Rectangle 3"/>
          <p:cNvSpPr txBox="1">
            <a:spLocks noChangeArrowheads="1"/>
          </p:cNvSpPr>
          <p:nvPr/>
        </p:nvSpPr>
        <p:spPr bwMode="auto">
          <a:xfrm>
            <a:off x="473075" y="1073150"/>
            <a:ext cx="82042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>
                <a:latin typeface="Gill Sans MT" pitchFamily="34" charset="0"/>
              </a:rPr>
              <a:t>But if one global ISP is viable business, there will be competitors ….  which must be interconnected</a:t>
            </a: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4546600" y="3746500"/>
            <a:ext cx="3225800" cy="1117600"/>
            <a:chOff x="7848600" y="2044700"/>
            <a:chExt cx="3200399" cy="1371600"/>
          </a:xfrm>
        </p:grpSpPr>
        <p:sp>
          <p:nvSpPr>
            <p:cNvPr id="96469" name="Oval 3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9654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4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4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550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51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548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49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6471" name="Straight Connector 10"/>
            <p:cNvCxnSpPr>
              <a:cxnSpLocks noChangeShapeType="1"/>
              <a:stCxn id="96549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472" name="Straight Connector 297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473" name="Straight Connector 298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474" name="Straight Connector 299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475" name="Straight Connector 300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476" name="Straight Connector 301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477" name="Straight Connector 302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478" name="Straight Connector 303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479" name="Straight Connector 304"/>
            <p:cNvCxnSpPr>
              <a:cxnSpLocks noChangeShapeType="1"/>
              <a:endCxn id="96544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6480" name="TextBox 39958"/>
            <p:cNvSpPr txBox="1">
              <a:spLocks noChangeArrowheads="1"/>
            </p:cNvSpPr>
            <p:nvPr/>
          </p:nvSpPr>
          <p:spPr bwMode="auto">
            <a:xfrm>
              <a:off x="7958081" y="2471291"/>
              <a:ext cx="886407" cy="49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B</a:t>
              </a:r>
            </a:p>
          </p:txBody>
        </p:sp>
        <p:grpSp>
          <p:nvGrpSpPr>
            <p:cNvPr id="22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96536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37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38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3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542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43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540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41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9652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2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3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534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35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532" name="Line 140"/>
              <p:cNvSpPr>
                <a:spLocks noChangeShapeType="1"/>
              </p:cNvSpPr>
              <p:nvPr/>
            </p:nvSpPr>
            <p:spPr bwMode="auto">
              <a:xfrm>
                <a:off x="2358" y="1356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33" name="Line 141"/>
              <p:cNvSpPr>
                <a:spLocks noChangeShapeType="1"/>
              </p:cNvSpPr>
              <p:nvPr/>
            </p:nvSpPr>
            <p:spPr bwMode="auto">
              <a:xfrm>
                <a:off x="2908" y="1358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9652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2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2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7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52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2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524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25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9651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1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1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9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51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1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516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17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9650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0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0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510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11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508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09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416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96496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97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98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42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502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03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500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01" name="Line 141"/>
              <p:cNvSpPr>
                <a:spLocks noChangeShapeType="1"/>
              </p:cNvSpPr>
              <p:nvPr/>
            </p:nvSpPr>
            <p:spPr bwMode="auto">
              <a:xfrm>
                <a:off x="2907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432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9648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8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9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44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494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95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492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93" name="Line 141"/>
              <p:cNvSpPr>
                <a:spLocks noChangeShapeType="1"/>
              </p:cNvSpPr>
              <p:nvPr/>
            </p:nvSpPr>
            <p:spPr bwMode="auto">
              <a:xfrm>
                <a:off x="2910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6448" name="Group 331"/>
          <p:cNvGrpSpPr>
            <a:grpSpLocks/>
          </p:cNvGrpSpPr>
          <p:nvPr/>
        </p:nvGrpSpPr>
        <p:grpSpPr bwMode="auto">
          <a:xfrm>
            <a:off x="1803400" y="2755900"/>
            <a:ext cx="3467100" cy="1193800"/>
            <a:chOff x="7848600" y="2044700"/>
            <a:chExt cx="3200399" cy="1371600"/>
          </a:xfrm>
        </p:grpSpPr>
        <p:sp>
          <p:nvSpPr>
            <p:cNvPr id="96386" name="Oval 332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6456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9646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6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6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46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46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6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465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66" name="Line 141"/>
              <p:cNvSpPr>
                <a:spLocks noChangeShapeType="1"/>
              </p:cNvSpPr>
              <p:nvPr/>
            </p:nvSpPr>
            <p:spPr bwMode="auto">
              <a:xfrm>
                <a:off x="2906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6388" name="Straight Connector 334"/>
            <p:cNvCxnSpPr>
              <a:cxnSpLocks noChangeShapeType="1"/>
              <a:stCxn id="96466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89" name="Straight Connector 335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90" name="Straight Connector 336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91" name="Straight Connector 337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92" name="Straight Connector 338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93" name="Straight Connector 339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94" name="Straight Connector 340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95" name="Straight Connector 341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96" name="Straight Connector 342"/>
            <p:cNvCxnSpPr>
              <a:cxnSpLocks noChangeShapeType="1"/>
              <a:endCxn id="96461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6397" name="TextBox 343"/>
            <p:cNvSpPr txBox="1">
              <a:spLocks noChangeArrowheads="1"/>
            </p:cNvSpPr>
            <p:nvPr/>
          </p:nvSpPr>
          <p:spPr bwMode="auto">
            <a:xfrm>
              <a:off x="7958081" y="2471292"/>
              <a:ext cx="8744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A</a:t>
              </a:r>
            </a:p>
          </p:txBody>
        </p:sp>
        <p:grpSp>
          <p:nvGrpSpPr>
            <p:cNvPr id="96470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9645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5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5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48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459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60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457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58" name="Line 141"/>
              <p:cNvSpPr>
                <a:spLocks noChangeShapeType="1"/>
              </p:cNvSpPr>
              <p:nvPr/>
            </p:nvSpPr>
            <p:spPr bwMode="auto">
              <a:xfrm>
                <a:off x="2906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482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9644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4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4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483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45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5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449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50" name="Line 141"/>
              <p:cNvSpPr>
                <a:spLocks noChangeShapeType="1"/>
              </p:cNvSpPr>
              <p:nvPr/>
            </p:nvSpPr>
            <p:spPr bwMode="auto">
              <a:xfrm>
                <a:off x="2906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484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9643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3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3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48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44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4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441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42" name="Line 14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486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9642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3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3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487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435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36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433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34" name="Line 141"/>
              <p:cNvSpPr>
                <a:spLocks noChangeShapeType="1"/>
              </p:cNvSpPr>
              <p:nvPr/>
            </p:nvSpPr>
            <p:spPr bwMode="auto">
              <a:xfrm>
                <a:off x="2906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491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9642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2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2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499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42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2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425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26" name="Line 141"/>
              <p:cNvSpPr>
                <a:spLocks noChangeShapeType="1"/>
              </p:cNvSpPr>
              <p:nvPr/>
            </p:nvSpPr>
            <p:spPr bwMode="auto">
              <a:xfrm>
                <a:off x="2906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507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9641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1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1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51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419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20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417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18" name="Line 141"/>
              <p:cNvSpPr>
                <a:spLocks noChangeShapeType="1"/>
              </p:cNvSpPr>
              <p:nvPr/>
            </p:nvSpPr>
            <p:spPr bwMode="auto">
              <a:xfrm>
                <a:off x="2907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523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9640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0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0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53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41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1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409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10" name="Line 14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6539" name="Group 416"/>
          <p:cNvGrpSpPr>
            <a:grpSpLocks/>
          </p:cNvGrpSpPr>
          <p:nvPr/>
        </p:nvGrpSpPr>
        <p:grpSpPr bwMode="auto">
          <a:xfrm>
            <a:off x="1498600" y="4165600"/>
            <a:ext cx="3086100" cy="1168400"/>
            <a:chOff x="7848600" y="2044700"/>
            <a:chExt cx="3200399" cy="1371600"/>
          </a:xfrm>
        </p:grpSpPr>
        <p:sp>
          <p:nvSpPr>
            <p:cNvPr id="96303" name="Oval 417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6547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96378" name="Oval 492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7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8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552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384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385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382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83" name="Line 141"/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6305" name="Straight Connector 419"/>
            <p:cNvCxnSpPr>
              <a:cxnSpLocks noChangeShapeType="1"/>
              <a:stCxn id="96383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06" name="Straight Connector 420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07" name="Straight Connector 421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08" name="Straight Connector 422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09" name="Straight Connector 423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10" name="Straight Connector 424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11" name="Straight Connector 425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12" name="Straight Connector 426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13" name="Straight Connector 427"/>
            <p:cNvCxnSpPr>
              <a:cxnSpLocks noChangeShapeType="1"/>
              <a:endCxn id="96378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6314" name="TextBox 428"/>
            <p:cNvSpPr txBox="1">
              <a:spLocks noChangeArrowheads="1"/>
            </p:cNvSpPr>
            <p:nvPr/>
          </p:nvSpPr>
          <p:spPr bwMode="auto">
            <a:xfrm>
              <a:off x="7958081" y="2471292"/>
              <a:ext cx="876536" cy="469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C</a:t>
              </a:r>
            </a:p>
          </p:txBody>
        </p:sp>
        <p:grpSp>
          <p:nvGrpSpPr>
            <p:cNvPr id="96553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9637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7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7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55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37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37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374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75" name="Line 141"/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555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9636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6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6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556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36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36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366" name="Line 140"/>
              <p:cNvSpPr>
                <a:spLocks noChangeShapeType="1"/>
              </p:cNvSpPr>
              <p:nvPr/>
            </p:nvSpPr>
            <p:spPr bwMode="auto">
              <a:xfrm>
                <a:off x="2357" y="1360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67" name="Line 141"/>
              <p:cNvSpPr>
                <a:spLocks noChangeShapeType="1"/>
              </p:cNvSpPr>
              <p:nvPr/>
            </p:nvSpPr>
            <p:spPr bwMode="auto">
              <a:xfrm>
                <a:off x="2908" y="1362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557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9635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5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5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55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360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361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358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59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559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96346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47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48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56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352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353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350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51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561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9633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3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4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562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344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345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342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43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563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9633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3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3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56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33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33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334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35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565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9632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2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2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566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32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32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326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27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96264" name="Straight Connector 12"/>
          <p:cNvCxnSpPr>
            <a:cxnSpLocks noChangeShapeType="1"/>
            <a:endCxn id="96463" idx="1"/>
          </p:cNvCxnSpPr>
          <p:nvPr/>
        </p:nvCxnSpPr>
        <p:spPr bwMode="auto">
          <a:xfrm>
            <a:off x="2382838" y="2609850"/>
            <a:ext cx="238125" cy="261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65" name="Straight Connector 500"/>
          <p:cNvCxnSpPr>
            <a:cxnSpLocks noChangeShapeType="1"/>
            <a:endCxn id="96465" idx="1"/>
          </p:cNvCxnSpPr>
          <p:nvPr/>
        </p:nvCxnSpPr>
        <p:spPr bwMode="auto">
          <a:xfrm>
            <a:off x="1638300" y="2849563"/>
            <a:ext cx="900113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66" name="Straight Connector 501"/>
          <p:cNvCxnSpPr>
            <a:cxnSpLocks noChangeShapeType="1"/>
            <a:endCxn id="96461" idx="2"/>
          </p:cNvCxnSpPr>
          <p:nvPr/>
        </p:nvCxnSpPr>
        <p:spPr bwMode="auto">
          <a:xfrm flipV="1">
            <a:off x="1235075" y="2973388"/>
            <a:ext cx="1303338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67" name="Straight Connector 502"/>
          <p:cNvCxnSpPr>
            <a:cxnSpLocks noChangeShapeType="1"/>
            <a:endCxn id="96431" idx="1"/>
          </p:cNvCxnSpPr>
          <p:nvPr/>
        </p:nvCxnSpPr>
        <p:spPr bwMode="auto">
          <a:xfrm>
            <a:off x="3916363" y="2411413"/>
            <a:ext cx="307975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68" name="Straight Connector 503"/>
          <p:cNvCxnSpPr>
            <a:cxnSpLocks noChangeShapeType="1"/>
            <a:endCxn id="96431" idx="0"/>
          </p:cNvCxnSpPr>
          <p:nvPr/>
        </p:nvCxnSpPr>
        <p:spPr bwMode="auto">
          <a:xfrm flipH="1">
            <a:off x="4425950" y="2389188"/>
            <a:ext cx="384175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69" name="Straight Connector 504"/>
          <p:cNvCxnSpPr>
            <a:cxnSpLocks noChangeShapeType="1"/>
            <a:endCxn id="96514" idx="0"/>
          </p:cNvCxnSpPr>
          <p:nvPr/>
        </p:nvCxnSpPr>
        <p:spPr bwMode="auto">
          <a:xfrm>
            <a:off x="6770688" y="2900363"/>
            <a:ext cx="215900" cy="1046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70" name="Straight Connector 505"/>
          <p:cNvCxnSpPr>
            <a:cxnSpLocks noChangeShapeType="1"/>
          </p:cNvCxnSpPr>
          <p:nvPr/>
        </p:nvCxnSpPr>
        <p:spPr bwMode="auto">
          <a:xfrm flipH="1">
            <a:off x="7137400" y="3251200"/>
            <a:ext cx="241300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71" name="Straight Connector 506"/>
          <p:cNvCxnSpPr>
            <a:cxnSpLocks noChangeShapeType="1"/>
            <a:stCxn id="96580" idx="4"/>
            <a:endCxn id="96509" idx="0"/>
          </p:cNvCxnSpPr>
          <p:nvPr/>
        </p:nvCxnSpPr>
        <p:spPr bwMode="auto">
          <a:xfrm flipH="1">
            <a:off x="7483475" y="4229100"/>
            <a:ext cx="541338" cy="24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72" name="Straight Connector 507"/>
          <p:cNvCxnSpPr>
            <a:cxnSpLocks noChangeShapeType="1"/>
          </p:cNvCxnSpPr>
          <p:nvPr/>
        </p:nvCxnSpPr>
        <p:spPr bwMode="auto">
          <a:xfrm flipH="1" flipV="1">
            <a:off x="7454900" y="4573588"/>
            <a:ext cx="796925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73" name="Straight Connector 508"/>
          <p:cNvCxnSpPr>
            <a:cxnSpLocks noChangeShapeType="1"/>
            <a:endCxn id="96496" idx="5"/>
          </p:cNvCxnSpPr>
          <p:nvPr/>
        </p:nvCxnSpPr>
        <p:spPr bwMode="auto">
          <a:xfrm flipH="1" flipV="1">
            <a:off x="6496050" y="4722813"/>
            <a:ext cx="1047750" cy="966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74" name="Straight Connector 509"/>
          <p:cNvCxnSpPr>
            <a:cxnSpLocks noChangeShapeType="1"/>
            <a:stCxn id="96578" idx="0"/>
          </p:cNvCxnSpPr>
          <p:nvPr/>
        </p:nvCxnSpPr>
        <p:spPr bwMode="auto">
          <a:xfrm flipH="1" flipV="1">
            <a:off x="5319713" y="4694238"/>
            <a:ext cx="285750" cy="1160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75" name="Straight Connector 510"/>
          <p:cNvCxnSpPr>
            <a:cxnSpLocks noChangeShapeType="1"/>
          </p:cNvCxnSpPr>
          <p:nvPr/>
        </p:nvCxnSpPr>
        <p:spPr bwMode="auto">
          <a:xfrm flipH="1" flipV="1">
            <a:off x="4068763" y="5045075"/>
            <a:ext cx="371475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76" name="Straight Connector 511"/>
          <p:cNvCxnSpPr>
            <a:cxnSpLocks noChangeShapeType="1"/>
            <a:stCxn id="96575" idx="0"/>
          </p:cNvCxnSpPr>
          <p:nvPr/>
        </p:nvCxnSpPr>
        <p:spPr bwMode="auto">
          <a:xfrm flipH="1" flipV="1">
            <a:off x="3144838" y="5192713"/>
            <a:ext cx="244475" cy="661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77" name="Straight Connector 512"/>
          <p:cNvCxnSpPr>
            <a:cxnSpLocks noChangeShapeType="1"/>
          </p:cNvCxnSpPr>
          <p:nvPr/>
        </p:nvCxnSpPr>
        <p:spPr bwMode="auto">
          <a:xfrm flipV="1">
            <a:off x="1790700" y="5160963"/>
            <a:ext cx="401638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78" name="Straight Connector 513"/>
          <p:cNvCxnSpPr>
            <a:cxnSpLocks noChangeShapeType="1"/>
            <a:endCxn id="96326" idx="0"/>
          </p:cNvCxnSpPr>
          <p:nvPr/>
        </p:nvCxnSpPr>
        <p:spPr bwMode="auto">
          <a:xfrm flipV="1">
            <a:off x="1362075" y="5045075"/>
            <a:ext cx="706438" cy="4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79" name="Straight Connector 514"/>
          <p:cNvCxnSpPr>
            <a:cxnSpLocks noChangeShapeType="1"/>
            <a:endCxn id="96382" idx="1"/>
          </p:cNvCxnSpPr>
          <p:nvPr/>
        </p:nvCxnSpPr>
        <p:spPr bwMode="auto">
          <a:xfrm>
            <a:off x="1155700" y="4376738"/>
            <a:ext cx="996950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96567" name="Group 20"/>
          <p:cNvGrpSpPr>
            <a:grpSpLocks/>
          </p:cNvGrpSpPr>
          <p:nvPr/>
        </p:nvGrpSpPr>
        <p:grpSpPr bwMode="auto">
          <a:xfrm>
            <a:off x="4713288" y="2871788"/>
            <a:ext cx="2117725" cy="1082675"/>
            <a:chOff x="4712800" y="2871032"/>
            <a:chExt cx="2117908" cy="1082781"/>
          </a:xfrm>
        </p:grpSpPr>
        <p:grpSp>
          <p:nvGrpSpPr>
            <p:cNvPr id="96606" name="Group 16"/>
            <p:cNvGrpSpPr>
              <a:grpSpLocks/>
            </p:cNvGrpSpPr>
            <p:nvPr/>
          </p:nvGrpSpPr>
          <p:grpSpPr bwMode="auto">
            <a:xfrm>
              <a:off x="5677190" y="2871032"/>
              <a:ext cx="530938" cy="338554"/>
              <a:chOff x="5573768" y="2726239"/>
              <a:chExt cx="530938" cy="338554"/>
            </a:xfrm>
          </p:grpSpPr>
          <p:sp>
            <p:nvSpPr>
              <p:cNvPr id="96301" name="Oval 14"/>
              <p:cNvSpPr>
                <a:spLocks noChangeArrowheads="1"/>
              </p:cNvSpPr>
              <p:nvPr/>
            </p:nvSpPr>
            <p:spPr bwMode="auto">
              <a:xfrm>
                <a:off x="5573768" y="2751297"/>
                <a:ext cx="528092" cy="30480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02" name="TextBox 15"/>
              <p:cNvSpPr txBox="1">
                <a:spLocks noChangeArrowheads="1"/>
              </p:cNvSpPr>
              <p:nvPr/>
            </p:nvSpPr>
            <p:spPr bwMode="auto">
              <a:xfrm>
                <a:off x="5593027" y="2726239"/>
                <a:ext cx="51167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bg1"/>
                    </a:solidFill>
                  </a:rPr>
                  <a:t>IXP</a:t>
                </a:r>
              </a:p>
            </p:txBody>
          </p:sp>
        </p:grpSp>
        <p:cxnSp>
          <p:nvCxnSpPr>
            <p:cNvPr id="96299" name="Straight Connector 18"/>
            <p:cNvCxnSpPr>
              <a:cxnSpLocks noChangeShapeType="1"/>
            </p:cNvCxnSpPr>
            <p:nvPr/>
          </p:nvCxnSpPr>
          <p:spPr bwMode="auto">
            <a:xfrm>
              <a:off x="4712800" y="3050554"/>
              <a:ext cx="964390" cy="2689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96300" name="Straight Connector 516"/>
            <p:cNvCxnSpPr>
              <a:cxnSpLocks noChangeShapeType="1"/>
            </p:cNvCxnSpPr>
            <p:nvPr/>
          </p:nvCxnSpPr>
          <p:spPr bwMode="auto">
            <a:xfrm>
              <a:off x="6139092" y="3168890"/>
              <a:ext cx="691616" cy="78492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</p:grpSp>
      <p:grpSp>
        <p:nvGrpSpPr>
          <p:cNvPr id="96607" name="Group 39937"/>
          <p:cNvGrpSpPr>
            <a:grpSpLocks/>
          </p:cNvGrpSpPr>
          <p:nvPr/>
        </p:nvGrpSpPr>
        <p:grpSpPr bwMode="auto">
          <a:xfrm>
            <a:off x="3692525" y="3789363"/>
            <a:ext cx="1538288" cy="585787"/>
            <a:chOff x="3692946" y="3789212"/>
            <a:chExt cx="1537885" cy="585306"/>
          </a:xfrm>
        </p:grpSpPr>
        <p:cxnSp>
          <p:nvCxnSpPr>
            <p:cNvPr id="96292" name="Straight Connector 515"/>
            <p:cNvCxnSpPr>
              <a:cxnSpLocks noChangeShapeType="1"/>
              <a:stCxn id="96348" idx="0"/>
            </p:cNvCxnSpPr>
            <p:nvPr/>
          </p:nvCxnSpPr>
          <p:spPr bwMode="auto">
            <a:xfrm flipV="1">
              <a:off x="3833272" y="4233204"/>
              <a:ext cx="190444" cy="1413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grpSp>
          <p:nvGrpSpPr>
            <p:cNvPr id="96256" name="Group 518"/>
            <p:cNvGrpSpPr>
              <a:grpSpLocks/>
            </p:cNvGrpSpPr>
            <p:nvPr/>
          </p:nvGrpSpPr>
          <p:grpSpPr bwMode="auto">
            <a:xfrm>
              <a:off x="3932901" y="3934211"/>
              <a:ext cx="530938" cy="338554"/>
              <a:chOff x="5573768" y="2726239"/>
              <a:chExt cx="530938" cy="338554"/>
            </a:xfrm>
          </p:grpSpPr>
          <p:sp>
            <p:nvSpPr>
              <p:cNvPr id="96296" name="Oval 521"/>
              <p:cNvSpPr>
                <a:spLocks noChangeArrowheads="1"/>
              </p:cNvSpPr>
              <p:nvPr/>
            </p:nvSpPr>
            <p:spPr bwMode="auto">
              <a:xfrm>
                <a:off x="5573768" y="2751297"/>
                <a:ext cx="528092" cy="30480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97" name="TextBox 522"/>
              <p:cNvSpPr txBox="1">
                <a:spLocks noChangeArrowheads="1"/>
              </p:cNvSpPr>
              <p:nvPr/>
            </p:nvSpPr>
            <p:spPr bwMode="auto">
              <a:xfrm>
                <a:off x="5593027" y="2726239"/>
                <a:ext cx="51167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bg1"/>
                    </a:solidFill>
                  </a:rPr>
                  <a:t>IXP</a:t>
                </a:r>
              </a:p>
            </p:txBody>
          </p:sp>
        </p:grpSp>
        <p:cxnSp>
          <p:nvCxnSpPr>
            <p:cNvPr id="96294" name="Straight Connector 519"/>
            <p:cNvCxnSpPr>
              <a:cxnSpLocks noChangeShapeType="1"/>
              <a:stCxn id="96296" idx="6"/>
              <a:endCxn id="96548" idx="1"/>
            </p:cNvCxnSpPr>
            <p:nvPr/>
          </p:nvCxnSpPr>
          <p:spPr bwMode="auto">
            <a:xfrm flipV="1">
              <a:off x="4460993" y="3953654"/>
              <a:ext cx="769838" cy="15801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96295" name="Straight Connector 520"/>
            <p:cNvCxnSpPr>
              <a:cxnSpLocks noChangeShapeType="1"/>
            </p:cNvCxnSpPr>
            <p:nvPr/>
          </p:nvCxnSpPr>
          <p:spPr bwMode="auto">
            <a:xfrm>
              <a:off x="3692946" y="3789212"/>
              <a:ext cx="342738" cy="204847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</p:grpSp>
      <p:grpSp>
        <p:nvGrpSpPr>
          <p:cNvPr id="96259" name="Group 39939"/>
          <p:cNvGrpSpPr>
            <a:grpSpLocks/>
          </p:cNvGrpSpPr>
          <p:nvPr/>
        </p:nvGrpSpPr>
        <p:grpSpPr bwMode="auto">
          <a:xfrm>
            <a:off x="2406650" y="3633788"/>
            <a:ext cx="2901950" cy="1296987"/>
            <a:chOff x="2407287" y="3633041"/>
            <a:chExt cx="2900648" cy="1297685"/>
          </a:xfrm>
        </p:grpSpPr>
        <p:cxnSp>
          <p:nvCxnSpPr>
            <p:cNvPr id="96289" name="Straight Connector 7"/>
            <p:cNvCxnSpPr>
              <a:cxnSpLocks noChangeShapeType="1"/>
              <a:stCxn id="96421" idx="5"/>
              <a:endCxn id="96546" idx="1"/>
            </p:cNvCxnSpPr>
            <p:nvPr/>
          </p:nvCxnSpPr>
          <p:spPr bwMode="auto">
            <a:xfrm>
              <a:off x="4876256" y="3633041"/>
              <a:ext cx="431679" cy="222499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96290" name="Straight Connector 415"/>
            <p:cNvCxnSpPr>
              <a:cxnSpLocks noChangeShapeType="1"/>
              <a:endCxn id="96380" idx="0"/>
            </p:cNvCxnSpPr>
            <p:nvPr/>
          </p:nvCxnSpPr>
          <p:spPr bwMode="auto">
            <a:xfrm flipH="1">
              <a:off x="2407287" y="3753131"/>
              <a:ext cx="282429" cy="51137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96291" name="Straight Connector 523"/>
            <p:cNvCxnSpPr>
              <a:cxnSpLocks noChangeShapeType="1"/>
              <a:stCxn id="96343" idx="0"/>
            </p:cNvCxnSpPr>
            <p:nvPr/>
          </p:nvCxnSpPr>
          <p:spPr bwMode="auto">
            <a:xfrm flipV="1">
              <a:off x="4307545" y="4626270"/>
              <a:ext cx="843636" cy="30445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</p:grpSp>
      <p:grpSp>
        <p:nvGrpSpPr>
          <p:cNvPr id="96261" name="Group 39945"/>
          <p:cNvGrpSpPr>
            <a:grpSpLocks/>
          </p:cNvGrpSpPr>
          <p:nvPr/>
        </p:nvGrpSpPr>
        <p:grpSpPr bwMode="auto">
          <a:xfrm>
            <a:off x="4686300" y="4864100"/>
            <a:ext cx="1914525" cy="741363"/>
            <a:chOff x="4686300" y="4864100"/>
            <a:chExt cx="1914118" cy="740879"/>
          </a:xfrm>
        </p:grpSpPr>
        <p:sp>
          <p:nvSpPr>
            <p:cNvPr id="96287" name="TextBox 39940"/>
            <p:cNvSpPr txBox="1">
              <a:spLocks noChangeArrowheads="1"/>
            </p:cNvSpPr>
            <p:nvPr/>
          </p:nvSpPr>
          <p:spPr bwMode="auto">
            <a:xfrm>
              <a:off x="4838700" y="5143500"/>
              <a:ext cx="1761718" cy="46147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CC0000"/>
                  </a:solidFill>
                </a:rPr>
                <a:t>peering link</a:t>
              </a:r>
            </a:p>
          </p:txBody>
        </p:sp>
        <p:cxnSp>
          <p:nvCxnSpPr>
            <p:cNvPr id="96288" name="Straight Connector 39943"/>
            <p:cNvCxnSpPr>
              <a:cxnSpLocks noChangeShapeType="1"/>
            </p:cNvCxnSpPr>
            <p:nvPr/>
          </p:nvCxnSpPr>
          <p:spPr bwMode="auto">
            <a:xfrm>
              <a:off x="4686300" y="4864100"/>
              <a:ext cx="266700" cy="4191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</p:cxnSp>
      </p:grpSp>
      <p:grpSp>
        <p:nvGrpSpPr>
          <p:cNvPr id="96262" name="Group 39950"/>
          <p:cNvGrpSpPr>
            <a:grpSpLocks/>
          </p:cNvGrpSpPr>
          <p:nvPr/>
        </p:nvGrpSpPr>
        <p:grpSpPr bwMode="auto">
          <a:xfrm>
            <a:off x="5270500" y="1701800"/>
            <a:ext cx="3403600" cy="1169988"/>
            <a:chOff x="5270500" y="1701800"/>
            <a:chExt cx="3402978" cy="1169232"/>
          </a:xfrm>
        </p:grpSpPr>
        <p:sp>
          <p:nvSpPr>
            <p:cNvPr id="96285" name="TextBox 39946"/>
            <p:cNvSpPr txBox="1">
              <a:spLocks noChangeArrowheads="1"/>
            </p:cNvSpPr>
            <p:nvPr/>
          </p:nvSpPr>
          <p:spPr bwMode="auto">
            <a:xfrm>
              <a:off x="5270500" y="1701800"/>
              <a:ext cx="3402978" cy="46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CC0000"/>
                  </a:solidFill>
                </a:rPr>
                <a:t>Internet exchange point</a:t>
              </a:r>
            </a:p>
          </p:txBody>
        </p:sp>
        <p:cxnSp>
          <p:nvCxnSpPr>
            <p:cNvPr id="96286" name="Straight Connector 39948"/>
            <p:cNvCxnSpPr>
              <a:cxnSpLocks noChangeShapeType="1"/>
              <a:endCxn id="96302" idx="0"/>
            </p:cNvCxnSpPr>
            <p:nvPr/>
          </p:nvCxnSpPr>
          <p:spPr bwMode="auto">
            <a:xfrm flipH="1">
              <a:off x="5952289" y="2159000"/>
              <a:ext cx="219911" cy="71203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8" y="165100"/>
            <a:ext cx="8096250" cy="65087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Internet structure: network of networks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98306" name="Picture 7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25" y="6746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0850" y="1849438"/>
            <a:ext cx="8437563" cy="4559300"/>
            <a:chOff x="154891" y="1905681"/>
            <a:chExt cx="8436427" cy="4559651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1529396" y="2297655"/>
              <a:ext cx="648422" cy="418253"/>
              <a:chOff x="3053396" y="4304255"/>
              <a:chExt cx="648422" cy="418253"/>
            </a:xfrm>
          </p:grpSpPr>
          <p:sp>
            <p:nvSpPr>
              <p:cNvPr id="9865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52" name="TextBox 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4" name="Group 131"/>
            <p:cNvGrpSpPr>
              <a:grpSpLocks/>
            </p:cNvGrpSpPr>
            <p:nvPr/>
          </p:nvGrpSpPr>
          <p:grpSpPr bwMode="auto">
            <a:xfrm>
              <a:off x="373696" y="3097755"/>
              <a:ext cx="648422" cy="418253"/>
              <a:chOff x="3053396" y="4304255"/>
              <a:chExt cx="648422" cy="418253"/>
            </a:xfrm>
          </p:grpSpPr>
          <p:sp>
            <p:nvSpPr>
              <p:cNvPr id="9864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50" name="TextBox 13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5" name="Group 135"/>
            <p:cNvGrpSpPr>
              <a:grpSpLocks/>
            </p:cNvGrpSpPr>
            <p:nvPr/>
          </p:nvGrpSpPr>
          <p:grpSpPr bwMode="auto">
            <a:xfrm>
              <a:off x="6037896" y="2551655"/>
              <a:ext cx="648422" cy="418253"/>
              <a:chOff x="3053396" y="4304255"/>
              <a:chExt cx="648422" cy="418253"/>
            </a:xfrm>
          </p:grpSpPr>
          <p:sp>
            <p:nvSpPr>
              <p:cNvPr id="9864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48" name="TextBox 13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6" name="Group 138"/>
            <p:cNvGrpSpPr>
              <a:grpSpLocks/>
            </p:cNvGrpSpPr>
            <p:nvPr/>
          </p:nvGrpSpPr>
          <p:grpSpPr bwMode="auto">
            <a:xfrm>
              <a:off x="945196" y="5409155"/>
              <a:ext cx="648422" cy="418253"/>
              <a:chOff x="3053396" y="4304255"/>
              <a:chExt cx="648422" cy="418253"/>
            </a:xfrm>
          </p:grpSpPr>
          <p:sp>
            <p:nvSpPr>
              <p:cNvPr id="9864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46" name="TextBox 140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7" name="Group 141"/>
            <p:cNvGrpSpPr>
              <a:grpSpLocks/>
            </p:cNvGrpSpPr>
            <p:nvPr/>
          </p:nvGrpSpPr>
          <p:grpSpPr bwMode="auto">
            <a:xfrm>
              <a:off x="526096" y="4786855"/>
              <a:ext cx="648422" cy="418253"/>
              <a:chOff x="3053396" y="4304255"/>
              <a:chExt cx="648422" cy="418253"/>
            </a:xfrm>
          </p:grpSpPr>
          <p:sp>
            <p:nvSpPr>
              <p:cNvPr id="9864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44" name="TextBox 14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" name="Group 144"/>
            <p:cNvGrpSpPr>
              <a:grpSpLocks/>
            </p:cNvGrpSpPr>
            <p:nvPr/>
          </p:nvGrpSpPr>
          <p:grpSpPr bwMode="auto">
            <a:xfrm>
              <a:off x="297496" y="4126455"/>
              <a:ext cx="648422" cy="418253"/>
              <a:chOff x="3053396" y="4304255"/>
              <a:chExt cx="648422" cy="418253"/>
            </a:xfrm>
          </p:grpSpPr>
          <p:sp>
            <p:nvSpPr>
              <p:cNvPr id="9864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42" name="TextBox 146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" name="Group 147"/>
            <p:cNvGrpSpPr>
              <a:grpSpLocks/>
            </p:cNvGrpSpPr>
            <p:nvPr/>
          </p:nvGrpSpPr>
          <p:grpSpPr bwMode="auto">
            <a:xfrm>
              <a:off x="6787196" y="2983455"/>
              <a:ext cx="648422" cy="418253"/>
              <a:chOff x="3053396" y="4304255"/>
              <a:chExt cx="648422" cy="418253"/>
            </a:xfrm>
          </p:grpSpPr>
          <p:sp>
            <p:nvSpPr>
              <p:cNvPr id="9863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40" name="TextBox 149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" name="Group 150"/>
            <p:cNvGrpSpPr>
              <a:grpSpLocks/>
            </p:cNvGrpSpPr>
            <p:nvPr/>
          </p:nvGrpSpPr>
          <p:grpSpPr bwMode="auto">
            <a:xfrm>
              <a:off x="3129596" y="2056355"/>
              <a:ext cx="648422" cy="418253"/>
              <a:chOff x="3053396" y="4304255"/>
              <a:chExt cx="648422" cy="418253"/>
            </a:xfrm>
          </p:grpSpPr>
          <p:sp>
            <p:nvSpPr>
              <p:cNvPr id="9863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38" name="TextBox 15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1" name="Group 153"/>
            <p:cNvGrpSpPr>
              <a:grpSpLocks/>
            </p:cNvGrpSpPr>
            <p:nvPr/>
          </p:nvGrpSpPr>
          <p:grpSpPr bwMode="auto">
            <a:xfrm>
              <a:off x="754696" y="2704055"/>
              <a:ext cx="648422" cy="418253"/>
              <a:chOff x="3053396" y="4304255"/>
              <a:chExt cx="648422" cy="418253"/>
            </a:xfrm>
          </p:grpSpPr>
          <p:sp>
            <p:nvSpPr>
              <p:cNvPr id="9863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36" name="TextBox 15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2" name="Group 156"/>
            <p:cNvGrpSpPr>
              <a:grpSpLocks/>
            </p:cNvGrpSpPr>
            <p:nvPr/>
          </p:nvGrpSpPr>
          <p:grpSpPr bwMode="auto">
            <a:xfrm>
              <a:off x="4043996" y="2030955"/>
              <a:ext cx="648422" cy="418253"/>
              <a:chOff x="3053396" y="4304255"/>
              <a:chExt cx="648422" cy="418253"/>
            </a:xfrm>
          </p:grpSpPr>
          <p:sp>
            <p:nvSpPr>
              <p:cNvPr id="9863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34" name="TextBox 15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3" name="Group 160"/>
            <p:cNvGrpSpPr>
              <a:grpSpLocks/>
            </p:cNvGrpSpPr>
            <p:nvPr/>
          </p:nvGrpSpPr>
          <p:grpSpPr bwMode="auto">
            <a:xfrm>
              <a:off x="7104696" y="5663155"/>
              <a:ext cx="648422" cy="418253"/>
              <a:chOff x="3053396" y="4304255"/>
              <a:chExt cx="648422" cy="418253"/>
            </a:xfrm>
          </p:grpSpPr>
          <p:sp>
            <p:nvSpPr>
              <p:cNvPr id="9863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32" name="TextBox 16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4" name="Group 163"/>
            <p:cNvGrpSpPr>
              <a:grpSpLocks/>
            </p:cNvGrpSpPr>
            <p:nvPr/>
          </p:nvGrpSpPr>
          <p:grpSpPr bwMode="auto">
            <a:xfrm>
              <a:off x="7942896" y="5015455"/>
              <a:ext cx="648422" cy="418253"/>
              <a:chOff x="3053396" y="4304255"/>
              <a:chExt cx="648422" cy="418253"/>
            </a:xfrm>
          </p:grpSpPr>
          <p:sp>
            <p:nvSpPr>
              <p:cNvPr id="9862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30" name="TextBox 16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5" name="Group 166"/>
            <p:cNvGrpSpPr>
              <a:grpSpLocks/>
            </p:cNvGrpSpPr>
            <p:nvPr/>
          </p:nvGrpSpPr>
          <p:grpSpPr bwMode="auto">
            <a:xfrm>
              <a:off x="7714296" y="4101055"/>
              <a:ext cx="648422" cy="418253"/>
              <a:chOff x="3053396" y="4304255"/>
              <a:chExt cx="648422" cy="418253"/>
            </a:xfrm>
          </p:grpSpPr>
          <p:sp>
            <p:nvSpPr>
              <p:cNvPr id="9862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28" name="TextBox 16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6" name="Group 169"/>
            <p:cNvGrpSpPr>
              <a:grpSpLocks/>
            </p:cNvGrpSpPr>
            <p:nvPr/>
          </p:nvGrpSpPr>
          <p:grpSpPr bwMode="auto">
            <a:xfrm>
              <a:off x="4869496" y="5904455"/>
              <a:ext cx="648422" cy="418253"/>
              <a:chOff x="3053396" y="4304255"/>
              <a:chExt cx="648422" cy="418253"/>
            </a:xfrm>
          </p:grpSpPr>
          <p:sp>
            <p:nvSpPr>
              <p:cNvPr id="9862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26" name="TextBox 17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7" name="Group 172"/>
            <p:cNvGrpSpPr>
              <a:grpSpLocks/>
            </p:cNvGrpSpPr>
            <p:nvPr/>
          </p:nvGrpSpPr>
          <p:grpSpPr bwMode="auto">
            <a:xfrm>
              <a:off x="3955096" y="6044155"/>
              <a:ext cx="648422" cy="418253"/>
              <a:chOff x="3053396" y="4304255"/>
              <a:chExt cx="648422" cy="418253"/>
            </a:xfrm>
          </p:grpSpPr>
          <p:sp>
            <p:nvSpPr>
              <p:cNvPr id="9862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24" name="TextBox 174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8" name="Group 175"/>
            <p:cNvGrpSpPr>
              <a:grpSpLocks/>
            </p:cNvGrpSpPr>
            <p:nvPr/>
          </p:nvGrpSpPr>
          <p:grpSpPr bwMode="auto">
            <a:xfrm>
              <a:off x="2735896" y="5891755"/>
              <a:ext cx="648422" cy="418253"/>
              <a:chOff x="3053396" y="4304255"/>
              <a:chExt cx="648422" cy="418253"/>
            </a:xfrm>
          </p:grpSpPr>
          <p:sp>
            <p:nvSpPr>
              <p:cNvPr id="9862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22" name="TextBox 17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sp>
          <p:nvSpPr>
            <p:cNvPr id="98615" name="TextBox 4"/>
            <p:cNvSpPr txBox="1">
              <a:spLocks noChangeArrowheads="1"/>
            </p:cNvSpPr>
            <p:nvPr/>
          </p:nvSpPr>
          <p:spPr bwMode="auto">
            <a:xfrm rot="1053502">
              <a:off x="5143500" y="19558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8616" name="TextBox 179"/>
            <p:cNvSpPr txBox="1">
              <a:spLocks noChangeArrowheads="1"/>
            </p:cNvSpPr>
            <p:nvPr/>
          </p:nvSpPr>
          <p:spPr bwMode="auto">
            <a:xfrm rot="2829263">
              <a:off x="7429500" y="34290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8617" name="TextBox 180"/>
            <p:cNvSpPr txBox="1">
              <a:spLocks noChangeArrowheads="1"/>
            </p:cNvSpPr>
            <p:nvPr/>
          </p:nvSpPr>
          <p:spPr bwMode="auto">
            <a:xfrm rot="9845918">
              <a:off x="6098241" y="5942112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8618" name="TextBox 181"/>
            <p:cNvSpPr txBox="1">
              <a:spLocks noChangeArrowheads="1"/>
            </p:cNvSpPr>
            <p:nvPr/>
          </p:nvSpPr>
          <p:spPr bwMode="auto">
            <a:xfrm rot="-9948738">
              <a:off x="1730786" y="5845469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8619" name="TextBox 182"/>
            <p:cNvSpPr txBox="1">
              <a:spLocks noChangeArrowheads="1"/>
            </p:cNvSpPr>
            <p:nvPr/>
          </p:nvSpPr>
          <p:spPr bwMode="auto">
            <a:xfrm rot="-4992697">
              <a:off x="144631" y="3539025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8620" name="TextBox 183"/>
            <p:cNvSpPr txBox="1">
              <a:spLocks noChangeArrowheads="1"/>
            </p:cNvSpPr>
            <p:nvPr/>
          </p:nvSpPr>
          <p:spPr bwMode="auto">
            <a:xfrm rot="-1017263">
              <a:off x="2330376" y="1905681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</p:grpSp>
      <p:sp>
        <p:nvSpPr>
          <p:cNvPr id="98308" name="Rectangle 3"/>
          <p:cNvSpPr txBox="1">
            <a:spLocks noChangeArrowheads="1"/>
          </p:cNvSpPr>
          <p:nvPr/>
        </p:nvSpPr>
        <p:spPr bwMode="auto">
          <a:xfrm>
            <a:off x="473075" y="1073150"/>
            <a:ext cx="82042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>
                <a:latin typeface="Gill Sans MT" pitchFamily="34" charset="0"/>
              </a:rPr>
              <a:t>… and regional networks may arise to connect access nets to ISPS </a:t>
            </a: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4546600" y="3746500"/>
            <a:ext cx="3225800" cy="1117600"/>
            <a:chOff x="7848600" y="2044700"/>
            <a:chExt cx="3200399" cy="1371600"/>
          </a:xfrm>
        </p:grpSpPr>
        <p:sp>
          <p:nvSpPr>
            <p:cNvPr id="98516" name="Oval 3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9859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9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9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9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9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595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96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8518" name="Straight Connector 10"/>
            <p:cNvCxnSpPr>
              <a:cxnSpLocks noChangeShapeType="1"/>
              <a:stCxn id="98596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519" name="Straight Connector 297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520" name="Straight Connector 298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521" name="Straight Connector 299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522" name="Straight Connector 300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523" name="Straight Connector 301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524" name="Straight Connector 302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525" name="Straight Connector 303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526" name="Straight Connector 304"/>
            <p:cNvCxnSpPr>
              <a:cxnSpLocks noChangeShapeType="1"/>
              <a:endCxn id="98591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8527" name="TextBox 39958"/>
            <p:cNvSpPr txBox="1">
              <a:spLocks noChangeArrowheads="1"/>
            </p:cNvSpPr>
            <p:nvPr/>
          </p:nvSpPr>
          <p:spPr bwMode="auto">
            <a:xfrm>
              <a:off x="7958081" y="2471291"/>
              <a:ext cx="886407" cy="49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B</a:t>
              </a:r>
            </a:p>
          </p:txBody>
        </p:sp>
        <p:grpSp>
          <p:nvGrpSpPr>
            <p:cNvPr id="22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9858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8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8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3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89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90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587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88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9857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7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7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8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8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579" name="Line 140"/>
              <p:cNvSpPr>
                <a:spLocks noChangeShapeType="1"/>
              </p:cNvSpPr>
              <p:nvPr/>
            </p:nvSpPr>
            <p:spPr bwMode="auto">
              <a:xfrm>
                <a:off x="2358" y="1356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80" name="Line 141"/>
              <p:cNvSpPr>
                <a:spLocks noChangeShapeType="1"/>
              </p:cNvSpPr>
              <p:nvPr/>
            </p:nvSpPr>
            <p:spPr bwMode="auto">
              <a:xfrm>
                <a:off x="2908" y="1358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9856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6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6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7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7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7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571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72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9855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6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6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9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65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66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563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64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9855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5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5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5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5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555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56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653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9854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4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4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65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49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50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547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48" name="Line 141"/>
              <p:cNvSpPr>
                <a:spLocks noChangeShapeType="1"/>
              </p:cNvSpPr>
              <p:nvPr/>
            </p:nvSpPr>
            <p:spPr bwMode="auto">
              <a:xfrm>
                <a:off x="2907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655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9853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3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3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30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4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4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539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40" name="Line 141"/>
              <p:cNvSpPr>
                <a:spLocks noChangeShapeType="1"/>
              </p:cNvSpPr>
              <p:nvPr/>
            </p:nvSpPr>
            <p:spPr bwMode="auto">
              <a:xfrm>
                <a:off x="2910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8307" name="Group 331"/>
          <p:cNvGrpSpPr>
            <a:grpSpLocks/>
          </p:cNvGrpSpPr>
          <p:nvPr/>
        </p:nvGrpSpPr>
        <p:grpSpPr bwMode="auto">
          <a:xfrm>
            <a:off x="1803400" y="2755900"/>
            <a:ext cx="3467100" cy="1193800"/>
            <a:chOff x="7848600" y="2044700"/>
            <a:chExt cx="3200399" cy="1371600"/>
          </a:xfrm>
        </p:grpSpPr>
        <p:sp>
          <p:nvSpPr>
            <p:cNvPr id="98433" name="Oval 332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8309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9850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0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1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31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14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15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512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13" name="Line 141"/>
              <p:cNvSpPr>
                <a:spLocks noChangeShapeType="1"/>
              </p:cNvSpPr>
              <p:nvPr/>
            </p:nvSpPr>
            <p:spPr bwMode="auto">
              <a:xfrm>
                <a:off x="2906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8435" name="Straight Connector 334"/>
            <p:cNvCxnSpPr>
              <a:cxnSpLocks noChangeShapeType="1"/>
              <a:stCxn id="98513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436" name="Straight Connector 335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437" name="Straight Connector 336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438" name="Straight Connector 337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439" name="Straight Connector 338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440" name="Straight Connector 339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441" name="Straight Connector 340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442" name="Straight Connector 341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443" name="Straight Connector 342"/>
            <p:cNvCxnSpPr>
              <a:cxnSpLocks noChangeShapeType="1"/>
              <a:endCxn id="98508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8444" name="TextBox 343"/>
            <p:cNvSpPr txBox="1">
              <a:spLocks noChangeArrowheads="1"/>
            </p:cNvSpPr>
            <p:nvPr/>
          </p:nvSpPr>
          <p:spPr bwMode="auto">
            <a:xfrm>
              <a:off x="7958081" y="2471292"/>
              <a:ext cx="8744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A</a:t>
              </a:r>
            </a:p>
          </p:txBody>
        </p:sp>
        <p:grpSp>
          <p:nvGrpSpPr>
            <p:cNvPr id="98311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9850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0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0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32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0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0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504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05" name="Line 141"/>
              <p:cNvSpPr>
                <a:spLocks noChangeShapeType="1"/>
              </p:cNvSpPr>
              <p:nvPr/>
            </p:nvSpPr>
            <p:spPr bwMode="auto">
              <a:xfrm>
                <a:off x="2906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329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9849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9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9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33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9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9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496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97" name="Line 141"/>
              <p:cNvSpPr>
                <a:spLocks noChangeShapeType="1"/>
              </p:cNvSpPr>
              <p:nvPr/>
            </p:nvSpPr>
            <p:spPr bwMode="auto">
              <a:xfrm>
                <a:off x="2906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340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9848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8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8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34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90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91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488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89" name="Line 14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351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98476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77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78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362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82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83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480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81" name="Line 141"/>
              <p:cNvSpPr>
                <a:spLocks noChangeShapeType="1"/>
              </p:cNvSpPr>
              <p:nvPr/>
            </p:nvSpPr>
            <p:spPr bwMode="auto">
              <a:xfrm>
                <a:off x="2906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363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9846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6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7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36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74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75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472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73" name="Line 141"/>
              <p:cNvSpPr>
                <a:spLocks noChangeShapeType="1"/>
              </p:cNvSpPr>
              <p:nvPr/>
            </p:nvSpPr>
            <p:spPr bwMode="auto">
              <a:xfrm>
                <a:off x="2906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365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9846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6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6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366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6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6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464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65" name="Line 141"/>
              <p:cNvSpPr>
                <a:spLocks noChangeShapeType="1"/>
              </p:cNvSpPr>
              <p:nvPr/>
            </p:nvSpPr>
            <p:spPr bwMode="auto">
              <a:xfrm>
                <a:off x="2907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367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9845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5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5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36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5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5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456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57" name="Line 14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8372" name="Group 416"/>
          <p:cNvGrpSpPr>
            <a:grpSpLocks/>
          </p:cNvGrpSpPr>
          <p:nvPr/>
        </p:nvGrpSpPr>
        <p:grpSpPr bwMode="auto">
          <a:xfrm>
            <a:off x="1498600" y="4165600"/>
            <a:ext cx="3086100" cy="1168400"/>
            <a:chOff x="7848600" y="2044700"/>
            <a:chExt cx="3200399" cy="1371600"/>
          </a:xfrm>
        </p:grpSpPr>
        <p:sp>
          <p:nvSpPr>
            <p:cNvPr id="98350" name="Oval 417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8380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98425" name="Oval 492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2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2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38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3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3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429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30" name="Line 141"/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8352" name="Straight Connector 419"/>
            <p:cNvCxnSpPr>
              <a:cxnSpLocks noChangeShapeType="1"/>
              <a:stCxn id="98430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353" name="Straight Connector 420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354" name="Straight Connector 421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355" name="Straight Connector 422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356" name="Straight Connector 423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357" name="Straight Connector 424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358" name="Straight Connector 425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359" name="Straight Connector 426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360" name="Straight Connector 427"/>
            <p:cNvCxnSpPr>
              <a:cxnSpLocks noChangeShapeType="1"/>
              <a:endCxn id="98425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8361" name="TextBox 428"/>
            <p:cNvSpPr txBox="1">
              <a:spLocks noChangeArrowheads="1"/>
            </p:cNvSpPr>
            <p:nvPr/>
          </p:nvSpPr>
          <p:spPr bwMode="auto">
            <a:xfrm>
              <a:off x="7958081" y="2471292"/>
              <a:ext cx="876536" cy="469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C</a:t>
              </a:r>
            </a:p>
          </p:txBody>
        </p:sp>
        <p:grpSp>
          <p:nvGrpSpPr>
            <p:cNvPr id="98396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9841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1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1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40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2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2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421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22" name="Line 141"/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412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9840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1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1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42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15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16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413" name="Line 140"/>
              <p:cNvSpPr>
                <a:spLocks noChangeShapeType="1"/>
              </p:cNvSpPr>
              <p:nvPr/>
            </p:nvSpPr>
            <p:spPr bwMode="auto">
              <a:xfrm>
                <a:off x="2357" y="1360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14" name="Line 141"/>
              <p:cNvSpPr>
                <a:spLocks noChangeShapeType="1"/>
              </p:cNvSpPr>
              <p:nvPr/>
            </p:nvSpPr>
            <p:spPr bwMode="auto">
              <a:xfrm>
                <a:off x="2908" y="1362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428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9840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0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0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43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0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0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405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06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445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9839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39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39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446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399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00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397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98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447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9838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38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38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44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39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9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389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90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449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9837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37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37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45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38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8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381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82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451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9836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37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37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45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375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76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373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74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98312" name="Straight Connector 12"/>
          <p:cNvCxnSpPr>
            <a:cxnSpLocks noChangeShapeType="1"/>
            <a:endCxn id="98510" idx="1"/>
          </p:cNvCxnSpPr>
          <p:nvPr/>
        </p:nvCxnSpPr>
        <p:spPr bwMode="auto">
          <a:xfrm>
            <a:off x="2382838" y="2609850"/>
            <a:ext cx="238125" cy="261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13" name="Straight Connector 500"/>
          <p:cNvCxnSpPr>
            <a:cxnSpLocks noChangeShapeType="1"/>
            <a:stCxn id="98635" idx="8"/>
            <a:endCxn id="98333" idx="2"/>
          </p:cNvCxnSpPr>
          <p:nvPr/>
        </p:nvCxnSpPr>
        <p:spPr bwMode="auto">
          <a:xfrm>
            <a:off x="1455738" y="2990850"/>
            <a:ext cx="38100" cy="30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14" name="Straight Connector 501"/>
          <p:cNvCxnSpPr>
            <a:cxnSpLocks noChangeShapeType="1"/>
            <a:endCxn id="98333" idx="3"/>
          </p:cNvCxnSpPr>
          <p:nvPr/>
        </p:nvCxnSpPr>
        <p:spPr bwMode="auto">
          <a:xfrm>
            <a:off x="1235075" y="3271838"/>
            <a:ext cx="123825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15" name="Straight Connector 502"/>
          <p:cNvCxnSpPr>
            <a:cxnSpLocks noChangeShapeType="1"/>
            <a:endCxn id="98478" idx="1"/>
          </p:cNvCxnSpPr>
          <p:nvPr/>
        </p:nvCxnSpPr>
        <p:spPr bwMode="auto">
          <a:xfrm>
            <a:off x="3916363" y="2411413"/>
            <a:ext cx="307975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16" name="Straight Connector 503"/>
          <p:cNvCxnSpPr>
            <a:cxnSpLocks noChangeShapeType="1"/>
            <a:endCxn id="98478" idx="0"/>
          </p:cNvCxnSpPr>
          <p:nvPr/>
        </p:nvCxnSpPr>
        <p:spPr bwMode="auto">
          <a:xfrm flipH="1">
            <a:off x="4425950" y="2389188"/>
            <a:ext cx="384175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17" name="Straight Connector 504"/>
          <p:cNvCxnSpPr>
            <a:cxnSpLocks noChangeShapeType="1"/>
            <a:endCxn id="98561" idx="0"/>
          </p:cNvCxnSpPr>
          <p:nvPr/>
        </p:nvCxnSpPr>
        <p:spPr bwMode="auto">
          <a:xfrm>
            <a:off x="6770688" y="2900363"/>
            <a:ext cx="215900" cy="1046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18" name="Straight Connector 505"/>
          <p:cNvCxnSpPr>
            <a:cxnSpLocks noChangeShapeType="1"/>
          </p:cNvCxnSpPr>
          <p:nvPr/>
        </p:nvCxnSpPr>
        <p:spPr bwMode="auto">
          <a:xfrm flipH="1">
            <a:off x="7137400" y="3251200"/>
            <a:ext cx="241300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19" name="Straight Connector 506"/>
          <p:cNvCxnSpPr>
            <a:cxnSpLocks noChangeShapeType="1"/>
            <a:stCxn id="98627" idx="4"/>
            <a:endCxn id="98556" idx="0"/>
          </p:cNvCxnSpPr>
          <p:nvPr/>
        </p:nvCxnSpPr>
        <p:spPr bwMode="auto">
          <a:xfrm flipH="1">
            <a:off x="7483475" y="4229100"/>
            <a:ext cx="541338" cy="24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20" name="Straight Connector 507"/>
          <p:cNvCxnSpPr>
            <a:cxnSpLocks noChangeShapeType="1"/>
          </p:cNvCxnSpPr>
          <p:nvPr/>
        </p:nvCxnSpPr>
        <p:spPr bwMode="auto">
          <a:xfrm flipH="1" flipV="1">
            <a:off x="7454900" y="4573588"/>
            <a:ext cx="796925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21" name="Straight Connector 508"/>
          <p:cNvCxnSpPr>
            <a:cxnSpLocks noChangeShapeType="1"/>
            <a:endCxn id="98543" idx="5"/>
          </p:cNvCxnSpPr>
          <p:nvPr/>
        </p:nvCxnSpPr>
        <p:spPr bwMode="auto">
          <a:xfrm flipH="1" flipV="1">
            <a:off x="6496050" y="4722813"/>
            <a:ext cx="1047750" cy="966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22" name="Straight Connector 509"/>
          <p:cNvCxnSpPr>
            <a:cxnSpLocks noChangeShapeType="1"/>
            <a:stCxn id="98625" idx="0"/>
            <a:endCxn id="98331" idx="5"/>
          </p:cNvCxnSpPr>
          <p:nvPr/>
        </p:nvCxnSpPr>
        <p:spPr bwMode="auto">
          <a:xfrm flipH="1" flipV="1">
            <a:off x="5084763" y="5684838"/>
            <a:ext cx="520700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23" name="Straight Connector 510"/>
          <p:cNvCxnSpPr>
            <a:cxnSpLocks noChangeShapeType="1"/>
          </p:cNvCxnSpPr>
          <p:nvPr/>
        </p:nvCxnSpPr>
        <p:spPr bwMode="auto">
          <a:xfrm flipH="1" flipV="1">
            <a:off x="4068763" y="5045075"/>
            <a:ext cx="371475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24" name="Straight Connector 511"/>
          <p:cNvCxnSpPr>
            <a:cxnSpLocks noChangeShapeType="1"/>
            <a:stCxn id="98622" idx="0"/>
          </p:cNvCxnSpPr>
          <p:nvPr/>
        </p:nvCxnSpPr>
        <p:spPr bwMode="auto">
          <a:xfrm flipV="1">
            <a:off x="3389313" y="5689600"/>
            <a:ext cx="306387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25" name="Straight Connector 512"/>
          <p:cNvCxnSpPr>
            <a:cxnSpLocks noChangeShapeType="1"/>
          </p:cNvCxnSpPr>
          <p:nvPr/>
        </p:nvCxnSpPr>
        <p:spPr bwMode="auto">
          <a:xfrm flipV="1">
            <a:off x="1790700" y="5160963"/>
            <a:ext cx="401638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26" name="Straight Connector 513"/>
          <p:cNvCxnSpPr>
            <a:cxnSpLocks noChangeShapeType="1"/>
            <a:stCxn id="98644" idx="0"/>
          </p:cNvCxnSpPr>
          <p:nvPr/>
        </p:nvCxnSpPr>
        <p:spPr bwMode="auto">
          <a:xfrm flipV="1">
            <a:off x="1179513" y="4467225"/>
            <a:ext cx="227012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27" name="Straight Connector 514"/>
          <p:cNvCxnSpPr>
            <a:cxnSpLocks noChangeShapeType="1"/>
            <a:endCxn id="98333" idx="5"/>
          </p:cNvCxnSpPr>
          <p:nvPr/>
        </p:nvCxnSpPr>
        <p:spPr bwMode="auto">
          <a:xfrm flipV="1">
            <a:off x="1155700" y="4368800"/>
            <a:ext cx="2032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98463" name="Group 20"/>
          <p:cNvGrpSpPr>
            <a:grpSpLocks/>
          </p:cNvGrpSpPr>
          <p:nvPr/>
        </p:nvGrpSpPr>
        <p:grpSpPr bwMode="auto">
          <a:xfrm>
            <a:off x="4713288" y="2871788"/>
            <a:ext cx="2117725" cy="1082675"/>
            <a:chOff x="4712800" y="2871032"/>
            <a:chExt cx="2117908" cy="1082781"/>
          </a:xfrm>
        </p:grpSpPr>
        <p:grpSp>
          <p:nvGrpSpPr>
            <p:cNvPr id="98471" name="Group 16"/>
            <p:cNvGrpSpPr>
              <a:grpSpLocks/>
            </p:cNvGrpSpPr>
            <p:nvPr/>
          </p:nvGrpSpPr>
          <p:grpSpPr bwMode="auto">
            <a:xfrm>
              <a:off x="5677190" y="2871032"/>
              <a:ext cx="530938" cy="338554"/>
              <a:chOff x="5573768" y="2726239"/>
              <a:chExt cx="530938" cy="338554"/>
            </a:xfrm>
          </p:grpSpPr>
          <p:sp>
            <p:nvSpPr>
              <p:cNvPr id="98348" name="Oval 14"/>
              <p:cNvSpPr>
                <a:spLocks noChangeArrowheads="1"/>
              </p:cNvSpPr>
              <p:nvPr/>
            </p:nvSpPr>
            <p:spPr bwMode="auto">
              <a:xfrm>
                <a:off x="5573768" y="2751297"/>
                <a:ext cx="528092" cy="30480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49" name="TextBox 15"/>
              <p:cNvSpPr txBox="1">
                <a:spLocks noChangeArrowheads="1"/>
              </p:cNvSpPr>
              <p:nvPr/>
            </p:nvSpPr>
            <p:spPr bwMode="auto">
              <a:xfrm>
                <a:off x="5593027" y="2726239"/>
                <a:ext cx="51167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bg1"/>
                    </a:solidFill>
                  </a:rPr>
                  <a:t>IXP</a:t>
                </a:r>
              </a:p>
            </p:txBody>
          </p:sp>
        </p:grpSp>
        <p:cxnSp>
          <p:nvCxnSpPr>
            <p:cNvPr id="98346" name="Straight Connector 18"/>
            <p:cNvCxnSpPr>
              <a:cxnSpLocks noChangeShapeType="1"/>
            </p:cNvCxnSpPr>
            <p:nvPr/>
          </p:nvCxnSpPr>
          <p:spPr bwMode="auto">
            <a:xfrm>
              <a:off x="4712800" y="3050554"/>
              <a:ext cx="964390" cy="2689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98347" name="Straight Connector 516"/>
            <p:cNvCxnSpPr>
              <a:cxnSpLocks noChangeShapeType="1"/>
            </p:cNvCxnSpPr>
            <p:nvPr/>
          </p:nvCxnSpPr>
          <p:spPr bwMode="auto">
            <a:xfrm>
              <a:off x="6139092" y="3168890"/>
              <a:ext cx="691616" cy="78492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</p:grpSp>
      <p:grpSp>
        <p:nvGrpSpPr>
          <p:cNvPr id="98479" name="Group 39937"/>
          <p:cNvGrpSpPr>
            <a:grpSpLocks/>
          </p:cNvGrpSpPr>
          <p:nvPr/>
        </p:nvGrpSpPr>
        <p:grpSpPr bwMode="auto">
          <a:xfrm>
            <a:off x="3692525" y="3789363"/>
            <a:ext cx="1538288" cy="585787"/>
            <a:chOff x="3692946" y="3789212"/>
            <a:chExt cx="1537885" cy="585306"/>
          </a:xfrm>
        </p:grpSpPr>
        <p:cxnSp>
          <p:nvCxnSpPr>
            <p:cNvPr id="98339" name="Straight Connector 515"/>
            <p:cNvCxnSpPr>
              <a:cxnSpLocks noChangeShapeType="1"/>
              <a:stCxn id="98395" idx="0"/>
            </p:cNvCxnSpPr>
            <p:nvPr/>
          </p:nvCxnSpPr>
          <p:spPr bwMode="auto">
            <a:xfrm flipV="1">
              <a:off x="3833272" y="4233204"/>
              <a:ext cx="190444" cy="1413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grpSp>
          <p:nvGrpSpPr>
            <p:cNvPr id="98487" name="Group 518"/>
            <p:cNvGrpSpPr>
              <a:grpSpLocks/>
            </p:cNvGrpSpPr>
            <p:nvPr/>
          </p:nvGrpSpPr>
          <p:grpSpPr bwMode="auto">
            <a:xfrm>
              <a:off x="3932901" y="3934211"/>
              <a:ext cx="530938" cy="338554"/>
              <a:chOff x="5573768" y="2726239"/>
              <a:chExt cx="530938" cy="338554"/>
            </a:xfrm>
          </p:grpSpPr>
          <p:sp>
            <p:nvSpPr>
              <p:cNvPr id="98343" name="Oval 521"/>
              <p:cNvSpPr>
                <a:spLocks noChangeArrowheads="1"/>
              </p:cNvSpPr>
              <p:nvPr/>
            </p:nvSpPr>
            <p:spPr bwMode="auto">
              <a:xfrm>
                <a:off x="5573768" y="2751297"/>
                <a:ext cx="528092" cy="30480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44" name="TextBox 522"/>
              <p:cNvSpPr txBox="1">
                <a:spLocks noChangeArrowheads="1"/>
              </p:cNvSpPr>
              <p:nvPr/>
            </p:nvSpPr>
            <p:spPr bwMode="auto">
              <a:xfrm>
                <a:off x="5593027" y="2726239"/>
                <a:ext cx="51167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bg1"/>
                    </a:solidFill>
                  </a:rPr>
                  <a:t>IXP</a:t>
                </a:r>
              </a:p>
            </p:txBody>
          </p:sp>
        </p:grpSp>
        <p:cxnSp>
          <p:nvCxnSpPr>
            <p:cNvPr id="98341" name="Straight Connector 519"/>
            <p:cNvCxnSpPr>
              <a:cxnSpLocks noChangeShapeType="1"/>
              <a:stCxn id="98343" idx="6"/>
              <a:endCxn id="98595" idx="1"/>
            </p:cNvCxnSpPr>
            <p:nvPr/>
          </p:nvCxnSpPr>
          <p:spPr bwMode="auto">
            <a:xfrm flipV="1">
              <a:off x="4460993" y="3953654"/>
              <a:ext cx="769838" cy="15801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98342" name="Straight Connector 520"/>
            <p:cNvCxnSpPr>
              <a:cxnSpLocks noChangeShapeType="1"/>
            </p:cNvCxnSpPr>
            <p:nvPr/>
          </p:nvCxnSpPr>
          <p:spPr bwMode="auto">
            <a:xfrm>
              <a:off x="3692946" y="3789212"/>
              <a:ext cx="342738" cy="204847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</p:grpSp>
      <p:grpSp>
        <p:nvGrpSpPr>
          <p:cNvPr id="98495" name="Group 39939"/>
          <p:cNvGrpSpPr>
            <a:grpSpLocks/>
          </p:cNvGrpSpPr>
          <p:nvPr/>
        </p:nvGrpSpPr>
        <p:grpSpPr bwMode="auto">
          <a:xfrm>
            <a:off x="2406650" y="3633788"/>
            <a:ext cx="2901950" cy="1296987"/>
            <a:chOff x="2407287" y="3633041"/>
            <a:chExt cx="2900648" cy="1297685"/>
          </a:xfrm>
        </p:grpSpPr>
        <p:cxnSp>
          <p:nvCxnSpPr>
            <p:cNvPr id="98336" name="Straight Connector 7"/>
            <p:cNvCxnSpPr>
              <a:cxnSpLocks noChangeShapeType="1"/>
              <a:stCxn id="98468" idx="5"/>
              <a:endCxn id="98593" idx="1"/>
            </p:cNvCxnSpPr>
            <p:nvPr/>
          </p:nvCxnSpPr>
          <p:spPr bwMode="auto">
            <a:xfrm>
              <a:off x="4876256" y="3633041"/>
              <a:ext cx="431679" cy="222499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98337" name="Straight Connector 415"/>
            <p:cNvCxnSpPr>
              <a:cxnSpLocks noChangeShapeType="1"/>
              <a:endCxn id="98427" idx="0"/>
            </p:cNvCxnSpPr>
            <p:nvPr/>
          </p:nvCxnSpPr>
          <p:spPr bwMode="auto">
            <a:xfrm flipH="1">
              <a:off x="2407287" y="3753131"/>
              <a:ext cx="282429" cy="51137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98338" name="Straight Connector 523"/>
            <p:cNvCxnSpPr>
              <a:cxnSpLocks noChangeShapeType="1"/>
              <a:stCxn id="98390" idx="0"/>
            </p:cNvCxnSpPr>
            <p:nvPr/>
          </p:nvCxnSpPr>
          <p:spPr bwMode="auto">
            <a:xfrm flipV="1">
              <a:off x="4307545" y="4626270"/>
              <a:ext cx="843636" cy="30445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</p:grpSp>
      <p:sp>
        <p:nvSpPr>
          <p:cNvPr id="98331" name="Oval 6"/>
          <p:cNvSpPr>
            <a:spLocks noChangeArrowheads="1"/>
          </p:cNvSpPr>
          <p:nvPr/>
        </p:nvSpPr>
        <p:spPr bwMode="auto">
          <a:xfrm>
            <a:off x="3340100" y="5359400"/>
            <a:ext cx="20447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32" name="TextBox 9"/>
          <p:cNvSpPr txBox="1">
            <a:spLocks noChangeArrowheads="1"/>
          </p:cNvSpPr>
          <p:nvPr/>
        </p:nvSpPr>
        <p:spPr bwMode="auto">
          <a:xfrm>
            <a:off x="3556000" y="5334000"/>
            <a:ext cx="1587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regional net</a:t>
            </a:r>
          </a:p>
        </p:txBody>
      </p:sp>
      <p:sp>
        <p:nvSpPr>
          <p:cNvPr id="98333" name="Oval 517"/>
          <p:cNvSpPr>
            <a:spLocks noChangeArrowheads="1"/>
          </p:cNvSpPr>
          <p:nvPr/>
        </p:nvSpPr>
        <p:spPr bwMode="auto">
          <a:xfrm rot="5400000">
            <a:off x="867569" y="3736182"/>
            <a:ext cx="1252537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98334" name="Straight Connector 39941"/>
          <p:cNvCxnSpPr>
            <a:cxnSpLocks noChangeShapeType="1"/>
            <a:stCxn id="98333" idx="0"/>
            <a:endCxn id="98456" idx="0"/>
          </p:cNvCxnSpPr>
          <p:nvPr/>
        </p:nvCxnSpPr>
        <p:spPr bwMode="auto">
          <a:xfrm flipV="1">
            <a:off x="1684338" y="3654425"/>
            <a:ext cx="7588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35" name="Straight Connector 524"/>
          <p:cNvCxnSpPr>
            <a:cxnSpLocks noChangeShapeType="1"/>
            <a:endCxn id="98429" idx="1"/>
          </p:cNvCxnSpPr>
          <p:nvPr/>
        </p:nvCxnSpPr>
        <p:spPr bwMode="auto">
          <a:xfrm>
            <a:off x="1685925" y="4111625"/>
            <a:ext cx="466725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8" y="165100"/>
            <a:ext cx="8096250" cy="65087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Internet structure: network of networks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100354" name="Picture 7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25" y="6746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0850" y="1849438"/>
            <a:ext cx="8437563" cy="4559300"/>
            <a:chOff x="154891" y="1905681"/>
            <a:chExt cx="8436427" cy="4559651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1529396" y="2297655"/>
              <a:ext cx="648422" cy="418253"/>
              <a:chOff x="3053396" y="4304255"/>
              <a:chExt cx="648422" cy="418253"/>
            </a:xfrm>
          </p:grpSpPr>
          <p:sp>
            <p:nvSpPr>
              <p:cNvPr id="100710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11" name="TextBox 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4" name="Group 131"/>
            <p:cNvGrpSpPr>
              <a:grpSpLocks/>
            </p:cNvGrpSpPr>
            <p:nvPr/>
          </p:nvGrpSpPr>
          <p:grpSpPr bwMode="auto">
            <a:xfrm>
              <a:off x="373696" y="3097755"/>
              <a:ext cx="648422" cy="418253"/>
              <a:chOff x="3053396" y="4304255"/>
              <a:chExt cx="648422" cy="418253"/>
            </a:xfrm>
          </p:grpSpPr>
          <p:sp>
            <p:nvSpPr>
              <p:cNvPr id="100708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09" name="TextBox 13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5" name="Group 135"/>
            <p:cNvGrpSpPr>
              <a:grpSpLocks/>
            </p:cNvGrpSpPr>
            <p:nvPr/>
          </p:nvGrpSpPr>
          <p:grpSpPr bwMode="auto">
            <a:xfrm>
              <a:off x="6037896" y="2551655"/>
              <a:ext cx="648422" cy="418253"/>
              <a:chOff x="3053396" y="4304255"/>
              <a:chExt cx="648422" cy="418253"/>
            </a:xfrm>
          </p:grpSpPr>
          <p:sp>
            <p:nvSpPr>
              <p:cNvPr id="100706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07" name="TextBox 13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6" name="Group 138"/>
            <p:cNvGrpSpPr>
              <a:grpSpLocks/>
            </p:cNvGrpSpPr>
            <p:nvPr/>
          </p:nvGrpSpPr>
          <p:grpSpPr bwMode="auto">
            <a:xfrm>
              <a:off x="945196" y="5409155"/>
              <a:ext cx="648422" cy="418253"/>
              <a:chOff x="3053396" y="4304255"/>
              <a:chExt cx="648422" cy="418253"/>
            </a:xfrm>
          </p:grpSpPr>
          <p:sp>
            <p:nvSpPr>
              <p:cNvPr id="100704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05" name="TextBox 140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7" name="Group 141"/>
            <p:cNvGrpSpPr>
              <a:grpSpLocks/>
            </p:cNvGrpSpPr>
            <p:nvPr/>
          </p:nvGrpSpPr>
          <p:grpSpPr bwMode="auto">
            <a:xfrm>
              <a:off x="526096" y="4786855"/>
              <a:ext cx="648422" cy="418253"/>
              <a:chOff x="3053396" y="4304255"/>
              <a:chExt cx="648422" cy="418253"/>
            </a:xfrm>
          </p:grpSpPr>
          <p:sp>
            <p:nvSpPr>
              <p:cNvPr id="100702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03" name="TextBox 14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" name="Group 144"/>
            <p:cNvGrpSpPr>
              <a:grpSpLocks/>
            </p:cNvGrpSpPr>
            <p:nvPr/>
          </p:nvGrpSpPr>
          <p:grpSpPr bwMode="auto">
            <a:xfrm>
              <a:off x="297496" y="4126455"/>
              <a:ext cx="648422" cy="418253"/>
              <a:chOff x="3053396" y="4304255"/>
              <a:chExt cx="648422" cy="418253"/>
            </a:xfrm>
          </p:grpSpPr>
          <p:sp>
            <p:nvSpPr>
              <p:cNvPr id="100700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01" name="TextBox 146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" name="Group 147"/>
            <p:cNvGrpSpPr>
              <a:grpSpLocks/>
            </p:cNvGrpSpPr>
            <p:nvPr/>
          </p:nvGrpSpPr>
          <p:grpSpPr bwMode="auto">
            <a:xfrm>
              <a:off x="6787196" y="2983455"/>
              <a:ext cx="648422" cy="418253"/>
              <a:chOff x="3053396" y="4304255"/>
              <a:chExt cx="648422" cy="418253"/>
            </a:xfrm>
          </p:grpSpPr>
          <p:sp>
            <p:nvSpPr>
              <p:cNvPr id="100698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99" name="TextBox 149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" name="Group 150"/>
            <p:cNvGrpSpPr>
              <a:grpSpLocks/>
            </p:cNvGrpSpPr>
            <p:nvPr/>
          </p:nvGrpSpPr>
          <p:grpSpPr bwMode="auto">
            <a:xfrm>
              <a:off x="3129596" y="2056355"/>
              <a:ext cx="648422" cy="418253"/>
              <a:chOff x="3053396" y="4304255"/>
              <a:chExt cx="648422" cy="418253"/>
            </a:xfrm>
          </p:grpSpPr>
          <p:sp>
            <p:nvSpPr>
              <p:cNvPr id="100696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97" name="TextBox 15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1" name="Group 153"/>
            <p:cNvGrpSpPr>
              <a:grpSpLocks/>
            </p:cNvGrpSpPr>
            <p:nvPr/>
          </p:nvGrpSpPr>
          <p:grpSpPr bwMode="auto">
            <a:xfrm>
              <a:off x="754696" y="2704055"/>
              <a:ext cx="648422" cy="418253"/>
              <a:chOff x="3053396" y="4304255"/>
              <a:chExt cx="648422" cy="418253"/>
            </a:xfrm>
          </p:grpSpPr>
          <p:sp>
            <p:nvSpPr>
              <p:cNvPr id="100694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95" name="TextBox 15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2" name="Group 156"/>
            <p:cNvGrpSpPr>
              <a:grpSpLocks/>
            </p:cNvGrpSpPr>
            <p:nvPr/>
          </p:nvGrpSpPr>
          <p:grpSpPr bwMode="auto">
            <a:xfrm>
              <a:off x="4043996" y="2030955"/>
              <a:ext cx="648422" cy="418253"/>
              <a:chOff x="3053396" y="4304255"/>
              <a:chExt cx="648422" cy="418253"/>
            </a:xfrm>
          </p:grpSpPr>
          <p:sp>
            <p:nvSpPr>
              <p:cNvPr id="100692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93" name="TextBox 15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3" name="Group 160"/>
            <p:cNvGrpSpPr>
              <a:grpSpLocks/>
            </p:cNvGrpSpPr>
            <p:nvPr/>
          </p:nvGrpSpPr>
          <p:grpSpPr bwMode="auto">
            <a:xfrm>
              <a:off x="7104696" y="5663155"/>
              <a:ext cx="648422" cy="418253"/>
              <a:chOff x="3053396" y="4304255"/>
              <a:chExt cx="648422" cy="418253"/>
            </a:xfrm>
          </p:grpSpPr>
          <p:sp>
            <p:nvSpPr>
              <p:cNvPr id="100690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91" name="TextBox 16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4" name="Group 163"/>
            <p:cNvGrpSpPr>
              <a:grpSpLocks/>
            </p:cNvGrpSpPr>
            <p:nvPr/>
          </p:nvGrpSpPr>
          <p:grpSpPr bwMode="auto">
            <a:xfrm>
              <a:off x="7942896" y="5015455"/>
              <a:ext cx="648422" cy="418253"/>
              <a:chOff x="3053396" y="4304255"/>
              <a:chExt cx="648422" cy="418253"/>
            </a:xfrm>
          </p:grpSpPr>
          <p:sp>
            <p:nvSpPr>
              <p:cNvPr id="100688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89" name="TextBox 16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5" name="Group 166"/>
            <p:cNvGrpSpPr>
              <a:grpSpLocks/>
            </p:cNvGrpSpPr>
            <p:nvPr/>
          </p:nvGrpSpPr>
          <p:grpSpPr bwMode="auto">
            <a:xfrm>
              <a:off x="7714296" y="4101055"/>
              <a:ext cx="648422" cy="418253"/>
              <a:chOff x="3053396" y="4304255"/>
              <a:chExt cx="648422" cy="418253"/>
            </a:xfrm>
          </p:grpSpPr>
          <p:sp>
            <p:nvSpPr>
              <p:cNvPr id="100686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87" name="TextBox 16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6" name="Group 169"/>
            <p:cNvGrpSpPr>
              <a:grpSpLocks/>
            </p:cNvGrpSpPr>
            <p:nvPr/>
          </p:nvGrpSpPr>
          <p:grpSpPr bwMode="auto">
            <a:xfrm>
              <a:off x="4869496" y="5904455"/>
              <a:ext cx="648422" cy="418253"/>
              <a:chOff x="3053396" y="4304255"/>
              <a:chExt cx="648422" cy="418253"/>
            </a:xfrm>
          </p:grpSpPr>
          <p:sp>
            <p:nvSpPr>
              <p:cNvPr id="100684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85" name="TextBox 17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7" name="Group 172"/>
            <p:cNvGrpSpPr>
              <a:grpSpLocks/>
            </p:cNvGrpSpPr>
            <p:nvPr/>
          </p:nvGrpSpPr>
          <p:grpSpPr bwMode="auto">
            <a:xfrm>
              <a:off x="3955096" y="6044155"/>
              <a:ext cx="648422" cy="418253"/>
              <a:chOff x="3053396" y="4304255"/>
              <a:chExt cx="648422" cy="418253"/>
            </a:xfrm>
          </p:grpSpPr>
          <p:sp>
            <p:nvSpPr>
              <p:cNvPr id="100682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83" name="TextBox 174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8" name="Group 175"/>
            <p:cNvGrpSpPr>
              <a:grpSpLocks/>
            </p:cNvGrpSpPr>
            <p:nvPr/>
          </p:nvGrpSpPr>
          <p:grpSpPr bwMode="auto">
            <a:xfrm>
              <a:off x="2735896" y="5891755"/>
              <a:ext cx="648422" cy="418253"/>
              <a:chOff x="3053396" y="4304255"/>
              <a:chExt cx="648422" cy="418253"/>
            </a:xfrm>
          </p:grpSpPr>
          <p:sp>
            <p:nvSpPr>
              <p:cNvPr id="100680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81" name="TextBox 17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sp>
          <p:nvSpPr>
            <p:cNvPr id="100674" name="TextBox 4"/>
            <p:cNvSpPr txBox="1">
              <a:spLocks noChangeArrowheads="1"/>
            </p:cNvSpPr>
            <p:nvPr/>
          </p:nvSpPr>
          <p:spPr bwMode="auto">
            <a:xfrm rot="1053502">
              <a:off x="5143500" y="19558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100675" name="TextBox 179"/>
            <p:cNvSpPr txBox="1">
              <a:spLocks noChangeArrowheads="1"/>
            </p:cNvSpPr>
            <p:nvPr/>
          </p:nvSpPr>
          <p:spPr bwMode="auto">
            <a:xfrm rot="2829263">
              <a:off x="7429500" y="34290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100676" name="TextBox 180"/>
            <p:cNvSpPr txBox="1">
              <a:spLocks noChangeArrowheads="1"/>
            </p:cNvSpPr>
            <p:nvPr/>
          </p:nvSpPr>
          <p:spPr bwMode="auto">
            <a:xfrm rot="9845918">
              <a:off x="6098241" y="5942112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100677" name="TextBox 181"/>
            <p:cNvSpPr txBox="1">
              <a:spLocks noChangeArrowheads="1"/>
            </p:cNvSpPr>
            <p:nvPr/>
          </p:nvSpPr>
          <p:spPr bwMode="auto">
            <a:xfrm rot="-9948738">
              <a:off x="1730786" y="5845469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100678" name="TextBox 182"/>
            <p:cNvSpPr txBox="1">
              <a:spLocks noChangeArrowheads="1"/>
            </p:cNvSpPr>
            <p:nvPr/>
          </p:nvSpPr>
          <p:spPr bwMode="auto">
            <a:xfrm rot="-4992697">
              <a:off x="144631" y="3539025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100679" name="TextBox 183"/>
            <p:cNvSpPr txBox="1">
              <a:spLocks noChangeArrowheads="1"/>
            </p:cNvSpPr>
            <p:nvPr/>
          </p:nvSpPr>
          <p:spPr bwMode="auto">
            <a:xfrm rot="-1017263">
              <a:off x="2330376" y="1905681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</p:grpSp>
      <p:sp>
        <p:nvSpPr>
          <p:cNvPr id="100356" name="Rectangle 3"/>
          <p:cNvSpPr txBox="1">
            <a:spLocks noChangeArrowheads="1"/>
          </p:cNvSpPr>
          <p:nvPr/>
        </p:nvSpPr>
        <p:spPr bwMode="auto">
          <a:xfrm>
            <a:off x="485775" y="1011238"/>
            <a:ext cx="82042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>
                <a:latin typeface="Gill Sans MT" pitchFamily="34" charset="0"/>
              </a:rPr>
              <a:t>… and content provider networks  (e.g., Google, Microsoft,   Akamai ) may run their own network, to bring services, content close to end users</a:t>
            </a: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4546600" y="3746500"/>
            <a:ext cx="3225800" cy="1117600"/>
            <a:chOff x="7848600" y="2044700"/>
            <a:chExt cx="3200399" cy="1371600"/>
          </a:xfrm>
        </p:grpSpPr>
        <p:sp>
          <p:nvSpPr>
            <p:cNvPr id="100575" name="Oval 3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10065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5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5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65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65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654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55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00577" name="Straight Connector 10"/>
            <p:cNvCxnSpPr>
              <a:cxnSpLocks noChangeShapeType="1"/>
              <a:stCxn id="100655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578" name="Straight Connector 297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579" name="Straight Connector 298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580" name="Straight Connector 299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581" name="Straight Connector 300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582" name="Straight Connector 301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583" name="Straight Connector 302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584" name="Straight Connector 303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585" name="Straight Connector 304"/>
            <p:cNvCxnSpPr>
              <a:cxnSpLocks noChangeShapeType="1"/>
              <a:endCxn id="100650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0586" name="TextBox 39958"/>
            <p:cNvSpPr txBox="1">
              <a:spLocks noChangeArrowheads="1"/>
            </p:cNvSpPr>
            <p:nvPr/>
          </p:nvSpPr>
          <p:spPr bwMode="auto">
            <a:xfrm>
              <a:off x="7958081" y="2471291"/>
              <a:ext cx="886407" cy="49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B</a:t>
              </a:r>
            </a:p>
          </p:txBody>
        </p:sp>
        <p:grpSp>
          <p:nvGrpSpPr>
            <p:cNvPr id="22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10064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4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4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3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64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64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646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47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10063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3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3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640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641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638" name="Line 140"/>
              <p:cNvSpPr>
                <a:spLocks noChangeShapeType="1"/>
              </p:cNvSpPr>
              <p:nvPr/>
            </p:nvSpPr>
            <p:spPr bwMode="auto">
              <a:xfrm>
                <a:off x="2358" y="1356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39" name="Line 141"/>
              <p:cNvSpPr>
                <a:spLocks noChangeShapeType="1"/>
              </p:cNvSpPr>
              <p:nvPr/>
            </p:nvSpPr>
            <p:spPr bwMode="auto">
              <a:xfrm>
                <a:off x="2908" y="1358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100626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27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28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7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632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633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630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31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10061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1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2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9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624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625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622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23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10061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1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1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61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61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614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15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352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10060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0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0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35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60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60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606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07" name="Line 141"/>
              <p:cNvSpPr>
                <a:spLocks noChangeShapeType="1"/>
              </p:cNvSpPr>
              <p:nvPr/>
            </p:nvSpPr>
            <p:spPr bwMode="auto">
              <a:xfrm>
                <a:off x="2907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357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10059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9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9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35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600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601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598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99" name="Line 141"/>
              <p:cNvSpPr>
                <a:spLocks noChangeShapeType="1"/>
              </p:cNvSpPr>
              <p:nvPr/>
            </p:nvSpPr>
            <p:spPr bwMode="auto">
              <a:xfrm>
                <a:off x="2910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0359" name="Group 331"/>
          <p:cNvGrpSpPr>
            <a:grpSpLocks/>
          </p:cNvGrpSpPr>
          <p:nvPr/>
        </p:nvGrpSpPr>
        <p:grpSpPr bwMode="auto">
          <a:xfrm>
            <a:off x="1803400" y="2755900"/>
            <a:ext cx="3467100" cy="1193800"/>
            <a:chOff x="7848600" y="2044700"/>
            <a:chExt cx="3200399" cy="1371600"/>
          </a:xfrm>
        </p:grpSpPr>
        <p:sp>
          <p:nvSpPr>
            <p:cNvPr id="100492" name="Oval 332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0376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10056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6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6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377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57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7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571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72" name="Line 141"/>
              <p:cNvSpPr>
                <a:spLocks noChangeShapeType="1"/>
              </p:cNvSpPr>
              <p:nvPr/>
            </p:nvSpPr>
            <p:spPr bwMode="auto">
              <a:xfrm>
                <a:off x="2906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00494" name="Straight Connector 334"/>
            <p:cNvCxnSpPr>
              <a:cxnSpLocks noChangeShapeType="1"/>
              <a:stCxn id="100572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95" name="Straight Connector 335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96" name="Straight Connector 336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97" name="Straight Connector 337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98" name="Straight Connector 338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99" name="Straight Connector 339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500" name="Straight Connector 340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501" name="Straight Connector 341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502" name="Straight Connector 342"/>
            <p:cNvCxnSpPr>
              <a:cxnSpLocks noChangeShapeType="1"/>
              <a:endCxn id="100567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0503" name="TextBox 343"/>
            <p:cNvSpPr txBox="1">
              <a:spLocks noChangeArrowheads="1"/>
            </p:cNvSpPr>
            <p:nvPr/>
          </p:nvSpPr>
          <p:spPr bwMode="auto">
            <a:xfrm>
              <a:off x="7958081" y="2471292"/>
              <a:ext cx="8744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A</a:t>
              </a:r>
            </a:p>
          </p:txBody>
        </p:sp>
        <p:grpSp>
          <p:nvGrpSpPr>
            <p:cNvPr id="100378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10055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6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6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399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565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66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563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64" name="Line 141"/>
              <p:cNvSpPr>
                <a:spLocks noChangeShapeType="1"/>
              </p:cNvSpPr>
              <p:nvPr/>
            </p:nvSpPr>
            <p:spPr bwMode="auto">
              <a:xfrm>
                <a:off x="2906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404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10055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5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5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41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55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5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555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56" name="Line 141"/>
              <p:cNvSpPr>
                <a:spLocks noChangeShapeType="1"/>
              </p:cNvSpPr>
              <p:nvPr/>
            </p:nvSpPr>
            <p:spPr bwMode="auto">
              <a:xfrm>
                <a:off x="2906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421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10054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4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4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422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549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50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547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48" name="Line 14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423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10053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3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3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42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54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4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539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40" name="Line 141"/>
              <p:cNvSpPr>
                <a:spLocks noChangeShapeType="1"/>
              </p:cNvSpPr>
              <p:nvPr/>
            </p:nvSpPr>
            <p:spPr bwMode="auto">
              <a:xfrm>
                <a:off x="2906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425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10052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2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2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426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53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3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531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32" name="Line 141"/>
              <p:cNvSpPr>
                <a:spLocks noChangeShapeType="1"/>
              </p:cNvSpPr>
              <p:nvPr/>
            </p:nvSpPr>
            <p:spPr bwMode="auto">
              <a:xfrm>
                <a:off x="2906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427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10051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2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2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43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525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26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523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24" name="Line 141"/>
              <p:cNvSpPr>
                <a:spLocks noChangeShapeType="1"/>
              </p:cNvSpPr>
              <p:nvPr/>
            </p:nvSpPr>
            <p:spPr bwMode="auto">
              <a:xfrm>
                <a:off x="2907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439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10051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1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1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447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51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1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515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16" name="Line 14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0455" name="Group 416"/>
          <p:cNvGrpSpPr>
            <a:grpSpLocks/>
          </p:cNvGrpSpPr>
          <p:nvPr/>
        </p:nvGrpSpPr>
        <p:grpSpPr bwMode="auto">
          <a:xfrm>
            <a:off x="1498600" y="4165600"/>
            <a:ext cx="3086100" cy="1168400"/>
            <a:chOff x="7848600" y="2044700"/>
            <a:chExt cx="3200399" cy="1371600"/>
          </a:xfrm>
        </p:grpSpPr>
        <p:sp>
          <p:nvSpPr>
            <p:cNvPr id="100409" name="Oval 417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0463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100484" name="Oval 492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8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8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47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490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91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488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89" name="Line 141"/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00411" name="Straight Connector 419"/>
            <p:cNvCxnSpPr>
              <a:cxnSpLocks noChangeShapeType="1"/>
              <a:stCxn id="100489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12" name="Straight Connector 420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13" name="Straight Connector 421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14" name="Straight Connector 422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15" name="Straight Connector 423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16" name="Straight Connector 424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17" name="Straight Connector 425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18" name="Straight Connector 426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19" name="Straight Connector 427"/>
            <p:cNvCxnSpPr>
              <a:cxnSpLocks noChangeShapeType="1"/>
              <a:endCxn id="100484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0420" name="TextBox 428"/>
            <p:cNvSpPr txBox="1">
              <a:spLocks noChangeArrowheads="1"/>
            </p:cNvSpPr>
            <p:nvPr/>
          </p:nvSpPr>
          <p:spPr bwMode="auto">
            <a:xfrm>
              <a:off x="7958081" y="2471292"/>
              <a:ext cx="926532" cy="469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B</a:t>
              </a:r>
            </a:p>
          </p:txBody>
        </p:sp>
        <p:grpSp>
          <p:nvGrpSpPr>
            <p:cNvPr id="100479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100476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77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78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487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482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83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480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81" name="Line 141"/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493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10046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6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7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50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474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75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472" name="Line 140"/>
              <p:cNvSpPr>
                <a:spLocks noChangeShapeType="1"/>
              </p:cNvSpPr>
              <p:nvPr/>
            </p:nvSpPr>
            <p:spPr bwMode="auto">
              <a:xfrm>
                <a:off x="2357" y="1360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73" name="Line 141"/>
              <p:cNvSpPr>
                <a:spLocks noChangeShapeType="1"/>
              </p:cNvSpPr>
              <p:nvPr/>
            </p:nvSpPr>
            <p:spPr bwMode="auto">
              <a:xfrm>
                <a:off x="2908" y="1362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505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10046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6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6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506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46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6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464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65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507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10045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5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5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50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45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5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456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57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509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10044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4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4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51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450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51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448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49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514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100436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37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38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522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442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43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440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41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530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10042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2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3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53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434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35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432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33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00360" name="Straight Connector 12"/>
          <p:cNvCxnSpPr>
            <a:cxnSpLocks noChangeShapeType="1"/>
            <a:endCxn id="100569" idx="1"/>
          </p:cNvCxnSpPr>
          <p:nvPr/>
        </p:nvCxnSpPr>
        <p:spPr bwMode="auto">
          <a:xfrm>
            <a:off x="2382838" y="2609850"/>
            <a:ext cx="238125" cy="261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61" name="Straight Connector 500"/>
          <p:cNvCxnSpPr>
            <a:cxnSpLocks noChangeShapeType="1"/>
            <a:stCxn id="100694" idx="8"/>
            <a:endCxn id="100381" idx="2"/>
          </p:cNvCxnSpPr>
          <p:nvPr/>
        </p:nvCxnSpPr>
        <p:spPr bwMode="auto">
          <a:xfrm>
            <a:off x="1455738" y="2990850"/>
            <a:ext cx="38100" cy="30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62" name="Straight Connector 501"/>
          <p:cNvCxnSpPr>
            <a:cxnSpLocks noChangeShapeType="1"/>
            <a:endCxn id="100381" idx="3"/>
          </p:cNvCxnSpPr>
          <p:nvPr/>
        </p:nvCxnSpPr>
        <p:spPr bwMode="auto">
          <a:xfrm>
            <a:off x="1235075" y="3271838"/>
            <a:ext cx="123825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63" name="Straight Connector 502"/>
          <p:cNvCxnSpPr>
            <a:cxnSpLocks noChangeShapeType="1"/>
            <a:endCxn id="100537" idx="1"/>
          </p:cNvCxnSpPr>
          <p:nvPr/>
        </p:nvCxnSpPr>
        <p:spPr bwMode="auto">
          <a:xfrm>
            <a:off x="3916363" y="2411413"/>
            <a:ext cx="307975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64" name="Straight Connector 503"/>
          <p:cNvCxnSpPr>
            <a:cxnSpLocks noChangeShapeType="1"/>
            <a:endCxn id="100537" idx="0"/>
          </p:cNvCxnSpPr>
          <p:nvPr/>
        </p:nvCxnSpPr>
        <p:spPr bwMode="auto">
          <a:xfrm flipH="1">
            <a:off x="4425950" y="2389188"/>
            <a:ext cx="384175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65" name="Straight Connector 504"/>
          <p:cNvCxnSpPr>
            <a:cxnSpLocks noChangeShapeType="1"/>
            <a:endCxn id="100620" idx="0"/>
          </p:cNvCxnSpPr>
          <p:nvPr/>
        </p:nvCxnSpPr>
        <p:spPr bwMode="auto">
          <a:xfrm>
            <a:off x="6770688" y="2900363"/>
            <a:ext cx="215900" cy="1046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66" name="Straight Connector 505"/>
          <p:cNvCxnSpPr>
            <a:cxnSpLocks noChangeShapeType="1"/>
          </p:cNvCxnSpPr>
          <p:nvPr/>
        </p:nvCxnSpPr>
        <p:spPr bwMode="auto">
          <a:xfrm flipH="1">
            <a:off x="7137400" y="3251200"/>
            <a:ext cx="241300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67" name="Straight Connector 506"/>
          <p:cNvCxnSpPr>
            <a:cxnSpLocks noChangeShapeType="1"/>
            <a:stCxn id="100686" idx="4"/>
            <a:endCxn id="100615" idx="0"/>
          </p:cNvCxnSpPr>
          <p:nvPr/>
        </p:nvCxnSpPr>
        <p:spPr bwMode="auto">
          <a:xfrm flipH="1">
            <a:off x="7483475" y="4229100"/>
            <a:ext cx="541338" cy="24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68" name="Straight Connector 507"/>
          <p:cNvCxnSpPr>
            <a:cxnSpLocks noChangeShapeType="1"/>
          </p:cNvCxnSpPr>
          <p:nvPr/>
        </p:nvCxnSpPr>
        <p:spPr bwMode="auto">
          <a:xfrm flipH="1" flipV="1">
            <a:off x="7454900" y="4573588"/>
            <a:ext cx="796925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69" name="Straight Connector 508"/>
          <p:cNvCxnSpPr>
            <a:cxnSpLocks noChangeShapeType="1"/>
            <a:endCxn id="100602" idx="5"/>
          </p:cNvCxnSpPr>
          <p:nvPr/>
        </p:nvCxnSpPr>
        <p:spPr bwMode="auto">
          <a:xfrm flipH="1" flipV="1">
            <a:off x="6496050" y="4722813"/>
            <a:ext cx="1047750" cy="966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70" name="Straight Connector 509"/>
          <p:cNvCxnSpPr>
            <a:cxnSpLocks noChangeShapeType="1"/>
            <a:stCxn id="100684" idx="0"/>
            <a:endCxn id="100379" idx="5"/>
          </p:cNvCxnSpPr>
          <p:nvPr/>
        </p:nvCxnSpPr>
        <p:spPr bwMode="auto">
          <a:xfrm flipH="1" flipV="1">
            <a:off x="5084763" y="5684838"/>
            <a:ext cx="520700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71" name="Straight Connector 510"/>
          <p:cNvCxnSpPr>
            <a:cxnSpLocks noChangeShapeType="1"/>
          </p:cNvCxnSpPr>
          <p:nvPr/>
        </p:nvCxnSpPr>
        <p:spPr bwMode="auto">
          <a:xfrm flipH="1" flipV="1">
            <a:off x="4068763" y="5045075"/>
            <a:ext cx="371475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72" name="Straight Connector 511"/>
          <p:cNvCxnSpPr>
            <a:cxnSpLocks noChangeShapeType="1"/>
            <a:stCxn id="100681" idx="0"/>
          </p:cNvCxnSpPr>
          <p:nvPr/>
        </p:nvCxnSpPr>
        <p:spPr bwMode="auto">
          <a:xfrm flipV="1">
            <a:off x="3389313" y="5689600"/>
            <a:ext cx="306387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73" name="Straight Connector 512"/>
          <p:cNvCxnSpPr>
            <a:cxnSpLocks noChangeShapeType="1"/>
          </p:cNvCxnSpPr>
          <p:nvPr/>
        </p:nvCxnSpPr>
        <p:spPr bwMode="auto">
          <a:xfrm flipV="1">
            <a:off x="1790700" y="5160963"/>
            <a:ext cx="401638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74" name="Straight Connector 513"/>
          <p:cNvCxnSpPr>
            <a:cxnSpLocks noChangeShapeType="1"/>
            <a:stCxn id="100703" idx="0"/>
          </p:cNvCxnSpPr>
          <p:nvPr/>
        </p:nvCxnSpPr>
        <p:spPr bwMode="auto">
          <a:xfrm flipV="1">
            <a:off x="1179513" y="4467225"/>
            <a:ext cx="227012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75" name="Straight Connector 514"/>
          <p:cNvCxnSpPr>
            <a:cxnSpLocks noChangeShapeType="1"/>
            <a:endCxn id="100381" idx="5"/>
          </p:cNvCxnSpPr>
          <p:nvPr/>
        </p:nvCxnSpPr>
        <p:spPr bwMode="auto">
          <a:xfrm flipV="1">
            <a:off x="1155700" y="4368800"/>
            <a:ext cx="2032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00546" name="Group 20"/>
          <p:cNvGrpSpPr>
            <a:grpSpLocks/>
          </p:cNvGrpSpPr>
          <p:nvPr/>
        </p:nvGrpSpPr>
        <p:grpSpPr bwMode="auto">
          <a:xfrm>
            <a:off x="4713288" y="2871788"/>
            <a:ext cx="2117725" cy="1082675"/>
            <a:chOff x="4712800" y="2871032"/>
            <a:chExt cx="2117908" cy="1082781"/>
          </a:xfrm>
        </p:grpSpPr>
        <p:grpSp>
          <p:nvGrpSpPr>
            <p:cNvPr id="100554" name="Group 16"/>
            <p:cNvGrpSpPr>
              <a:grpSpLocks/>
            </p:cNvGrpSpPr>
            <p:nvPr/>
          </p:nvGrpSpPr>
          <p:grpSpPr bwMode="auto">
            <a:xfrm>
              <a:off x="5677190" y="2871032"/>
              <a:ext cx="530938" cy="338554"/>
              <a:chOff x="5573768" y="2726239"/>
              <a:chExt cx="530938" cy="338554"/>
            </a:xfrm>
          </p:grpSpPr>
          <p:sp>
            <p:nvSpPr>
              <p:cNvPr id="100407" name="Oval 14"/>
              <p:cNvSpPr>
                <a:spLocks noChangeArrowheads="1"/>
              </p:cNvSpPr>
              <p:nvPr/>
            </p:nvSpPr>
            <p:spPr bwMode="auto">
              <a:xfrm>
                <a:off x="5573768" y="2751297"/>
                <a:ext cx="528092" cy="30480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08" name="TextBox 15"/>
              <p:cNvSpPr txBox="1">
                <a:spLocks noChangeArrowheads="1"/>
              </p:cNvSpPr>
              <p:nvPr/>
            </p:nvSpPr>
            <p:spPr bwMode="auto">
              <a:xfrm>
                <a:off x="5593027" y="2726239"/>
                <a:ext cx="51167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bg1"/>
                    </a:solidFill>
                  </a:rPr>
                  <a:t>IXP</a:t>
                </a:r>
              </a:p>
            </p:txBody>
          </p:sp>
        </p:grpSp>
        <p:cxnSp>
          <p:nvCxnSpPr>
            <p:cNvPr id="100405" name="Straight Connector 18"/>
            <p:cNvCxnSpPr>
              <a:cxnSpLocks noChangeShapeType="1"/>
            </p:cNvCxnSpPr>
            <p:nvPr/>
          </p:nvCxnSpPr>
          <p:spPr bwMode="auto">
            <a:xfrm>
              <a:off x="4712800" y="3050554"/>
              <a:ext cx="964390" cy="2689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100406" name="Straight Connector 516"/>
            <p:cNvCxnSpPr>
              <a:cxnSpLocks noChangeShapeType="1"/>
            </p:cNvCxnSpPr>
            <p:nvPr/>
          </p:nvCxnSpPr>
          <p:spPr bwMode="auto">
            <a:xfrm>
              <a:off x="6139092" y="3168890"/>
              <a:ext cx="691616" cy="78492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</p:grpSp>
      <p:grpSp>
        <p:nvGrpSpPr>
          <p:cNvPr id="100562" name="Group 39937"/>
          <p:cNvGrpSpPr>
            <a:grpSpLocks/>
          </p:cNvGrpSpPr>
          <p:nvPr/>
        </p:nvGrpSpPr>
        <p:grpSpPr bwMode="auto">
          <a:xfrm>
            <a:off x="3692525" y="3789363"/>
            <a:ext cx="1538288" cy="585787"/>
            <a:chOff x="3692946" y="3789212"/>
            <a:chExt cx="1537885" cy="585306"/>
          </a:xfrm>
        </p:grpSpPr>
        <p:cxnSp>
          <p:nvCxnSpPr>
            <p:cNvPr id="100398" name="Straight Connector 515"/>
            <p:cNvCxnSpPr>
              <a:cxnSpLocks noChangeShapeType="1"/>
              <a:stCxn id="100454" idx="0"/>
            </p:cNvCxnSpPr>
            <p:nvPr/>
          </p:nvCxnSpPr>
          <p:spPr bwMode="auto">
            <a:xfrm flipV="1">
              <a:off x="3833272" y="4233204"/>
              <a:ext cx="190444" cy="1413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grpSp>
          <p:nvGrpSpPr>
            <p:cNvPr id="100570" name="Group 518"/>
            <p:cNvGrpSpPr>
              <a:grpSpLocks/>
            </p:cNvGrpSpPr>
            <p:nvPr/>
          </p:nvGrpSpPr>
          <p:grpSpPr bwMode="auto">
            <a:xfrm>
              <a:off x="3932901" y="3934211"/>
              <a:ext cx="530938" cy="338554"/>
              <a:chOff x="5573768" y="2726239"/>
              <a:chExt cx="530938" cy="338554"/>
            </a:xfrm>
          </p:grpSpPr>
          <p:sp>
            <p:nvSpPr>
              <p:cNvPr id="100402" name="Oval 521"/>
              <p:cNvSpPr>
                <a:spLocks noChangeArrowheads="1"/>
              </p:cNvSpPr>
              <p:nvPr/>
            </p:nvSpPr>
            <p:spPr bwMode="auto">
              <a:xfrm>
                <a:off x="5573768" y="2751297"/>
                <a:ext cx="528092" cy="30480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03" name="TextBox 522"/>
              <p:cNvSpPr txBox="1">
                <a:spLocks noChangeArrowheads="1"/>
              </p:cNvSpPr>
              <p:nvPr/>
            </p:nvSpPr>
            <p:spPr bwMode="auto">
              <a:xfrm>
                <a:off x="5593027" y="2726239"/>
                <a:ext cx="51167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bg1"/>
                    </a:solidFill>
                  </a:rPr>
                  <a:t>IXP</a:t>
                </a:r>
              </a:p>
            </p:txBody>
          </p:sp>
        </p:grpSp>
        <p:cxnSp>
          <p:nvCxnSpPr>
            <p:cNvPr id="100400" name="Straight Connector 519"/>
            <p:cNvCxnSpPr>
              <a:cxnSpLocks noChangeShapeType="1"/>
              <a:stCxn id="100402" idx="6"/>
              <a:endCxn id="100654" idx="1"/>
            </p:cNvCxnSpPr>
            <p:nvPr/>
          </p:nvCxnSpPr>
          <p:spPr bwMode="auto">
            <a:xfrm flipV="1">
              <a:off x="4460993" y="3953654"/>
              <a:ext cx="769838" cy="15801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100401" name="Straight Connector 520"/>
            <p:cNvCxnSpPr>
              <a:cxnSpLocks noChangeShapeType="1"/>
            </p:cNvCxnSpPr>
            <p:nvPr/>
          </p:nvCxnSpPr>
          <p:spPr bwMode="auto">
            <a:xfrm>
              <a:off x="3692946" y="3789212"/>
              <a:ext cx="342738" cy="204847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</p:grpSp>
      <p:grpSp>
        <p:nvGrpSpPr>
          <p:cNvPr id="100576" name="Group 39939"/>
          <p:cNvGrpSpPr>
            <a:grpSpLocks/>
          </p:cNvGrpSpPr>
          <p:nvPr/>
        </p:nvGrpSpPr>
        <p:grpSpPr bwMode="auto">
          <a:xfrm>
            <a:off x="2406650" y="3633788"/>
            <a:ext cx="2901950" cy="1296987"/>
            <a:chOff x="2407287" y="3633041"/>
            <a:chExt cx="2900648" cy="1297685"/>
          </a:xfrm>
        </p:grpSpPr>
        <p:cxnSp>
          <p:nvCxnSpPr>
            <p:cNvPr id="100395" name="Straight Connector 7"/>
            <p:cNvCxnSpPr>
              <a:cxnSpLocks noChangeShapeType="1"/>
              <a:stCxn id="100527" idx="5"/>
              <a:endCxn id="100652" idx="1"/>
            </p:cNvCxnSpPr>
            <p:nvPr/>
          </p:nvCxnSpPr>
          <p:spPr bwMode="auto">
            <a:xfrm>
              <a:off x="4876256" y="3633041"/>
              <a:ext cx="431679" cy="222499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100396" name="Straight Connector 415"/>
            <p:cNvCxnSpPr>
              <a:cxnSpLocks noChangeShapeType="1"/>
              <a:endCxn id="100486" idx="0"/>
            </p:cNvCxnSpPr>
            <p:nvPr/>
          </p:nvCxnSpPr>
          <p:spPr bwMode="auto">
            <a:xfrm flipH="1">
              <a:off x="2407287" y="3753131"/>
              <a:ext cx="282429" cy="51137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100397" name="Straight Connector 523"/>
            <p:cNvCxnSpPr>
              <a:cxnSpLocks noChangeShapeType="1"/>
              <a:stCxn id="100449" idx="0"/>
            </p:cNvCxnSpPr>
            <p:nvPr/>
          </p:nvCxnSpPr>
          <p:spPr bwMode="auto">
            <a:xfrm flipV="1">
              <a:off x="4307545" y="4626270"/>
              <a:ext cx="843636" cy="30445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</p:grpSp>
      <p:sp>
        <p:nvSpPr>
          <p:cNvPr id="100379" name="Oval 6"/>
          <p:cNvSpPr>
            <a:spLocks noChangeArrowheads="1"/>
          </p:cNvSpPr>
          <p:nvPr/>
        </p:nvSpPr>
        <p:spPr bwMode="auto">
          <a:xfrm>
            <a:off x="3340100" y="5359400"/>
            <a:ext cx="20447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0" name="TextBox 9"/>
          <p:cNvSpPr txBox="1">
            <a:spLocks noChangeArrowheads="1"/>
          </p:cNvSpPr>
          <p:nvPr/>
        </p:nvSpPr>
        <p:spPr bwMode="auto">
          <a:xfrm>
            <a:off x="3556000" y="5334000"/>
            <a:ext cx="1587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regional net</a:t>
            </a:r>
          </a:p>
        </p:txBody>
      </p:sp>
      <p:sp>
        <p:nvSpPr>
          <p:cNvPr id="100381" name="Oval 517"/>
          <p:cNvSpPr>
            <a:spLocks noChangeArrowheads="1"/>
          </p:cNvSpPr>
          <p:nvPr/>
        </p:nvSpPr>
        <p:spPr bwMode="auto">
          <a:xfrm rot="5400000">
            <a:off x="867569" y="3736182"/>
            <a:ext cx="1252537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00382" name="Straight Connector 39941"/>
          <p:cNvCxnSpPr>
            <a:cxnSpLocks noChangeShapeType="1"/>
            <a:stCxn id="100381" idx="0"/>
            <a:endCxn id="100515" idx="0"/>
          </p:cNvCxnSpPr>
          <p:nvPr/>
        </p:nvCxnSpPr>
        <p:spPr bwMode="auto">
          <a:xfrm flipV="1">
            <a:off x="1684338" y="3654425"/>
            <a:ext cx="7588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83" name="Straight Connector 524"/>
          <p:cNvCxnSpPr>
            <a:cxnSpLocks noChangeShapeType="1"/>
            <a:endCxn id="100488" idx="1"/>
          </p:cNvCxnSpPr>
          <p:nvPr/>
        </p:nvCxnSpPr>
        <p:spPr bwMode="auto">
          <a:xfrm>
            <a:off x="1685925" y="4111625"/>
            <a:ext cx="466725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0384" name="Oval 11"/>
          <p:cNvSpPr>
            <a:spLocks noChangeArrowheads="1"/>
          </p:cNvSpPr>
          <p:nvPr/>
        </p:nvSpPr>
        <p:spPr bwMode="auto">
          <a:xfrm>
            <a:off x="1866900" y="3429000"/>
            <a:ext cx="6096000" cy="673100"/>
          </a:xfrm>
          <a:prstGeom prst="ellipse">
            <a:avLst/>
          </a:prstGeom>
          <a:solidFill>
            <a:srgbClr val="FF6600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5" name="TextBox 13"/>
          <p:cNvSpPr txBox="1">
            <a:spLocks noChangeArrowheads="1"/>
          </p:cNvSpPr>
          <p:nvPr/>
        </p:nvSpPr>
        <p:spPr bwMode="auto">
          <a:xfrm>
            <a:off x="3113088" y="3541713"/>
            <a:ext cx="36274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bg1"/>
                </a:solidFill>
              </a:rPr>
              <a:t>Content provider network</a:t>
            </a:r>
          </a:p>
        </p:txBody>
      </p:sp>
      <p:cxnSp>
        <p:nvCxnSpPr>
          <p:cNvPr id="100386" name="Straight Connector 19"/>
          <p:cNvCxnSpPr>
            <a:cxnSpLocks noChangeShapeType="1"/>
            <a:stCxn id="100707" idx="2"/>
          </p:cNvCxnSpPr>
          <p:nvPr/>
        </p:nvCxnSpPr>
        <p:spPr bwMode="auto">
          <a:xfrm flipH="1">
            <a:off x="6540500" y="2867025"/>
            <a:ext cx="1508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87" name="Straight Connector 525"/>
          <p:cNvCxnSpPr>
            <a:cxnSpLocks noChangeShapeType="1"/>
            <a:endCxn id="100384" idx="7"/>
          </p:cNvCxnSpPr>
          <p:nvPr/>
        </p:nvCxnSpPr>
        <p:spPr bwMode="auto">
          <a:xfrm flipH="1">
            <a:off x="7070725" y="3221038"/>
            <a:ext cx="14287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88" name="Straight Connector 526"/>
          <p:cNvCxnSpPr>
            <a:cxnSpLocks noChangeShapeType="1"/>
          </p:cNvCxnSpPr>
          <p:nvPr/>
        </p:nvCxnSpPr>
        <p:spPr bwMode="auto">
          <a:xfrm flipH="1">
            <a:off x="5773738" y="3205163"/>
            <a:ext cx="111125" cy="2444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</p:cxnSp>
      <p:cxnSp>
        <p:nvCxnSpPr>
          <p:cNvPr id="100389" name="Straight Connector 527"/>
          <p:cNvCxnSpPr>
            <a:cxnSpLocks noChangeShapeType="1"/>
            <a:endCxn id="100384" idx="1"/>
          </p:cNvCxnSpPr>
          <p:nvPr/>
        </p:nvCxnSpPr>
        <p:spPr bwMode="auto">
          <a:xfrm>
            <a:off x="2682875" y="3008313"/>
            <a:ext cx="76200" cy="5191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</p:cxnSp>
      <p:cxnSp>
        <p:nvCxnSpPr>
          <p:cNvPr id="100390" name="Straight Connector 528"/>
          <p:cNvCxnSpPr>
            <a:cxnSpLocks noChangeShapeType="1"/>
            <a:endCxn id="100454" idx="1"/>
          </p:cNvCxnSpPr>
          <p:nvPr/>
        </p:nvCxnSpPr>
        <p:spPr bwMode="auto">
          <a:xfrm>
            <a:off x="3413125" y="4049713"/>
            <a:ext cx="239713" cy="3397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</p:cxnSp>
      <p:cxnSp>
        <p:nvCxnSpPr>
          <p:cNvPr id="100391" name="Straight Connector 529"/>
          <p:cNvCxnSpPr>
            <a:cxnSpLocks noChangeShapeType="1"/>
          </p:cNvCxnSpPr>
          <p:nvPr/>
        </p:nvCxnSpPr>
        <p:spPr bwMode="auto">
          <a:xfrm>
            <a:off x="2303463" y="2651125"/>
            <a:ext cx="14287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92" name="Straight Connector 530"/>
          <p:cNvCxnSpPr>
            <a:cxnSpLocks noChangeShapeType="1"/>
          </p:cNvCxnSpPr>
          <p:nvPr/>
        </p:nvCxnSpPr>
        <p:spPr bwMode="auto">
          <a:xfrm flipH="1">
            <a:off x="1693863" y="3935413"/>
            <a:ext cx="528637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93" name="Straight Connector 531"/>
          <p:cNvCxnSpPr>
            <a:cxnSpLocks noChangeShapeType="1"/>
            <a:stCxn id="100686" idx="3"/>
          </p:cNvCxnSpPr>
          <p:nvPr/>
        </p:nvCxnSpPr>
        <p:spPr bwMode="auto">
          <a:xfrm flipH="1" flipV="1">
            <a:off x="7713663" y="3903663"/>
            <a:ext cx="40005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94" name="Straight Connector 532"/>
          <p:cNvCxnSpPr>
            <a:cxnSpLocks noChangeShapeType="1"/>
            <a:stCxn id="100688" idx="4"/>
          </p:cNvCxnSpPr>
          <p:nvPr/>
        </p:nvCxnSpPr>
        <p:spPr bwMode="auto">
          <a:xfrm flipH="1" flipV="1">
            <a:off x="7624763" y="3929063"/>
            <a:ext cx="628650" cy="1214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8" y="165100"/>
            <a:ext cx="8096250" cy="65087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Internet structure: network of networks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5149850"/>
            <a:ext cx="8440738" cy="46482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at center: small # of well-connected large networks</a:t>
            </a:r>
          </a:p>
          <a:p>
            <a:pPr lvl="1" eaLnBrk="1" hangingPunct="1"/>
            <a:r>
              <a:rPr lang="ja-JP" altLang="en-US" sz="2000" smtClean="0">
                <a:solidFill>
                  <a:srgbClr val="CC0000"/>
                </a:solidFill>
                <a:ea typeface="ＭＳ Ｐゴシック" pitchFamily="34" charset="-128"/>
              </a:rPr>
              <a:t>“</a:t>
            </a:r>
            <a:r>
              <a:rPr lang="en-US" altLang="ja-JP" sz="2000" smtClean="0">
                <a:solidFill>
                  <a:srgbClr val="CC0000"/>
                </a:solidFill>
                <a:ea typeface="ＭＳ Ｐゴシック" pitchFamily="34" charset="-128"/>
              </a:rPr>
              <a:t>tier-1</a:t>
            </a:r>
            <a:r>
              <a:rPr lang="ja-JP" altLang="en-US" sz="2000" smtClean="0">
                <a:solidFill>
                  <a:srgbClr val="CC0000"/>
                </a:solidFill>
                <a:ea typeface="ＭＳ Ｐゴシック" pitchFamily="34" charset="-128"/>
              </a:rPr>
              <a:t>”</a:t>
            </a:r>
            <a:r>
              <a:rPr lang="en-US" altLang="ja-JP" sz="2000" smtClean="0">
                <a:solidFill>
                  <a:srgbClr val="CC0000"/>
                </a:solidFill>
                <a:ea typeface="ＭＳ Ｐゴシック" pitchFamily="34" charset="-128"/>
              </a:rPr>
              <a:t> commercial ISPs</a:t>
            </a:r>
            <a:r>
              <a:rPr lang="en-US" altLang="ja-JP" sz="200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ja-JP" sz="2000" smtClean="0">
                <a:ea typeface="ＭＳ Ｐゴシック" pitchFamily="34" charset="-128"/>
              </a:rPr>
              <a:t>(e.g., Level 3, Sprint, AT&amp;T, NTT), national &amp; international coverage</a:t>
            </a:r>
          </a:p>
          <a:p>
            <a:pPr lvl="1" eaLnBrk="1" hangingPunct="1"/>
            <a:r>
              <a:rPr lang="en-US" sz="2000" smtClean="0">
                <a:solidFill>
                  <a:srgbClr val="CC0000"/>
                </a:solidFill>
              </a:rPr>
              <a:t>content provider network </a:t>
            </a:r>
            <a:r>
              <a:rPr lang="en-US" sz="2000" smtClean="0"/>
              <a:t>(e.g, Google): private network that connects it data centers to Internet, often bypassing tier-1, regional ISPs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000" smtClean="0"/>
          </a:p>
        </p:txBody>
      </p:sp>
      <p:pic>
        <p:nvPicPr>
          <p:cNvPr id="102404" name="Picture 7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25" y="6746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71792B17-D5DF-4A01-8CCF-1DC84E2B34D2}" type="slidenum">
              <a:rPr lang="en-US"/>
              <a:pPr/>
              <a:t>18</a:t>
            </a:fld>
            <a:endParaRPr lang="en-US"/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054100" y="1038225"/>
            <a:ext cx="7658100" cy="3984625"/>
            <a:chOff x="1066800" y="1371600"/>
            <a:chExt cx="7194549" cy="3984625"/>
          </a:xfrm>
        </p:grpSpPr>
        <p:sp>
          <p:nvSpPr>
            <p:cNvPr id="102407" name="Oval 76"/>
            <p:cNvSpPr>
              <a:spLocks noChangeArrowheads="1"/>
            </p:cNvSpPr>
            <p:nvPr/>
          </p:nvSpPr>
          <p:spPr bwMode="auto">
            <a:xfrm>
              <a:off x="19812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access</a:t>
              </a:r>
            </a:p>
            <a:p>
              <a:pPr algn="ctr"/>
              <a:r>
                <a:rPr lang="en-US" sz="1600"/>
                <a:t>ISP</a:t>
              </a:r>
            </a:p>
          </p:txBody>
        </p:sp>
        <p:sp>
          <p:nvSpPr>
            <p:cNvPr id="102408" name="Oval 76"/>
            <p:cNvSpPr>
              <a:spLocks noChangeArrowheads="1"/>
            </p:cNvSpPr>
            <p:nvPr/>
          </p:nvSpPr>
          <p:spPr bwMode="auto">
            <a:xfrm>
              <a:off x="10668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access</a:t>
              </a:r>
            </a:p>
            <a:p>
              <a:pPr algn="ctr"/>
              <a:r>
                <a:rPr lang="en-US" sz="1600"/>
                <a:t>ISP</a:t>
              </a:r>
            </a:p>
          </p:txBody>
        </p:sp>
        <p:sp>
          <p:nvSpPr>
            <p:cNvPr id="102409" name="Oval 76"/>
            <p:cNvSpPr>
              <a:spLocks noChangeArrowheads="1"/>
            </p:cNvSpPr>
            <p:nvPr/>
          </p:nvSpPr>
          <p:spPr bwMode="auto">
            <a:xfrm>
              <a:off x="56388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access</a:t>
              </a:r>
            </a:p>
            <a:p>
              <a:pPr algn="ctr"/>
              <a:r>
                <a:rPr lang="en-US" sz="1600"/>
                <a:t>ISP</a:t>
              </a:r>
            </a:p>
          </p:txBody>
        </p:sp>
        <p:sp>
          <p:nvSpPr>
            <p:cNvPr id="102410" name="Oval 76"/>
            <p:cNvSpPr>
              <a:spLocks noChangeArrowheads="1"/>
            </p:cNvSpPr>
            <p:nvPr/>
          </p:nvSpPr>
          <p:spPr bwMode="auto">
            <a:xfrm>
              <a:off x="47244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access</a:t>
              </a:r>
            </a:p>
            <a:p>
              <a:pPr algn="ctr"/>
              <a:r>
                <a:rPr lang="en-US" sz="1600"/>
                <a:t>ISP</a:t>
              </a:r>
            </a:p>
          </p:txBody>
        </p:sp>
        <p:sp>
          <p:nvSpPr>
            <p:cNvPr id="102411" name="Oval 76"/>
            <p:cNvSpPr>
              <a:spLocks noChangeArrowheads="1"/>
            </p:cNvSpPr>
            <p:nvPr/>
          </p:nvSpPr>
          <p:spPr bwMode="auto">
            <a:xfrm>
              <a:off x="38100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access</a:t>
              </a:r>
            </a:p>
            <a:p>
              <a:pPr algn="ctr"/>
              <a:r>
                <a:rPr lang="en-US" sz="1600"/>
                <a:t>ISP</a:t>
              </a:r>
            </a:p>
          </p:txBody>
        </p:sp>
        <p:sp>
          <p:nvSpPr>
            <p:cNvPr id="102412" name="Oval 76"/>
            <p:cNvSpPr>
              <a:spLocks noChangeArrowheads="1"/>
            </p:cNvSpPr>
            <p:nvPr/>
          </p:nvSpPr>
          <p:spPr bwMode="auto">
            <a:xfrm>
              <a:off x="28956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access</a:t>
              </a:r>
            </a:p>
            <a:p>
              <a:pPr algn="ctr"/>
              <a:r>
                <a:rPr lang="en-US" sz="1600"/>
                <a:t>ISP</a:t>
              </a:r>
            </a:p>
          </p:txBody>
        </p:sp>
        <p:sp>
          <p:nvSpPr>
            <p:cNvPr id="102413" name="Oval 76"/>
            <p:cNvSpPr>
              <a:spLocks noChangeArrowheads="1"/>
            </p:cNvSpPr>
            <p:nvPr/>
          </p:nvSpPr>
          <p:spPr bwMode="auto">
            <a:xfrm>
              <a:off x="65532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access</a:t>
              </a:r>
            </a:p>
            <a:p>
              <a:pPr algn="ctr"/>
              <a:r>
                <a:rPr lang="en-US" sz="1600"/>
                <a:t>ISP</a:t>
              </a:r>
            </a:p>
          </p:txBody>
        </p:sp>
        <p:sp>
          <p:nvSpPr>
            <p:cNvPr id="102414" name="Oval 76"/>
            <p:cNvSpPr>
              <a:spLocks noChangeArrowheads="1"/>
            </p:cNvSpPr>
            <p:nvPr/>
          </p:nvSpPr>
          <p:spPr bwMode="auto">
            <a:xfrm>
              <a:off x="74676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access</a:t>
              </a:r>
            </a:p>
            <a:p>
              <a:pPr algn="ctr"/>
              <a:r>
                <a:rPr lang="en-US" sz="1600"/>
                <a:t>ISP</a:t>
              </a:r>
            </a:p>
          </p:txBody>
        </p:sp>
        <p:sp>
          <p:nvSpPr>
            <p:cNvPr id="102415" name="Oval 33"/>
            <p:cNvSpPr>
              <a:spLocks noChangeArrowheads="1"/>
            </p:cNvSpPr>
            <p:nvPr/>
          </p:nvSpPr>
          <p:spPr bwMode="auto">
            <a:xfrm>
              <a:off x="2438400" y="3429000"/>
              <a:ext cx="1863725" cy="7905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808080"/>
                  </a:solidFill>
                </a:rPr>
                <a:t>Regional ISP</a:t>
              </a:r>
            </a:p>
          </p:txBody>
        </p:sp>
        <p:sp>
          <p:nvSpPr>
            <p:cNvPr id="102416" name="Oval 33"/>
            <p:cNvSpPr>
              <a:spLocks noChangeArrowheads="1"/>
            </p:cNvSpPr>
            <p:nvPr/>
          </p:nvSpPr>
          <p:spPr bwMode="auto">
            <a:xfrm>
              <a:off x="4800600" y="3429000"/>
              <a:ext cx="1863725" cy="7905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808080"/>
                  </a:solidFill>
                </a:rPr>
                <a:t>Regional ISP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133157" y="2819400"/>
              <a:ext cx="609985" cy="457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IXP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801284" y="2743200"/>
              <a:ext cx="608494" cy="457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IXP</a:t>
              </a:r>
            </a:p>
          </p:txBody>
        </p:sp>
        <p:sp>
          <p:nvSpPr>
            <p:cNvPr id="102419" name="Oval 34"/>
            <p:cNvSpPr>
              <a:spLocks noChangeArrowheads="1"/>
            </p:cNvSpPr>
            <p:nvPr/>
          </p:nvSpPr>
          <p:spPr bwMode="auto">
            <a:xfrm>
              <a:off x="1143000" y="1600200"/>
              <a:ext cx="1863725" cy="790575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Tier 1 ISP</a:t>
              </a:r>
              <a:endParaRPr lang="en-US"/>
            </a:p>
          </p:txBody>
        </p:sp>
        <p:sp>
          <p:nvSpPr>
            <p:cNvPr id="102420" name="Oval 34"/>
            <p:cNvSpPr>
              <a:spLocks noChangeArrowheads="1"/>
            </p:cNvSpPr>
            <p:nvPr/>
          </p:nvSpPr>
          <p:spPr bwMode="auto">
            <a:xfrm>
              <a:off x="3352800" y="1600200"/>
              <a:ext cx="1863725" cy="790575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Tier 1 ISP</a:t>
              </a:r>
              <a:endParaRPr lang="en-US"/>
            </a:p>
          </p:txBody>
        </p:sp>
        <p:sp>
          <p:nvSpPr>
            <p:cNvPr id="102421" name="Oval 34"/>
            <p:cNvSpPr>
              <a:spLocks noChangeArrowheads="1"/>
            </p:cNvSpPr>
            <p:nvPr/>
          </p:nvSpPr>
          <p:spPr bwMode="auto">
            <a:xfrm>
              <a:off x="5638800" y="1600200"/>
              <a:ext cx="1981200" cy="83820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Google</a:t>
              </a:r>
              <a:endParaRPr lang="en-US"/>
            </a:p>
          </p:txBody>
        </p:sp>
        <p:cxnSp>
          <p:nvCxnSpPr>
            <p:cNvPr id="84" name="Straight Connector 83"/>
            <p:cNvCxnSpPr>
              <a:endCxn id="102408" idx="0"/>
            </p:cNvCxnSpPr>
            <p:nvPr/>
          </p:nvCxnSpPr>
          <p:spPr>
            <a:xfrm rot="5400000">
              <a:off x="427081" y="3398633"/>
              <a:ext cx="2362200" cy="289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102415" idx="4"/>
            </p:cNvCxnSpPr>
            <p:nvPr/>
          </p:nvCxnSpPr>
          <p:spPr>
            <a:xfrm rot="5400000">
              <a:off x="3070887" y="4425754"/>
              <a:ext cx="504825" cy="92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102415" idx="3"/>
            </p:cNvCxnSpPr>
            <p:nvPr/>
          </p:nvCxnSpPr>
          <p:spPr>
            <a:xfrm rot="5400000">
              <a:off x="2265003" y="4277579"/>
              <a:ext cx="620712" cy="272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808066" y="3459105"/>
              <a:ext cx="2438400" cy="2445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9" idx="2"/>
            </p:cNvCxnSpPr>
            <p:nvPr/>
          </p:nvCxnSpPr>
          <p:spPr>
            <a:xfrm rot="5400000">
              <a:off x="1333803" y="3771707"/>
              <a:ext cx="1600200" cy="609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7315797" y="2819400"/>
              <a:ext cx="608494" cy="457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IXP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16200000" flipH="1">
              <a:off x="3747986" y="4252513"/>
              <a:ext cx="504825" cy="38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02416" idx="2"/>
              <a:endCxn id="102415" idx="6"/>
            </p:cNvCxnSpPr>
            <p:nvPr/>
          </p:nvCxnSpPr>
          <p:spPr>
            <a:xfrm rot="10800000">
              <a:off x="4301663" y="3824288"/>
              <a:ext cx="4996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4931639" y="4288692"/>
              <a:ext cx="620713" cy="272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5633414" y="4425226"/>
              <a:ext cx="544513" cy="76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02416" idx="5"/>
            </p:cNvCxnSpPr>
            <p:nvPr/>
          </p:nvCxnSpPr>
          <p:spPr>
            <a:xfrm rot="16200000" flipH="1">
              <a:off x="6276143" y="4218669"/>
              <a:ext cx="620712" cy="3907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2421" idx="4"/>
            </p:cNvCxnSpPr>
            <p:nvPr/>
          </p:nvCxnSpPr>
          <p:spPr>
            <a:xfrm rot="16200000" flipH="1">
              <a:off x="5747409" y="3320741"/>
              <a:ext cx="2297113" cy="5324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0800000">
              <a:off x="2971328" y="1981200"/>
              <a:ext cx="4996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5181593" y="1981200"/>
              <a:ext cx="4981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Arc 97"/>
            <p:cNvSpPr/>
            <p:nvPr/>
          </p:nvSpPr>
          <p:spPr>
            <a:xfrm>
              <a:off x="2133157" y="1371600"/>
              <a:ext cx="4190855" cy="457200"/>
            </a:xfrm>
            <a:prstGeom prst="arc">
              <a:avLst>
                <a:gd name="adj1" fmla="val 10681875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 rot="16200000" flipH="1">
              <a:off x="6972290" y="2399831"/>
              <a:ext cx="533400" cy="305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79" idx="0"/>
            </p:cNvCxnSpPr>
            <p:nvPr/>
          </p:nvCxnSpPr>
          <p:spPr>
            <a:xfrm rot="16200000" flipH="1">
              <a:off x="2095457" y="2475961"/>
              <a:ext cx="457200" cy="229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 flipH="1">
              <a:off x="2628635" y="3238707"/>
              <a:ext cx="457200" cy="2281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0800000" flipV="1">
              <a:off x="2743142" y="2209800"/>
              <a:ext cx="2972375" cy="7731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 flipH="1">
              <a:off x="4662218" y="2423713"/>
              <a:ext cx="504825" cy="38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3314806" y="2856893"/>
              <a:ext cx="1143000" cy="1536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H="1">
              <a:off x="5105256" y="3276738"/>
              <a:ext cx="304800" cy="1521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10800000" flipV="1">
              <a:off x="4039175" y="3124200"/>
              <a:ext cx="762109" cy="544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02419" idx="5"/>
            </p:cNvCxnSpPr>
            <p:nvPr/>
          </p:nvCxnSpPr>
          <p:spPr>
            <a:xfrm rot="16200000" flipH="1">
              <a:off x="3070757" y="1938325"/>
              <a:ext cx="1470025" cy="2143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89" idx="2"/>
            </p:cNvCxnSpPr>
            <p:nvPr/>
          </p:nvCxnSpPr>
          <p:spPr>
            <a:xfrm rot="16200000" flipH="1">
              <a:off x="7004680" y="3891964"/>
              <a:ext cx="1458913" cy="2281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6052348" y="3472202"/>
              <a:ext cx="1535113" cy="1143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89" idx="1"/>
            </p:cNvCxnSpPr>
            <p:nvPr/>
          </p:nvCxnSpPr>
          <p:spPr>
            <a:xfrm rot="10800000" flipV="1">
              <a:off x="6095826" y="3048000"/>
              <a:ext cx="1219971" cy="468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endCxn id="80" idx="3"/>
            </p:cNvCxnSpPr>
            <p:nvPr/>
          </p:nvCxnSpPr>
          <p:spPr>
            <a:xfrm rot="10800000" flipV="1">
              <a:off x="5409778" y="2362200"/>
              <a:ext cx="780007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5053332" y="2217738"/>
              <a:ext cx="2286327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04450" name="Picture 12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438" y="914400"/>
            <a:ext cx="5027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1" name="Picture 3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075" y="1452563"/>
            <a:ext cx="8385175" cy="476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3363" y="1143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Tier-1 ISP: e.g., Sprint</a:t>
            </a:r>
          </a:p>
        </p:txBody>
      </p:sp>
      <p:grpSp>
        <p:nvGrpSpPr>
          <p:cNvPr id="2" name="Group 187"/>
          <p:cNvGrpSpPr>
            <a:grpSpLocks/>
          </p:cNvGrpSpPr>
          <p:nvPr/>
        </p:nvGrpSpPr>
        <p:grpSpPr bwMode="auto">
          <a:xfrm>
            <a:off x="1371600" y="1662113"/>
            <a:ext cx="3179763" cy="3081337"/>
            <a:chOff x="864" y="1047"/>
            <a:chExt cx="2003" cy="1941"/>
          </a:xfrm>
        </p:grpSpPr>
        <p:sp>
          <p:nvSpPr>
            <p:cNvPr id="104455" name="Rectangle 202"/>
            <p:cNvSpPr>
              <a:spLocks noChangeArrowheads="1"/>
            </p:cNvSpPr>
            <p:nvPr/>
          </p:nvSpPr>
          <p:spPr bwMode="auto">
            <a:xfrm>
              <a:off x="1307" y="1103"/>
              <a:ext cx="1560" cy="188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04456" name="Line 205"/>
            <p:cNvSpPr>
              <a:spLocks noChangeShapeType="1"/>
            </p:cNvSpPr>
            <p:nvPr/>
          </p:nvSpPr>
          <p:spPr bwMode="auto">
            <a:xfrm flipH="1">
              <a:off x="1408" y="1945"/>
              <a:ext cx="2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57" name="Line 206"/>
            <p:cNvSpPr>
              <a:spLocks noChangeShapeType="1"/>
            </p:cNvSpPr>
            <p:nvPr/>
          </p:nvSpPr>
          <p:spPr bwMode="auto">
            <a:xfrm flipH="1">
              <a:off x="1408" y="2028"/>
              <a:ext cx="2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58" name="Text Box 207"/>
            <p:cNvSpPr txBox="1">
              <a:spLocks noChangeArrowheads="1"/>
            </p:cNvSpPr>
            <p:nvPr/>
          </p:nvSpPr>
          <p:spPr bwMode="auto">
            <a:xfrm flipH="1">
              <a:off x="1336" y="1789"/>
              <a:ext cx="229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…</a:t>
              </a:r>
            </a:p>
          </p:txBody>
        </p:sp>
        <p:grpSp>
          <p:nvGrpSpPr>
            <p:cNvPr id="3" name="Group 208"/>
            <p:cNvGrpSpPr>
              <a:grpSpLocks/>
            </p:cNvGrpSpPr>
            <p:nvPr/>
          </p:nvGrpSpPr>
          <p:grpSpPr bwMode="auto">
            <a:xfrm flipH="1">
              <a:off x="1617" y="2063"/>
              <a:ext cx="775" cy="284"/>
              <a:chOff x="2927" y="2500"/>
              <a:chExt cx="949" cy="332"/>
            </a:xfrm>
          </p:grpSpPr>
          <p:sp>
            <p:nvSpPr>
              <p:cNvPr id="104531" name="Line 209"/>
              <p:cNvSpPr>
                <a:spLocks noChangeShapeType="1"/>
              </p:cNvSpPr>
              <p:nvPr/>
            </p:nvSpPr>
            <p:spPr bwMode="auto">
              <a:xfrm flipH="1">
                <a:off x="2927" y="2515"/>
                <a:ext cx="236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2" name="Line 210"/>
              <p:cNvSpPr>
                <a:spLocks noChangeShapeType="1"/>
              </p:cNvSpPr>
              <p:nvPr/>
            </p:nvSpPr>
            <p:spPr bwMode="auto">
              <a:xfrm>
                <a:off x="3209" y="2500"/>
                <a:ext cx="201" cy="3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3" name="Line 211"/>
              <p:cNvSpPr>
                <a:spLocks noChangeShapeType="1"/>
              </p:cNvSpPr>
              <p:nvPr/>
            </p:nvSpPr>
            <p:spPr bwMode="auto">
              <a:xfrm>
                <a:off x="3315" y="2500"/>
                <a:ext cx="561" cy="3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460" name="Line 212"/>
            <p:cNvSpPr>
              <a:spLocks noChangeShapeType="1"/>
            </p:cNvSpPr>
            <p:nvPr/>
          </p:nvSpPr>
          <p:spPr bwMode="auto">
            <a:xfrm flipH="1" flipV="1">
              <a:off x="1819" y="1533"/>
              <a:ext cx="0" cy="3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61" name="Line 213"/>
            <p:cNvSpPr>
              <a:spLocks noChangeShapeType="1"/>
            </p:cNvSpPr>
            <p:nvPr/>
          </p:nvSpPr>
          <p:spPr bwMode="auto">
            <a:xfrm flipH="1">
              <a:off x="1587" y="2081"/>
              <a:ext cx="193" cy="2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62" name="Line 214"/>
            <p:cNvSpPr>
              <a:spLocks noChangeShapeType="1"/>
            </p:cNvSpPr>
            <p:nvPr/>
          </p:nvSpPr>
          <p:spPr bwMode="auto">
            <a:xfrm>
              <a:off x="1818" y="2068"/>
              <a:ext cx="164" cy="2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63" name="Line 215"/>
            <p:cNvSpPr>
              <a:spLocks noChangeShapeType="1"/>
            </p:cNvSpPr>
            <p:nvPr/>
          </p:nvSpPr>
          <p:spPr bwMode="auto">
            <a:xfrm>
              <a:off x="1904" y="2068"/>
              <a:ext cx="459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64" name="Text Box 272"/>
            <p:cNvSpPr txBox="1">
              <a:spLocks noChangeArrowheads="1"/>
            </p:cNvSpPr>
            <p:nvPr/>
          </p:nvSpPr>
          <p:spPr bwMode="auto">
            <a:xfrm>
              <a:off x="1583" y="2691"/>
              <a:ext cx="114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to/from customers</a:t>
              </a:r>
            </a:p>
          </p:txBody>
        </p:sp>
        <p:sp>
          <p:nvSpPr>
            <p:cNvPr id="104465" name="Text Box 273"/>
            <p:cNvSpPr txBox="1">
              <a:spLocks noChangeArrowheads="1"/>
            </p:cNvSpPr>
            <p:nvPr/>
          </p:nvSpPr>
          <p:spPr bwMode="auto">
            <a:xfrm>
              <a:off x="2262" y="1699"/>
              <a:ext cx="54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peering</a:t>
              </a:r>
            </a:p>
          </p:txBody>
        </p:sp>
        <p:sp>
          <p:nvSpPr>
            <p:cNvPr id="104466" name="Text Box 274"/>
            <p:cNvSpPr txBox="1">
              <a:spLocks noChangeArrowheads="1"/>
            </p:cNvSpPr>
            <p:nvPr/>
          </p:nvSpPr>
          <p:spPr bwMode="auto">
            <a:xfrm>
              <a:off x="1636" y="1367"/>
              <a:ext cx="11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 to/from backbone</a:t>
              </a:r>
            </a:p>
          </p:txBody>
        </p:sp>
        <p:sp>
          <p:nvSpPr>
            <p:cNvPr id="104467" name="Rectangle 275"/>
            <p:cNvSpPr>
              <a:spLocks noChangeArrowheads="1"/>
            </p:cNvSpPr>
            <p:nvPr/>
          </p:nvSpPr>
          <p:spPr bwMode="auto">
            <a:xfrm>
              <a:off x="1355" y="1139"/>
              <a:ext cx="1447" cy="177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04468" name="Line 290"/>
            <p:cNvSpPr>
              <a:spLocks noChangeShapeType="1"/>
            </p:cNvSpPr>
            <p:nvPr/>
          </p:nvSpPr>
          <p:spPr bwMode="auto">
            <a:xfrm flipH="1" flipV="1">
              <a:off x="2226" y="1559"/>
              <a:ext cx="0" cy="3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69" name="Line 292"/>
            <p:cNvSpPr>
              <a:spLocks noChangeShapeType="1"/>
            </p:cNvSpPr>
            <p:nvPr/>
          </p:nvSpPr>
          <p:spPr bwMode="auto">
            <a:xfrm>
              <a:off x="2360" y="1948"/>
              <a:ext cx="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0" name="Line 293"/>
            <p:cNvSpPr>
              <a:spLocks noChangeShapeType="1"/>
            </p:cNvSpPr>
            <p:nvPr/>
          </p:nvSpPr>
          <p:spPr bwMode="auto">
            <a:xfrm>
              <a:off x="2360" y="2030"/>
              <a:ext cx="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1" name="Text Box 294"/>
            <p:cNvSpPr txBox="1">
              <a:spLocks noChangeArrowheads="1"/>
            </p:cNvSpPr>
            <p:nvPr/>
          </p:nvSpPr>
          <p:spPr bwMode="auto">
            <a:xfrm>
              <a:off x="2410" y="1790"/>
              <a:ext cx="2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…</a:t>
              </a:r>
            </a:p>
          </p:txBody>
        </p:sp>
        <p:grpSp>
          <p:nvGrpSpPr>
            <p:cNvPr id="4" name="Group 296"/>
            <p:cNvGrpSpPr>
              <a:grpSpLocks/>
            </p:cNvGrpSpPr>
            <p:nvPr/>
          </p:nvGrpSpPr>
          <p:grpSpPr bwMode="auto">
            <a:xfrm>
              <a:off x="2376" y="2519"/>
              <a:ext cx="83" cy="167"/>
              <a:chOff x="4467" y="2745"/>
              <a:chExt cx="96" cy="345"/>
            </a:xfrm>
          </p:grpSpPr>
          <p:sp>
            <p:nvSpPr>
              <p:cNvPr id="104529" name="Line 297"/>
              <p:cNvSpPr>
                <a:spLocks noChangeShapeType="1"/>
              </p:cNvSpPr>
              <p:nvPr/>
            </p:nvSpPr>
            <p:spPr bwMode="auto">
              <a:xfrm rot="16200000" flipH="1">
                <a:off x="4294" y="2918"/>
                <a:ext cx="3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0" name="Line 298"/>
              <p:cNvSpPr>
                <a:spLocks noChangeShapeType="1"/>
              </p:cNvSpPr>
              <p:nvPr/>
            </p:nvSpPr>
            <p:spPr bwMode="auto">
              <a:xfrm rot="16200000" flipH="1">
                <a:off x="4390" y="2918"/>
                <a:ext cx="3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473" name="Text Box 299"/>
            <p:cNvSpPr txBox="1">
              <a:spLocks noChangeArrowheads="1"/>
            </p:cNvSpPr>
            <p:nvPr/>
          </p:nvSpPr>
          <p:spPr bwMode="auto">
            <a:xfrm rot="16200000" flipH="1">
              <a:off x="2242" y="2497"/>
              <a:ext cx="23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…</a:t>
              </a:r>
            </a:p>
          </p:txBody>
        </p:sp>
        <p:grpSp>
          <p:nvGrpSpPr>
            <p:cNvPr id="5" name="Group 301"/>
            <p:cNvGrpSpPr>
              <a:grpSpLocks/>
            </p:cNvGrpSpPr>
            <p:nvPr/>
          </p:nvGrpSpPr>
          <p:grpSpPr bwMode="auto">
            <a:xfrm>
              <a:off x="1977" y="2528"/>
              <a:ext cx="84" cy="167"/>
              <a:chOff x="4467" y="2745"/>
              <a:chExt cx="96" cy="345"/>
            </a:xfrm>
          </p:grpSpPr>
          <p:sp>
            <p:nvSpPr>
              <p:cNvPr id="104527" name="Line 302"/>
              <p:cNvSpPr>
                <a:spLocks noChangeShapeType="1"/>
              </p:cNvSpPr>
              <p:nvPr/>
            </p:nvSpPr>
            <p:spPr bwMode="auto">
              <a:xfrm rot="16200000" flipH="1">
                <a:off x="4294" y="2918"/>
                <a:ext cx="3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28" name="Line 303"/>
              <p:cNvSpPr>
                <a:spLocks noChangeShapeType="1"/>
              </p:cNvSpPr>
              <p:nvPr/>
            </p:nvSpPr>
            <p:spPr bwMode="auto">
              <a:xfrm rot="16200000" flipH="1">
                <a:off x="4390" y="2918"/>
                <a:ext cx="3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475" name="Text Box 304"/>
            <p:cNvSpPr txBox="1">
              <a:spLocks noChangeArrowheads="1"/>
            </p:cNvSpPr>
            <p:nvPr/>
          </p:nvSpPr>
          <p:spPr bwMode="auto">
            <a:xfrm rot="16200000" flipH="1">
              <a:off x="1837" y="2491"/>
              <a:ext cx="2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…</a:t>
              </a:r>
            </a:p>
          </p:txBody>
        </p:sp>
        <p:grpSp>
          <p:nvGrpSpPr>
            <p:cNvPr id="6" name="Group 306"/>
            <p:cNvGrpSpPr>
              <a:grpSpLocks/>
            </p:cNvGrpSpPr>
            <p:nvPr/>
          </p:nvGrpSpPr>
          <p:grpSpPr bwMode="auto">
            <a:xfrm>
              <a:off x="1545" y="2526"/>
              <a:ext cx="92" cy="167"/>
              <a:chOff x="4467" y="2745"/>
              <a:chExt cx="96" cy="345"/>
            </a:xfrm>
          </p:grpSpPr>
          <p:sp>
            <p:nvSpPr>
              <p:cNvPr id="104525" name="Line 307"/>
              <p:cNvSpPr>
                <a:spLocks noChangeShapeType="1"/>
              </p:cNvSpPr>
              <p:nvPr/>
            </p:nvSpPr>
            <p:spPr bwMode="auto">
              <a:xfrm rot="16200000" flipH="1">
                <a:off x="4294" y="2918"/>
                <a:ext cx="3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26" name="Line 308"/>
              <p:cNvSpPr>
                <a:spLocks noChangeShapeType="1"/>
              </p:cNvSpPr>
              <p:nvPr/>
            </p:nvSpPr>
            <p:spPr bwMode="auto">
              <a:xfrm rot="16200000" flipH="1">
                <a:off x="4390" y="2918"/>
                <a:ext cx="3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477" name="Text Box 309"/>
            <p:cNvSpPr txBox="1">
              <a:spLocks noChangeArrowheads="1"/>
            </p:cNvSpPr>
            <p:nvPr/>
          </p:nvSpPr>
          <p:spPr bwMode="auto">
            <a:xfrm rot="16200000" flipH="1">
              <a:off x="1407" y="2492"/>
              <a:ext cx="2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04478" name="Text Box 310"/>
            <p:cNvSpPr txBox="1">
              <a:spLocks noChangeArrowheads="1"/>
            </p:cNvSpPr>
            <p:nvPr/>
          </p:nvSpPr>
          <p:spPr bwMode="auto">
            <a:xfrm>
              <a:off x="1415" y="1047"/>
              <a:ext cx="128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FF0000"/>
                  </a:solidFill>
                </a:rPr>
                <a:t>POP: point-of-presence</a:t>
              </a:r>
            </a:p>
          </p:txBody>
        </p:sp>
        <p:grpSp>
          <p:nvGrpSpPr>
            <p:cNvPr id="7" name="Group 131"/>
            <p:cNvGrpSpPr>
              <a:grpSpLocks/>
            </p:cNvGrpSpPr>
            <p:nvPr/>
          </p:nvGrpSpPr>
          <p:grpSpPr bwMode="auto">
            <a:xfrm>
              <a:off x="1575" y="1880"/>
              <a:ext cx="415" cy="197"/>
              <a:chOff x="2356" y="1300"/>
              <a:chExt cx="555" cy="194"/>
            </a:xfrm>
          </p:grpSpPr>
          <p:sp>
            <p:nvSpPr>
              <p:cNvPr id="10451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451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451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8" name="Group 135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4523" name="Freeform 13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24" name="Freeform 13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4521" name="Line 138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22" name="Line 139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140"/>
            <p:cNvGrpSpPr>
              <a:grpSpLocks/>
            </p:cNvGrpSpPr>
            <p:nvPr/>
          </p:nvGrpSpPr>
          <p:grpSpPr bwMode="auto">
            <a:xfrm>
              <a:off x="2038" y="1886"/>
              <a:ext cx="413" cy="199"/>
              <a:chOff x="2356" y="1300"/>
              <a:chExt cx="555" cy="194"/>
            </a:xfrm>
          </p:grpSpPr>
          <p:sp>
            <p:nvSpPr>
              <p:cNvPr id="10450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451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451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" name="Group 144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4515" name="Freeform 14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16" name="Freeform 14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4513" name="Line 147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14" name="Line 148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49"/>
            <p:cNvGrpSpPr>
              <a:grpSpLocks/>
            </p:cNvGrpSpPr>
            <p:nvPr/>
          </p:nvGrpSpPr>
          <p:grpSpPr bwMode="auto">
            <a:xfrm>
              <a:off x="1425" y="2322"/>
              <a:ext cx="343" cy="204"/>
              <a:chOff x="2356" y="1300"/>
              <a:chExt cx="555" cy="194"/>
            </a:xfrm>
          </p:grpSpPr>
          <p:sp>
            <p:nvSpPr>
              <p:cNvPr id="10450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450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450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2" name="Group 153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4507" name="Freeform 15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08" name="Freeform 15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4505" name="Line 156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6" name="Line 157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67"/>
            <p:cNvGrpSpPr>
              <a:grpSpLocks/>
            </p:cNvGrpSpPr>
            <p:nvPr/>
          </p:nvGrpSpPr>
          <p:grpSpPr bwMode="auto">
            <a:xfrm>
              <a:off x="2242" y="2332"/>
              <a:ext cx="343" cy="204"/>
              <a:chOff x="2356" y="1300"/>
              <a:chExt cx="555" cy="194"/>
            </a:xfrm>
          </p:grpSpPr>
          <p:sp>
            <p:nvSpPr>
              <p:cNvPr id="10449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449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449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4" name="Group 171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4499" name="Freeform 1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00" name="Freeform 1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4497" name="Line 174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8" name="Line 175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176"/>
            <p:cNvGrpSpPr>
              <a:grpSpLocks/>
            </p:cNvGrpSpPr>
            <p:nvPr/>
          </p:nvGrpSpPr>
          <p:grpSpPr bwMode="auto">
            <a:xfrm>
              <a:off x="1847" y="2327"/>
              <a:ext cx="343" cy="204"/>
              <a:chOff x="2356" y="1300"/>
              <a:chExt cx="555" cy="194"/>
            </a:xfrm>
          </p:grpSpPr>
          <p:sp>
            <p:nvSpPr>
              <p:cNvPr id="10448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448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448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6" name="Group 180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4491" name="Freeform 18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92" name="Freeform 18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4489" name="Line 183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0" name="Line 184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484" name="Freeform 186"/>
            <p:cNvSpPr>
              <a:spLocks/>
            </p:cNvSpPr>
            <p:nvPr/>
          </p:nvSpPr>
          <p:spPr bwMode="auto">
            <a:xfrm>
              <a:off x="864" y="1087"/>
              <a:ext cx="475" cy="1879"/>
            </a:xfrm>
            <a:custGeom>
              <a:avLst/>
              <a:gdLst>
                <a:gd name="T0" fmla="*/ 0 w 475"/>
                <a:gd name="T1" fmla="*/ 1224 h 1879"/>
                <a:gd name="T2" fmla="*/ 475 w 475"/>
                <a:gd name="T3" fmla="*/ 0 h 1879"/>
                <a:gd name="T4" fmla="*/ 468 w 475"/>
                <a:gd name="T5" fmla="*/ 1879 h 1879"/>
                <a:gd name="T6" fmla="*/ 0 w 475"/>
                <a:gd name="T7" fmla="*/ 1224 h 18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5"/>
                <a:gd name="T13" fmla="*/ 0 h 1879"/>
                <a:gd name="T14" fmla="*/ 475 w 475"/>
                <a:gd name="T15" fmla="*/ 1879 h 18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5" h="1879">
                  <a:moveTo>
                    <a:pt x="0" y="1224"/>
                  </a:moveTo>
                  <a:lnTo>
                    <a:pt x="475" y="0"/>
                  </a:lnTo>
                  <a:lnTo>
                    <a:pt x="468" y="1879"/>
                  </a:lnTo>
                  <a:lnTo>
                    <a:pt x="0" y="1224"/>
                  </a:lnTo>
                  <a:close/>
                </a:path>
              </a:pathLst>
            </a:cu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4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C674EEF1-BB82-4EDA-A003-8DE67BA8A18B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611313"/>
            <a:ext cx="4271963" cy="46482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mesh of interconnected routers</a:t>
            </a:r>
          </a:p>
          <a:p>
            <a:pPr eaLnBrk="1" hangingPunct="1"/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packet-switching: hosts break application-layer messages into </a:t>
            </a: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packets</a:t>
            </a:r>
          </a:p>
          <a:p>
            <a:pPr lvl="1" eaLnBrk="1" hangingPunct="1"/>
            <a:r>
              <a:rPr lang="en-US" smtClean="0"/>
              <a:t>forward packets</a:t>
            </a:r>
            <a:r>
              <a:rPr lang="en-US" i="1" smtClean="0"/>
              <a:t> </a:t>
            </a:r>
            <a:r>
              <a:rPr lang="en-US" smtClean="0"/>
              <a:t>from one router to the next, across links on path from source to destination</a:t>
            </a:r>
          </a:p>
          <a:p>
            <a:pPr lvl="1" eaLnBrk="1" hangingPunct="1"/>
            <a:r>
              <a:rPr lang="en-US" smtClean="0"/>
              <a:t>each packet transmitted at full link capacity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The network core</a:t>
            </a:r>
          </a:p>
        </p:txBody>
      </p:sp>
      <p:sp>
        <p:nvSpPr>
          <p:cNvPr id="70660" name="Freeform 637"/>
          <p:cNvSpPr>
            <a:spLocks/>
          </p:cNvSpPr>
          <p:nvPr/>
        </p:nvSpPr>
        <p:spPr bwMode="auto">
          <a:xfrm>
            <a:off x="5202238" y="1712913"/>
            <a:ext cx="1736725" cy="1071562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638"/>
          <p:cNvGrpSpPr>
            <a:grpSpLocks/>
          </p:cNvGrpSpPr>
          <p:nvPr/>
        </p:nvGrpSpPr>
        <p:grpSpPr bwMode="auto">
          <a:xfrm>
            <a:off x="5370513" y="3048000"/>
            <a:ext cx="1458912" cy="933450"/>
            <a:chOff x="2889" y="1631"/>
            <a:chExt cx="980" cy="743"/>
          </a:xfrm>
        </p:grpSpPr>
        <p:sp>
          <p:nvSpPr>
            <p:cNvPr id="71161" name="Rectangle 63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2" name="AutoShape 64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00CCFF"/>
                </a:solidFill>
              </a:endParaRPr>
            </a:p>
          </p:txBody>
        </p:sp>
      </p:grpSp>
      <p:sp>
        <p:nvSpPr>
          <p:cNvPr id="70662" name="Freeform 641"/>
          <p:cNvSpPr>
            <a:spLocks/>
          </p:cNvSpPr>
          <p:nvPr/>
        </p:nvSpPr>
        <p:spPr bwMode="auto">
          <a:xfrm>
            <a:off x="5364163" y="4425950"/>
            <a:ext cx="3225800" cy="1665288"/>
          </a:xfrm>
          <a:custGeom>
            <a:avLst/>
            <a:gdLst>
              <a:gd name="T0" fmla="*/ 2147483647 w 2032"/>
              <a:gd name="T1" fmla="*/ 2147483647 h 1049"/>
              <a:gd name="T2" fmla="*/ 2147483647 w 2032"/>
              <a:gd name="T3" fmla="*/ 2147483647 h 1049"/>
              <a:gd name="T4" fmla="*/ 2147483647 w 2032"/>
              <a:gd name="T5" fmla="*/ 2147483647 h 1049"/>
              <a:gd name="T6" fmla="*/ 2147483647 w 2032"/>
              <a:gd name="T7" fmla="*/ 2147483647 h 1049"/>
              <a:gd name="T8" fmla="*/ 2147483647 w 2032"/>
              <a:gd name="T9" fmla="*/ 2147483647 h 1049"/>
              <a:gd name="T10" fmla="*/ 2147483647 w 2032"/>
              <a:gd name="T11" fmla="*/ 2147483647 h 1049"/>
              <a:gd name="T12" fmla="*/ 2147483647 w 2032"/>
              <a:gd name="T13" fmla="*/ 2147483647 h 1049"/>
              <a:gd name="T14" fmla="*/ 2147483647 w 2032"/>
              <a:gd name="T15" fmla="*/ 2147483647 h 1049"/>
              <a:gd name="T16" fmla="*/ 2147483647 w 2032"/>
              <a:gd name="T17" fmla="*/ 2147483647 h 1049"/>
              <a:gd name="T18" fmla="*/ 2147483647 w 2032"/>
              <a:gd name="T19" fmla="*/ 2147483647 h 1049"/>
              <a:gd name="T20" fmla="*/ 2147483647 w 2032"/>
              <a:gd name="T21" fmla="*/ 2147483647 h 1049"/>
              <a:gd name="T22" fmla="*/ 2147483647 w 2032"/>
              <a:gd name="T23" fmla="*/ 2147483647 h 1049"/>
              <a:gd name="T24" fmla="*/ 2147483647 w 2032"/>
              <a:gd name="T25" fmla="*/ 2147483647 h 1049"/>
              <a:gd name="T26" fmla="*/ 2147483647 w 2032"/>
              <a:gd name="T27" fmla="*/ 2147483647 h 1049"/>
              <a:gd name="T28" fmla="*/ 2147483647 w 2032"/>
              <a:gd name="T29" fmla="*/ 2147483647 h 1049"/>
              <a:gd name="T30" fmla="*/ 2147483647 w 2032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032"/>
              <a:gd name="T49" fmla="*/ 0 h 1049"/>
              <a:gd name="T50" fmla="*/ 2032 w 2032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032" h="1049">
                <a:moveTo>
                  <a:pt x="1044" y="26"/>
                </a:moveTo>
                <a:cubicBezTo>
                  <a:pt x="959" y="45"/>
                  <a:pt x="924" y="118"/>
                  <a:pt x="847" y="125"/>
                </a:cubicBezTo>
                <a:cubicBezTo>
                  <a:pt x="770" y="132"/>
                  <a:pt x="697" y="61"/>
                  <a:pt x="580" y="68"/>
                </a:cubicBezTo>
                <a:cubicBezTo>
                  <a:pt x="463" y="75"/>
                  <a:pt x="232" y="119"/>
                  <a:pt x="143" y="170"/>
                </a:cubicBezTo>
                <a:cubicBezTo>
                  <a:pt x="54" y="221"/>
                  <a:pt x="65" y="289"/>
                  <a:pt x="48" y="374"/>
                </a:cubicBezTo>
                <a:cubicBezTo>
                  <a:pt x="31" y="459"/>
                  <a:pt x="0" y="618"/>
                  <a:pt x="41" y="680"/>
                </a:cubicBezTo>
                <a:cubicBezTo>
                  <a:pt x="82" y="742"/>
                  <a:pt x="191" y="709"/>
                  <a:pt x="294" y="744"/>
                </a:cubicBezTo>
                <a:cubicBezTo>
                  <a:pt x="397" y="779"/>
                  <a:pt x="527" y="849"/>
                  <a:pt x="660" y="893"/>
                </a:cubicBezTo>
                <a:cubicBezTo>
                  <a:pt x="793" y="938"/>
                  <a:pt x="944" y="991"/>
                  <a:pt x="1088" y="1014"/>
                </a:cubicBezTo>
                <a:cubicBezTo>
                  <a:pt x="1232" y="1036"/>
                  <a:pt x="1401" y="1049"/>
                  <a:pt x="1525" y="1031"/>
                </a:cubicBezTo>
                <a:cubicBezTo>
                  <a:pt x="1649" y="1012"/>
                  <a:pt x="1749" y="960"/>
                  <a:pt x="1831" y="907"/>
                </a:cubicBezTo>
                <a:cubicBezTo>
                  <a:pt x="1913" y="855"/>
                  <a:pt x="1998" y="824"/>
                  <a:pt x="2015" y="714"/>
                </a:cubicBezTo>
                <a:cubicBezTo>
                  <a:pt x="2032" y="604"/>
                  <a:pt x="1990" y="350"/>
                  <a:pt x="1931" y="251"/>
                </a:cubicBezTo>
                <a:cubicBezTo>
                  <a:pt x="1872" y="151"/>
                  <a:pt x="1754" y="153"/>
                  <a:pt x="1658" y="114"/>
                </a:cubicBezTo>
                <a:cubicBezTo>
                  <a:pt x="1562" y="76"/>
                  <a:pt x="1457" y="30"/>
                  <a:pt x="1355" y="15"/>
                </a:cubicBezTo>
                <a:cubicBezTo>
                  <a:pt x="1253" y="0"/>
                  <a:pt x="1129" y="8"/>
                  <a:pt x="1044" y="26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3" name="Line 642"/>
          <p:cNvSpPr>
            <a:spLocks noChangeShapeType="1"/>
          </p:cNvSpPr>
          <p:nvPr/>
        </p:nvSpPr>
        <p:spPr bwMode="auto">
          <a:xfrm rot="-5400000">
            <a:off x="7845425" y="5162551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Line 643"/>
          <p:cNvSpPr>
            <a:spLocks noChangeShapeType="1"/>
          </p:cNvSpPr>
          <p:nvPr/>
        </p:nvSpPr>
        <p:spPr bwMode="auto">
          <a:xfrm rot="5400000" flipV="1">
            <a:off x="7991475" y="5443538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644"/>
          <p:cNvSpPr>
            <a:spLocks noChangeShapeType="1"/>
          </p:cNvSpPr>
          <p:nvPr/>
        </p:nvSpPr>
        <p:spPr bwMode="auto">
          <a:xfrm rot="-5400000">
            <a:off x="8177213" y="5119688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646"/>
          <p:cNvSpPr>
            <a:spLocks noChangeShapeType="1"/>
          </p:cNvSpPr>
          <p:nvPr/>
        </p:nvSpPr>
        <p:spPr bwMode="auto">
          <a:xfrm>
            <a:off x="6100763" y="4776788"/>
            <a:ext cx="212725" cy="984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7" name="Line 647"/>
          <p:cNvSpPr>
            <a:spLocks noChangeShapeType="1"/>
          </p:cNvSpPr>
          <p:nvPr/>
        </p:nvSpPr>
        <p:spPr bwMode="auto">
          <a:xfrm flipV="1">
            <a:off x="5842000" y="5040313"/>
            <a:ext cx="390525" cy="730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8" name="Line 650"/>
          <p:cNvSpPr>
            <a:spLocks noChangeShapeType="1"/>
          </p:cNvSpPr>
          <p:nvPr/>
        </p:nvSpPr>
        <p:spPr bwMode="auto">
          <a:xfrm flipH="1">
            <a:off x="6267450" y="5087938"/>
            <a:ext cx="103188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9" name="Line 651"/>
          <p:cNvSpPr>
            <a:spLocks noChangeShapeType="1"/>
          </p:cNvSpPr>
          <p:nvPr/>
        </p:nvSpPr>
        <p:spPr bwMode="auto">
          <a:xfrm flipH="1" flipV="1">
            <a:off x="6548438" y="5100638"/>
            <a:ext cx="114300" cy="1730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70" name="Line 652"/>
          <p:cNvSpPr>
            <a:spLocks noChangeShapeType="1"/>
          </p:cNvSpPr>
          <p:nvPr/>
        </p:nvSpPr>
        <p:spPr bwMode="auto">
          <a:xfrm>
            <a:off x="6743700" y="5056188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71" name="Line 654"/>
          <p:cNvSpPr>
            <a:spLocks noChangeShapeType="1"/>
          </p:cNvSpPr>
          <p:nvPr/>
        </p:nvSpPr>
        <p:spPr bwMode="auto">
          <a:xfrm>
            <a:off x="6046788" y="3582988"/>
            <a:ext cx="234950" cy="746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72" name="Line 655"/>
          <p:cNvSpPr>
            <a:spLocks noChangeShapeType="1"/>
          </p:cNvSpPr>
          <p:nvPr/>
        </p:nvSpPr>
        <p:spPr bwMode="auto">
          <a:xfrm flipV="1">
            <a:off x="5891213" y="3736975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656"/>
          <p:cNvGrpSpPr>
            <a:grpSpLocks/>
          </p:cNvGrpSpPr>
          <p:nvPr/>
        </p:nvGrpSpPr>
        <p:grpSpPr bwMode="auto">
          <a:xfrm>
            <a:off x="5611813" y="3503613"/>
            <a:ext cx="506412" cy="352425"/>
            <a:chOff x="2967" y="478"/>
            <a:chExt cx="788" cy="625"/>
          </a:xfrm>
        </p:grpSpPr>
        <p:pic>
          <p:nvPicPr>
            <p:cNvPr id="71159" name="Picture 657" descr="access_point_stylized_small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160" name="Picture 658" descr="antenna_radiation_stylize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0674" name="Freeform 659"/>
          <p:cNvSpPr>
            <a:spLocks/>
          </p:cNvSpPr>
          <p:nvPr/>
        </p:nvSpPr>
        <p:spPr bwMode="auto">
          <a:xfrm>
            <a:off x="7015163" y="3530600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75" name="Freeform 660"/>
          <p:cNvSpPr>
            <a:spLocks/>
          </p:cNvSpPr>
          <p:nvPr/>
        </p:nvSpPr>
        <p:spPr bwMode="auto">
          <a:xfrm>
            <a:off x="7011988" y="2005013"/>
            <a:ext cx="1730375" cy="1125537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76" name="Line 661"/>
          <p:cNvSpPr>
            <a:spLocks noChangeShapeType="1"/>
          </p:cNvSpPr>
          <p:nvPr/>
        </p:nvSpPr>
        <p:spPr bwMode="auto">
          <a:xfrm>
            <a:off x="7396163" y="3816350"/>
            <a:ext cx="163512" cy="1206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77" name="Line 662"/>
          <p:cNvSpPr>
            <a:spLocks noChangeShapeType="1"/>
          </p:cNvSpPr>
          <p:nvPr/>
        </p:nvSpPr>
        <p:spPr bwMode="auto">
          <a:xfrm>
            <a:off x="7493000" y="3736975"/>
            <a:ext cx="279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78" name="Line 663"/>
          <p:cNvSpPr>
            <a:spLocks noChangeShapeType="1"/>
          </p:cNvSpPr>
          <p:nvPr/>
        </p:nvSpPr>
        <p:spPr bwMode="auto">
          <a:xfrm flipV="1">
            <a:off x="7729538" y="3822700"/>
            <a:ext cx="134937" cy="104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79" name="Line 664"/>
          <p:cNvSpPr>
            <a:spLocks noChangeShapeType="1"/>
          </p:cNvSpPr>
          <p:nvPr/>
        </p:nvSpPr>
        <p:spPr bwMode="auto">
          <a:xfrm>
            <a:off x="6723063" y="2590800"/>
            <a:ext cx="509587" cy="3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80" name="Line 665"/>
          <p:cNvSpPr>
            <a:spLocks noChangeShapeType="1"/>
          </p:cNvSpPr>
          <p:nvPr/>
        </p:nvSpPr>
        <p:spPr bwMode="auto">
          <a:xfrm>
            <a:off x="7358063" y="4700588"/>
            <a:ext cx="390525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81" name="Line 666"/>
          <p:cNvSpPr>
            <a:spLocks noChangeShapeType="1"/>
          </p:cNvSpPr>
          <p:nvPr/>
        </p:nvSpPr>
        <p:spPr bwMode="auto">
          <a:xfrm flipV="1">
            <a:off x="6737350" y="4687888"/>
            <a:ext cx="322263" cy="1984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82" name="Line 667"/>
          <p:cNvSpPr>
            <a:spLocks noChangeShapeType="1"/>
          </p:cNvSpPr>
          <p:nvPr/>
        </p:nvSpPr>
        <p:spPr bwMode="auto">
          <a:xfrm flipV="1">
            <a:off x="6780213" y="4979988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83" name="Line 668"/>
          <p:cNvSpPr>
            <a:spLocks noChangeShapeType="1"/>
          </p:cNvSpPr>
          <p:nvPr/>
        </p:nvSpPr>
        <p:spPr bwMode="auto">
          <a:xfrm flipV="1">
            <a:off x="7577138" y="2495550"/>
            <a:ext cx="123825" cy="873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84" name="Line 669"/>
          <p:cNvSpPr>
            <a:spLocks noChangeShapeType="1"/>
          </p:cNvSpPr>
          <p:nvPr/>
        </p:nvSpPr>
        <p:spPr bwMode="auto">
          <a:xfrm>
            <a:off x="7405688" y="2668588"/>
            <a:ext cx="0" cy="82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85" name="Line 670"/>
          <p:cNvSpPr>
            <a:spLocks noChangeShapeType="1"/>
          </p:cNvSpPr>
          <p:nvPr/>
        </p:nvSpPr>
        <p:spPr bwMode="auto">
          <a:xfrm flipV="1">
            <a:off x="7580313" y="2562225"/>
            <a:ext cx="263525" cy="288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86" name="Line 671"/>
          <p:cNvSpPr>
            <a:spLocks noChangeShapeType="1"/>
          </p:cNvSpPr>
          <p:nvPr/>
        </p:nvSpPr>
        <p:spPr bwMode="auto">
          <a:xfrm>
            <a:off x="7942263" y="2563813"/>
            <a:ext cx="0" cy="1968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87" name="Line 672"/>
          <p:cNvSpPr>
            <a:spLocks noChangeShapeType="1"/>
          </p:cNvSpPr>
          <p:nvPr/>
        </p:nvSpPr>
        <p:spPr bwMode="auto">
          <a:xfrm>
            <a:off x="7596188" y="2870200"/>
            <a:ext cx="1889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88" name="Line 673"/>
          <p:cNvSpPr>
            <a:spLocks noChangeShapeType="1"/>
          </p:cNvSpPr>
          <p:nvPr/>
        </p:nvSpPr>
        <p:spPr bwMode="auto">
          <a:xfrm>
            <a:off x="8150225" y="2860675"/>
            <a:ext cx="177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89" name="Line 674"/>
          <p:cNvSpPr>
            <a:spLocks noChangeShapeType="1"/>
          </p:cNvSpPr>
          <p:nvPr/>
        </p:nvSpPr>
        <p:spPr bwMode="auto">
          <a:xfrm flipH="1">
            <a:off x="7299325" y="2936875"/>
            <a:ext cx="98425" cy="7048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90" name="Line 675"/>
          <p:cNvSpPr>
            <a:spLocks noChangeShapeType="1"/>
          </p:cNvSpPr>
          <p:nvPr/>
        </p:nvSpPr>
        <p:spPr bwMode="auto">
          <a:xfrm flipH="1">
            <a:off x="7888288" y="2936875"/>
            <a:ext cx="111125" cy="7270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91" name="Line 676"/>
          <p:cNvSpPr>
            <a:spLocks noChangeShapeType="1"/>
          </p:cNvSpPr>
          <p:nvPr/>
        </p:nvSpPr>
        <p:spPr bwMode="auto">
          <a:xfrm flipV="1">
            <a:off x="7272338" y="4078288"/>
            <a:ext cx="227012" cy="4365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92" name="Line 677"/>
          <p:cNvSpPr>
            <a:spLocks noChangeShapeType="1"/>
          </p:cNvSpPr>
          <p:nvPr/>
        </p:nvSpPr>
        <p:spPr bwMode="auto">
          <a:xfrm>
            <a:off x="8345488" y="2859088"/>
            <a:ext cx="177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678"/>
          <p:cNvGrpSpPr>
            <a:grpSpLocks/>
          </p:cNvGrpSpPr>
          <p:nvPr/>
        </p:nvGrpSpPr>
        <p:grpSpPr bwMode="auto">
          <a:xfrm>
            <a:off x="6053138" y="1846263"/>
            <a:ext cx="468312" cy="620712"/>
            <a:chOff x="1653" y="3023"/>
            <a:chExt cx="622" cy="911"/>
          </a:xfrm>
        </p:grpSpPr>
        <p:sp>
          <p:nvSpPr>
            <p:cNvPr id="71142" name="Line 270"/>
            <p:cNvSpPr>
              <a:spLocks noChangeShapeType="1"/>
            </p:cNvSpPr>
            <p:nvPr/>
          </p:nvSpPr>
          <p:spPr bwMode="auto">
            <a:xfrm flipH="1">
              <a:off x="1766" y="3287"/>
              <a:ext cx="188" cy="586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43" name="Line 271"/>
            <p:cNvSpPr>
              <a:spLocks noChangeShapeType="1"/>
            </p:cNvSpPr>
            <p:nvPr/>
          </p:nvSpPr>
          <p:spPr bwMode="auto">
            <a:xfrm>
              <a:off x="1954" y="3287"/>
              <a:ext cx="188" cy="583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44" name="Line 272"/>
            <p:cNvSpPr>
              <a:spLocks noChangeShapeType="1"/>
            </p:cNvSpPr>
            <p:nvPr/>
          </p:nvSpPr>
          <p:spPr bwMode="auto">
            <a:xfrm>
              <a:off x="1766" y="3870"/>
              <a:ext cx="188" cy="6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45" name="Line 273"/>
            <p:cNvSpPr>
              <a:spLocks noChangeShapeType="1"/>
            </p:cNvSpPr>
            <p:nvPr/>
          </p:nvSpPr>
          <p:spPr bwMode="auto">
            <a:xfrm flipH="1">
              <a:off x="1954" y="3870"/>
              <a:ext cx="188" cy="6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46" name="Line 274"/>
            <p:cNvSpPr>
              <a:spLocks noChangeShapeType="1"/>
            </p:cNvSpPr>
            <p:nvPr/>
          </p:nvSpPr>
          <p:spPr bwMode="auto">
            <a:xfrm>
              <a:off x="1954" y="3300"/>
              <a:ext cx="0" cy="63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47" name="Line 275"/>
            <p:cNvSpPr>
              <a:spLocks noChangeShapeType="1"/>
            </p:cNvSpPr>
            <p:nvPr/>
          </p:nvSpPr>
          <p:spPr bwMode="auto">
            <a:xfrm flipV="1">
              <a:off x="1766" y="3810"/>
              <a:ext cx="188" cy="63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48" name="Line 276"/>
            <p:cNvSpPr>
              <a:spLocks noChangeShapeType="1"/>
            </p:cNvSpPr>
            <p:nvPr/>
          </p:nvSpPr>
          <p:spPr bwMode="auto">
            <a:xfrm flipH="1" flipV="1">
              <a:off x="1954" y="3810"/>
              <a:ext cx="188" cy="6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49" name="Line 277"/>
            <p:cNvSpPr>
              <a:spLocks noChangeShapeType="1"/>
            </p:cNvSpPr>
            <p:nvPr/>
          </p:nvSpPr>
          <p:spPr bwMode="auto">
            <a:xfrm>
              <a:off x="1846" y="3618"/>
              <a:ext cx="108" cy="4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50" name="Line 278"/>
            <p:cNvSpPr>
              <a:spLocks noChangeShapeType="1"/>
            </p:cNvSpPr>
            <p:nvPr/>
          </p:nvSpPr>
          <p:spPr bwMode="auto">
            <a:xfrm flipV="1">
              <a:off x="1954" y="3618"/>
              <a:ext cx="114" cy="4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51" name="Line 279"/>
            <p:cNvSpPr>
              <a:spLocks noChangeShapeType="1"/>
            </p:cNvSpPr>
            <p:nvPr/>
          </p:nvSpPr>
          <p:spPr bwMode="auto">
            <a:xfrm>
              <a:off x="1810" y="3704"/>
              <a:ext cx="139" cy="65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52" name="Line 280"/>
            <p:cNvSpPr>
              <a:spLocks noChangeShapeType="1"/>
            </p:cNvSpPr>
            <p:nvPr/>
          </p:nvSpPr>
          <p:spPr bwMode="auto">
            <a:xfrm flipV="1">
              <a:off x="1954" y="3717"/>
              <a:ext cx="140" cy="57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53" name="Line 281"/>
            <p:cNvSpPr>
              <a:spLocks noChangeShapeType="1"/>
            </p:cNvSpPr>
            <p:nvPr/>
          </p:nvSpPr>
          <p:spPr bwMode="auto">
            <a:xfrm flipV="1">
              <a:off x="1954" y="3530"/>
              <a:ext cx="72" cy="2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54" name="Line 282"/>
            <p:cNvSpPr>
              <a:spLocks noChangeShapeType="1"/>
            </p:cNvSpPr>
            <p:nvPr/>
          </p:nvSpPr>
          <p:spPr bwMode="auto">
            <a:xfrm flipV="1">
              <a:off x="1954" y="3409"/>
              <a:ext cx="45" cy="1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55" name="Line 283"/>
            <p:cNvSpPr>
              <a:spLocks noChangeShapeType="1"/>
            </p:cNvSpPr>
            <p:nvPr/>
          </p:nvSpPr>
          <p:spPr bwMode="auto">
            <a:xfrm>
              <a:off x="1873" y="3522"/>
              <a:ext cx="87" cy="32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56" name="Line 284"/>
            <p:cNvSpPr>
              <a:spLocks noChangeShapeType="1"/>
            </p:cNvSpPr>
            <p:nvPr/>
          </p:nvSpPr>
          <p:spPr bwMode="auto">
            <a:xfrm>
              <a:off x="1912" y="3404"/>
              <a:ext cx="50" cy="31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57" name="Oval 694"/>
            <p:cNvSpPr>
              <a:spLocks noChangeArrowheads="1"/>
            </p:cNvSpPr>
            <p:nvPr/>
          </p:nvSpPr>
          <p:spPr bwMode="auto">
            <a:xfrm>
              <a:off x="1921" y="3233"/>
              <a:ext cx="63" cy="68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1158" name="Picture 695" descr="cell_tower_radiation_gray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53" y="3023"/>
              <a:ext cx="622" cy="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696"/>
          <p:cNvGrpSpPr>
            <a:grpSpLocks/>
          </p:cNvGrpSpPr>
          <p:nvPr/>
        </p:nvGrpSpPr>
        <p:grpSpPr bwMode="auto">
          <a:xfrm>
            <a:off x="6289675" y="2406650"/>
            <a:ext cx="454025" cy="254000"/>
            <a:chOff x="3843" y="1516"/>
            <a:chExt cx="286" cy="160"/>
          </a:xfrm>
        </p:grpSpPr>
        <p:sp>
          <p:nvSpPr>
            <p:cNvPr id="71133" name="Line 697"/>
            <p:cNvSpPr>
              <a:spLocks noChangeShapeType="1"/>
            </p:cNvSpPr>
            <p:nvPr/>
          </p:nvSpPr>
          <p:spPr bwMode="auto">
            <a:xfrm>
              <a:off x="3843" y="1516"/>
              <a:ext cx="96" cy="6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34" name="Oval 407"/>
            <p:cNvSpPr>
              <a:spLocks noChangeArrowheads="1"/>
            </p:cNvSpPr>
            <p:nvPr/>
          </p:nvSpPr>
          <p:spPr bwMode="auto">
            <a:xfrm>
              <a:off x="3884" y="1616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135" name="Rectangle 410"/>
            <p:cNvSpPr>
              <a:spLocks noChangeArrowheads="1"/>
            </p:cNvSpPr>
            <p:nvPr/>
          </p:nvSpPr>
          <p:spPr bwMode="auto">
            <a:xfrm>
              <a:off x="3884" y="1610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1136" name="Oval 411"/>
            <p:cNvSpPr>
              <a:spLocks noChangeArrowheads="1"/>
            </p:cNvSpPr>
            <p:nvPr/>
          </p:nvSpPr>
          <p:spPr bwMode="auto">
            <a:xfrm>
              <a:off x="3883" y="1569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6" name="Group 701"/>
            <p:cNvGrpSpPr>
              <a:grpSpLocks/>
            </p:cNvGrpSpPr>
            <p:nvPr/>
          </p:nvGrpSpPr>
          <p:grpSpPr bwMode="auto">
            <a:xfrm>
              <a:off x="3932" y="1587"/>
              <a:ext cx="138" cy="33"/>
              <a:chOff x="2468" y="1332"/>
              <a:chExt cx="310" cy="60"/>
            </a:xfrm>
          </p:grpSpPr>
          <p:sp>
            <p:nvSpPr>
              <p:cNvPr id="71140" name="Freeform 70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141" name="Freeform 70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138" name="Line 704"/>
            <p:cNvSpPr>
              <a:spLocks noChangeShapeType="1"/>
            </p:cNvSpPr>
            <p:nvPr/>
          </p:nvSpPr>
          <p:spPr bwMode="auto">
            <a:xfrm>
              <a:off x="3884" y="1602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39" name="Line 705"/>
            <p:cNvSpPr>
              <a:spLocks noChangeShapeType="1"/>
            </p:cNvSpPr>
            <p:nvPr/>
          </p:nvSpPr>
          <p:spPr bwMode="auto">
            <a:xfrm>
              <a:off x="4127" y="1604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06"/>
          <p:cNvGrpSpPr>
            <a:grpSpLocks/>
          </p:cNvGrpSpPr>
          <p:nvPr/>
        </p:nvGrpSpPr>
        <p:grpSpPr bwMode="auto">
          <a:xfrm>
            <a:off x="7202488" y="2493963"/>
            <a:ext cx="390525" cy="174625"/>
            <a:chOff x="4334" y="1470"/>
            <a:chExt cx="246" cy="107"/>
          </a:xfrm>
        </p:grpSpPr>
        <p:sp>
          <p:nvSpPr>
            <p:cNvPr id="71125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126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1127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8" name="Group 710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131" name="Freeform 71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132" name="Freeform 71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129" name="Line 713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30" name="Line 714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715"/>
          <p:cNvGrpSpPr>
            <a:grpSpLocks/>
          </p:cNvGrpSpPr>
          <p:nvPr/>
        </p:nvGrpSpPr>
        <p:grpSpPr bwMode="auto">
          <a:xfrm>
            <a:off x="7213600" y="2757488"/>
            <a:ext cx="390525" cy="174625"/>
            <a:chOff x="4334" y="1470"/>
            <a:chExt cx="246" cy="107"/>
          </a:xfrm>
        </p:grpSpPr>
        <p:sp>
          <p:nvSpPr>
            <p:cNvPr id="71117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118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1119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0" name="Group 719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123" name="Freeform 72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124" name="Freeform 72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121" name="Line 722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22" name="Line 723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724"/>
          <p:cNvGrpSpPr>
            <a:grpSpLocks/>
          </p:cNvGrpSpPr>
          <p:nvPr/>
        </p:nvGrpSpPr>
        <p:grpSpPr bwMode="auto">
          <a:xfrm>
            <a:off x="7762875" y="2759075"/>
            <a:ext cx="390525" cy="174625"/>
            <a:chOff x="4334" y="1470"/>
            <a:chExt cx="246" cy="107"/>
          </a:xfrm>
        </p:grpSpPr>
        <p:sp>
          <p:nvSpPr>
            <p:cNvPr id="71109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110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1111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2" name="Group 728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115" name="Freeform 72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116" name="Freeform 73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113" name="Line 731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14" name="Line 732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733"/>
          <p:cNvGrpSpPr>
            <a:grpSpLocks/>
          </p:cNvGrpSpPr>
          <p:nvPr/>
        </p:nvGrpSpPr>
        <p:grpSpPr bwMode="auto">
          <a:xfrm>
            <a:off x="7689850" y="2393950"/>
            <a:ext cx="390525" cy="174625"/>
            <a:chOff x="4334" y="1470"/>
            <a:chExt cx="246" cy="107"/>
          </a:xfrm>
        </p:grpSpPr>
        <p:sp>
          <p:nvSpPr>
            <p:cNvPr id="71101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102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1103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4" name="Group 737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107" name="Freeform 7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108" name="Freeform 7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105" name="Line 740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06" name="Line 741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742"/>
          <p:cNvGrpSpPr>
            <a:grpSpLocks/>
          </p:cNvGrpSpPr>
          <p:nvPr/>
        </p:nvGrpSpPr>
        <p:grpSpPr bwMode="auto">
          <a:xfrm>
            <a:off x="7737475" y="3644900"/>
            <a:ext cx="492125" cy="206375"/>
            <a:chOff x="4334" y="1470"/>
            <a:chExt cx="246" cy="107"/>
          </a:xfrm>
        </p:grpSpPr>
        <p:sp>
          <p:nvSpPr>
            <p:cNvPr id="71093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094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1095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6" name="Group 746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099" name="Freeform 74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100" name="Freeform 74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097" name="Line 749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98" name="Line 750"/>
            <p:cNvSpPr>
              <a:spLocks noChangeShapeType="1"/>
            </p:cNvSpPr>
            <p:nvPr/>
          </p:nvSpPr>
          <p:spPr bwMode="auto">
            <a:xfrm>
              <a:off x="4578" y="1505"/>
              <a:ext cx="0" cy="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700" name="Line 751"/>
          <p:cNvSpPr>
            <a:spLocks noChangeShapeType="1"/>
          </p:cNvSpPr>
          <p:nvPr/>
        </p:nvSpPr>
        <p:spPr bwMode="auto">
          <a:xfrm>
            <a:off x="6427788" y="3743325"/>
            <a:ext cx="6794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7" name="Group 752"/>
          <p:cNvGrpSpPr>
            <a:grpSpLocks/>
          </p:cNvGrpSpPr>
          <p:nvPr/>
        </p:nvGrpSpPr>
        <p:grpSpPr bwMode="auto">
          <a:xfrm>
            <a:off x="7086600" y="3632200"/>
            <a:ext cx="492125" cy="206375"/>
            <a:chOff x="4334" y="1470"/>
            <a:chExt cx="246" cy="107"/>
          </a:xfrm>
        </p:grpSpPr>
        <p:sp>
          <p:nvSpPr>
            <p:cNvPr id="71085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086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1087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8" name="Group 756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091" name="Freeform 75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92" name="Freeform 75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089" name="Line 759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90" name="Line 760"/>
            <p:cNvSpPr>
              <a:spLocks noChangeShapeType="1"/>
            </p:cNvSpPr>
            <p:nvPr/>
          </p:nvSpPr>
          <p:spPr bwMode="auto">
            <a:xfrm>
              <a:off x="4578" y="1505"/>
              <a:ext cx="0" cy="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761"/>
          <p:cNvGrpSpPr>
            <a:grpSpLocks/>
          </p:cNvGrpSpPr>
          <p:nvPr/>
        </p:nvGrpSpPr>
        <p:grpSpPr bwMode="auto">
          <a:xfrm>
            <a:off x="7591425" y="4806950"/>
            <a:ext cx="622300" cy="244475"/>
            <a:chOff x="4334" y="1470"/>
            <a:chExt cx="246" cy="107"/>
          </a:xfrm>
        </p:grpSpPr>
        <p:sp>
          <p:nvSpPr>
            <p:cNvPr id="71077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078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1079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20" name="Group 765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083" name="Freeform 76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84" name="Freeform 76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081" name="Line 768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82" name="Line 769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770"/>
          <p:cNvGrpSpPr>
            <a:grpSpLocks/>
          </p:cNvGrpSpPr>
          <p:nvPr/>
        </p:nvGrpSpPr>
        <p:grpSpPr bwMode="auto">
          <a:xfrm>
            <a:off x="6965950" y="4508500"/>
            <a:ext cx="622300" cy="244475"/>
            <a:chOff x="4334" y="1470"/>
            <a:chExt cx="246" cy="107"/>
          </a:xfrm>
        </p:grpSpPr>
        <p:sp>
          <p:nvSpPr>
            <p:cNvPr id="71069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070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1071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22" name="Group 774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075" name="Freeform 77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76" name="Freeform 77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073" name="Line 777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74" name="Line 778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779"/>
          <p:cNvGrpSpPr>
            <a:grpSpLocks/>
          </p:cNvGrpSpPr>
          <p:nvPr/>
        </p:nvGrpSpPr>
        <p:grpSpPr bwMode="auto">
          <a:xfrm>
            <a:off x="6242050" y="4851400"/>
            <a:ext cx="622300" cy="244475"/>
            <a:chOff x="4334" y="1470"/>
            <a:chExt cx="246" cy="107"/>
          </a:xfrm>
        </p:grpSpPr>
        <p:sp>
          <p:nvSpPr>
            <p:cNvPr id="71061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062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1063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24" name="Group 783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067" name="Freeform 78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68" name="Freeform 78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065" name="Line 786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66" name="Line 787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788"/>
          <p:cNvGrpSpPr>
            <a:grpSpLocks/>
          </p:cNvGrpSpPr>
          <p:nvPr/>
        </p:nvGrpSpPr>
        <p:grpSpPr bwMode="auto">
          <a:xfrm>
            <a:off x="6051550" y="3644900"/>
            <a:ext cx="390525" cy="171450"/>
            <a:chOff x="4334" y="1470"/>
            <a:chExt cx="246" cy="107"/>
          </a:xfrm>
        </p:grpSpPr>
        <p:sp>
          <p:nvSpPr>
            <p:cNvPr id="71053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054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1055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26" name="Group 792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059" name="Freeform 79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60" name="Freeform 79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057" name="Line 795"/>
            <p:cNvSpPr>
              <a:spLocks noChangeShapeType="1"/>
            </p:cNvSpPr>
            <p:nvPr/>
          </p:nvSpPr>
          <p:spPr bwMode="auto">
            <a:xfrm>
              <a:off x="4335" y="1503"/>
              <a:ext cx="0" cy="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58" name="Line 796"/>
            <p:cNvSpPr>
              <a:spLocks noChangeShapeType="1"/>
            </p:cNvSpPr>
            <p:nvPr/>
          </p:nvSpPr>
          <p:spPr bwMode="auto">
            <a:xfrm>
              <a:off x="4578" y="1505"/>
              <a:ext cx="0" cy="4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797"/>
          <p:cNvGrpSpPr>
            <a:grpSpLocks/>
          </p:cNvGrpSpPr>
          <p:nvPr/>
        </p:nvGrpSpPr>
        <p:grpSpPr bwMode="auto">
          <a:xfrm>
            <a:off x="7161213" y="5005388"/>
            <a:ext cx="446087" cy="422275"/>
            <a:chOff x="5072" y="3611"/>
            <a:chExt cx="459" cy="380"/>
          </a:xfrm>
        </p:grpSpPr>
        <p:grpSp>
          <p:nvGrpSpPr>
            <p:cNvPr id="28" name="Group 798"/>
            <p:cNvGrpSpPr>
              <a:grpSpLocks/>
            </p:cNvGrpSpPr>
            <p:nvPr/>
          </p:nvGrpSpPr>
          <p:grpSpPr bwMode="auto">
            <a:xfrm>
              <a:off x="5144" y="3611"/>
              <a:ext cx="387" cy="99"/>
              <a:chOff x="5030" y="2639"/>
              <a:chExt cx="387" cy="99"/>
            </a:xfrm>
          </p:grpSpPr>
          <p:sp>
            <p:nvSpPr>
              <p:cNvPr id="71041" name="Freeform 799"/>
              <p:cNvSpPr>
                <a:spLocks/>
              </p:cNvSpPr>
              <p:nvPr/>
            </p:nvSpPr>
            <p:spPr bwMode="auto">
              <a:xfrm>
                <a:off x="5134" y="2657"/>
                <a:ext cx="69" cy="55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42" name="Freeform 800"/>
              <p:cNvSpPr>
                <a:spLocks/>
              </p:cNvSpPr>
              <p:nvPr/>
            </p:nvSpPr>
            <p:spPr bwMode="auto">
              <a:xfrm>
                <a:off x="5252" y="2656"/>
                <a:ext cx="47" cy="42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43" name="Freeform 801"/>
              <p:cNvSpPr>
                <a:spLocks/>
              </p:cNvSpPr>
              <p:nvPr/>
            </p:nvSpPr>
            <p:spPr bwMode="auto">
              <a:xfrm>
                <a:off x="5089" y="2646"/>
                <a:ext cx="114" cy="88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44" name="Freeform 802"/>
              <p:cNvSpPr>
                <a:spLocks/>
              </p:cNvSpPr>
              <p:nvPr/>
            </p:nvSpPr>
            <p:spPr bwMode="auto">
              <a:xfrm>
                <a:off x="5250" y="2643"/>
                <a:ext cx="99" cy="59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45" name="Freeform 803"/>
              <p:cNvSpPr>
                <a:spLocks/>
              </p:cNvSpPr>
              <p:nvPr/>
            </p:nvSpPr>
            <p:spPr bwMode="auto">
              <a:xfrm>
                <a:off x="5047" y="2671"/>
                <a:ext cx="40" cy="55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46" name="Freeform 804"/>
              <p:cNvSpPr>
                <a:spLocks/>
              </p:cNvSpPr>
              <p:nvPr/>
            </p:nvSpPr>
            <p:spPr bwMode="auto">
              <a:xfrm>
                <a:off x="5330" y="2639"/>
                <a:ext cx="87" cy="73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47" name="Freeform 805"/>
              <p:cNvSpPr>
                <a:spLocks/>
              </p:cNvSpPr>
              <p:nvPr/>
            </p:nvSpPr>
            <p:spPr bwMode="auto">
              <a:xfrm>
                <a:off x="5115" y="2660"/>
                <a:ext cx="69" cy="55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48" name="Freeform 806"/>
              <p:cNvSpPr>
                <a:spLocks/>
              </p:cNvSpPr>
              <p:nvPr/>
            </p:nvSpPr>
            <p:spPr bwMode="auto">
              <a:xfrm>
                <a:off x="5233" y="2660"/>
                <a:ext cx="47" cy="42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49" name="Freeform 807"/>
              <p:cNvSpPr>
                <a:spLocks/>
              </p:cNvSpPr>
              <p:nvPr/>
            </p:nvSpPr>
            <p:spPr bwMode="auto">
              <a:xfrm>
                <a:off x="5070" y="2650"/>
                <a:ext cx="112" cy="88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50" name="Freeform 808"/>
              <p:cNvSpPr>
                <a:spLocks/>
              </p:cNvSpPr>
              <p:nvPr/>
            </p:nvSpPr>
            <p:spPr bwMode="auto">
              <a:xfrm>
                <a:off x="5229" y="2647"/>
                <a:ext cx="99" cy="59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51" name="Freeform 809"/>
              <p:cNvSpPr>
                <a:spLocks/>
              </p:cNvSpPr>
              <p:nvPr/>
            </p:nvSpPr>
            <p:spPr bwMode="auto">
              <a:xfrm>
                <a:off x="5030" y="2680"/>
                <a:ext cx="40" cy="54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52" name="Freeform 810"/>
              <p:cNvSpPr>
                <a:spLocks/>
              </p:cNvSpPr>
              <p:nvPr/>
            </p:nvSpPr>
            <p:spPr bwMode="auto">
              <a:xfrm>
                <a:off x="5311" y="2643"/>
                <a:ext cx="87" cy="73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71040" name="Picture 811" descr="access_point_stylized_gray_small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72" y="3642"/>
              <a:ext cx="43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9" name="Group 812"/>
          <p:cNvGrpSpPr>
            <a:grpSpLocks/>
          </p:cNvGrpSpPr>
          <p:nvPr/>
        </p:nvGrpSpPr>
        <p:grpSpPr bwMode="auto">
          <a:xfrm>
            <a:off x="5638800" y="3509963"/>
            <a:ext cx="398463" cy="358775"/>
            <a:chOff x="5072" y="3611"/>
            <a:chExt cx="459" cy="380"/>
          </a:xfrm>
        </p:grpSpPr>
        <p:grpSp>
          <p:nvGrpSpPr>
            <p:cNvPr id="30" name="Group 813"/>
            <p:cNvGrpSpPr>
              <a:grpSpLocks/>
            </p:cNvGrpSpPr>
            <p:nvPr/>
          </p:nvGrpSpPr>
          <p:grpSpPr bwMode="auto">
            <a:xfrm>
              <a:off x="5144" y="3611"/>
              <a:ext cx="387" cy="99"/>
              <a:chOff x="5030" y="2639"/>
              <a:chExt cx="387" cy="99"/>
            </a:xfrm>
          </p:grpSpPr>
          <p:sp>
            <p:nvSpPr>
              <p:cNvPr id="71027" name="Freeform 814"/>
              <p:cNvSpPr>
                <a:spLocks/>
              </p:cNvSpPr>
              <p:nvPr/>
            </p:nvSpPr>
            <p:spPr bwMode="auto">
              <a:xfrm>
                <a:off x="5134" y="2657"/>
                <a:ext cx="69" cy="55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28" name="Freeform 815"/>
              <p:cNvSpPr>
                <a:spLocks/>
              </p:cNvSpPr>
              <p:nvPr/>
            </p:nvSpPr>
            <p:spPr bwMode="auto">
              <a:xfrm>
                <a:off x="5252" y="2656"/>
                <a:ext cx="47" cy="42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29" name="Freeform 816"/>
              <p:cNvSpPr>
                <a:spLocks/>
              </p:cNvSpPr>
              <p:nvPr/>
            </p:nvSpPr>
            <p:spPr bwMode="auto">
              <a:xfrm>
                <a:off x="5089" y="2646"/>
                <a:ext cx="114" cy="88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0" name="Freeform 817"/>
              <p:cNvSpPr>
                <a:spLocks/>
              </p:cNvSpPr>
              <p:nvPr/>
            </p:nvSpPr>
            <p:spPr bwMode="auto">
              <a:xfrm>
                <a:off x="5250" y="2643"/>
                <a:ext cx="99" cy="59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1" name="Freeform 818"/>
              <p:cNvSpPr>
                <a:spLocks/>
              </p:cNvSpPr>
              <p:nvPr/>
            </p:nvSpPr>
            <p:spPr bwMode="auto">
              <a:xfrm>
                <a:off x="5047" y="2671"/>
                <a:ext cx="40" cy="55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2" name="Freeform 819"/>
              <p:cNvSpPr>
                <a:spLocks/>
              </p:cNvSpPr>
              <p:nvPr/>
            </p:nvSpPr>
            <p:spPr bwMode="auto">
              <a:xfrm>
                <a:off x="5330" y="2639"/>
                <a:ext cx="87" cy="73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3" name="Freeform 820"/>
              <p:cNvSpPr>
                <a:spLocks/>
              </p:cNvSpPr>
              <p:nvPr/>
            </p:nvSpPr>
            <p:spPr bwMode="auto">
              <a:xfrm>
                <a:off x="5115" y="2660"/>
                <a:ext cx="69" cy="55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4" name="Freeform 821"/>
              <p:cNvSpPr>
                <a:spLocks/>
              </p:cNvSpPr>
              <p:nvPr/>
            </p:nvSpPr>
            <p:spPr bwMode="auto">
              <a:xfrm>
                <a:off x="5233" y="2660"/>
                <a:ext cx="47" cy="42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5" name="Freeform 822"/>
              <p:cNvSpPr>
                <a:spLocks/>
              </p:cNvSpPr>
              <p:nvPr/>
            </p:nvSpPr>
            <p:spPr bwMode="auto">
              <a:xfrm>
                <a:off x="5070" y="2650"/>
                <a:ext cx="112" cy="88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6" name="Freeform 823"/>
              <p:cNvSpPr>
                <a:spLocks/>
              </p:cNvSpPr>
              <p:nvPr/>
            </p:nvSpPr>
            <p:spPr bwMode="auto">
              <a:xfrm>
                <a:off x="5229" y="2647"/>
                <a:ext cx="99" cy="59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7" name="Freeform 824"/>
              <p:cNvSpPr>
                <a:spLocks/>
              </p:cNvSpPr>
              <p:nvPr/>
            </p:nvSpPr>
            <p:spPr bwMode="auto">
              <a:xfrm>
                <a:off x="5030" y="2680"/>
                <a:ext cx="40" cy="54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8" name="Freeform 825"/>
              <p:cNvSpPr>
                <a:spLocks/>
              </p:cNvSpPr>
              <p:nvPr/>
            </p:nvSpPr>
            <p:spPr bwMode="auto">
              <a:xfrm>
                <a:off x="5311" y="2643"/>
                <a:ext cx="87" cy="73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71026" name="Picture 826" descr="access_point_stylized_gray_small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72" y="3642"/>
              <a:ext cx="43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0708" name="Line 827"/>
          <p:cNvSpPr>
            <a:spLocks noChangeShapeType="1"/>
          </p:cNvSpPr>
          <p:nvPr/>
        </p:nvSpPr>
        <p:spPr bwMode="auto">
          <a:xfrm rot="5400000" flipV="1">
            <a:off x="7991475" y="54403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" name="Group 828"/>
          <p:cNvGrpSpPr>
            <a:grpSpLocks/>
          </p:cNvGrpSpPr>
          <p:nvPr/>
        </p:nvGrpSpPr>
        <p:grpSpPr bwMode="auto">
          <a:xfrm>
            <a:off x="5254625" y="2038350"/>
            <a:ext cx="504825" cy="401638"/>
            <a:chOff x="2896" y="396"/>
            <a:chExt cx="1848" cy="1887"/>
          </a:xfrm>
        </p:grpSpPr>
        <p:pic>
          <p:nvPicPr>
            <p:cNvPr id="71002" name="Picture 829" descr="laptop_keyboar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109064" flipH="1">
              <a:off x="2966" y="1553"/>
              <a:ext cx="1526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003" name="Freeform 830"/>
            <p:cNvSpPr>
              <a:spLocks/>
            </p:cNvSpPr>
            <p:nvPr/>
          </p:nvSpPr>
          <p:spPr bwMode="auto">
            <a:xfrm>
              <a:off x="3472" y="844"/>
              <a:ext cx="1228" cy="953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1004" name="Picture 831" descr="scree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532" y="868"/>
              <a:ext cx="1117" cy="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005" name="Freeform 832"/>
            <p:cNvSpPr>
              <a:spLocks/>
            </p:cNvSpPr>
            <p:nvPr/>
          </p:nvSpPr>
          <p:spPr bwMode="auto">
            <a:xfrm>
              <a:off x="3695" y="816"/>
              <a:ext cx="1042" cy="177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06" name="Freeform 833"/>
            <p:cNvSpPr>
              <a:spLocks/>
            </p:cNvSpPr>
            <p:nvPr/>
          </p:nvSpPr>
          <p:spPr bwMode="auto">
            <a:xfrm>
              <a:off x="3461" y="814"/>
              <a:ext cx="289" cy="739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07" name="Freeform 834"/>
            <p:cNvSpPr>
              <a:spLocks/>
            </p:cNvSpPr>
            <p:nvPr/>
          </p:nvSpPr>
          <p:spPr bwMode="auto">
            <a:xfrm>
              <a:off x="4418" y="946"/>
              <a:ext cx="311" cy="853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08" name="Freeform 835"/>
            <p:cNvSpPr>
              <a:spLocks/>
            </p:cNvSpPr>
            <p:nvPr/>
          </p:nvSpPr>
          <p:spPr bwMode="auto">
            <a:xfrm>
              <a:off x="3457" y="1515"/>
              <a:ext cx="1143" cy="288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09" name="Freeform 836"/>
            <p:cNvSpPr>
              <a:spLocks/>
            </p:cNvSpPr>
            <p:nvPr/>
          </p:nvSpPr>
          <p:spPr bwMode="auto">
            <a:xfrm>
              <a:off x="4452" y="954"/>
              <a:ext cx="292" cy="855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2 h 1659"/>
                <a:gd name="T6" fmla="*/ 0 w 637"/>
                <a:gd name="T7" fmla="*/ 2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10" name="Freeform 837"/>
            <p:cNvSpPr>
              <a:spLocks/>
            </p:cNvSpPr>
            <p:nvPr/>
          </p:nvSpPr>
          <p:spPr bwMode="auto">
            <a:xfrm>
              <a:off x="3459" y="1553"/>
              <a:ext cx="1016" cy="284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1 h 550"/>
                <a:gd name="T4" fmla="*/ 1 w 2216"/>
                <a:gd name="T5" fmla="*/ 1 h 550"/>
                <a:gd name="T6" fmla="*/ 1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DDDDDD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11" name="Freeform 838"/>
            <p:cNvSpPr>
              <a:spLocks/>
            </p:cNvSpPr>
            <p:nvPr/>
          </p:nvSpPr>
          <p:spPr bwMode="auto">
            <a:xfrm>
              <a:off x="3442" y="1857"/>
              <a:ext cx="345" cy="169"/>
            </a:xfrm>
            <a:custGeom>
              <a:avLst/>
              <a:gdLst>
                <a:gd name="T0" fmla="*/ 0 w 752"/>
                <a:gd name="T1" fmla="*/ 0 h 327"/>
                <a:gd name="T2" fmla="*/ 0 w 752"/>
                <a:gd name="T3" fmla="*/ 1 h 327"/>
                <a:gd name="T4" fmla="*/ 0 w 752"/>
                <a:gd name="T5" fmla="*/ 1 h 327"/>
                <a:gd name="T6" fmla="*/ 0 w 752"/>
                <a:gd name="T7" fmla="*/ 1 h 327"/>
                <a:gd name="T8" fmla="*/ 0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12" name="Freeform 839"/>
            <p:cNvSpPr>
              <a:spLocks/>
            </p:cNvSpPr>
            <p:nvPr/>
          </p:nvSpPr>
          <p:spPr bwMode="auto">
            <a:xfrm>
              <a:off x="3449" y="1860"/>
              <a:ext cx="333" cy="160"/>
            </a:xfrm>
            <a:custGeom>
              <a:avLst/>
              <a:gdLst>
                <a:gd name="T0" fmla="*/ 0 w 726"/>
                <a:gd name="T1" fmla="*/ 0 h 311"/>
                <a:gd name="T2" fmla="*/ 0 w 726"/>
                <a:gd name="T3" fmla="*/ 1 h 311"/>
                <a:gd name="T4" fmla="*/ 0 w 726"/>
                <a:gd name="T5" fmla="*/ 1 h 311"/>
                <a:gd name="T6" fmla="*/ 0 w 726"/>
                <a:gd name="T7" fmla="*/ 1 h 311"/>
                <a:gd name="T8" fmla="*/ 0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13" name="Freeform 840"/>
            <p:cNvSpPr>
              <a:spLocks/>
            </p:cNvSpPr>
            <p:nvPr/>
          </p:nvSpPr>
          <p:spPr bwMode="auto">
            <a:xfrm>
              <a:off x="3473" y="1923"/>
              <a:ext cx="119" cy="52"/>
            </a:xfrm>
            <a:custGeom>
              <a:avLst/>
              <a:gdLst>
                <a:gd name="T0" fmla="*/ 0 w 258"/>
                <a:gd name="T1" fmla="*/ 1 h 100"/>
                <a:gd name="T2" fmla="*/ 0 w 258"/>
                <a:gd name="T3" fmla="*/ 0 h 100"/>
                <a:gd name="T4" fmla="*/ 0 w 258"/>
                <a:gd name="T5" fmla="*/ 1 h 100"/>
                <a:gd name="T6" fmla="*/ 0 w 258"/>
                <a:gd name="T7" fmla="*/ 1 h 100"/>
                <a:gd name="T8" fmla="*/ 0 w 258"/>
                <a:gd name="T9" fmla="*/ 1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14" name="Freeform 841"/>
            <p:cNvSpPr>
              <a:spLocks/>
            </p:cNvSpPr>
            <p:nvPr/>
          </p:nvSpPr>
          <p:spPr bwMode="auto">
            <a:xfrm>
              <a:off x="3469" y="1947"/>
              <a:ext cx="89" cy="32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15" name="Freeform 842"/>
            <p:cNvSpPr>
              <a:spLocks/>
            </p:cNvSpPr>
            <p:nvPr/>
          </p:nvSpPr>
          <p:spPr bwMode="auto">
            <a:xfrm>
              <a:off x="3570" y="1956"/>
              <a:ext cx="119" cy="53"/>
            </a:xfrm>
            <a:custGeom>
              <a:avLst/>
              <a:gdLst>
                <a:gd name="T0" fmla="*/ 0 w 258"/>
                <a:gd name="T1" fmla="*/ 1 h 102"/>
                <a:gd name="T2" fmla="*/ 0 w 258"/>
                <a:gd name="T3" fmla="*/ 0 h 102"/>
                <a:gd name="T4" fmla="*/ 0 w 258"/>
                <a:gd name="T5" fmla="*/ 1 h 102"/>
                <a:gd name="T6" fmla="*/ 0 w 258"/>
                <a:gd name="T7" fmla="*/ 1 h 102"/>
                <a:gd name="T8" fmla="*/ 0 w 258"/>
                <a:gd name="T9" fmla="*/ 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16" name="Freeform 843"/>
            <p:cNvSpPr>
              <a:spLocks/>
            </p:cNvSpPr>
            <p:nvPr/>
          </p:nvSpPr>
          <p:spPr bwMode="auto">
            <a:xfrm>
              <a:off x="3566" y="1981"/>
              <a:ext cx="89" cy="33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17" name="Freeform 844"/>
            <p:cNvSpPr>
              <a:spLocks/>
            </p:cNvSpPr>
            <p:nvPr/>
          </p:nvSpPr>
          <p:spPr bwMode="auto">
            <a:xfrm>
              <a:off x="4032" y="1882"/>
              <a:ext cx="418" cy="37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18" name="Freeform 845"/>
            <p:cNvSpPr>
              <a:spLocks/>
            </p:cNvSpPr>
            <p:nvPr/>
          </p:nvSpPr>
          <p:spPr bwMode="auto">
            <a:xfrm>
              <a:off x="2966" y="1912"/>
              <a:ext cx="1069" cy="338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19" name="Freeform 846"/>
            <p:cNvSpPr>
              <a:spLocks/>
            </p:cNvSpPr>
            <p:nvPr/>
          </p:nvSpPr>
          <p:spPr bwMode="auto">
            <a:xfrm>
              <a:off x="2967" y="1850"/>
              <a:ext cx="12" cy="68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20" name="Freeform 847"/>
            <p:cNvSpPr>
              <a:spLocks/>
            </p:cNvSpPr>
            <p:nvPr/>
          </p:nvSpPr>
          <p:spPr bwMode="auto">
            <a:xfrm>
              <a:off x="2968" y="1571"/>
              <a:ext cx="496" cy="283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21" name="Freeform 848"/>
            <p:cNvSpPr>
              <a:spLocks/>
            </p:cNvSpPr>
            <p:nvPr/>
          </p:nvSpPr>
          <p:spPr bwMode="auto">
            <a:xfrm>
              <a:off x="3001" y="1864"/>
              <a:ext cx="1013" cy="32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22" name="Freeform 849"/>
            <p:cNvSpPr>
              <a:spLocks/>
            </p:cNvSpPr>
            <p:nvPr/>
          </p:nvSpPr>
          <p:spPr bwMode="auto">
            <a:xfrm flipV="1">
              <a:off x="4013" y="1841"/>
              <a:ext cx="413" cy="33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23" name="Freeform 850"/>
            <p:cNvSpPr>
              <a:spLocks/>
            </p:cNvSpPr>
            <p:nvPr/>
          </p:nvSpPr>
          <p:spPr bwMode="auto">
            <a:xfrm>
              <a:off x="3530" y="862"/>
              <a:ext cx="1124" cy="872"/>
            </a:xfrm>
            <a:custGeom>
              <a:avLst/>
              <a:gdLst>
                <a:gd name="T0" fmla="*/ 214 w 1124"/>
                <a:gd name="T1" fmla="*/ 0 h 872"/>
                <a:gd name="T2" fmla="*/ 1124 w 1124"/>
                <a:gd name="T3" fmla="*/ 128 h 872"/>
                <a:gd name="T4" fmla="*/ 884 w 1124"/>
                <a:gd name="T5" fmla="*/ 872 h 872"/>
                <a:gd name="T6" fmla="*/ 0 w 1124"/>
                <a:gd name="T7" fmla="*/ 656 h 872"/>
                <a:gd name="T8" fmla="*/ 214 w 1124"/>
                <a:gd name="T9" fmla="*/ 0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4"/>
                <a:gd name="T16" fmla="*/ 0 h 872"/>
                <a:gd name="T17" fmla="*/ 1124 w 1124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4" h="872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81000"/>
                  </a:srgbClr>
                </a:gs>
                <a:gs pos="100000">
                  <a:srgbClr val="666666">
                    <a:alpha val="79999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1024" name="Picture 851" descr="grayed_radiation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896" y="396"/>
              <a:ext cx="1808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0656" name="Group 852"/>
          <p:cNvGrpSpPr>
            <a:grpSpLocks/>
          </p:cNvGrpSpPr>
          <p:nvPr/>
        </p:nvGrpSpPr>
        <p:grpSpPr bwMode="auto">
          <a:xfrm>
            <a:off x="5537200" y="3054350"/>
            <a:ext cx="504825" cy="401638"/>
            <a:chOff x="2896" y="396"/>
            <a:chExt cx="1848" cy="1887"/>
          </a:xfrm>
        </p:grpSpPr>
        <p:pic>
          <p:nvPicPr>
            <p:cNvPr id="70979" name="Picture 853" descr="laptop_keyboar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109064" flipH="1">
              <a:off x="2966" y="1553"/>
              <a:ext cx="1526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980" name="Freeform 854"/>
            <p:cNvSpPr>
              <a:spLocks/>
            </p:cNvSpPr>
            <p:nvPr/>
          </p:nvSpPr>
          <p:spPr bwMode="auto">
            <a:xfrm>
              <a:off x="3472" y="844"/>
              <a:ext cx="1228" cy="953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0981" name="Picture 855" descr="scree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532" y="868"/>
              <a:ext cx="1117" cy="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982" name="Freeform 856"/>
            <p:cNvSpPr>
              <a:spLocks/>
            </p:cNvSpPr>
            <p:nvPr/>
          </p:nvSpPr>
          <p:spPr bwMode="auto">
            <a:xfrm>
              <a:off x="3695" y="816"/>
              <a:ext cx="1042" cy="177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83" name="Freeform 857"/>
            <p:cNvSpPr>
              <a:spLocks/>
            </p:cNvSpPr>
            <p:nvPr/>
          </p:nvSpPr>
          <p:spPr bwMode="auto">
            <a:xfrm>
              <a:off x="3461" y="814"/>
              <a:ext cx="289" cy="739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84" name="Freeform 858"/>
            <p:cNvSpPr>
              <a:spLocks/>
            </p:cNvSpPr>
            <p:nvPr/>
          </p:nvSpPr>
          <p:spPr bwMode="auto">
            <a:xfrm>
              <a:off x="4418" y="946"/>
              <a:ext cx="311" cy="853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85" name="Freeform 859"/>
            <p:cNvSpPr>
              <a:spLocks/>
            </p:cNvSpPr>
            <p:nvPr/>
          </p:nvSpPr>
          <p:spPr bwMode="auto">
            <a:xfrm>
              <a:off x="3457" y="1515"/>
              <a:ext cx="1143" cy="288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86" name="Freeform 860"/>
            <p:cNvSpPr>
              <a:spLocks/>
            </p:cNvSpPr>
            <p:nvPr/>
          </p:nvSpPr>
          <p:spPr bwMode="auto">
            <a:xfrm>
              <a:off x="4452" y="954"/>
              <a:ext cx="292" cy="855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2 h 1659"/>
                <a:gd name="T6" fmla="*/ 0 w 637"/>
                <a:gd name="T7" fmla="*/ 2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87" name="Freeform 861"/>
            <p:cNvSpPr>
              <a:spLocks/>
            </p:cNvSpPr>
            <p:nvPr/>
          </p:nvSpPr>
          <p:spPr bwMode="auto">
            <a:xfrm>
              <a:off x="3459" y="1553"/>
              <a:ext cx="1016" cy="284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1 h 550"/>
                <a:gd name="T4" fmla="*/ 1 w 2216"/>
                <a:gd name="T5" fmla="*/ 1 h 550"/>
                <a:gd name="T6" fmla="*/ 1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DDDDDD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88" name="Freeform 862"/>
            <p:cNvSpPr>
              <a:spLocks/>
            </p:cNvSpPr>
            <p:nvPr/>
          </p:nvSpPr>
          <p:spPr bwMode="auto">
            <a:xfrm>
              <a:off x="3442" y="1857"/>
              <a:ext cx="345" cy="169"/>
            </a:xfrm>
            <a:custGeom>
              <a:avLst/>
              <a:gdLst>
                <a:gd name="T0" fmla="*/ 0 w 752"/>
                <a:gd name="T1" fmla="*/ 0 h 327"/>
                <a:gd name="T2" fmla="*/ 0 w 752"/>
                <a:gd name="T3" fmla="*/ 1 h 327"/>
                <a:gd name="T4" fmla="*/ 0 w 752"/>
                <a:gd name="T5" fmla="*/ 1 h 327"/>
                <a:gd name="T6" fmla="*/ 0 w 752"/>
                <a:gd name="T7" fmla="*/ 1 h 327"/>
                <a:gd name="T8" fmla="*/ 0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89" name="Freeform 863"/>
            <p:cNvSpPr>
              <a:spLocks/>
            </p:cNvSpPr>
            <p:nvPr/>
          </p:nvSpPr>
          <p:spPr bwMode="auto">
            <a:xfrm>
              <a:off x="3449" y="1860"/>
              <a:ext cx="333" cy="160"/>
            </a:xfrm>
            <a:custGeom>
              <a:avLst/>
              <a:gdLst>
                <a:gd name="T0" fmla="*/ 0 w 726"/>
                <a:gd name="T1" fmla="*/ 0 h 311"/>
                <a:gd name="T2" fmla="*/ 0 w 726"/>
                <a:gd name="T3" fmla="*/ 1 h 311"/>
                <a:gd name="T4" fmla="*/ 0 w 726"/>
                <a:gd name="T5" fmla="*/ 1 h 311"/>
                <a:gd name="T6" fmla="*/ 0 w 726"/>
                <a:gd name="T7" fmla="*/ 1 h 311"/>
                <a:gd name="T8" fmla="*/ 0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90" name="Freeform 864"/>
            <p:cNvSpPr>
              <a:spLocks/>
            </p:cNvSpPr>
            <p:nvPr/>
          </p:nvSpPr>
          <p:spPr bwMode="auto">
            <a:xfrm>
              <a:off x="3473" y="1923"/>
              <a:ext cx="119" cy="52"/>
            </a:xfrm>
            <a:custGeom>
              <a:avLst/>
              <a:gdLst>
                <a:gd name="T0" fmla="*/ 0 w 258"/>
                <a:gd name="T1" fmla="*/ 1 h 100"/>
                <a:gd name="T2" fmla="*/ 0 w 258"/>
                <a:gd name="T3" fmla="*/ 0 h 100"/>
                <a:gd name="T4" fmla="*/ 0 w 258"/>
                <a:gd name="T5" fmla="*/ 1 h 100"/>
                <a:gd name="T6" fmla="*/ 0 w 258"/>
                <a:gd name="T7" fmla="*/ 1 h 100"/>
                <a:gd name="T8" fmla="*/ 0 w 258"/>
                <a:gd name="T9" fmla="*/ 1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91" name="Freeform 865"/>
            <p:cNvSpPr>
              <a:spLocks/>
            </p:cNvSpPr>
            <p:nvPr/>
          </p:nvSpPr>
          <p:spPr bwMode="auto">
            <a:xfrm>
              <a:off x="3469" y="1947"/>
              <a:ext cx="89" cy="32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92" name="Freeform 866"/>
            <p:cNvSpPr>
              <a:spLocks/>
            </p:cNvSpPr>
            <p:nvPr/>
          </p:nvSpPr>
          <p:spPr bwMode="auto">
            <a:xfrm>
              <a:off x="3570" y="1956"/>
              <a:ext cx="119" cy="53"/>
            </a:xfrm>
            <a:custGeom>
              <a:avLst/>
              <a:gdLst>
                <a:gd name="T0" fmla="*/ 0 w 258"/>
                <a:gd name="T1" fmla="*/ 1 h 102"/>
                <a:gd name="T2" fmla="*/ 0 w 258"/>
                <a:gd name="T3" fmla="*/ 0 h 102"/>
                <a:gd name="T4" fmla="*/ 0 w 258"/>
                <a:gd name="T5" fmla="*/ 1 h 102"/>
                <a:gd name="T6" fmla="*/ 0 w 258"/>
                <a:gd name="T7" fmla="*/ 1 h 102"/>
                <a:gd name="T8" fmla="*/ 0 w 258"/>
                <a:gd name="T9" fmla="*/ 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93" name="Freeform 867"/>
            <p:cNvSpPr>
              <a:spLocks/>
            </p:cNvSpPr>
            <p:nvPr/>
          </p:nvSpPr>
          <p:spPr bwMode="auto">
            <a:xfrm>
              <a:off x="3566" y="1981"/>
              <a:ext cx="89" cy="33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94" name="Freeform 868"/>
            <p:cNvSpPr>
              <a:spLocks/>
            </p:cNvSpPr>
            <p:nvPr/>
          </p:nvSpPr>
          <p:spPr bwMode="auto">
            <a:xfrm>
              <a:off x="4032" y="1882"/>
              <a:ext cx="418" cy="37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95" name="Freeform 869"/>
            <p:cNvSpPr>
              <a:spLocks/>
            </p:cNvSpPr>
            <p:nvPr/>
          </p:nvSpPr>
          <p:spPr bwMode="auto">
            <a:xfrm>
              <a:off x="2966" y="1912"/>
              <a:ext cx="1069" cy="338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96" name="Freeform 870"/>
            <p:cNvSpPr>
              <a:spLocks/>
            </p:cNvSpPr>
            <p:nvPr/>
          </p:nvSpPr>
          <p:spPr bwMode="auto">
            <a:xfrm>
              <a:off x="2967" y="1850"/>
              <a:ext cx="12" cy="68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97" name="Freeform 871"/>
            <p:cNvSpPr>
              <a:spLocks/>
            </p:cNvSpPr>
            <p:nvPr/>
          </p:nvSpPr>
          <p:spPr bwMode="auto">
            <a:xfrm>
              <a:off x="2968" y="1571"/>
              <a:ext cx="496" cy="283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98" name="Freeform 872"/>
            <p:cNvSpPr>
              <a:spLocks/>
            </p:cNvSpPr>
            <p:nvPr/>
          </p:nvSpPr>
          <p:spPr bwMode="auto">
            <a:xfrm>
              <a:off x="3001" y="1864"/>
              <a:ext cx="1013" cy="32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99" name="Freeform 873"/>
            <p:cNvSpPr>
              <a:spLocks/>
            </p:cNvSpPr>
            <p:nvPr/>
          </p:nvSpPr>
          <p:spPr bwMode="auto">
            <a:xfrm flipV="1">
              <a:off x="4013" y="1841"/>
              <a:ext cx="413" cy="33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00" name="Freeform 874"/>
            <p:cNvSpPr>
              <a:spLocks/>
            </p:cNvSpPr>
            <p:nvPr/>
          </p:nvSpPr>
          <p:spPr bwMode="auto">
            <a:xfrm>
              <a:off x="3530" y="862"/>
              <a:ext cx="1124" cy="872"/>
            </a:xfrm>
            <a:custGeom>
              <a:avLst/>
              <a:gdLst>
                <a:gd name="T0" fmla="*/ 214 w 1124"/>
                <a:gd name="T1" fmla="*/ 0 h 872"/>
                <a:gd name="T2" fmla="*/ 1124 w 1124"/>
                <a:gd name="T3" fmla="*/ 128 h 872"/>
                <a:gd name="T4" fmla="*/ 884 w 1124"/>
                <a:gd name="T5" fmla="*/ 872 h 872"/>
                <a:gd name="T6" fmla="*/ 0 w 1124"/>
                <a:gd name="T7" fmla="*/ 656 h 872"/>
                <a:gd name="T8" fmla="*/ 214 w 1124"/>
                <a:gd name="T9" fmla="*/ 0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4"/>
                <a:gd name="T16" fmla="*/ 0 h 872"/>
                <a:gd name="T17" fmla="*/ 1124 w 1124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4" h="872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81000"/>
                  </a:srgbClr>
                </a:gs>
                <a:gs pos="100000">
                  <a:srgbClr val="666666">
                    <a:alpha val="79999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1001" name="Picture 875" descr="grayed_radiation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896" y="396"/>
              <a:ext cx="1808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0661" name="Group 876"/>
          <p:cNvGrpSpPr>
            <a:grpSpLocks/>
          </p:cNvGrpSpPr>
          <p:nvPr/>
        </p:nvGrpSpPr>
        <p:grpSpPr bwMode="auto">
          <a:xfrm>
            <a:off x="6959600" y="5495925"/>
            <a:ext cx="504825" cy="401638"/>
            <a:chOff x="2896" y="396"/>
            <a:chExt cx="1848" cy="1887"/>
          </a:xfrm>
        </p:grpSpPr>
        <p:pic>
          <p:nvPicPr>
            <p:cNvPr id="70956" name="Picture 877" descr="laptop_keyboar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109064" flipH="1">
              <a:off x="2966" y="1553"/>
              <a:ext cx="1526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957" name="Freeform 878"/>
            <p:cNvSpPr>
              <a:spLocks/>
            </p:cNvSpPr>
            <p:nvPr/>
          </p:nvSpPr>
          <p:spPr bwMode="auto">
            <a:xfrm>
              <a:off x="3472" y="844"/>
              <a:ext cx="1228" cy="953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0958" name="Picture 879" descr="scree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532" y="868"/>
              <a:ext cx="1117" cy="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959" name="Freeform 880"/>
            <p:cNvSpPr>
              <a:spLocks/>
            </p:cNvSpPr>
            <p:nvPr/>
          </p:nvSpPr>
          <p:spPr bwMode="auto">
            <a:xfrm>
              <a:off x="3695" y="816"/>
              <a:ext cx="1042" cy="177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60" name="Freeform 881"/>
            <p:cNvSpPr>
              <a:spLocks/>
            </p:cNvSpPr>
            <p:nvPr/>
          </p:nvSpPr>
          <p:spPr bwMode="auto">
            <a:xfrm>
              <a:off x="3461" y="814"/>
              <a:ext cx="289" cy="739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61" name="Freeform 882"/>
            <p:cNvSpPr>
              <a:spLocks/>
            </p:cNvSpPr>
            <p:nvPr/>
          </p:nvSpPr>
          <p:spPr bwMode="auto">
            <a:xfrm>
              <a:off x="4418" y="946"/>
              <a:ext cx="311" cy="853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62" name="Freeform 883"/>
            <p:cNvSpPr>
              <a:spLocks/>
            </p:cNvSpPr>
            <p:nvPr/>
          </p:nvSpPr>
          <p:spPr bwMode="auto">
            <a:xfrm>
              <a:off x="3457" y="1515"/>
              <a:ext cx="1143" cy="288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63" name="Freeform 884"/>
            <p:cNvSpPr>
              <a:spLocks/>
            </p:cNvSpPr>
            <p:nvPr/>
          </p:nvSpPr>
          <p:spPr bwMode="auto">
            <a:xfrm>
              <a:off x="4452" y="954"/>
              <a:ext cx="292" cy="855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2 h 1659"/>
                <a:gd name="T6" fmla="*/ 0 w 637"/>
                <a:gd name="T7" fmla="*/ 2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64" name="Freeform 885"/>
            <p:cNvSpPr>
              <a:spLocks/>
            </p:cNvSpPr>
            <p:nvPr/>
          </p:nvSpPr>
          <p:spPr bwMode="auto">
            <a:xfrm>
              <a:off x="3459" y="1553"/>
              <a:ext cx="1016" cy="284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1 h 550"/>
                <a:gd name="T4" fmla="*/ 1 w 2216"/>
                <a:gd name="T5" fmla="*/ 1 h 550"/>
                <a:gd name="T6" fmla="*/ 1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DDDDDD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65" name="Freeform 886"/>
            <p:cNvSpPr>
              <a:spLocks/>
            </p:cNvSpPr>
            <p:nvPr/>
          </p:nvSpPr>
          <p:spPr bwMode="auto">
            <a:xfrm>
              <a:off x="3442" y="1857"/>
              <a:ext cx="345" cy="169"/>
            </a:xfrm>
            <a:custGeom>
              <a:avLst/>
              <a:gdLst>
                <a:gd name="T0" fmla="*/ 0 w 752"/>
                <a:gd name="T1" fmla="*/ 0 h 327"/>
                <a:gd name="T2" fmla="*/ 0 w 752"/>
                <a:gd name="T3" fmla="*/ 1 h 327"/>
                <a:gd name="T4" fmla="*/ 0 w 752"/>
                <a:gd name="T5" fmla="*/ 1 h 327"/>
                <a:gd name="T6" fmla="*/ 0 w 752"/>
                <a:gd name="T7" fmla="*/ 1 h 327"/>
                <a:gd name="T8" fmla="*/ 0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66" name="Freeform 887"/>
            <p:cNvSpPr>
              <a:spLocks/>
            </p:cNvSpPr>
            <p:nvPr/>
          </p:nvSpPr>
          <p:spPr bwMode="auto">
            <a:xfrm>
              <a:off x="3449" y="1860"/>
              <a:ext cx="333" cy="160"/>
            </a:xfrm>
            <a:custGeom>
              <a:avLst/>
              <a:gdLst>
                <a:gd name="T0" fmla="*/ 0 w 726"/>
                <a:gd name="T1" fmla="*/ 0 h 311"/>
                <a:gd name="T2" fmla="*/ 0 w 726"/>
                <a:gd name="T3" fmla="*/ 1 h 311"/>
                <a:gd name="T4" fmla="*/ 0 w 726"/>
                <a:gd name="T5" fmla="*/ 1 h 311"/>
                <a:gd name="T6" fmla="*/ 0 w 726"/>
                <a:gd name="T7" fmla="*/ 1 h 311"/>
                <a:gd name="T8" fmla="*/ 0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67" name="Freeform 888"/>
            <p:cNvSpPr>
              <a:spLocks/>
            </p:cNvSpPr>
            <p:nvPr/>
          </p:nvSpPr>
          <p:spPr bwMode="auto">
            <a:xfrm>
              <a:off x="3473" y="1923"/>
              <a:ext cx="119" cy="52"/>
            </a:xfrm>
            <a:custGeom>
              <a:avLst/>
              <a:gdLst>
                <a:gd name="T0" fmla="*/ 0 w 258"/>
                <a:gd name="T1" fmla="*/ 1 h 100"/>
                <a:gd name="T2" fmla="*/ 0 w 258"/>
                <a:gd name="T3" fmla="*/ 0 h 100"/>
                <a:gd name="T4" fmla="*/ 0 w 258"/>
                <a:gd name="T5" fmla="*/ 1 h 100"/>
                <a:gd name="T6" fmla="*/ 0 w 258"/>
                <a:gd name="T7" fmla="*/ 1 h 100"/>
                <a:gd name="T8" fmla="*/ 0 w 258"/>
                <a:gd name="T9" fmla="*/ 1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68" name="Freeform 889"/>
            <p:cNvSpPr>
              <a:spLocks/>
            </p:cNvSpPr>
            <p:nvPr/>
          </p:nvSpPr>
          <p:spPr bwMode="auto">
            <a:xfrm>
              <a:off x="3469" y="1947"/>
              <a:ext cx="89" cy="32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69" name="Freeform 890"/>
            <p:cNvSpPr>
              <a:spLocks/>
            </p:cNvSpPr>
            <p:nvPr/>
          </p:nvSpPr>
          <p:spPr bwMode="auto">
            <a:xfrm>
              <a:off x="3570" y="1956"/>
              <a:ext cx="119" cy="53"/>
            </a:xfrm>
            <a:custGeom>
              <a:avLst/>
              <a:gdLst>
                <a:gd name="T0" fmla="*/ 0 w 258"/>
                <a:gd name="T1" fmla="*/ 1 h 102"/>
                <a:gd name="T2" fmla="*/ 0 w 258"/>
                <a:gd name="T3" fmla="*/ 0 h 102"/>
                <a:gd name="T4" fmla="*/ 0 w 258"/>
                <a:gd name="T5" fmla="*/ 1 h 102"/>
                <a:gd name="T6" fmla="*/ 0 w 258"/>
                <a:gd name="T7" fmla="*/ 1 h 102"/>
                <a:gd name="T8" fmla="*/ 0 w 258"/>
                <a:gd name="T9" fmla="*/ 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70" name="Freeform 891"/>
            <p:cNvSpPr>
              <a:spLocks/>
            </p:cNvSpPr>
            <p:nvPr/>
          </p:nvSpPr>
          <p:spPr bwMode="auto">
            <a:xfrm>
              <a:off x="3566" y="1981"/>
              <a:ext cx="89" cy="33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71" name="Freeform 892"/>
            <p:cNvSpPr>
              <a:spLocks/>
            </p:cNvSpPr>
            <p:nvPr/>
          </p:nvSpPr>
          <p:spPr bwMode="auto">
            <a:xfrm>
              <a:off x="4032" y="1882"/>
              <a:ext cx="418" cy="37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72" name="Freeform 893"/>
            <p:cNvSpPr>
              <a:spLocks/>
            </p:cNvSpPr>
            <p:nvPr/>
          </p:nvSpPr>
          <p:spPr bwMode="auto">
            <a:xfrm>
              <a:off x="2966" y="1912"/>
              <a:ext cx="1069" cy="338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73" name="Freeform 894"/>
            <p:cNvSpPr>
              <a:spLocks/>
            </p:cNvSpPr>
            <p:nvPr/>
          </p:nvSpPr>
          <p:spPr bwMode="auto">
            <a:xfrm>
              <a:off x="2967" y="1850"/>
              <a:ext cx="12" cy="68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74" name="Freeform 895"/>
            <p:cNvSpPr>
              <a:spLocks/>
            </p:cNvSpPr>
            <p:nvPr/>
          </p:nvSpPr>
          <p:spPr bwMode="auto">
            <a:xfrm>
              <a:off x="2968" y="1571"/>
              <a:ext cx="496" cy="283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75" name="Freeform 896"/>
            <p:cNvSpPr>
              <a:spLocks/>
            </p:cNvSpPr>
            <p:nvPr/>
          </p:nvSpPr>
          <p:spPr bwMode="auto">
            <a:xfrm>
              <a:off x="3001" y="1864"/>
              <a:ext cx="1013" cy="32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76" name="Freeform 897"/>
            <p:cNvSpPr>
              <a:spLocks/>
            </p:cNvSpPr>
            <p:nvPr/>
          </p:nvSpPr>
          <p:spPr bwMode="auto">
            <a:xfrm flipV="1">
              <a:off x="4013" y="1841"/>
              <a:ext cx="413" cy="33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77" name="Freeform 898"/>
            <p:cNvSpPr>
              <a:spLocks/>
            </p:cNvSpPr>
            <p:nvPr/>
          </p:nvSpPr>
          <p:spPr bwMode="auto">
            <a:xfrm>
              <a:off x="3530" y="862"/>
              <a:ext cx="1124" cy="872"/>
            </a:xfrm>
            <a:custGeom>
              <a:avLst/>
              <a:gdLst>
                <a:gd name="T0" fmla="*/ 214 w 1124"/>
                <a:gd name="T1" fmla="*/ 0 h 872"/>
                <a:gd name="T2" fmla="*/ 1124 w 1124"/>
                <a:gd name="T3" fmla="*/ 128 h 872"/>
                <a:gd name="T4" fmla="*/ 884 w 1124"/>
                <a:gd name="T5" fmla="*/ 872 h 872"/>
                <a:gd name="T6" fmla="*/ 0 w 1124"/>
                <a:gd name="T7" fmla="*/ 656 h 872"/>
                <a:gd name="T8" fmla="*/ 214 w 1124"/>
                <a:gd name="T9" fmla="*/ 0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4"/>
                <a:gd name="T16" fmla="*/ 0 h 872"/>
                <a:gd name="T17" fmla="*/ 1124 w 1124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4" h="872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81000"/>
                  </a:srgbClr>
                </a:gs>
                <a:gs pos="100000">
                  <a:srgbClr val="666666">
                    <a:alpha val="79999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0978" name="Picture 899" descr="grayed_radiation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896" y="396"/>
              <a:ext cx="1808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0673" name="Group 900"/>
          <p:cNvGrpSpPr>
            <a:grpSpLocks/>
          </p:cNvGrpSpPr>
          <p:nvPr/>
        </p:nvGrpSpPr>
        <p:grpSpPr bwMode="auto">
          <a:xfrm>
            <a:off x="7378700" y="5524500"/>
            <a:ext cx="504825" cy="401638"/>
            <a:chOff x="2896" y="396"/>
            <a:chExt cx="1848" cy="1887"/>
          </a:xfrm>
        </p:grpSpPr>
        <p:pic>
          <p:nvPicPr>
            <p:cNvPr id="70933" name="Picture 901" descr="laptop_keyboar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109064" flipH="1">
              <a:off x="2966" y="1553"/>
              <a:ext cx="1526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934" name="Freeform 902"/>
            <p:cNvSpPr>
              <a:spLocks/>
            </p:cNvSpPr>
            <p:nvPr/>
          </p:nvSpPr>
          <p:spPr bwMode="auto">
            <a:xfrm>
              <a:off x="3472" y="844"/>
              <a:ext cx="1228" cy="953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0935" name="Picture 903" descr="scree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532" y="868"/>
              <a:ext cx="1117" cy="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936" name="Freeform 904"/>
            <p:cNvSpPr>
              <a:spLocks/>
            </p:cNvSpPr>
            <p:nvPr/>
          </p:nvSpPr>
          <p:spPr bwMode="auto">
            <a:xfrm>
              <a:off x="3695" y="816"/>
              <a:ext cx="1042" cy="177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37" name="Freeform 905"/>
            <p:cNvSpPr>
              <a:spLocks/>
            </p:cNvSpPr>
            <p:nvPr/>
          </p:nvSpPr>
          <p:spPr bwMode="auto">
            <a:xfrm>
              <a:off x="3461" y="814"/>
              <a:ext cx="289" cy="739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38" name="Freeform 906"/>
            <p:cNvSpPr>
              <a:spLocks/>
            </p:cNvSpPr>
            <p:nvPr/>
          </p:nvSpPr>
          <p:spPr bwMode="auto">
            <a:xfrm>
              <a:off x="4418" y="946"/>
              <a:ext cx="311" cy="853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39" name="Freeform 907"/>
            <p:cNvSpPr>
              <a:spLocks/>
            </p:cNvSpPr>
            <p:nvPr/>
          </p:nvSpPr>
          <p:spPr bwMode="auto">
            <a:xfrm>
              <a:off x="3457" y="1515"/>
              <a:ext cx="1143" cy="288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40" name="Freeform 908"/>
            <p:cNvSpPr>
              <a:spLocks/>
            </p:cNvSpPr>
            <p:nvPr/>
          </p:nvSpPr>
          <p:spPr bwMode="auto">
            <a:xfrm>
              <a:off x="4452" y="954"/>
              <a:ext cx="292" cy="855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2 h 1659"/>
                <a:gd name="T6" fmla="*/ 0 w 637"/>
                <a:gd name="T7" fmla="*/ 2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41" name="Freeform 909"/>
            <p:cNvSpPr>
              <a:spLocks/>
            </p:cNvSpPr>
            <p:nvPr/>
          </p:nvSpPr>
          <p:spPr bwMode="auto">
            <a:xfrm>
              <a:off x="3459" y="1553"/>
              <a:ext cx="1016" cy="284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1 h 550"/>
                <a:gd name="T4" fmla="*/ 1 w 2216"/>
                <a:gd name="T5" fmla="*/ 1 h 550"/>
                <a:gd name="T6" fmla="*/ 1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DDDDDD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42" name="Freeform 910"/>
            <p:cNvSpPr>
              <a:spLocks/>
            </p:cNvSpPr>
            <p:nvPr/>
          </p:nvSpPr>
          <p:spPr bwMode="auto">
            <a:xfrm>
              <a:off x="3442" y="1857"/>
              <a:ext cx="345" cy="169"/>
            </a:xfrm>
            <a:custGeom>
              <a:avLst/>
              <a:gdLst>
                <a:gd name="T0" fmla="*/ 0 w 752"/>
                <a:gd name="T1" fmla="*/ 0 h 327"/>
                <a:gd name="T2" fmla="*/ 0 w 752"/>
                <a:gd name="T3" fmla="*/ 1 h 327"/>
                <a:gd name="T4" fmla="*/ 0 w 752"/>
                <a:gd name="T5" fmla="*/ 1 h 327"/>
                <a:gd name="T6" fmla="*/ 0 w 752"/>
                <a:gd name="T7" fmla="*/ 1 h 327"/>
                <a:gd name="T8" fmla="*/ 0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43" name="Freeform 911"/>
            <p:cNvSpPr>
              <a:spLocks/>
            </p:cNvSpPr>
            <p:nvPr/>
          </p:nvSpPr>
          <p:spPr bwMode="auto">
            <a:xfrm>
              <a:off x="3449" y="1860"/>
              <a:ext cx="333" cy="160"/>
            </a:xfrm>
            <a:custGeom>
              <a:avLst/>
              <a:gdLst>
                <a:gd name="T0" fmla="*/ 0 w 726"/>
                <a:gd name="T1" fmla="*/ 0 h 311"/>
                <a:gd name="T2" fmla="*/ 0 w 726"/>
                <a:gd name="T3" fmla="*/ 1 h 311"/>
                <a:gd name="T4" fmla="*/ 0 w 726"/>
                <a:gd name="T5" fmla="*/ 1 h 311"/>
                <a:gd name="T6" fmla="*/ 0 w 726"/>
                <a:gd name="T7" fmla="*/ 1 h 311"/>
                <a:gd name="T8" fmla="*/ 0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44" name="Freeform 912"/>
            <p:cNvSpPr>
              <a:spLocks/>
            </p:cNvSpPr>
            <p:nvPr/>
          </p:nvSpPr>
          <p:spPr bwMode="auto">
            <a:xfrm>
              <a:off x="3473" y="1923"/>
              <a:ext cx="119" cy="52"/>
            </a:xfrm>
            <a:custGeom>
              <a:avLst/>
              <a:gdLst>
                <a:gd name="T0" fmla="*/ 0 w 258"/>
                <a:gd name="T1" fmla="*/ 1 h 100"/>
                <a:gd name="T2" fmla="*/ 0 w 258"/>
                <a:gd name="T3" fmla="*/ 0 h 100"/>
                <a:gd name="T4" fmla="*/ 0 w 258"/>
                <a:gd name="T5" fmla="*/ 1 h 100"/>
                <a:gd name="T6" fmla="*/ 0 w 258"/>
                <a:gd name="T7" fmla="*/ 1 h 100"/>
                <a:gd name="T8" fmla="*/ 0 w 258"/>
                <a:gd name="T9" fmla="*/ 1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45" name="Freeform 913"/>
            <p:cNvSpPr>
              <a:spLocks/>
            </p:cNvSpPr>
            <p:nvPr/>
          </p:nvSpPr>
          <p:spPr bwMode="auto">
            <a:xfrm>
              <a:off x="3469" y="1947"/>
              <a:ext cx="89" cy="32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46" name="Freeform 914"/>
            <p:cNvSpPr>
              <a:spLocks/>
            </p:cNvSpPr>
            <p:nvPr/>
          </p:nvSpPr>
          <p:spPr bwMode="auto">
            <a:xfrm>
              <a:off x="3570" y="1956"/>
              <a:ext cx="119" cy="53"/>
            </a:xfrm>
            <a:custGeom>
              <a:avLst/>
              <a:gdLst>
                <a:gd name="T0" fmla="*/ 0 w 258"/>
                <a:gd name="T1" fmla="*/ 1 h 102"/>
                <a:gd name="T2" fmla="*/ 0 w 258"/>
                <a:gd name="T3" fmla="*/ 0 h 102"/>
                <a:gd name="T4" fmla="*/ 0 w 258"/>
                <a:gd name="T5" fmla="*/ 1 h 102"/>
                <a:gd name="T6" fmla="*/ 0 w 258"/>
                <a:gd name="T7" fmla="*/ 1 h 102"/>
                <a:gd name="T8" fmla="*/ 0 w 258"/>
                <a:gd name="T9" fmla="*/ 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47" name="Freeform 915"/>
            <p:cNvSpPr>
              <a:spLocks/>
            </p:cNvSpPr>
            <p:nvPr/>
          </p:nvSpPr>
          <p:spPr bwMode="auto">
            <a:xfrm>
              <a:off x="3566" y="1981"/>
              <a:ext cx="89" cy="33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48" name="Freeform 916"/>
            <p:cNvSpPr>
              <a:spLocks/>
            </p:cNvSpPr>
            <p:nvPr/>
          </p:nvSpPr>
          <p:spPr bwMode="auto">
            <a:xfrm>
              <a:off x="4032" y="1882"/>
              <a:ext cx="418" cy="37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49" name="Freeform 917"/>
            <p:cNvSpPr>
              <a:spLocks/>
            </p:cNvSpPr>
            <p:nvPr/>
          </p:nvSpPr>
          <p:spPr bwMode="auto">
            <a:xfrm>
              <a:off x="2966" y="1912"/>
              <a:ext cx="1069" cy="338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50" name="Freeform 918"/>
            <p:cNvSpPr>
              <a:spLocks/>
            </p:cNvSpPr>
            <p:nvPr/>
          </p:nvSpPr>
          <p:spPr bwMode="auto">
            <a:xfrm>
              <a:off x="2967" y="1850"/>
              <a:ext cx="12" cy="68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51" name="Freeform 919"/>
            <p:cNvSpPr>
              <a:spLocks/>
            </p:cNvSpPr>
            <p:nvPr/>
          </p:nvSpPr>
          <p:spPr bwMode="auto">
            <a:xfrm>
              <a:off x="2968" y="1571"/>
              <a:ext cx="496" cy="283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52" name="Freeform 920"/>
            <p:cNvSpPr>
              <a:spLocks/>
            </p:cNvSpPr>
            <p:nvPr/>
          </p:nvSpPr>
          <p:spPr bwMode="auto">
            <a:xfrm>
              <a:off x="3001" y="1864"/>
              <a:ext cx="1013" cy="32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53" name="Freeform 921"/>
            <p:cNvSpPr>
              <a:spLocks/>
            </p:cNvSpPr>
            <p:nvPr/>
          </p:nvSpPr>
          <p:spPr bwMode="auto">
            <a:xfrm flipV="1">
              <a:off x="4013" y="1841"/>
              <a:ext cx="413" cy="33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54" name="Freeform 922"/>
            <p:cNvSpPr>
              <a:spLocks/>
            </p:cNvSpPr>
            <p:nvPr/>
          </p:nvSpPr>
          <p:spPr bwMode="auto">
            <a:xfrm>
              <a:off x="3530" y="862"/>
              <a:ext cx="1124" cy="872"/>
            </a:xfrm>
            <a:custGeom>
              <a:avLst/>
              <a:gdLst>
                <a:gd name="T0" fmla="*/ 214 w 1124"/>
                <a:gd name="T1" fmla="*/ 0 h 872"/>
                <a:gd name="T2" fmla="*/ 1124 w 1124"/>
                <a:gd name="T3" fmla="*/ 128 h 872"/>
                <a:gd name="T4" fmla="*/ 884 w 1124"/>
                <a:gd name="T5" fmla="*/ 872 h 872"/>
                <a:gd name="T6" fmla="*/ 0 w 1124"/>
                <a:gd name="T7" fmla="*/ 656 h 872"/>
                <a:gd name="T8" fmla="*/ 214 w 1124"/>
                <a:gd name="T9" fmla="*/ 0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4"/>
                <a:gd name="T16" fmla="*/ 0 h 872"/>
                <a:gd name="T17" fmla="*/ 1124 w 1124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4" h="872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81000"/>
                  </a:srgbClr>
                </a:gs>
                <a:gs pos="100000">
                  <a:srgbClr val="666666">
                    <a:alpha val="79999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0955" name="Picture 923" descr="grayed_radiation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896" y="396"/>
              <a:ext cx="1808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0693" name="Group 924"/>
          <p:cNvGrpSpPr>
            <a:grpSpLocks/>
          </p:cNvGrpSpPr>
          <p:nvPr/>
        </p:nvGrpSpPr>
        <p:grpSpPr bwMode="auto">
          <a:xfrm>
            <a:off x="5349875" y="1590675"/>
            <a:ext cx="617538" cy="387350"/>
            <a:chOff x="2920" y="972"/>
            <a:chExt cx="389" cy="244"/>
          </a:xfrm>
        </p:grpSpPr>
        <p:grpSp>
          <p:nvGrpSpPr>
            <p:cNvPr id="70694" name="Group 925"/>
            <p:cNvGrpSpPr>
              <a:grpSpLocks/>
            </p:cNvGrpSpPr>
            <p:nvPr/>
          </p:nvGrpSpPr>
          <p:grpSpPr bwMode="auto">
            <a:xfrm>
              <a:off x="3085" y="1027"/>
              <a:ext cx="102" cy="189"/>
              <a:chOff x="3436" y="1504"/>
              <a:chExt cx="393" cy="942"/>
            </a:xfrm>
          </p:grpSpPr>
          <p:pic>
            <p:nvPicPr>
              <p:cNvPr id="70923" name="Picture 926" descr="iphone_stylized_smal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436" y="1504"/>
                <a:ext cx="393" cy="9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924" name="Freeform 927"/>
              <p:cNvSpPr>
                <a:spLocks/>
              </p:cNvSpPr>
              <p:nvPr/>
            </p:nvSpPr>
            <p:spPr bwMode="auto">
              <a:xfrm>
                <a:off x="3484" y="1523"/>
                <a:ext cx="339" cy="906"/>
              </a:xfrm>
              <a:custGeom>
                <a:avLst/>
                <a:gdLst>
                  <a:gd name="T0" fmla="*/ 6 w 339"/>
                  <a:gd name="T1" fmla="*/ 31 h 906"/>
                  <a:gd name="T2" fmla="*/ 38 w 339"/>
                  <a:gd name="T3" fmla="*/ 0 h 906"/>
                  <a:gd name="T4" fmla="*/ 323 w 339"/>
                  <a:gd name="T5" fmla="*/ 45 h 906"/>
                  <a:gd name="T6" fmla="*/ 338 w 339"/>
                  <a:gd name="T7" fmla="*/ 85 h 906"/>
                  <a:gd name="T8" fmla="*/ 339 w 339"/>
                  <a:gd name="T9" fmla="*/ 813 h 906"/>
                  <a:gd name="T10" fmla="*/ 312 w 339"/>
                  <a:gd name="T11" fmla="*/ 865 h 906"/>
                  <a:gd name="T12" fmla="*/ 29 w 339"/>
                  <a:gd name="T13" fmla="*/ 906 h 906"/>
                  <a:gd name="T14" fmla="*/ 0 w 339"/>
                  <a:gd name="T15" fmla="*/ 876 h 906"/>
                  <a:gd name="T16" fmla="*/ 6 w 339"/>
                  <a:gd name="T17" fmla="*/ 31 h 90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39"/>
                  <a:gd name="T28" fmla="*/ 0 h 906"/>
                  <a:gd name="T29" fmla="*/ 339 w 339"/>
                  <a:gd name="T30" fmla="*/ 906 h 90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39" h="906">
                    <a:moveTo>
                      <a:pt x="6" y="31"/>
                    </a:moveTo>
                    <a:lnTo>
                      <a:pt x="38" y="0"/>
                    </a:lnTo>
                    <a:lnTo>
                      <a:pt x="323" y="45"/>
                    </a:lnTo>
                    <a:lnTo>
                      <a:pt x="338" y="85"/>
                    </a:lnTo>
                    <a:lnTo>
                      <a:pt x="339" y="813"/>
                    </a:lnTo>
                    <a:lnTo>
                      <a:pt x="312" y="865"/>
                    </a:lnTo>
                    <a:lnTo>
                      <a:pt x="29" y="906"/>
                    </a:lnTo>
                    <a:lnTo>
                      <a:pt x="0" y="876"/>
                    </a:lnTo>
                    <a:lnTo>
                      <a:pt x="6" y="3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>
                      <a:alpha val="82001"/>
                    </a:srgbClr>
                  </a:gs>
                  <a:gs pos="100000">
                    <a:srgbClr val="666666">
                      <a:alpha val="82001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0695" name="Group 928"/>
              <p:cNvGrpSpPr>
                <a:grpSpLocks/>
              </p:cNvGrpSpPr>
              <p:nvPr/>
            </p:nvGrpSpPr>
            <p:grpSpPr bwMode="auto">
              <a:xfrm>
                <a:off x="3511" y="1689"/>
                <a:ext cx="289" cy="576"/>
                <a:chOff x="3511" y="1689"/>
                <a:chExt cx="289" cy="576"/>
              </a:xfrm>
            </p:grpSpPr>
            <p:sp>
              <p:nvSpPr>
                <p:cNvPr id="70926" name="Freeform 929"/>
                <p:cNvSpPr>
                  <a:spLocks/>
                </p:cNvSpPr>
                <p:nvPr/>
              </p:nvSpPr>
              <p:spPr bwMode="auto">
                <a:xfrm>
                  <a:off x="3519" y="2175"/>
                  <a:ext cx="66" cy="90"/>
                </a:xfrm>
                <a:custGeom>
                  <a:avLst/>
                  <a:gdLst>
                    <a:gd name="T0" fmla="*/ 0 w 66"/>
                    <a:gd name="T1" fmla="*/ 5 h 90"/>
                    <a:gd name="T2" fmla="*/ 66 w 66"/>
                    <a:gd name="T3" fmla="*/ 0 h 90"/>
                    <a:gd name="T4" fmla="*/ 65 w 66"/>
                    <a:gd name="T5" fmla="*/ 80 h 90"/>
                    <a:gd name="T6" fmla="*/ 2 w 66"/>
                    <a:gd name="T7" fmla="*/ 90 h 90"/>
                    <a:gd name="T8" fmla="*/ 0 w 66"/>
                    <a:gd name="T9" fmla="*/ 5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90"/>
                    <a:gd name="T17" fmla="*/ 66 w 66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90">
                      <a:moveTo>
                        <a:pt x="0" y="5"/>
                      </a:moveTo>
                      <a:lnTo>
                        <a:pt x="66" y="0"/>
                      </a:lnTo>
                      <a:lnTo>
                        <a:pt x="65" y="80"/>
                      </a:lnTo>
                      <a:lnTo>
                        <a:pt x="2" y="9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927" name="Freeform 930"/>
                <p:cNvSpPr>
                  <a:spLocks/>
                </p:cNvSpPr>
                <p:nvPr/>
              </p:nvSpPr>
              <p:spPr bwMode="auto">
                <a:xfrm>
                  <a:off x="3593" y="2166"/>
                  <a:ext cx="69" cy="89"/>
                </a:xfrm>
                <a:custGeom>
                  <a:avLst/>
                  <a:gdLst>
                    <a:gd name="T0" fmla="*/ 3 w 69"/>
                    <a:gd name="T1" fmla="*/ 8 h 89"/>
                    <a:gd name="T2" fmla="*/ 66 w 69"/>
                    <a:gd name="T3" fmla="*/ 0 h 89"/>
                    <a:gd name="T4" fmla="*/ 69 w 69"/>
                    <a:gd name="T5" fmla="*/ 80 h 89"/>
                    <a:gd name="T6" fmla="*/ 0 w 69"/>
                    <a:gd name="T7" fmla="*/ 89 h 89"/>
                    <a:gd name="T8" fmla="*/ 3 w 69"/>
                    <a:gd name="T9" fmla="*/ 8 h 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"/>
                    <a:gd name="T16" fmla="*/ 0 h 89"/>
                    <a:gd name="T17" fmla="*/ 69 w 69"/>
                    <a:gd name="T18" fmla="*/ 89 h 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" h="89">
                      <a:moveTo>
                        <a:pt x="3" y="8"/>
                      </a:moveTo>
                      <a:lnTo>
                        <a:pt x="66" y="0"/>
                      </a:lnTo>
                      <a:lnTo>
                        <a:pt x="69" y="80"/>
                      </a:lnTo>
                      <a:lnTo>
                        <a:pt x="0" y="89"/>
                      </a:lnTo>
                      <a:lnTo>
                        <a:pt x="3" y="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928" name="Freeform 931"/>
                <p:cNvSpPr>
                  <a:spLocks/>
                </p:cNvSpPr>
                <p:nvPr/>
              </p:nvSpPr>
              <p:spPr bwMode="auto">
                <a:xfrm>
                  <a:off x="3665" y="2162"/>
                  <a:ext cx="62" cy="82"/>
                </a:xfrm>
                <a:custGeom>
                  <a:avLst/>
                  <a:gdLst>
                    <a:gd name="T0" fmla="*/ 0 w 62"/>
                    <a:gd name="T1" fmla="*/ 6 h 82"/>
                    <a:gd name="T2" fmla="*/ 61 w 62"/>
                    <a:gd name="T3" fmla="*/ 0 h 82"/>
                    <a:gd name="T4" fmla="*/ 62 w 62"/>
                    <a:gd name="T5" fmla="*/ 75 h 82"/>
                    <a:gd name="T6" fmla="*/ 3 w 62"/>
                    <a:gd name="T7" fmla="*/ 82 h 82"/>
                    <a:gd name="T8" fmla="*/ 0 w 62"/>
                    <a:gd name="T9" fmla="*/ 6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82"/>
                    <a:gd name="T17" fmla="*/ 62 w 62"/>
                    <a:gd name="T18" fmla="*/ 82 h 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82">
                      <a:moveTo>
                        <a:pt x="0" y="6"/>
                      </a:moveTo>
                      <a:lnTo>
                        <a:pt x="61" y="0"/>
                      </a:lnTo>
                      <a:lnTo>
                        <a:pt x="62" y="75"/>
                      </a:lnTo>
                      <a:lnTo>
                        <a:pt x="3" y="82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929" name="Freeform 932"/>
                <p:cNvSpPr>
                  <a:spLocks/>
                </p:cNvSpPr>
                <p:nvPr/>
              </p:nvSpPr>
              <p:spPr bwMode="auto">
                <a:xfrm>
                  <a:off x="3734" y="2154"/>
                  <a:ext cx="66" cy="84"/>
                </a:xfrm>
                <a:custGeom>
                  <a:avLst/>
                  <a:gdLst>
                    <a:gd name="T0" fmla="*/ 1 w 66"/>
                    <a:gd name="T1" fmla="*/ 6 h 84"/>
                    <a:gd name="T2" fmla="*/ 66 w 66"/>
                    <a:gd name="T3" fmla="*/ 0 h 84"/>
                    <a:gd name="T4" fmla="*/ 63 w 66"/>
                    <a:gd name="T5" fmla="*/ 77 h 84"/>
                    <a:gd name="T6" fmla="*/ 0 w 66"/>
                    <a:gd name="T7" fmla="*/ 84 h 84"/>
                    <a:gd name="T8" fmla="*/ 1 w 66"/>
                    <a:gd name="T9" fmla="*/ 6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84"/>
                    <a:gd name="T17" fmla="*/ 66 w 66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84">
                      <a:moveTo>
                        <a:pt x="1" y="6"/>
                      </a:moveTo>
                      <a:lnTo>
                        <a:pt x="66" y="0"/>
                      </a:lnTo>
                      <a:lnTo>
                        <a:pt x="63" y="77"/>
                      </a:lnTo>
                      <a:lnTo>
                        <a:pt x="0" y="84"/>
                      </a:lnTo>
                      <a:lnTo>
                        <a:pt x="1" y="6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930" name="Rectangle 933"/>
                <p:cNvSpPr>
                  <a:spLocks noChangeArrowheads="1"/>
                </p:cNvSpPr>
                <p:nvPr/>
              </p:nvSpPr>
              <p:spPr bwMode="auto">
                <a:xfrm>
                  <a:off x="3513" y="1688"/>
                  <a:ext cx="54" cy="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931" name="Rectangle 934"/>
                <p:cNvSpPr>
                  <a:spLocks noChangeArrowheads="1"/>
                </p:cNvSpPr>
                <p:nvPr/>
              </p:nvSpPr>
              <p:spPr bwMode="auto">
                <a:xfrm>
                  <a:off x="3501" y="1738"/>
                  <a:ext cx="92" cy="5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932" name="Freeform 935"/>
                <p:cNvSpPr>
                  <a:spLocks/>
                </p:cNvSpPr>
                <p:nvPr/>
              </p:nvSpPr>
              <p:spPr bwMode="auto">
                <a:xfrm>
                  <a:off x="3515" y="1794"/>
                  <a:ext cx="261" cy="204"/>
                </a:xfrm>
                <a:custGeom>
                  <a:avLst/>
                  <a:gdLst>
                    <a:gd name="T0" fmla="*/ 0 w 261"/>
                    <a:gd name="T1" fmla="*/ 0 h 204"/>
                    <a:gd name="T2" fmla="*/ 0 w 261"/>
                    <a:gd name="T3" fmla="*/ 204 h 204"/>
                    <a:gd name="T4" fmla="*/ 259 w 261"/>
                    <a:gd name="T5" fmla="*/ 201 h 204"/>
                    <a:gd name="T6" fmla="*/ 261 w 261"/>
                    <a:gd name="T7" fmla="*/ 12 h 204"/>
                    <a:gd name="T8" fmla="*/ 0 w 261"/>
                    <a:gd name="T9" fmla="*/ 0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1"/>
                    <a:gd name="T16" fmla="*/ 0 h 204"/>
                    <a:gd name="T17" fmla="*/ 261 w 261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1" h="204">
                      <a:moveTo>
                        <a:pt x="0" y="0"/>
                      </a:moveTo>
                      <a:lnTo>
                        <a:pt x="0" y="204"/>
                      </a:lnTo>
                      <a:lnTo>
                        <a:pt x="259" y="201"/>
                      </a:lnTo>
                      <a:lnTo>
                        <a:pt x="261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pic>
          <p:nvPicPr>
            <p:cNvPr id="70922" name="Picture 936" descr="grayed_radiation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920" y="972"/>
              <a:ext cx="389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0714" name="Picture 937" descr="car_grayed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46838" y="1670050"/>
            <a:ext cx="754062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0696" name="Group 938"/>
          <p:cNvGrpSpPr>
            <a:grpSpLocks/>
          </p:cNvGrpSpPr>
          <p:nvPr/>
        </p:nvGrpSpPr>
        <p:grpSpPr bwMode="auto">
          <a:xfrm>
            <a:off x="5662613" y="4538663"/>
            <a:ext cx="463550" cy="398462"/>
            <a:chOff x="3987" y="-51"/>
            <a:chExt cx="1252" cy="983"/>
          </a:xfrm>
        </p:grpSpPr>
        <p:pic>
          <p:nvPicPr>
            <p:cNvPr id="70919" name="Picture 939" descr="desktop_computer_stylized_small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 flipH="1">
              <a:off x="3987" y="-51"/>
              <a:ext cx="1252" cy="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920" name="Freeform 940"/>
            <p:cNvSpPr>
              <a:spLocks/>
            </p:cNvSpPr>
            <p:nvPr/>
          </p:nvSpPr>
          <p:spPr bwMode="auto">
            <a:xfrm>
              <a:off x="4507" y="37"/>
              <a:ext cx="640" cy="459"/>
            </a:xfrm>
            <a:custGeom>
              <a:avLst/>
              <a:gdLst>
                <a:gd name="T0" fmla="*/ 43 w 714"/>
                <a:gd name="T1" fmla="*/ 1 h 714"/>
                <a:gd name="T2" fmla="*/ 239 w 714"/>
                <a:gd name="T3" fmla="*/ 0 h 714"/>
                <a:gd name="T4" fmla="*/ 190 w 714"/>
                <a:gd name="T5" fmla="*/ 9 h 714"/>
                <a:gd name="T6" fmla="*/ 0 w 714"/>
                <a:gd name="T7" fmla="*/ 7 h 714"/>
                <a:gd name="T8" fmla="*/ 43 w 714"/>
                <a:gd name="T9" fmla="*/ 1 h 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"/>
                <a:gd name="T16" fmla="*/ 0 h 714"/>
                <a:gd name="T17" fmla="*/ 714 w 714"/>
                <a:gd name="T18" fmla="*/ 714 h 7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" h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999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97" name="Group 941"/>
          <p:cNvGrpSpPr>
            <a:grpSpLocks/>
          </p:cNvGrpSpPr>
          <p:nvPr/>
        </p:nvGrpSpPr>
        <p:grpSpPr bwMode="auto">
          <a:xfrm>
            <a:off x="5500688" y="4938713"/>
            <a:ext cx="463550" cy="398462"/>
            <a:chOff x="3987" y="-51"/>
            <a:chExt cx="1252" cy="983"/>
          </a:xfrm>
        </p:grpSpPr>
        <p:pic>
          <p:nvPicPr>
            <p:cNvPr id="70917" name="Picture 942" descr="desktop_computer_stylized_small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 flipH="1">
              <a:off x="3987" y="-51"/>
              <a:ext cx="1252" cy="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918" name="Freeform 943"/>
            <p:cNvSpPr>
              <a:spLocks/>
            </p:cNvSpPr>
            <p:nvPr/>
          </p:nvSpPr>
          <p:spPr bwMode="auto">
            <a:xfrm>
              <a:off x="4507" y="37"/>
              <a:ext cx="640" cy="459"/>
            </a:xfrm>
            <a:custGeom>
              <a:avLst/>
              <a:gdLst>
                <a:gd name="T0" fmla="*/ 43 w 714"/>
                <a:gd name="T1" fmla="*/ 1 h 714"/>
                <a:gd name="T2" fmla="*/ 239 w 714"/>
                <a:gd name="T3" fmla="*/ 0 h 714"/>
                <a:gd name="T4" fmla="*/ 190 w 714"/>
                <a:gd name="T5" fmla="*/ 9 h 714"/>
                <a:gd name="T6" fmla="*/ 0 w 714"/>
                <a:gd name="T7" fmla="*/ 7 h 714"/>
                <a:gd name="T8" fmla="*/ 43 w 714"/>
                <a:gd name="T9" fmla="*/ 1 h 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"/>
                <a:gd name="T16" fmla="*/ 0 h 714"/>
                <a:gd name="T17" fmla="*/ 714 w 714"/>
                <a:gd name="T18" fmla="*/ 714 h 7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" h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999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98" name="Group 944"/>
          <p:cNvGrpSpPr>
            <a:grpSpLocks/>
          </p:cNvGrpSpPr>
          <p:nvPr/>
        </p:nvGrpSpPr>
        <p:grpSpPr bwMode="auto">
          <a:xfrm>
            <a:off x="5957888" y="5186363"/>
            <a:ext cx="463550" cy="398462"/>
            <a:chOff x="3987" y="-51"/>
            <a:chExt cx="1252" cy="983"/>
          </a:xfrm>
        </p:grpSpPr>
        <p:pic>
          <p:nvPicPr>
            <p:cNvPr id="70915" name="Picture 945" descr="desktop_computer_stylized_small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 flipH="1">
              <a:off x="3987" y="-51"/>
              <a:ext cx="1252" cy="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916" name="Freeform 946"/>
            <p:cNvSpPr>
              <a:spLocks/>
            </p:cNvSpPr>
            <p:nvPr/>
          </p:nvSpPr>
          <p:spPr bwMode="auto">
            <a:xfrm>
              <a:off x="4507" y="37"/>
              <a:ext cx="640" cy="459"/>
            </a:xfrm>
            <a:custGeom>
              <a:avLst/>
              <a:gdLst>
                <a:gd name="T0" fmla="*/ 43 w 714"/>
                <a:gd name="T1" fmla="*/ 1 h 714"/>
                <a:gd name="T2" fmla="*/ 239 w 714"/>
                <a:gd name="T3" fmla="*/ 0 h 714"/>
                <a:gd name="T4" fmla="*/ 190 w 714"/>
                <a:gd name="T5" fmla="*/ 9 h 714"/>
                <a:gd name="T6" fmla="*/ 0 w 714"/>
                <a:gd name="T7" fmla="*/ 7 h 714"/>
                <a:gd name="T8" fmla="*/ 43 w 714"/>
                <a:gd name="T9" fmla="*/ 1 h 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"/>
                <a:gd name="T16" fmla="*/ 0 h 714"/>
                <a:gd name="T17" fmla="*/ 714 w 714"/>
                <a:gd name="T18" fmla="*/ 714 h 7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" h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999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99" name="Group 947"/>
          <p:cNvGrpSpPr>
            <a:grpSpLocks/>
          </p:cNvGrpSpPr>
          <p:nvPr/>
        </p:nvGrpSpPr>
        <p:grpSpPr bwMode="auto">
          <a:xfrm>
            <a:off x="6396038" y="5224463"/>
            <a:ext cx="463550" cy="398462"/>
            <a:chOff x="3987" y="-51"/>
            <a:chExt cx="1252" cy="983"/>
          </a:xfrm>
        </p:grpSpPr>
        <p:pic>
          <p:nvPicPr>
            <p:cNvPr id="70913" name="Picture 948" descr="desktop_computer_stylized_small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 flipH="1">
              <a:off x="3987" y="-51"/>
              <a:ext cx="1252" cy="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914" name="Freeform 949"/>
            <p:cNvSpPr>
              <a:spLocks/>
            </p:cNvSpPr>
            <p:nvPr/>
          </p:nvSpPr>
          <p:spPr bwMode="auto">
            <a:xfrm>
              <a:off x="4507" y="37"/>
              <a:ext cx="640" cy="459"/>
            </a:xfrm>
            <a:custGeom>
              <a:avLst/>
              <a:gdLst>
                <a:gd name="T0" fmla="*/ 43 w 714"/>
                <a:gd name="T1" fmla="*/ 1 h 714"/>
                <a:gd name="T2" fmla="*/ 239 w 714"/>
                <a:gd name="T3" fmla="*/ 0 h 714"/>
                <a:gd name="T4" fmla="*/ 190 w 714"/>
                <a:gd name="T5" fmla="*/ 9 h 714"/>
                <a:gd name="T6" fmla="*/ 0 w 714"/>
                <a:gd name="T7" fmla="*/ 7 h 714"/>
                <a:gd name="T8" fmla="*/ 43 w 714"/>
                <a:gd name="T9" fmla="*/ 1 h 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"/>
                <a:gd name="T16" fmla="*/ 0 h 714"/>
                <a:gd name="T17" fmla="*/ 714 w 714"/>
                <a:gd name="T18" fmla="*/ 714 h 7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" h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999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01" name="Group 950"/>
          <p:cNvGrpSpPr>
            <a:grpSpLocks/>
          </p:cNvGrpSpPr>
          <p:nvPr/>
        </p:nvGrpSpPr>
        <p:grpSpPr bwMode="auto">
          <a:xfrm>
            <a:off x="8186738" y="5014913"/>
            <a:ext cx="249237" cy="555625"/>
            <a:chOff x="1115" y="2770"/>
            <a:chExt cx="589" cy="1034"/>
          </a:xfrm>
        </p:grpSpPr>
        <p:sp>
          <p:nvSpPr>
            <p:cNvPr id="70881" name="Freeform 951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0 w 354"/>
                <a:gd name="T1" fmla="*/ 0 h 2742"/>
                <a:gd name="T2" fmla="*/ 0 w 354"/>
                <a:gd name="T3" fmla="*/ 0 h 2742"/>
                <a:gd name="T4" fmla="*/ 0 w 354"/>
                <a:gd name="T5" fmla="*/ 0 h 2742"/>
                <a:gd name="T6" fmla="*/ 0 w 354"/>
                <a:gd name="T7" fmla="*/ 0 h 2742"/>
                <a:gd name="T8" fmla="*/ 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82" name="Rectangle 952"/>
            <p:cNvSpPr>
              <a:spLocks noChangeArrowheads="1"/>
            </p:cNvSpPr>
            <p:nvPr/>
          </p:nvSpPr>
          <p:spPr bwMode="auto">
            <a:xfrm>
              <a:off x="1141" y="2770"/>
              <a:ext cx="435" cy="98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83" name="Freeform 953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0 w 211"/>
                <a:gd name="T3" fmla="*/ 0 h 2537"/>
                <a:gd name="T4" fmla="*/ 0 w 211"/>
                <a:gd name="T5" fmla="*/ 0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84" name="Freeform 954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0 w 328"/>
                <a:gd name="T3" fmla="*/ 0 h 226"/>
                <a:gd name="T4" fmla="*/ 0 w 328"/>
                <a:gd name="T5" fmla="*/ 0 h 226"/>
                <a:gd name="T6" fmla="*/ 0 w 328"/>
                <a:gd name="T7" fmla="*/ 0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85" name="Rectangle 955"/>
            <p:cNvSpPr>
              <a:spLocks noChangeArrowheads="1"/>
            </p:cNvSpPr>
            <p:nvPr/>
          </p:nvSpPr>
          <p:spPr bwMode="auto">
            <a:xfrm>
              <a:off x="1145" y="2885"/>
              <a:ext cx="248" cy="1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702" name="Group 956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70911" name="AutoShape 957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912" name="AutoShape 958"/>
              <p:cNvSpPr>
                <a:spLocks noChangeArrowheads="1"/>
              </p:cNvSpPr>
              <p:nvPr/>
            </p:nvSpPr>
            <p:spPr bwMode="auto">
              <a:xfrm>
                <a:off x="623" y="2582"/>
                <a:ext cx="691" cy="10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887" name="Rectangle 959"/>
            <p:cNvSpPr>
              <a:spLocks noChangeArrowheads="1"/>
            </p:cNvSpPr>
            <p:nvPr/>
          </p:nvSpPr>
          <p:spPr bwMode="auto">
            <a:xfrm>
              <a:off x="1149" y="3024"/>
              <a:ext cx="248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703" name="Group 960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70909" name="AutoShape 961"/>
              <p:cNvSpPr>
                <a:spLocks noChangeArrowheads="1"/>
              </p:cNvSpPr>
              <p:nvPr/>
            </p:nvSpPr>
            <p:spPr bwMode="auto">
              <a:xfrm>
                <a:off x="615" y="2571"/>
                <a:ext cx="725" cy="13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910" name="AutoShape 962"/>
              <p:cNvSpPr>
                <a:spLocks noChangeArrowheads="1"/>
              </p:cNvSpPr>
              <p:nvPr/>
            </p:nvSpPr>
            <p:spPr bwMode="auto">
              <a:xfrm>
                <a:off x="626" y="2585"/>
                <a:ext cx="691" cy="10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889" name="Rectangle 963"/>
            <p:cNvSpPr>
              <a:spLocks noChangeArrowheads="1"/>
            </p:cNvSpPr>
            <p:nvPr/>
          </p:nvSpPr>
          <p:spPr bwMode="auto">
            <a:xfrm>
              <a:off x="1149" y="3172"/>
              <a:ext cx="244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90" name="Rectangle 964"/>
            <p:cNvSpPr>
              <a:spLocks noChangeArrowheads="1"/>
            </p:cNvSpPr>
            <p:nvPr/>
          </p:nvSpPr>
          <p:spPr bwMode="auto">
            <a:xfrm>
              <a:off x="1153" y="3299"/>
              <a:ext cx="244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704" name="Group 965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70907" name="AutoShape 966"/>
              <p:cNvSpPr>
                <a:spLocks noChangeArrowheads="1"/>
              </p:cNvSpPr>
              <p:nvPr/>
            </p:nvSpPr>
            <p:spPr bwMode="auto">
              <a:xfrm>
                <a:off x="619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908" name="AutoShape 967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91" cy="10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892" name="Freeform 968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0 w 328"/>
                <a:gd name="T3" fmla="*/ 0 h 226"/>
                <a:gd name="T4" fmla="*/ 0 w 328"/>
                <a:gd name="T5" fmla="*/ 0 h 226"/>
                <a:gd name="T6" fmla="*/ 0 w 328"/>
                <a:gd name="T7" fmla="*/ 0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0705" name="Group 969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70905" name="AutoShape 970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5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906" name="AutoShape 971"/>
              <p:cNvSpPr>
                <a:spLocks noChangeArrowheads="1"/>
              </p:cNvSpPr>
              <p:nvPr/>
            </p:nvSpPr>
            <p:spPr bwMode="auto">
              <a:xfrm>
                <a:off x="624" y="2579"/>
                <a:ext cx="691" cy="11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894" name="Rectangle 972"/>
            <p:cNvSpPr>
              <a:spLocks noChangeArrowheads="1"/>
            </p:cNvSpPr>
            <p:nvPr/>
          </p:nvSpPr>
          <p:spPr bwMode="auto">
            <a:xfrm>
              <a:off x="1573" y="2770"/>
              <a:ext cx="30" cy="9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95" name="Freeform 973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0 w 296"/>
                <a:gd name="T3" fmla="*/ 0 h 256"/>
                <a:gd name="T4" fmla="*/ 0 w 296"/>
                <a:gd name="T5" fmla="*/ 0 h 256"/>
                <a:gd name="T6" fmla="*/ 0 w 296"/>
                <a:gd name="T7" fmla="*/ 0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96" name="Freeform 974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0 w 304"/>
                <a:gd name="T3" fmla="*/ 0 h 288"/>
                <a:gd name="T4" fmla="*/ 0 w 304"/>
                <a:gd name="T5" fmla="*/ 0 h 288"/>
                <a:gd name="T6" fmla="*/ 0 w 304"/>
                <a:gd name="T7" fmla="*/ 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97" name="Oval 975"/>
            <p:cNvSpPr>
              <a:spLocks noChangeArrowheads="1"/>
            </p:cNvSpPr>
            <p:nvPr/>
          </p:nvSpPr>
          <p:spPr bwMode="auto">
            <a:xfrm>
              <a:off x="1685" y="3712"/>
              <a:ext cx="19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98" name="Freeform 976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0 h 240"/>
                <a:gd name="T2" fmla="*/ 0 w 306"/>
                <a:gd name="T3" fmla="*/ 0 h 240"/>
                <a:gd name="T4" fmla="*/ 0 w 306"/>
                <a:gd name="T5" fmla="*/ 0 h 240"/>
                <a:gd name="T6" fmla="*/ 0 w 306"/>
                <a:gd name="T7" fmla="*/ 0 h 240"/>
                <a:gd name="T8" fmla="*/ 0 w 306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99" name="AutoShape 977"/>
            <p:cNvSpPr>
              <a:spLocks noChangeArrowheads="1"/>
            </p:cNvSpPr>
            <p:nvPr/>
          </p:nvSpPr>
          <p:spPr bwMode="auto">
            <a:xfrm>
              <a:off x="1115" y="3742"/>
              <a:ext cx="495" cy="6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00" name="AutoShape 978"/>
            <p:cNvSpPr>
              <a:spLocks noChangeArrowheads="1"/>
            </p:cNvSpPr>
            <p:nvPr/>
          </p:nvSpPr>
          <p:spPr bwMode="auto">
            <a:xfrm>
              <a:off x="1141" y="3754"/>
              <a:ext cx="443" cy="3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01" name="Oval 979"/>
            <p:cNvSpPr>
              <a:spLocks noChangeArrowheads="1"/>
            </p:cNvSpPr>
            <p:nvPr/>
          </p:nvSpPr>
          <p:spPr bwMode="auto">
            <a:xfrm>
              <a:off x="1183" y="3612"/>
              <a:ext cx="68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02" name="Oval 980"/>
            <p:cNvSpPr>
              <a:spLocks noChangeArrowheads="1"/>
            </p:cNvSpPr>
            <p:nvPr/>
          </p:nvSpPr>
          <p:spPr bwMode="auto">
            <a:xfrm>
              <a:off x="1258" y="3615"/>
              <a:ext cx="68" cy="59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70903" name="Oval 981"/>
            <p:cNvSpPr>
              <a:spLocks noChangeArrowheads="1"/>
            </p:cNvSpPr>
            <p:nvPr/>
          </p:nvSpPr>
          <p:spPr bwMode="auto">
            <a:xfrm>
              <a:off x="1333" y="3612"/>
              <a:ext cx="64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04" name="Rectangle 982"/>
            <p:cNvSpPr>
              <a:spLocks noChangeArrowheads="1"/>
            </p:cNvSpPr>
            <p:nvPr/>
          </p:nvSpPr>
          <p:spPr bwMode="auto">
            <a:xfrm>
              <a:off x="1498" y="3376"/>
              <a:ext cx="34" cy="32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706" name="Group 983"/>
          <p:cNvGrpSpPr>
            <a:grpSpLocks/>
          </p:cNvGrpSpPr>
          <p:nvPr/>
        </p:nvGrpSpPr>
        <p:grpSpPr bwMode="auto">
          <a:xfrm>
            <a:off x="7900988" y="5224463"/>
            <a:ext cx="230187" cy="498475"/>
            <a:chOff x="1115" y="2770"/>
            <a:chExt cx="589" cy="1034"/>
          </a:xfrm>
        </p:grpSpPr>
        <p:sp>
          <p:nvSpPr>
            <p:cNvPr id="70849" name="Freeform 984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0 w 354"/>
                <a:gd name="T1" fmla="*/ 0 h 2742"/>
                <a:gd name="T2" fmla="*/ 0 w 354"/>
                <a:gd name="T3" fmla="*/ 0 h 2742"/>
                <a:gd name="T4" fmla="*/ 0 w 354"/>
                <a:gd name="T5" fmla="*/ 0 h 2742"/>
                <a:gd name="T6" fmla="*/ 0 w 354"/>
                <a:gd name="T7" fmla="*/ 0 h 2742"/>
                <a:gd name="T8" fmla="*/ 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50" name="Rectangle 985"/>
            <p:cNvSpPr>
              <a:spLocks noChangeArrowheads="1"/>
            </p:cNvSpPr>
            <p:nvPr/>
          </p:nvSpPr>
          <p:spPr bwMode="auto">
            <a:xfrm>
              <a:off x="1143" y="2770"/>
              <a:ext cx="431" cy="985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51" name="Freeform 986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0 w 211"/>
                <a:gd name="T3" fmla="*/ 0 h 2537"/>
                <a:gd name="T4" fmla="*/ 0 w 211"/>
                <a:gd name="T5" fmla="*/ 0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52" name="Freeform 987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0 w 328"/>
                <a:gd name="T3" fmla="*/ 0 h 226"/>
                <a:gd name="T4" fmla="*/ 0 w 328"/>
                <a:gd name="T5" fmla="*/ 0 h 226"/>
                <a:gd name="T6" fmla="*/ 0 w 328"/>
                <a:gd name="T7" fmla="*/ 0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53" name="Rectangle 988"/>
            <p:cNvSpPr>
              <a:spLocks noChangeArrowheads="1"/>
            </p:cNvSpPr>
            <p:nvPr/>
          </p:nvSpPr>
          <p:spPr bwMode="auto">
            <a:xfrm>
              <a:off x="1143" y="2885"/>
              <a:ext cx="248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707" name="Group 989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70879" name="AutoShape 99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4" cy="13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880" name="AutoShape 991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699" cy="10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855" name="Rectangle 992"/>
            <p:cNvSpPr>
              <a:spLocks noChangeArrowheads="1"/>
            </p:cNvSpPr>
            <p:nvPr/>
          </p:nvSpPr>
          <p:spPr bwMode="auto">
            <a:xfrm>
              <a:off x="1152" y="3024"/>
              <a:ext cx="244" cy="2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709" name="Group 993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70877" name="AutoShape 99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2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878" name="AutoShape 995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9" cy="11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857" name="Rectangle 996"/>
            <p:cNvSpPr>
              <a:spLocks noChangeArrowheads="1"/>
            </p:cNvSpPr>
            <p:nvPr/>
          </p:nvSpPr>
          <p:spPr bwMode="auto">
            <a:xfrm>
              <a:off x="1147" y="3172"/>
              <a:ext cx="244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58" name="Rectangle 997"/>
            <p:cNvSpPr>
              <a:spLocks noChangeArrowheads="1"/>
            </p:cNvSpPr>
            <p:nvPr/>
          </p:nvSpPr>
          <p:spPr bwMode="auto">
            <a:xfrm>
              <a:off x="1152" y="3300"/>
              <a:ext cx="248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710" name="Group 998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70875" name="AutoShape 999"/>
              <p:cNvSpPr>
                <a:spLocks noChangeArrowheads="1"/>
              </p:cNvSpPr>
              <p:nvPr/>
            </p:nvSpPr>
            <p:spPr bwMode="auto">
              <a:xfrm>
                <a:off x="619" y="2568"/>
                <a:ext cx="724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876" name="AutoShape 1000"/>
              <p:cNvSpPr>
                <a:spLocks noChangeArrowheads="1"/>
              </p:cNvSpPr>
              <p:nvPr/>
            </p:nvSpPr>
            <p:spPr bwMode="auto">
              <a:xfrm>
                <a:off x="632" y="2582"/>
                <a:ext cx="699" cy="11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860" name="Freeform 1001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0 w 328"/>
                <a:gd name="T3" fmla="*/ 0 h 226"/>
                <a:gd name="T4" fmla="*/ 0 w 328"/>
                <a:gd name="T5" fmla="*/ 0 h 226"/>
                <a:gd name="T6" fmla="*/ 0 w 328"/>
                <a:gd name="T7" fmla="*/ 0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0711" name="Group 1002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70873" name="AutoShape 1003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874" name="AutoShape 1004"/>
              <p:cNvSpPr>
                <a:spLocks noChangeArrowheads="1"/>
              </p:cNvSpPr>
              <p:nvPr/>
            </p:nvSpPr>
            <p:spPr bwMode="auto">
              <a:xfrm>
                <a:off x="626" y="2585"/>
                <a:ext cx="699" cy="10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862" name="Rectangle 1005"/>
            <p:cNvSpPr>
              <a:spLocks noChangeArrowheads="1"/>
            </p:cNvSpPr>
            <p:nvPr/>
          </p:nvSpPr>
          <p:spPr bwMode="auto">
            <a:xfrm>
              <a:off x="1574" y="2770"/>
              <a:ext cx="28" cy="9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63" name="Freeform 1006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0 w 296"/>
                <a:gd name="T3" fmla="*/ 0 h 256"/>
                <a:gd name="T4" fmla="*/ 0 w 296"/>
                <a:gd name="T5" fmla="*/ 0 h 256"/>
                <a:gd name="T6" fmla="*/ 0 w 296"/>
                <a:gd name="T7" fmla="*/ 0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64" name="Freeform 1007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0 w 304"/>
                <a:gd name="T3" fmla="*/ 0 h 288"/>
                <a:gd name="T4" fmla="*/ 0 w 304"/>
                <a:gd name="T5" fmla="*/ 0 h 288"/>
                <a:gd name="T6" fmla="*/ 0 w 304"/>
                <a:gd name="T7" fmla="*/ 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65" name="Oval 1008"/>
            <p:cNvSpPr>
              <a:spLocks noChangeArrowheads="1"/>
            </p:cNvSpPr>
            <p:nvPr/>
          </p:nvSpPr>
          <p:spPr bwMode="auto">
            <a:xfrm>
              <a:off x="1684" y="3712"/>
              <a:ext cx="20" cy="4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66" name="Freeform 1009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0 h 240"/>
                <a:gd name="T2" fmla="*/ 0 w 306"/>
                <a:gd name="T3" fmla="*/ 0 h 240"/>
                <a:gd name="T4" fmla="*/ 0 w 306"/>
                <a:gd name="T5" fmla="*/ 0 h 240"/>
                <a:gd name="T6" fmla="*/ 0 w 306"/>
                <a:gd name="T7" fmla="*/ 0 h 240"/>
                <a:gd name="T8" fmla="*/ 0 w 306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67" name="AutoShape 1010"/>
            <p:cNvSpPr>
              <a:spLocks noChangeArrowheads="1"/>
            </p:cNvSpPr>
            <p:nvPr/>
          </p:nvSpPr>
          <p:spPr bwMode="auto">
            <a:xfrm>
              <a:off x="1115" y="3741"/>
              <a:ext cx="496" cy="6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68" name="AutoShape 1011"/>
            <p:cNvSpPr>
              <a:spLocks noChangeArrowheads="1"/>
            </p:cNvSpPr>
            <p:nvPr/>
          </p:nvSpPr>
          <p:spPr bwMode="auto">
            <a:xfrm>
              <a:off x="1143" y="3755"/>
              <a:ext cx="443" cy="3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69" name="Oval 1012"/>
            <p:cNvSpPr>
              <a:spLocks noChangeArrowheads="1"/>
            </p:cNvSpPr>
            <p:nvPr/>
          </p:nvSpPr>
          <p:spPr bwMode="auto">
            <a:xfrm>
              <a:off x="1184" y="3613"/>
              <a:ext cx="65" cy="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70" name="Oval 1013"/>
            <p:cNvSpPr>
              <a:spLocks noChangeArrowheads="1"/>
            </p:cNvSpPr>
            <p:nvPr/>
          </p:nvSpPr>
          <p:spPr bwMode="auto">
            <a:xfrm>
              <a:off x="1257" y="3613"/>
              <a:ext cx="65" cy="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70871" name="Oval 1014"/>
            <p:cNvSpPr>
              <a:spLocks noChangeArrowheads="1"/>
            </p:cNvSpPr>
            <p:nvPr/>
          </p:nvSpPr>
          <p:spPr bwMode="auto">
            <a:xfrm>
              <a:off x="1330" y="3613"/>
              <a:ext cx="65" cy="59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72" name="Rectangle 1015"/>
            <p:cNvSpPr>
              <a:spLocks noChangeArrowheads="1"/>
            </p:cNvSpPr>
            <p:nvPr/>
          </p:nvSpPr>
          <p:spPr bwMode="auto">
            <a:xfrm>
              <a:off x="1497" y="3376"/>
              <a:ext cx="32" cy="3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712" name="Group 1016"/>
          <p:cNvGrpSpPr>
            <a:grpSpLocks/>
          </p:cNvGrpSpPr>
          <p:nvPr/>
        </p:nvGrpSpPr>
        <p:grpSpPr bwMode="auto">
          <a:xfrm>
            <a:off x="7389813" y="3911600"/>
            <a:ext cx="506412" cy="209550"/>
            <a:chOff x="4655" y="2464"/>
            <a:chExt cx="319" cy="132"/>
          </a:xfrm>
        </p:grpSpPr>
        <p:grpSp>
          <p:nvGrpSpPr>
            <p:cNvPr id="70713" name="Group 1017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084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84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84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70715" name="Group 102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0847" name="Freeform 102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848" name="Freeform 102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845" name="Line 102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46" name="Line 102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833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0834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0835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0716" name="Group 1029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70839" name="Freeform 103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40" name="Freeform 103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837" name="Line 1032"/>
            <p:cNvSpPr>
              <a:spLocks noChangeShapeType="1"/>
            </p:cNvSpPr>
            <p:nvPr/>
          </p:nvSpPr>
          <p:spPr bwMode="auto">
            <a:xfrm>
              <a:off x="4656" y="2506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38" name="Line 1033"/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17" name="Group 1034"/>
          <p:cNvGrpSpPr>
            <a:grpSpLocks/>
          </p:cNvGrpSpPr>
          <p:nvPr/>
        </p:nvGrpSpPr>
        <p:grpSpPr bwMode="auto">
          <a:xfrm>
            <a:off x="7081838" y="3629025"/>
            <a:ext cx="506412" cy="209550"/>
            <a:chOff x="4655" y="2464"/>
            <a:chExt cx="319" cy="132"/>
          </a:xfrm>
        </p:grpSpPr>
        <p:grpSp>
          <p:nvGrpSpPr>
            <p:cNvPr id="70718" name="Group 1035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082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82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82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70719" name="Group 103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0830" name="Freeform 104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831" name="Freeform 104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828" name="Line 104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29" name="Line 104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816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0817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0818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0720" name="Group 1047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70822" name="Freeform 104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23" name="Freeform 104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820" name="Line 1050"/>
            <p:cNvSpPr>
              <a:spLocks noChangeShapeType="1"/>
            </p:cNvSpPr>
            <p:nvPr/>
          </p:nvSpPr>
          <p:spPr bwMode="auto">
            <a:xfrm>
              <a:off x="4656" y="2506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21" name="Line 1051"/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21" name="Group 1052"/>
          <p:cNvGrpSpPr>
            <a:grpSpLocks/>
          </p:cNvGrpSpPr>
          <p:nvPr/>
        </p:nvGrpSpPr>
        <p:grpSpPr bwMode="auto">
          <a:xfrm>
            <a:off x="7732713" y="3641725"/>
            <a:ext cx="506412" cy="209550"/>
            <a:chOff x="4655" y="2464"/>
            <a:chExt cx="319" cy="132"/>
          </a:xfrm>
        </p:grpSpPr>
        <p:grpSp>
          <p:nvGrpSpPr>
            <p:cNvPr id="70722" name="Group 1053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080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80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80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70723" name="Group 105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0813" name="Freeform 105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814" name="Freeform 105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811" name="Line 106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12" name="Line 106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99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0800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0801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0724" name="Group 1065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70805" name="Freeform 106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06" name="Freeform 106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803" name="Line 1068"/>
            <p:cNvSpPr>
              <a:spLocks noChangeShapeType="1"/>
            </p:cNvSpPr>
            <p:nvPr/>
          </p:nvSpPr>
          <p:spPr bwMode="auto">
            <a:xfrm>
              <a:off x="4656" y="2506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04" name="Line 1069"/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25" name="Group 1070"/>
          <p:cNvGrpSpPr>
            <a:grpSpLocks/>
          </p:cNvGrpSpPr>
          <p:nvPr/>
        </p:nvGrpSpPr>
        <p:grpSpPr bwMode="auto">
          <a:xfrm>
            <a:off x="7202488" y="2486025"/>
            <a:ext cx="392112" cy="180975"/>
            <a:chOff x="4655" y="2464"/>
            <a:chExt cx="319" cy="132"/>
          </a:xfrm>
        </p:grpSpPr>
        <p:grpSp>
          <p:nvGrpSpPr>
            <p:cNvPr id="70726" name="Group 1071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079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79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79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70727" name="Group 107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0796" name="Freeform 107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97" name="Freeform 107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794" name="Line 107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95" name="Line 107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82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0783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0784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0730" name="Group 1083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70788" name="Freeform 108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89" name="Freeform 108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86" name="Line 1086"/>
            <p:cNvSpPr>
              <a:spLocks noChangeShapeType="1"/>
            </p:cNvSpPr>
            <p:nvPr/>
          </p:nvSpPr>
          <p:spPr bwMode="auto">
            <a:xfrm>
              <a:off x="4656" y="2506"/>
              <a:ext cx="0" cy="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87" name="Line 1087"/>
            <p:cNvSpPr>
              <a:spLocks noChangeShapeType="1"/>
            </p:cNvSpPr>
            <p:nvPr/>
          </p:nvSpPr>
          <p:spPr bwMode="auto">
            <a:xfrm>
              <a:off x="4971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34" name="Group 1088"/>
          <p:cNvGrpSpPr>
            <a:grpSpLocks/>
          </p:cNvGrpSpPr>
          <p:nvPr/>
        </p:nvGrpSpPr>
        <p:grpSpPr bwMode="auto">
          <a:xfrm>
            <a:off x="7205663" y="2752725"/>
            <a:ext cx="407987" cy="180975"/>
            <a:chOff x="4655" y="2464"/>
            <a:chExt cx="319" cy="132"/>
          </a:xfrm>
        </p:grpSpPr>
        <p:grpSp>
          <p:nvGrpSpPr>
            <p:cNvPr id="70742" name="Group 108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077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77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77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70747" name="Group 109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0779" name="Freeform 109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80" name="Freeform 109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777" name="Line 109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78" name="Line 109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65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0766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0767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0751" name="Group 1101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70771" name="Freeform 110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72" name="Freeform 110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69" name="Line 1104"/>
            <p:cNvSpPr>
              <a:spLocks noChangeShapeType="1"/>
            </p:cNvSpPr>
            <p:nvPr/>
          </p:nvSpPr>
          <p:spPr bwMode="auto">
            <a:xfrm>
              <a:off x="4656" y="2506"/>
              <a:ext cx="0" cy="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70" name="Line 1105"/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59" name="Group 1106"/>
          <p:cNvGrpSpPr>
            <a:grpSpLocks/>
          </p:cNvGrpSpPr>
          <p:nvPr/>
        </p:nvGrpSpPr>
        <p:grpSpPr bwMode="auto">
          <a:xfrm>
            <a:off x="7758113" y="2749550"/>
            <a:ext cx="407987" cy="180975"/>
            <a:chOff x="4655" y="2464"/>
            <a:chExt cx="319" cy="132"/>
          </a:xfrm>
        </p:grpSpPr>
        <p:grpSp>
          <p:nvGrpSpPr>
            <p:cNvPr id="70764" name="Group 1107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075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75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75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70768" name="Group 111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0762" name="Freeform 11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63" name="Freeform 11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760" name="Line 111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61" name="Line 111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48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0749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0750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0776" name="Group 1119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70754" name="Freeform 112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55" name="Freeform 112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52" name="Line 1122"/>
            <p:cNvSpPr>
              <a:spLocks noChangeShapeType="1"/>
            </p:cNvSpPr>
            <p:nvPr/>
          </p:nvSpPr>
          <p:spPr bwMode="auto">
            <a:xfrm>
              <a:off x="4656" y="2506"/>
              <a:ext cx="0" cy="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53" name="Line 1123"/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81" name="Group 1124"/>
          <p:cNvGrpSpPr>
            <a:grpSpLocks/>
          </p:cNvGrpSpPr>
          <p:nvPr/>
        </p:nvGrpSpPr>
        <p:grpSpPr bwMode="auto">
          <a:xfrm>
            <a:off x="7688263" y="2390775"/>
            <a:ext cx="392112" cy="180975"/>
            <a:chOff x="4655" y="2464"/>
            <a:chExt cx="319" cy="132"/>
          </a:xfrm>
        </p:grpSpPr>
        <p:grpSp>
          <p:nvGrpSpPr>
            <p:cNvPr id="70785" name="Group 1125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073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74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74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70793" name="Group 112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0745" name="Freeform 11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46" name="Freeform 11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743" name="Line 113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44" name="Line 113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31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0732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0733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0798" name="Group 1137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70737" name="Freeform 1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38" name="Freeform 1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35" name="Line 1140"/>
            <p:cNvSpPr>
              <a:spLocks noChangeShapeType="1"/>
            </p:cNvSpPr>
            <p:nvPr/>
          </p:nvSpPr>
          <p:spPr bwMode="auto">
            <a:xfrm>
              <a:off x="4656" y="2506"/>
              <a:ext cx="0" cy="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36" name="Line 1141"/>
            <p:cNvSpPr>
              <a:spLocks noChangeShapeType="1"/>
            </p:cNvSpPr>
            <p:nvPr/>
          </p:nvSpPr>
          <p:spPr bwMode="auto">
            <a:xfrm>
              <a:off x="4971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0728" name="Picture 1142" descr="underline_base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92150" y="1039813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7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BAC4C108-BF7C-42C7-BDAD-60CFD040EDB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72706" name="Picture 4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100" y="912813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1300" y="280988"/>
            <a:ext cx="8193088" cy="833437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34" charset="-128"/>
              </a:rPr>
              <a:t>Packet-switching: store-and-forward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9438" y="3486151"/>
            <a:ext cx="4221162" cy="2381249"/>
          </a:xfrm>
        </p:spPr>
        <p:txBody>
          <a:bodyPr>
            <a:normAutofit fontScale="92500"/>
          </a:bodyPr>
          <a:lstStyle/>
          <a:p>
            <a:pPr eaLnBrk="1" hangingPunct="1">
              <a:buSzPct val="75000"/>
            </a:pPr>
            <a:r>
              <a:rPr lang="en-US" sz="2400" dirty="0" smtClean="0">
                <a:ea typeface="ＭＳ Ｐゴシック" pitchFamily="34" charset="-128"/>
              </a:rPr>
              <a:t>takes </a:t>
            </a:r>
            <a:r>
              <a:rPr lang="en-US" sz="2400" i="1" dirty="0" smtClean="0">
                <a:ea typeface="ＭＳ Ｐゴシック" pitchFamily="34" charset="-128"/>
              </a:rPr>
              <a:t>L</a:t>
            </a:r>
            <a:r>
              <a:rPr lang="en-US" sz="2400" dirty="0" smtClean="0">
                <a:ea typeface="ＭＳ Ｐゴシック" pitchFamily="34" charset="-128"/>
              </a:rPr>
              <a:t>/</a:t>
            </a:r>
            <a:r>
              <a:rPr lang="en-US" sz="2400" i="1" dirty="0" smtClean="0">
                <a:ea typeface="ＭＳ Ｐゴシック" pitchFamily="34" charset="-128"/>
              </a:rPr>
              <a:t>R</a:t>
            </a:r>
            <a:r>
              <a:rPr lang="en-US" sz="2400" dirty="0" smtClean="0">
                <a:ea typeface="ＭＳ Ｐゴシック" pitchFamily="34" charset="-128"/>
              </a:rPr>
              <a:t> seconds to transmit (push out) </a:t>
            </a:r>
            <a:r>
              <a:rPr lang="en-US" sz="2400" i="1" dirty="0" smtClean="0">
                <a:ea typeface="ＭＳ Ｐゴシック" pitchFamily="34" charset="-128"/>
              </a:rPr>
              <a:t>L</a:t>
            </a:r>
            <a:r>
              <a:rPr lang="en-US" sz="2400" dirty="0" smtClean="0">
                <a:ea typeface="ＭＳ Ｐゴシック" pitchFamily="34" charset="-128"/>
              </a:rPr>
              <a:t>-bit packet into link at </a:t>
            </a:r>
            <a:r>
              <a:rPr lang="en-US" sz="2400" i="1" dirty="0" smtClean="0">
                <a:ea typeface="ＭＳ Ｐゴシック" pitchFamily="34" charset="-128"/>
              </a:rPr>
              <a:t>R</a:t>
            </a:r>
            <a:r>
              <a:rPr lang="en-US" sz="2400" dirty="0" smtClean="0">
                <a:ea typeface="ＭＳ Ｐゴシック" pitchFamily="34" charset="-128"/>
              </a:rPr>
              <a:t> bps</a:t>
            </a:r>
          </a:p>
          <a:p>
            <a:pPr eaLnBrk="1" hangingPunct="1">
              <a:buSzPct val="75000"/>
            </a:pPr>
            <a:r>
              <a:rPr 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store and forward:</a:t>
            </a:r>
            <a:r>
              <a:rPr lang="en-US" sz="2400" i="1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sz="2400" dirty="0" smtClean="0">
                <a:ea typeface="ＭＳ Ｐゴシック" pitchFamily="34" charset="-128"/>
              </a:rPr>
              <a:t>entire packet must  arrive at router before it can be transmitted on next link</a:t>
            </a:r>
          </a:p>
        </p:txBody>
      </p:sp>
      <p:sp>
        <p:nvSpPr>
          <p:cNvPr id="7270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56238" y="3602038"/>
            <a:ext cx="3514725" cy="22320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smtClean="0">
                <a:solidFill>
                  <a:srgbClr val="000099"/>
                </a:solidFill>
                <a:ea typeface="ＭＳ Ｐゴシック" pitchFamily="34" charset="-128"/>
              </a:rPr>
              <a:t>one-hop numerical example: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US" sz="2400" i="1" smtClean="0">
                <a:ea typeface="ＭＳ Ｐゴシック" pitchFamily="34" charset="-128"/>
              </a:rPr>
              <a:t>L</a:t>
            </a:r>
            <a:r>
              <a:rPr lang="en-US" sz="2400" smtClean="0">
                <a:ea typeface="ＭＳ Ｐゴシック" pitchFamily="34" charset="-128"/>
              </a:rPr>
              <a:t> = 7.5 Mbits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US" sz="2400" i="1" smtClean="0">
                <a:ea typeface="ＭＳ Ｐゴシック" pitchFamily="34" charset="-128"/>
              </a:rPr>
              <a:t>R</a:t>
            </a:r>
            <a:r>
              <a:rPr lang="en-US" sz="2400" smtClean="0">
                <a:ea typeface="ＭＳ Ｐゴシック" pitchFamily="34" charset="-128"/>
              </a:rPr>
              <a:t> = 1.5 Mbps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US" sz="2400" smtClean="0">
                <a:ea typeface="ＭＳ Ｐゴシック" pitchFamily="34" charset="-128"/>
              </a:rPr>
              <a:t>one-hop transmission delay = 5 sec</a:t>
            </a:r>
          </a:p>
        </p:txBody>
      </p:sp>
      <p:sp>
        <p:nvSpPr>
          <p:cNvPr id="72710" name="AutoShape 42"/>
          <p:cNvSpPr>
            <a:spLocks/>
          </p:cNvSpPr>
          <p:nvPr/>
        </p:nvSpPr>
        <p:spPr bwMode="auto">
          <a:xfrm>
            <a:off x="4975225" y="5695950"/>
            <a:ext cx="152400" cy="728663"/>
          </a:xfrm>
          <a:prstGeom prst="rightBrace">
            <a:avLst>
              <a:gd name="adj1" fmla="val 501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11" name="Text Box 43"/>
          <p:cNvSpPr txBox="1">
            <a:spLocks noChangeArrowheads="1"/>
          </p:cNvSpPr>
          <p:nvPr/>
        </p:nvSpPr>
        <p:spPr bwMode="auto">
          <a:xfrm>
            <a:off x="5121275" y="5999163"/>
            <a:ext cx="2797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more on delay shortly …</a:t>
            </a:r>
          </a:p>
        </p:txBody>
      </p:sp>
      <p:sp>
        <p:nvSpPr>
          <p:cNvPr id="727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1-</a:t>
            </a:r>
            <a:fld id="{33B40E04-1854-4403-A5FE-EF878CBA769D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82650" y="2679700"/>
            <a:ext cx="65881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prstClr val="black"/>
                </a:solidFill>
                <a:latin typeface="Calibri"/>
                <a:ea typeface="+mn-ea"/>
              </a:rPr>
              <a:t>source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630363" y="2768600"/>
            <a:ext cx="1057275" cy="420688"/>
            <a:chOff x="1816230" y="6118900"/>
            <a:chExt cx="1843339" cy="739100"/>
          </a:xfrm>
        </p:grpSpPr>
        <p:pic>
          <p:nvPicPr>
            <p:cNvPr id="72775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16230" y="6144002"/>
              <a:ext cx="1843339" cy="71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1" name="Rectangle 100"/>
            <p:cNvSpPr/>
            <p:nvPr/>
          </p:nvSpPr>
          <p:spPr>
            <a:xfrm rot="1049095">
              <a:off x="1947488" y="6118900"/>
              <a:ext cx="1650399" cy="462656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50000">
                  <a:sysClr val="window" lastClr="FFFFFF">
                    <a:alpha val="4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</p:grpSp>
      <p:cxnSp>
        <p:nvCxnSpPr>
          <p:cNvPr id="72715" name="Straight Connector 42"/>
          <p:cNvCxnSpPr>
            <a:cxnSpLocks noChangeShapeType="1"/>
          </p:cNvCxnSpPr>
          <p:nvPr/>
        </p:nvCxnSpPr>
        <p:spPr bwMode="auto">
          <a:xfrm flipV="1">
            <a:off x="2576513" y="2874963"/>
            <a:ext cx="17383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3922713" y="2687638"/>
            <a:ext cx="1058862" cy="384175"/>
            <a:chOff x="5142253" y="5649029"/>
            <a:chExt cx="1304545" cy="695633"/>
          </a:xfrm>
        </p:grpSpPr>
        <p:grpSp>
          <p:nvGrpSpPr>
            <p:cNvPr id="4" name="Group 92"/>
            <p:cNvGrpSpPr>
              <a:grpSpLocks/>
            </p:cNvGrpSpPr>
            <p:nvPr/>
          </p:nvGrpSpPr>
          <p:grpSpPr bwMode="auto">
            <a:xfrm>
              <a:off x="5147271" y="5649029"/>
              <a:ext cx="1276350" cy="695633"/>
              <a:chOff x="4981575" y="5851547"/>
              <a:chExt cx="1276350" cy="695633"/>
            </a:xfrm>
          </p:grpSpPr>
          <p:pic>
            <p:nvPicPr>
              <p:cNvPr id="72771" name="Picture 95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981575" y="5944151"/>
                <a:ext cx="1276350" cy="603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2772" name="Rectangle 96"/>
              <p:cNvSpPr>
                <a:spLocks noChangeArrowheads="1"/>
              </p:cNvSpPr>
              <p:nvPr/>
            </p:nvSpPr>
            <p:spPr bwMode="auto">
              <a:xfrm>
                <a:off x="6065959" y="6205112"/>
                <a:ext cx="44985" cy="224212"/>
              </a:xfrm>
              <a:prstGeom prst="rect">
                <a:avLst/>
              </a:prstGeom>
              <a:solidFill>
                <a:srgbClr val="BFBFB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en-US" sz="18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72773" name="Rectangle 97"/>
              <p:cNvSpPr>
                <a:spLocks noChangeArrowheads="1"/>
              </p:cNvSpPr>
              <p:nvPr/>
            </p:nvSpPr>
            <p:spPr bwMode="auto">
              <a:xfrm>
                <a:off x="5178008" y="6228108"/>
                <a:ext cx="62587" cy="224212"/>
              </a:xfrm>
              <a:prstGeom prst="rect">
                <a:avLst/>
              </a:prstGeom>
              <a:solidFill>
                <a:srgbClr val="BFBFB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en-US" sz="18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72774" name="Oval 98"/>
              <p:cNvSpPr>
                <a:spLocks noChangeArrowheads="1"/>
              </p:cNvSpPr>
              <p:nvPr/>
            </p:nvSpPr>
            <p:spPr bwMode="auto">
              <a:xfrm>
                <a:off x="5023497" y="5851547"/>
                <a:ext cx="1196974" cy="494417"/>
              </a:xfrm>
              <a:prstGeom prst="ellipse">
                <a:avLst/>
              </a:prstGeom>
              <a:solidFill>
                <a:srgbClr val="EAEAEA"/>
              </a:solidFill>
              <a:ln w="2540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en-US" sz="18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72769" name="Rectangle 93"/>
            <p:cNvSpPr>
              <a:spLocks noChangeArrowheads="1"/>
            </p:cNvSpPr>
            <p:nvPr/>
          </p:nvSpPr>
          <p:spPr bwMode="auto">
            <a:xfrm>
              <a:off x="6360741" y="5695021"/>
              <a:ext cx="86057" cy="126479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2770" name="Rectangle 94"/>
            <p:cNvSpPr>
              <a:spLocks noChangeArrowheads="1"/>
            </p:cNvSpPr>
            <p:nvPr/>
          </p:nvSpPr>
          <p:spPr bwMode="auto">
            <a:xfrm>
              <a:off x="5142253" y="5700770"/>
              <a:ext cx="86057" cy="126479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876675" y="1608138"/>
            <a:ext cx="1092200" cy="303212"/>
            <a:chOff x="5128542" y="4838701"/>
            <a:chExt cx="1300833" cy="530211"/>
          </a:xfrm>
        </p:grpSpPr>
        <p:pic>
          <p:nvPicPr>
            <p:cNvPr id="72765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28542" y="4838701"/>
              <a:ext cx="1300833" cy="491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766" name="Rectangle 90"/>
            <p:cNvSpPr>
              <a:spLocks noChangeArrowheads="1"/>
            </p:cNvSpPr>
            <p:nvPr/>
          </p:nvSpPr>
          <p:spPr bwMode="auto">
            <a:xfrm>
              <a:off x="6327275" y="5219009"/>
              <a:ext cx="86974" cy="127695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2767" name="Rectangle 91"/>
            <p:cNvSpPr>
              <a:spLocks noChangeArrowheads="1"/>
            </p:cNvSpPr>
            <p:nvPr/>
          </p:nvSpPr>
          <p:spPr bwMode="auto">
            <a:xfrm>
              <a:off x="5158794" y="5241217"/>
              <a:ext cx="86974" cy="127695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1735138" y="1196975"/>
            <a:ext cx="1150937" cy="730250"/>
            <a:chOff x="2387973" y="4309243"/>
            <a:chExt cx="1771787" cy="1282262"/>
          </a:xfrm>
        </p:grpSpPr>
        <p:pic>
          <p:nvPicPr>
            <p:cNvPr id="72761" name="Picture 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83481" y="4309243"/>
              <a:ext cx="1285463" cy="128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9" name="Rectangle 88"/>
            <p:cNvSpPr/>
            <p:nvPr/>
          </p:nvSpPr>
          <p:spPr>
            <a:xfrm rot="11601822">
              <a:off x="2387973" y="5128665"/>
              <a:ext cx="1771787" cy="422704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50000">
                  <a:sysClr val="window" lastClr="FFFFFF">
                    <a:alpha val="4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935288" y="2908300"/>
            <a:ext cx="566737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i="1" kern="0" dirty="0">
                <a:solidFill>
                  <a:prstClr val="black"/>
                </a:solidFill>
                <a:latin typeface="Calibri"/>
                <a:ea typeface="+mn-ea"/>
              </a:rPr>
              <a:t>R</a:t>
            </a:r>
            <a:r>
              <a:rPr lang="en-US" sz="1800" kern="0" dirty="0">
                <a:solidFill>
                  <a:prstClr val="black"/>
                </a:solidFill>
                <a:latin typeface="Calibri"/>
                <a:ea typeface="+mn-ea"/>
              </a:rPr>
              <a:t> bps</a:t>
            </a:r>
          </a:p>
        </p:txBody>
      </p:sp>
      <p:cxnSp>
        <p:nvCxnSpPr>
          <p:cNvPr id="72720" name="Straight Connector 47"/>
          <p:cNvCxnSpPr>
            <a:cxnSpLocks noChangeShapeType="1"/>
          </p:cNvCxnSpPr>
          <p:nvPr/>
        </p:nvCxnSpPr>
        <p:spPr bwMode="auto">
          <a:xfrm flipV="1">
            <a:off x="4967288" y="2879725"/>
            <a:ext cx="17383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7" name="Group 100"/>
          <p:cNvGrpSpPr>
            <a:grpSpLocks/>
          </p:cNvGrpSpPr>
          <p:nvPr/>
        </p:nvGrpSpPr>
        <p:grpSpPr bwMode="auto">
          <a:xfrm>
            <a:off x="5945188" y="2071688"/>
            <a:ext cx="1477962" cy="1284287"/>
            <a:chOff x="-44" y="1473"/>
            <a:chExt cx="981" cy="1105"/>
          </a:xfrm>
        </p:grpSpPr>
        <p:pic>
          <p:nvPicPr>
            <p:cNvPr id="72759" name="Picture 101" descr="desktop_computer_stylized_medium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Freeform 102"/>
            <p:cNvSpPr>
              <a:spLocks/>
            </p:cNvSpPr>
            <p:nvPr/>
          </p:nvSpPr>
          <p:spPr bwMode="auto">
            <a:xfrm flipH="1">
              <a:off x="374" y="1580"/>
              <a:ext cx="474" cy="505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ysClr val="window" lastClr="FFFFFF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427913" y="2778125"/>
            <a:ext cx="1012825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prstClr val="black"/>
                </a:solidFill>
                <a:latin typeface="Calibri"/>
                <a:ea typeface="+mn-ea"/>
              </a:rPr>
              <a:t>destination</a:t>
            </a:r>
          </a:p>
        </p:txBody>
      </p:sp>
      <p:sp>
        <p:nvSpPr>
          <p:cNvPr id="72723" name="TextBox 52"/>
          <p:cNvSpPr txBox="1">
            <a:spLocks noChangeArrowheads="1"/>
          </p:cNvSpPr>
          <p:nvPr/>
        </p:nvSpPr>
        <p:spPr bwMode="auto">
          <a:xfrm>
            <a:off x="2395538" y="2574925"/>
            <a:ext cx="2349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72724" name="TextBox 53"/>
          <p:cNvSpPr txBox="1">
            <a:spLocks noChangeArrowheads="1"/>
          </p:cNvSpPr>
          <p:nvPr/>
        </p:nvSpPr>
        <p:spPr bwMode="auto">
          <a:xfrm>
            <a:off x="2198688" y="2581275"/>
            <a:ext cx="2349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72725" name="TextBox 54"/>
          <p:cNvSpPr txBox="1">
            <a:spLocks noChangeArrowheads="1"/>
          </p:cNvSpPr>
          <p:nvPr/>
        </p:nvSpPr>
        <p:spPr bwMode="auto">
          <a:xfrm>
            <a:off x="2011363" y="2578100"/>
            <a:ext cx="2349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3</a:t>
            </a:r>
          </a:p>
        </p:txBody>
      </p: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1744663" y="1873250"/>
            <a:ext cx="2935287" cy="841375"/>
            <a:chOff x="593766" y="5264055"/>
            <a:chExt cx="3597129" cy="1011695"/>
          </a:xfrm>
        </p:grpSpPr>
        <p:grpSp>
          <p:nvGrpSpPr>
            <p:cNvPr id="9" name="Group 56"/>
            <p:cNvGrpSpPr>
              <a:grpSpLocks/>
            </p:cNvGrpSpPr>
            <p:nvPr/>
          </p:nvGrpSpPr>
          <p:grpSpPr bwMode="auto">
            <a:xfrm>
              <a:off x="3527077" y="5264055"/>
              <a:ext cx="617671" cy="927313"/>
              <a:chOff x="2105936" y="5387204"/>
              <a:chExt cx="617671" cy="927313"/>
            </a:xfrm>
          </p:grpSpPr>
          <p:sp>
            <p:nvSpPr>
              <p:cNvPr id="72751" name="Rectangle 77"/>
              <p:cNvSpPr>
                <a:spLocks noChangeArrowheads="1"/>
              </p:cNvSpPr>
              <p:nvPr/>
            </p:nvSpPr>
            <p:spPr bwMode="auto">
              <a:xfrm>
                <a:off x="2577155" y="6049578"/>
                <a:ext cx="140072" cy="265331"/>
              </a:xfrm>
              <a:prstGeom prst="rect">
                <a:avLst/>
              </a:prstGeom>
              <a:solidFill>
                <a:srgbClr val="33CC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en-US" sz="18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2110248" y="5705984"/>
                <a:ext cx="466907" cy="608925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0 w 967997"/>
                  <a:gd name="connsiteY0" fmla="*/ 0 h 2138362"/>
                  <a:gd name="connsiteX1" fmla="*/ 0 w 967997"/>
                  <a:gd name="connsiteY1" fmla="*/ 1190625 h 2138362"/>
                  <a:gd name="connsiteX2" fmla="*/ 966787 w 967997"/>
                  <a:gd name="connsiteY2" fmla="*/ 2138362 h 2138362"/>
                  <a:gd name="connsiteX3" fmla="*/ 967618 w 967997"/>
                  <a:gd name="connsiteY3" fmla="*/ 1495143 h 2138362"/>
                  <a:gd name="connsiteX4" fmla="*/ 0 w 967997"/>
                  <a:gd name="connsiteY4" fmla="*/ 0 h 2138362"/>
                  <a:gd name="connsiteX0" fmla="*/ 0 w 967997"/>
                  <a:gd name="connsiteY0" fmla="*/ 0 h 1424095"/>
                  <a:gd name="connsiteX1" fmla="*/ 0 w 967997"/>
                  <a:gd name="connsiteY1" fmla="*/ 476358 h 1424095"/>
                  <a:gd name="connsiteX2" fmla="*/ 966787 w 967997"/>
                  <a:gd name="connsiteY2" fmla="*/ 1424095 h 1424095"/>
                  <a:gd name="connsiteX3" fmla="*/ 967618 w 967997"/>
                  <a:gd name="connsiteY3" fmla="*/ 780876 h 1424095"/>
                  <a:gd name="connsiteX4" fmla="*/ 0 w 967997"/>
                  <a:gd name="connsiteY4" fmla="*/ 0 h 142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997" h="1424095">
                    <a:moveTo>
                      <a:pt x="0" y="0"/>
                    </a:moveTo>
                    <a:lnTo>
                      <a:pt x="0" y="476358"/>
                    </a:lnTo>
                    <a:lnTo>
                      <a:pt x="966787" y="1424095"/>
                    </a:lnTo>
                    <a:cubicBezTo>
                      <a:pt x="965200" y="958958"/>
                      <a:pt x="969205" y="1246013"/>
                      <a:pt x="967618" y="7808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2106358" y="5688804"/>
                <a:ext cx="616705" cy="355048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77416"/>
                  <a:gd name="connsiteY0" fmla="*/ 0 h 813350"/>
                  <a:gd name="connsiteX1" fmla="*/ 0 w 1277416"/>
                  <a:gd name="connsiteY1" fmla="*/ 9439 h 813350"/>
                  <a:gd name="connsiteX2" fmla="*/ 952500 w 1277416"/>
                  <a:gd name="connsiteY2" fmla="*/ 752735 h 813350"/>
                  <a:gd name="connsiteX3" fmla="*/ 1277416 w 1277416"/>
                  <a:gd name="connsiteY3" fmla="*/ 813350 h 813350"/>
                  <a:gd name="connsiteX4" fmla="*/ 233363 w 1277416"/>
                  <a:gd name="connsiteY4" fmla="*/ 0 h 813350"/>
                  <a:gd name="connsiteX0" fmla="*/ 233363 w 1277416"/>
                  <a:gd name="connsiteY0" fmla="*/ 0 h 814795"/>
                  <a:gd name="connsiteX1" fmla="*/ 0 w 1277416"/>
                  <a:gd name="connsiteY1" fmla="*/ 9439 h 814795"/>
                  <a:gd name="connsiteX2" fmla="*/ 980474 w 1277416"/>
                  <a:gd name="connsiteY2" fmla="*/ 814795 h 814795"/>
                  <a:gd name="connsiteX3" fmla="*/ 1277416 w 1277416"/>
                  <a:gd name="connsiteY3" fmla="*/ 813350 h 814795"/>
                  <a:gd name="connsiteX4" fmla="*/ 233363 w 1277416"/>
                  <a:gd name="connsiteY4" fmla="*/ 0 h 814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416" h="814795">
                    <a:moveTo>
                      <a:pt x="233363" y="0"/>
                    </a:moveTo>
                    <a:lnTo>
                      <a:pt x="0" y="9439"/>
                    </a:lnTo>
                    <a:lnTo>
                      <a:pt x="980474" y="814795"/>
                    </a:lnTo>
                    <a:cubicBezTo>
                      <a:pt x="1088424" y="806858"/>
                      <a:pt x="1074215" y="806999"/>
                      <a:pt x="1277416" y="813350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2114139" y="5396749"/>
                <a:ext cx="595306" cy="647102"/>
              </a:xfrm>
              <a:custGeom>
                <a:avLst/>
                <a:gdLst>
                  <a:gd name="connsiteX0" fmla="*/ 5411 w 597877"/>
                  <a:gd name="connsiteY0" fmla="*/ 13527 h 646573"/>
                  <a:gd name="connsiteX1" fmla="*/ 0 w 597877"/>
                  <a:gd name="connsiteY1" fmla="*/ 305702 h 646573"/>
                  <a:gd name="connsiteX2" fmla="*/ 457200 w 597877"/>
                  <a:gd name="connsiteY2" fmla="*/ 646573 h 646573"/>
                  <a:gd name="connsiteX3" fmla="*/ 597877 w 597877"/>
                  <a:gd name="connsiteY3" fmla="*/ 646573 h 646573"/>
                  <a:gd name="connsiteX4" fmla="*/ 595172 w 597877"/>
                  <a:gd name="connsiteY4" fmla="*/ 321934 h 646573"/>
                  <a:gd name="connsiteX5" fmla="*/ 110919 w 597877"/>
                  <a:gd name="connsiteY5" fmla="*/ 0 h 646573"/>
                  <a:gd name="connsiteX6" fmla="*/ 5411 w 597877"/>
                  <a:gd name="connsiteY6" fmla="*/ 13527 h 6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877" h="646573">
                    <a:moveTo>
                      <a:pt x="5411" y="13527"/>
                    </a:moveTo>
                    <a:lnTo>
                      <a:pt x="0" y="305702"/>
                    </a:lnTo>
                    <a:lnTo>
                      <a:pt x="457200" y="646573"/>
                    </a:lnTo>
                    <a:lnTo>
                      <a:pt x="597877" y="646573"/>
                    </a:lnTo>
                    <a:cubicBezTo>
                      <a:pt x="596975" y="538360"/>
                      <a:pt x="596074" y="430147"/>
                      <a:pt x="595172" y="321934"/>
                    </a:cubicBezTo>
                    <a:lnTo>
                      <a:pt x="110919" y="0"/>
                    </a:lnTo>
                    <a:lnTo>
                      <a:pt x="5411" y="13527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cxnSp>
            <p:nvCxnSpPr>
              <p:cNvPr id="72755" name="Straight Connector 81"/>
              <p:cNvCxnSpPr>
                <a:cxnSpLocks noChangeShapeType="1"/>
                <a:stCxn id="81" idx="0"/>
              </p:cNvCxnSpPr>
              <p:nvPr/>
            </p:nvCxnSpPr>
            <p:spPr bwMode="auto">
              <a:xfrm>
                <a:off x="2118270" y="5410651"/>
                <a:ext cx="446379" cy="311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72756" name="Straight Connector 82"/>
              <p:cNvCxnSpPr>
                <a:cxnSpLocks noChangeShapeType="1"/>
                <a:endCxn id="81" idx="4"/>
              </p:cNvCxnSpPr>
              <p:nvPr/>
            </p:nvCxnSpPr>
            <p:spPr bwMode="auto">
              <a:xfrm flipV="1">
                <a:off x="2567354" y="5719058"/>
                <a:ext cx="140677" cy="27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72757" name="Straight Connector 83"/>
              <p:cNvCxnSpPr>
                <a:cxnSpLocks noChangeShapeType="1"/>
                <a:endCxn id="81" idx="2"/>
              </p:cNvCxnSpPr>
              <p:nvPr/>
            </p:nvCxnSpPr>
            <p:spPr bwMode="auto">
              <a:xfrm flipH="1">
                <a:off x="2570059" y="5721763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72758" name="Straight Connector 84"/>
              <p:cNvCxnSpPr>
                <a:cxnSpLocks noChangeShapeType="1"/>
              </p:cNvCxnSpPr>
              <p:nvPr/>
            </p:nvCxnSpPr>
            <p:spPr bwMode="auto">
              <a:xfrm flipH="1">
                <a:off x="2221974" y="5387204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</p:grpSp>
        <p:grpSp>
          <p:nvGrpSpPr>
            <p:cNvPr id="10" name="Group 57"/>
            <p:cNvGrpSpPr>
              <a:grpSpLocks/>
            </p:cNvGrpSpPr>
            <p:nvPr/>
          </p:nvGrpSpPr>
          <p:grpSpPr bwMode="auto">
            <a:xfrm>
              <a:off x="1326802" y="5273580"/>
              <a:ext cx="617671" cy="927313"/>
              <a:chOff x="2105936" y="5387204"/>
              <a:chExt cx="617671" cy="927313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2110224" y="5706003"/>
                <a:ext cx="466907" cy="60892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0 w 967997"/>
                  <a:gd name="connsiteY0" fmla="*/ 0 h 2138362"/>
                  <a:gd name="connsiteX1" fmla="*/ 0 w 967997"/>
                  <a:gd name="connsiteY1" fmla="*/ 1190625 h 2138362"/>
                  <a:gd name="connsiteX2" fmla="*/ 966787 w 967997"/>
                  <a:gd name="connsiteY2" fmla="*/ 2138362 h 2138362"/>
                  <a:gd name="connsiteX3" fmla="*/ 967618 w 967997"/>
                  <a:gd name="connsiteY3" fmla="*/ 1495143 h 2138362"/>
                  <a:gd name="connsiteX4" fmla="*/ 0 w 967997"/>
                  <a:gd name="connsiteY4" fmla="*/ 0 h 2138362"/>
                  <a:gd name="connsiteX0" fmla="*/ 0 w 967997"/>
                  <a:gd name="connsiteY0" fmla="*/ 0 h 1424095"/>
                  <a:gd name="connsiteX1" fmla="*/ 0 w 967997"/>
                  <a:gd name="connsiteY1" fmla="*/ 476358 h 1424095"/>
                  <a:gd name="connsiteX2" fmla="*/ 966787 w 967997"/>
                  <a:gd name="connsiteY2" fmla="*/ 1424095 h 1424095"/>
                  <a:gd name="connsiteX3" fmla="*/ 967618 w 967997"/>
                  <a:gd name="connsiteY3" fmla="*/ 780876 h 1424095"/>
                  <a:gd name="connsiteX4" fmla="*/ 0 w 967997"/>
                  <a:gd name="connsiteY4" fmla="*/ 0 h 142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997" h="1424095">
                    <a:moveTo>
                      <a:pt x="0" y="0"/>
                    </a:moveTo>
                    <a:lnTo>
                      <a:pt x="0" y="476358"/>
                    </a:lnTo>
                    <a:lnTo>
                      <a:pt x="966787" y="1424095"/>
                    </a:lnTo>
                    <a:cubicBezTo>
                      <a:pt x="965200" y="958958"/>
                      <a:pt x="969205" y="1246013"/>
                      <a:pt x="967618" y="7808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2106333" y="5688824"/>
                <a:ext cx="616707" cy="355048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77416"/>
                  <a:gd name="connsiteY0" fmla="*/ 0 h 813350"/>
                  <a:gd name="connsiteX1" fmla="*/ 0 w 1277416"/>
                  <a:gd name="connsiteY1" fmla="*/ 9439 h 813350"/>
                  <a:gd name="connsiteX2" fmla="*/ 952500 w 1277416"/>
                  <a:gd name="connsiteY2" fmla="*/ 752735 h 813350"/>
                  <a:gd name="connsiteX3" fmla="*/ 1277416 w 1277416"/>
                  <a:gd name="connsiteY3" fmla="*/ 813350 h 813350"/>
                  <a:gd name="connsiteX4" fmla="*/ 233363 w 1277416"/>
                  <a:gd name="connsiteY4" fmla="*/ 0 h 813350"/>
                  <a:gd name="connsiteX0" fmla="*/ 233363 w 1277416"/>
                  <a:gd name="connsiteY0" fmla="*/ 0 h 814795"/>
                  <a:gd name="connsiteX1" fmla="*/ 0 w 1277416"/>
                  <a:gd name="connsiteY1" fmla="*/ 9439 h 814795"/>
                  <a:gd name="connsiteX2" fmla="*/ 980474 w 1277416"/>
                  <a:gd name="connsiteY2" fmla="*/ 814795 h 814795"/>
                  <a:gd name="connsiteX3" fmla="*/ 1277416 w 1277416"/>
                  <a:gd name="connsiteY3" fmla="*/ 813350 h 814795"/>
                  <a:gd name="connsiteX4" fmla="*/ 233363 w 1277416"/>
                  <a:gd name="connsiteY4" fmla="*/ 0 h 814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416" h="814795">
                    <a:moveTo>
                      <a:pt x="233363" y="0"/>
                    </a:moveTo>
                    <a:lnTo>
                      <a:pt x="0" y="9439"/>
                    </a:lnTo>
                    <a:lnTo>
                      <a:pt x="980474" y="814795"/>
                    </a:lnTo>
                    <a:cubicBezTo>
                      <a:pt x="1088424" y="806858"/>
                      <a:pt x="1074215" y="806999"/>
                      <a:pt x="1277416" y="813350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72745" name="Rectangle 71"/>
              <p:cNvSpPr>
                <a:spLocks noChangeArrowheads="1"/>
              </p:cNvSpPr>
              <p:nvPr/>
            </p:nvSpPr>
            <p:spPr bwMode="auto">
              <a:xfrm>
                <a:off x="2577131" y="6049598"/>
                <a:ext cx="140072" cy="265332"/>
              </a:xfrm>
              <a:prstGeom prst="rect">
                <a:avLst/>
              </a:prstGeom>
              <a:solidFill>
                <a:srgbClr val="33CC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en-US" sz="18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2114115" y="5396768"/>
                <a:ext cx="595306" cy="647103"/>
              </a:xfrm>
              <a:custGeom>
                <a:avLst/>
                <a:gdLst>
                  <a:gd name="connsiteX0" fmla="*/ 5411 w 597877"/>
                  <a:gd name="connsiteY0" fmla="*/ 13527 h 646573"/>
                  <a:gd name="connsiteX1" fmla="*/ 0 w 597877"/>
                  <a:gd name="connsiteY1" fmla="*/ 305702 h 646573"/>
                  <a:gd name="connsiteX2" fmla="*/ 457200 w 597877"/>
                  <a:gd name="connsiteY2" fmla="*/ 646573 h 646573"/>
                  <a:gd name="connsiteX3" fmla="*/ 597877 w 597877"/>
                  <a:gd name="connsiteY3" fmla="*/ 646573 h 646573"/>
                  <a:gd name="connsiteX4" fmla="*/ 595172 w 597877"/>
                  <a:gd name="connsiteY4" fmla="*/ 321934 h 646573"/>
                  <a:gd name="connsiteX5" fmla="*/ 110919 w 597877"/>
                  <a:gd name="connsiteY5" fmla="*/ 0 h 646573"/>
                  <a:gd name="connsiteX6" fmla="*/ 5411 w 597877"/>
                  <a:gd name="connsiteY6" fmla="*/ 13527 h 6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877" h="646573">
                    <a:moveTo>
                      <a:pt x="5411" y="13527"/>
                    </a:moveTo>
                    <a:lnTo>
                      <a:pt x="0" y="305702"/>
                    </a:lnTo>
                    <a:lnTo>
                      <a:pt x="457200" y="646573"/>
                    </a:lnTo>
                    <a:lnTo>
                      <a:pt x="597877" y="646573"/>
                    </a:lnTo>
                    <a:cubicBezTo>
                      <a:pt x="596975" y="538360"/>
                      <a:pt x="596074" y="430147"/>
                      <a:pt x="595172" y="321934"/>
                    </a:cubicBezTo>
                    <a:lnTo>
                      <a:pt x="110919" y="0"/>
                    </a:lnTo>
                    <a:lnTo>
                      <a:pt x="5411" y="13527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cxnSp>
            <p:nvCxnSpPr>
              <p:cNvPr id="72747" name="Straight Connector 73"/>
              <p:cNvCxnSpPr>
                <a:cxnSpLocks noChangeShapeType="1"/>
                <a:stCxn id="73" idx="0"/>
              </p:cNvCxnSpPr>
              <p:nvPr/>
            </p:nvCxnSpPr>
            <p:spPr bwMode="auto">
              <a:xfrm>
                <a:off x="2118270" y="5410651"/>
                <a:ext cx="446379" cy="311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72748" name="Straight Connector 74"/>
              <p:cNvCxnSpPr>
                <a:cxnSpLocks noChangeShapeType="1"/>
                <a:endCxn id="73" idx="4"/>
              </p:cNvCxnSpPr>
              <p:nvPr/>
            </p:nvCxnSpPr>
            <p:spPr bwMode="auto">
              <a:xfrm flipV="1">
                <a:off x="2567354" y="5719058"/>
                <a:ext cx="140677" cy="27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72749" name="Straight Connector 75"/>
              <p:cNvCxnSpPr>
                <a:cxnSpLocks noChangeShapeType="1"/>
                <a:endCxn id="73" idx="2"/>
              </p:cNvCxnSpPr>
              <p:nvPr/>
            </p:nvCxnSpPr>
            <p:spPr bwMode="auto">
              <a:xfrm flipH="1">
                <a:off x="2570059" y="5721763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72750" name="Straight Connector 76"/>
              <p:cNvCxnSpPr>
                <a:cxnSpLocks noChangeShapeType="1"/>
              </p:cNvCxnSpPr>
              <p:nvPr/>
            </p:nvCxnSpPr>
            <p:spPr bwMode="auto">
              <a:xfrm flipH="1">
                <a:off x="2221974" y="5387204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</p:cxnSp>
        </p:grpSp>
        <p:grpSp>
          <p:nvGrpSpPr>
            <p:cNvPr id="11" name="Group 58"/>
            <p:cNvGrpSpPr>
              <a:grpSpLocks/>
            </p:cNvGrpSpPr>
            <p:nvPr/>
          </p:nvGrpSpPr>
          <p:grpSpPr bwMode="auto">
            <a:xfrm>
              <a:off x="971797" y="5294415"/>
              <a:ext cx="605641" cy="915203"/>
              <a:chOff x="335231" y="4405745"/>
              <a:chExt cx="1252537" cy="2138362"/>
            </a:xfrm>
          </p:grpSpPr>
          <p:sp>
            <p:nvSpPr>
              <p:cNvPr id="67" name="Freeform 66"/>
              <p:cNvSpPr/>
              <p:nvPr/>
            </p:nvSpPr>
            <p:spPr>
              <a:xfrm>
                <a:off x="333961" y="4406169"/>
                <a:ext cx="969641" cy="2136353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50055" y="4410631"/>
                <a:ext cx="1239211" cy="771583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72742" name="Rectangle 68"/>
              <p:cNvSpPr>
                <a:spLocks noChangeArrowheads="1"/>
              </p:cNvSpPr>
              <p:nvPr/>
            </p:nvSpPr>
            <p:spPr bwMode="auto">
              <a:xfrm>
                <a:off x="1299580" y="5177755"/>
                <a:ext cx="289686" cy="1351386"/>
              </a:xfrm>
              <a:prstGeom prst="rect">
                <a:avLst/>
              </a:prstGeom>
              <a:solidFill>
                <a:srgbClr val="33CC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en-US" sz="18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72733" name="Rectangle 59"/>
            <p:cNvSpPr>
              <a:spLocks noChangeArrowheads="1"/>
            </p:cNvSpPr>
            <p:nvPr/>
          </p:nvSpPr>
          <p:spPr bwMode="auto">
            <a:xfrm>
              <a:off x="1838851" y="6126859"/>
              <a:ext cx="2180844" cy="64901"/>
            </a:xfrm>
            <a:prstGeom prst="rect">
              <a:avLst/>
            </a:prstGeom>
            <a:solidFill>
              <a:srgbClr val="33CCFF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2734" name="Right Arrow 60"/>
            <p:cNvSpPr>
              <a:spLocks noChangeArrowheads="1"/>
            </p:cNvSpPr>
            <p:nvPr/>
          </p:nvSpPr>
          <p:spPr bwMode="auto">
            <a:xfrm>
              <a:off x="2556720" y="6056232"/>
              <a:ext cx="266527" cy="219518"/>
            </a:xfrm>
            <a:prstGeom prst="rightArrow">
              <a:avLst>
                <a:gd name="adj1" fmla="val 13889"/>
                <a:gd name="adj2" fmla="val 53703"/>
              </a:avLst>
            </a:prstGeom>
            <a:solidFill>
              <a:srgbClr val="33CCFF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61"/>
            <p:cNvGrpSpPr>
              <a:grpSpLocks/>
            </p:cNvGrpSpPr>
            <p:nvPr/>
          </p:nvGrpSpPr>
          <p:grpSpPr bwMode="auto">
            <a:xfrm>
              <a:off x="593766" y="5284519"/>
              <a:ext cx="605641" cy="915203"/>
              <a:chOff x="335231" y="4405745"/>
              <a:chExt cx="1252537" cy="2138362"/>
            </a:xfrm>
          </p:grpSpPr>
          <p:sp>
            <p:nvSpPr>
              <p:cNvPr id="64" name="Freeform 63"/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72739" name="Rectangle 65"/>
              <p:cNvSpPr>
                <a:spLocks noChangeArrowheads="1"/>
              </p:cNvSpPr>
              <p:nvPr/>
            </p:nvSpPr>
            <p:spPr bwMode="auto"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33CC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en-US" sz="18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72736" name="Right Arrow 62"/>
            <p:cNvSpPr>
              <a:spLocks noChangeArrowheads="1"/>
            </p:cNvSpPr>
            <p:nvPr/>
          </p:nvSpPr>
          <p:spPr bwMode="auto">
            <a:xfrm rot="-5245926">
              <a:off x="3947358" y="5684800"/>
              <a:ext cx="267240" cy="219835"/>
            </a:xfrm>
            <a:prstGeom prst="rightArrow">
              <a:avLst>
                <a:gd name="adj1" fmla="val 13889"/>
                <a:gd name="adj2" fmla="val 53702"/>
              </a:avLst>
            </a:prstGeom>
            <a:solidFill>
              <a:srgbClr val="33CCFF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80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541338" y="1903413"/>
            <a:ext cx="1181100" cy="533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i="1" kern="0" dirty="0">
                <a:solidFill>
                  <a:prstClr val="black"/>
                </a:solidFill>
                <a:latin typeface="Calibri"/>
                <a:ea typeface="+mn-ea"/>
              </a:rPr>
              <a:t>L</a:t>
            </a:r>
            <a:r>
              <a:rPr lang="en-US" sz="1800" kern="0" dirty="0">
                <a:solidFill>
                  <a:prstClr val="black"/>
                </a:solidFill>
                <a:latin typeface="Calibri"/>
                <a:ea typeface="+mn-ea"/>
              </a:rPr>
              <a:t> bits</a:t>
            </a:r>
          </a:p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prstClr val="black"/>
                </a:solidFill>
                <a:latin typeface="Calibri"/>
                <a:ea typeface="+mn-ea"/>
              </a:rPr>
              <a:t>per packet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334000" y="2898775"/>
            <a:ext cx="566738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i="1" kern="0" dirty="0">
                <a:solidFill>
                  <a:prstClr val="black"/>
                </a:solidFill>
                <a:latin typeface="Calibri"/>
                <a:ea typeface="+mn-ea"/>
              </a:rPr>
              <a:t>R</a:t>
            </a:r>
            <a:r>
              <a:rPr lang="en-US" sz="1800" kern="0" dirty="0">
                <a:solidFill>
                  <a:prstClr val="black"/>
                </a:solidFill>
                <a:latin typeface="Calibri"/>
                <a:ea typeface="+mn-ea"/>
              </a:rPr>
              <a:t> bps</a:t>
            </a:r>
          </a:p>
        </p:txBody>
      </p:sp>
      <p:sp>
        <p:nvSpPr>
          <p:cNvPr id="72729" name="Rectangle 3"/>
          <p:cNvSpPr txBox="1">
            <a:spLocks noChangeArrowheads="1"/>
          </p:cNvSpPr>
          <p:nvPr/>
        </p:nvSpPr>
        <p:spPr bwMode="auto">
          <a:xfrm>
            <a:off x="609600" y="5902325"/>
            <a:ext cx="4602162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dirty="0">
                <a:latin typeface="Gill Sans MT" pitchFamily="34" charset="0"/>
              </a:rPr>
              <a:t>end-end delay = 2</a:t>
            </a:r>
            <a:r>
              <a:rPr lang="en-US" i="1" dirty="0">
                <a:latin typeface="Gill Sans MT" pitchFamily="34" charset="0"/>
              </a:rPr>
              <a:t>L</a:t>
            </a:r>
            <a:r>
              <a:rPr lang="en-US" dirty="0">
                <a:latin typeface="Gill Sans MT" pitchFamily="34" charset="0"/>
              </a:rPr>
              <a:t>/</a:t>
            </a:r>
            <a:r>
              <a:rPr lang="en-US" i="1" dirty="0">
                <a:latin typeface="Gill Sans MT" pitchFamily="34" charset="0"/>
              </a:rPr>
              <a:t>R</a:t>
            </a:r>
            <a:r>
              <a:rPr lang="en-US" dirty="0">
                <a:latin typeface="Gill Sans MT" pitchFamily="34" charset="0"/>
              </a:rPr>
              <a:t> (assuming zero propagation delay)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8"/>
          <p:cNvGrpSpPr>
            <a:grpSpLocks/>
          </p:cNvGrpSpPr>
          <p:nvPr/>
        </p:nvGrpSpPr>
        <p:grpSpPr bwMode="auto">
          <a:xfrm>
            <a:off x="2303463" y="2090738"/>
            <a:ext cx="1187450" cy="554037"/>
            <a:chOff x="4650" y="1129"/>
            <a:chExt cx="246" cy="95"/>
          </a:xfrm>
        </p:grpSpPr>
        <p:sp>
          <p:nvSpPr>
            <p:cNvPr id="7482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482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482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3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74833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34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4831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32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05"/>
          <p:cNvGrpSpPr>
            <a:grpSpLocks/>
          </p:cNvGrpSpPr>
          <p:nvPr/>
        </p:nvGrpSpPr>
        <p:grpSpPr bwMode="auto">
          <a:xfrm>
            <a:off x="6764338" y="2314575"/>
            <a:ext cx="779462" cy="679450"/>
            <a:chOff x="-44" y="1473"/>
            <a:chExt cx="981" cy="1105"/>
          </a:xfrm>
        </p:grpSpPr>
        <p:pic>
          <p:nvPicPr>
            <p:cNvPr id="74825" name="Picture 106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826" name="Freeform 10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475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130175"/>
            <a:ext cx="8447087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Packet Switching: queueing delay, loss</a:t>
            </a:r>
            <a:endParaRPr lang="en-US" sz="4000" smtClean="0">
              <a:ea typeface="ＭＳ Ｐゴシック" pitchFamily="34" charset="-128"/>
            </a:endParaRPr>
          </a:p>
        </p:txBody>
      </p:sp>
      <p:sp>
        <p:nvSpPr>
          <p:cNvPr id="74757" name="Line 230"/>
          <p:cNvSpPr>
            <a:spLocks noChangeShapeType="1"/>
          </p:cNvSpPr>
          <p:nvPr/>
        </p:nvSpPr>
        <p:spPr bwMode="auto">
          <a:xfrm>
            <a:off x="3467100" y="2303463"/>
            <a:ext cx="0" cy="228600"/>
          </a:xfrm>
          <a:prstGeom prst="line">
            <a:avLst/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Line 276"/>
          <p:cNvSpPr>
            <a:spLocks noChangeShapeType="1"/>
          </p:cNvSpPr>
          <p:nvPr/>
        </p:nvSpPr>
        <p:spPr bwMode="auto">
          <a:xfrm>
            <a:off x="1590675" y="1971675"/>
            <a:ext cx="744538" cy="385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277"/>
          <p:cNvSpPr>
            <a:spLocks noChangeShapeType="1"/>
          </p:cNvSpPr>
          <p:nvPr/>
        </p:nvSpPr>
        <p:spPr bwMode="auto">
          <a:xfrm flipV="1">
            <a:off x="1735138" y="2457450"/>
            <a:ext cx="57785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Line 278"/>
          <p:cNvSpPr>
            <a:spLocks noChangeShapeType="1"/>
          </p:cNvSpPr>
          <p:nvPr/>
        </p:nvSpPr>
        <p:spPr bwMode="auto">
          <a:xfrm>
            <a:off x="3432175" y="2398713"/>
            <a:ext cx="20161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Line 279"/>
          <p:cNvSpPr>
            <a:spLocks noChangeShapeType="1"/>
          </p:cNvSpPr>
          <p:nvPr/>
        </p:nvSpPr>
        <p:spPr bwMode="auto">
          <a:xfrm flipH="1" flipV="1">
            <a:off x="6035675" y="2581275"/>
            <a:ext cx="9525" cy="363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Line 280"/>
          <p:cNvSpPr>
            <a:spLocks noChangeShapeType="1"/>
          </p:cNvSpPr>
          <p:nvPr/>
        </p:nvSpPr>
        <p:spPr bwMode="auto">
          <a:xfrm flipV="1">
            <a:off x="6508750" y="2030413"/>
            <a:ext cx="60483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Rectangle 287"/>
          <p:cNvSpPr>
            <a:spLocks noChangeArrowheads="1"/>
          </p:cNvSpPr>
          <p:nvPr/>
        </p:nvSpPr>
        <p:spPr bwMode="auto">
          <a:xfrm>
            <a:off x="3630613" y="21859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4" name="Rectangle 288"/>
          <p:cNvSpPr>
            <a:spLocks noChangeArrowheads="1"/>
          </p:cNvSpPr>
          <p:nvPr/>
        </p:nvSpPr>
        <p:spPr bwMode="auto">
          <a:xfrm>
            <a:off x="3792538" y="21859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5" name="Rectangle 289"/>
          <p:cNvSpPr>
            <a:spLocks noChangeArrowheads="1"/>
          </p:cNvSpPr>
          <p:nvPr/>
        </p:nvSpPr>
        <p:spPr bwMode="auto">
          <a:xfrm>
            <a:off x="3954463" y="21859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6" name="Rectangle 290"/>
          <p:cNvSpPr>
            <a:spLocks noChangeArrowheads="1"/>
          </p:cNvSpPr>
          <p:nvPr/>
        </p:nvSpPr>
        <p:spPr bwMode="auto">
          <a:xfrm>
            <a:off x="4116388" y="21859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7" name="Rectangle 291"/>
          <p:cNvSpPr>
            <a:spLocks noChangeArrowheads="1"/>
          </p:cNvSpPr>
          <p:nvPr/>
        </p:nvSpPr>
        <p:spPr bwMode="auto">
          <a:xfrm>
            <a:off x="4278313" y="21859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8" name="Rectangle 292"/>
          <p:cNvSpPr>
            <a:spLocks noChangeArrowheads="1"/>
          </p:cNvSpPr>
          <p:nvPr/>
        </p:nvSpPr>
        <p:spPr bwMode="auto">
          <a:xfrm>
            <a:off x="4649788" y="21859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Rectangle 293"/>
          <p:cNvSpPr>
            <a:spLocks noChangeArrowheads="1"/>
          </p:cNvSpPr>
          <p:nvPr/>
        </p:nvSpPr>
        <p:spPr bwMode="auto">
          <a:xfrm>
            <a:off x="5087938" y="218122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11"/>
          <p:cNvGrpSpPr>
            <a:grpSpLocks/>
          </p:cNvGrpSpPr>
          <p:nvPr/>
        </p:nvGrpSpPr>
        <p:grpSpPr bwMode="auto">
          <a:xfrm>
            <a:off x="2786063" y="2262188"/>
            <a:ext cx="633412" cy="200025"/>
            <a:chOff x="1800" y="1425"/>
            <a:chExt cx="399" cy="126"/>
          </a:xfrm>
        </p:grpSpPr>
        <p:sp>
          <p:nvSpPr>
            <p:cNvPr id="74821" name="Rectangle 294"/>
            <p:cNvSpPr>
              <a:spLocks noChangeArrowheads="1"/>
            </p:cNvSpPr>
            <p:nvPr/>
          </p:nvSpPr>
          <p:spPr bwMode="auto">
            <a:xfrm>
              <a:off x="1800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2" name="Rectangle 295"/>
            <p:cNvSpPr>
              <a:spLocks noChangeArrowheads="1"/>
            </p:cNvSpPr>
            <p:nvPr/>
          </p:nvSpPr>
          <p:spPr bwMode="auto">
            <a:xfrm>
              <a:off x="1902" y="142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3" name="Rectangle 296"/>
            <p:cNvSpPr>
              <a:spLocks noChangeArrowheads="1"/>
            </p:cNvSpPr>
            <p:nvPr/>
          </p:nvSpPr>
          <p:spPr bwMode="auto">
            <a:xfrm>
              <a:off x="2004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4" name="Rectangle 297"/>
            <p:cNvSpPr>
              <a:spLocks noChangeArrowheads="1"/>
            </p:cNvSpPr>
            <p:nvPr/>
          </p:nvSpPr>
          <p:spPr bwMode="auto">
            <a:xfrm>
              <a:off x="2106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771" name="Rectangle 298"/>
          <p:cNvSpPr>
            <a:spLocks noChangeArrowheads="1"/>
          </p:cNvSpPr>
          <p:nvPr/>
        </p:nvSpPr>
        <p:spPr bwMode="auto">
          <a:xfrm>
            <a:off x="2128838" y="216217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2" name="Rectangle 299"/>
          <p:cNvSpPr>
            <a:spLocks noChangeArrowheads="1"/>
          </p:cNvSpPr>
          <p:nvPr/>
        </p:nvSpPr>
        <p:spPr bwMode="auto">
          <a:xfrm>
            <a:off x="1909763" y="2733675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3" name="Line 300"/>
          <p:cNvSpPr>
            <a:spLocks noChangeShapeType="1"/>
          </p:cNvSpPr>
          <p:nvPr/>
        </p:nvSpPr>
        <p:spPr bwMode="auto">
          <a:xfrm>
            <a:off x="2090738" y="2111375"/>
            <a:ext cx="246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4" name="Line 301"/>
          <p:cNvSpPr>
            <a:spLocks noChangeShapeType="1"/>
          </p:cNvSpPr>
          <p:nvPr/>
        </p:nvSpPr>
        <p:spPr bwMode="auto">
          <a:xfrm flipV="1">
            <a:off x="2092325" y="2582863"/>
            <a:ext cx="174625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5" name="Line 302"/>
          <p:cNvSpPr>
            <a:spLocks noChangeShapeType="1"/>
          </p:cNvSpPr>
          <p:nvPr/>
        </p:nvSpPr>
        <p:spPr bwMode="auto">
          <a:xfrm>
            <a:off x="4011613" y="2076450"/>
            <a:ext cx="1062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6" name="Text Box 303"/>
          <p:cNvSpPr txBox="1">
            <a:spLocks noChangeArrowheads="1"/>
          </p:cNvSpPr>
          <p:nvPr/>
        </p:nvSpPr>
        <p:spPr bwMode="auto">
          <a:xfrm>
            <a:off x="749300" y="163353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74777" name="Text Box 304"/>
          <p:cNvSpPr txBox="1">
            <a:spLocks noChangeArrowheads="1"/>
          </p:cNvSpPr>
          <p:nvPr/>
        </p:nvSpPr>
        <p:spPr bwMode="auto">
          <a:xfrm>
            <a:off x="889000" y="26082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74778" name="Text Box 305"/>
          <p:cNvSpPr txBox="1">
            <a:spLocks noChangeArrowheads="1"/>
          </p:cNvSpPr>
          <p:nvPr/>
        </p:nvSpPr>
        <p:spPr bwMode="auto">
          <a:xfrm>
            <a:off x="6604000" y="1465263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4779" name="Text Box 308"/>
          <p:cNvSpPr txBox="1">
            <a:spLocks noChangeArrowheads="1"/>
          </p:cNvSpPr>
          <p:nvPr/>
        </p:nvSpPr>
        <p:spPr bwMode="auto">
          <a:xfrm>
            <a:off x="1636713" y="1585913"/>
            <a:ext cx="1563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R</a:t>
            </a:r>
            <a:r>
              <a:rPr lang="en-US" sz="1800"/>
              <a:t> = 100 Mb/s</a:t>
            </a:r>
          </a:p>
        </p:txBody>
      </p:sp>
      <p:sp>
        <p:nvSpPr>
          <p:cNvPr id="74780" name="Text Box 309"/>
          <p:cNvSpPr txBox="1">
            <a:spLocks noChangeArrowheads="1"/>
          </p:cNvSpPr>
          <p:nvPr/>
        </p:nvSpPr>
        <p:spPr bwMode="auto">
          <a:xfrm>
            <a:off x="3625850" y="2438400"/>
            <a:ext cx="1641475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R</a:t>
            </a:r>
            <a:r>
              <a:rPr lang="en-US" sz="2000"/>
              <a:t> = 1.5 Mb/s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4781" name="Text Box 310"/>
          <p:cNvSpPr txBox="1">
            <a:spLocks noChangeArrowheads="1"/>
          </p:cNvSpPr>
          <p:nvPr/>
        </p:nvSpPr>
        <p:spPr bwMode="auto">
          <a:xfrm>
            <a:off x="6022975" y="2994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74782" name="Line 281"/>
          <p:cNvSpPr>
            <a:spLocks noChangeShapeType="1"/>
          </p:cNvSpPr>
          <p:nvPr/>
        </p:nvSpPr>
        <p:spPr bwMode="auto">
          <a:xfrm flipV="1">
            <a:off x="6662738" y="3146425"/>
            <a:ext cx="984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83" name="Line 283"/>
          <p:cNvSpPr>
            <a:spLocks noChangeShapeType="1"/>
          </p:cNvSpPr>
          <p:nvPr/>
        </p:nvSpPr>
        <p:spPr bwMode="auto">
          <a:xfrm flipH="1">
            <a:off x="6638925" y="2849563"/>
            <a:ext cx="379413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84" name="Text Box 306"/>
          <p:cNvSpPr txBox="1">
            <a:spLocks noChangeArrowheads="1"/>
          </p:cNvSpPr>
          <p:nvPr/>
        </p:nvSpPr>
        <p:spPr bwMode="auto">
          <a:xfrm>
            <a:off x="7556500" y="22240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4785" name="Text Box 307"/>
          <p:cNvSpPr txBox="1">
            <a:spLocks noChangeArrowheads="1"/>
          </p:cNvSpPr>
          <p:nvPr/>
        </p:nvSpPr>
        <p:spPr bwMode="auto">
          <a:xfrm>
            <a:off x="8299450" y="284003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4786" name="Text Box 330"/>
          <p:cNvSpPr txBox="1">
            <a:spLocks noChangeArrowheads="1"/>
          </p:cNvSpPr>
          <p:nvPr/>
        </p:nvSpPr>
        <p:spPr bwMode="auto">
          <a:xfrm>
            <a:off x="2051050" y="2984500"/>
            <a:ext cx="2354263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/>
              <a:t>queue of packets</a:t>
            </a:r>
          </a:p>
          <a:p>
            <a:pPr algn="ctr">
              <a:lnSpc>
                <a:spcPct val="85000"/>
              </a:lnSpc>
            </a:pPr>
            <a:r>
              <a:rPr lang="en-US" sz="1800"/>
              <a:t>waiting for output link</a:t>
            </a:r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4787" name="Line 332"/>
          <p:cNvSpPr>
            <a:spLocks noChangeShapeType="1"/>
          </p:cNvSpPr>
          <p:nvPr/>
        </p:nvSpPr>
        <p:spPr bwMode="auto">
          <a:xfrm flipV="1">
            <a:off x="2890838" y="2514600"/>
            <a:ext cx="166687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898525" y="1651000"/>
            <a:ext cx="779463" cy="679450"/>
            <a:chOff x="-44" y="1473"/>
            <a:chExt cx="981" cy="1105"/>
          </a:xfrm>
        </p:grpSpPr>
        <p:pic>
          <p:nvPicPr>
            <p:cNvPr id="74819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820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99"/>
          <p:cNvGrpSpPr>
            <a:grpSpLocks/>
          </p:cNvGrpSpPr>
          <p:nvPr/>
        </p:nvGrpSpPr>
        <p:grpSpPr bwMode="auto">
          <a:xfrm>
            <a:off x="1085850" y="2625725"/>
            <a:ext cx="779463" cy="679450"/>
            <a:chOff x="-44" y="1473"/>
            <a:chExt cx="981" cy="1105"/>
          </a:xfrm>
        </p:grpSpPr>
        <p:pic>
          <p:nvPicPr>
            <p:cNvPr id="74817" name="Picture 100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818" name="Freeform 10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102"/>
          <p:cNvGrpSpPr>
            <a:grpSpLocks/>
          </p:cNvGrpSpPr>
          <p:nvPr/>
        </p:nvGrpSpPr>
        <p:grpSpPr bwMode="auto">
          <a:xfrm>
            <a:off x="7481888" y="2686050"/>
            <a:ext cx="779462" cy="679450"/>
            <a:chOff x="-44" y="1473"/>
            <a:chExt cx="981" cy="1105"/>
          </a:xfrm>
        </p:grpSpPr>
        <p:pic>
          <p:nvPicPr>
            <p:cNvPr id="74815" name="Picture 103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816" name="Freeform 10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6846888" y="1493838"/>
            <a:ext cx="779462" cy="679450"/>
            <a:chOff x="-44" y="1473"/>
            <a:chExt cx="981" cy="1105"/>
          </a:xfrm>
        </p:grpSpPr>
        <p:pic>
          <p:nvPicPr>
            <p:cNvPr id="74813" name="Picture 109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814" name="Freeform 11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47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B199E243-75FE-43FC-9D30-4C2456A12144}" type="slidenum">
              <a:rPr lang="en-US"/>
              <a:pPr/>
              <a:t>4</a:t>
            </a:fld>
            <a:endParaRPr lang="en-US"/>
          </a:p>
        </p:txBody>
      </p:sp>
      <p:grpSp>
        <p:nvGrpSpPr>
          <p:cNvPr id="10" name="Group 228"/>
          <p:cNvGrpSpPr>
            <a:grpSpLocks/>
          </p:cNvGrpSpPr>
          <p:nvPr/>
        </p:nvGrpSpPr>
        <p:grpSpPr bwMode="auto">
          <a:xfrm>
            <a:off x="5391150" y="2160588"/>
            <a:ext cx="1128713" cy="439737"/>
            <a:chOff x="4650" y="1129"/>
            <a:chExt cx="246" cy="95"/>
          </a:xfrm>
        </p:grpSpPr>
        <p:sp>
          <p:nvSpPr>
            <p:cNvPr id="7480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480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480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1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74811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12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4809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10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794" name="Rectangle 6"/>
          <p:cNvSpPr>
            <a:spLocks noChangeArrowheads="1"/>
          </p:cNvSpPr>
          <p:nvPr/>
        </p:nvSpPr>
        <p:spPr bwMode="auto">
          <a:xfrm>
            <a:off x="606425" y="3930650"/>
            <a:ext cx="8131175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800">
                <a:solidFill>
                  <a:srgbClr val="C00000"/>
                </a:solidFill>
                <a:latin typeface="Gill Sans MT" pitchFamily="34" charset="0"/>
              </a:rPr>
              <a:t>queuing and loss: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If arrival rate (in bits) to link exceeds transmission rate of link for a period of time: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packets will queue, wait to be transmitted on link 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packets can be dropped (lost) if memory (buffer) fills up</a:t>
            </a:r>
          </a:p>
        </p:txBody>
      </p:sp>
      <p:pic>
        <p:nvPicPr>
          <p:cNvPr id="74795" name="Picture 16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0" y="915988"/>
            <a:ext cx="7313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228"/>
          <p:cNvGrpSpPr>
            <a:grpSpLocks/>
          </p:cNvGrpSpPr>
          <p:nvPr/>
        </p:nvGrpSpPr>
        <p:grpSpPr bwMode="auto">
          <a:xfrm>
            <a:off x="5530850" y="2930525"/>
            <a:ext cx="1128713" cy="439738"/>
            <a:chOff x="4650" y="1129"/>
            <a:chExt cx="246" cy="95"/>
          </a:xfrm>
        </p:grpSpPr>
        <p:sp>
          <p:nvSpPr>
            <p:cNvPr id="7479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479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479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3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74803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04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4801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02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Network Layer</a:t>
            </a:r>
          </a:p>
        </p:txBody>
      </p:sp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3947F722-570A-4131-AD36-5FC0D3E5F45E}" type="slidenum">
              <a:rPr lang="en-US"/>
              <a:pPr/>
              <a:t>5</a:t>
            </a:fld>
            <a:endParaRPr lang="en-US"/>
          </a:p>
        </p:txBody>
      </p:sp>
      <p:pic>
        <p:nvPicPr>
          <p:cNvPr id="76803" name="Picture 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825" y="1035050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Two key </a:t>
            </a:r>
            <a:r>
              <a:rPr lang="en-US" dirty="0" smtClean="0">
                <a:cs typeface="+mj-cs"/>
              </a:rPr>
              <a:t>network-core </a:t>
            </a:r>
            <a:r>
              <a:rPr lang="en-US" dirty="0">
                <a:cs typeface="+mj-cs"/>
              </a:rPr>
              <a:t>functions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0" y="1404938"/>
            <a:ext cx="4192588" cy="4648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forwarding</a:t>
            </a:r>
            <a:r>
              <a:rPr lang="en-US" sz="2400" i="1" smtClean="0">
                <a:solidFill>
                  <a:srgbClr val="C00000"/>
                </a:solidFill>
                <a:ea typeface="ＭＳ Ｐゴシック" pitchFamily="34" charset="-128"/>
              </a:rPr>
              <a:t>:</a:t>
            </a:r>
            <a:r>
              <a:rPr lang="en-US" sz="240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400" smtClean="0">
                <a:ea typeface="ＭＳ Ｐゴシック" pitchFamily="34" charset="-128"/>
              </a:rPr>
              <a:t>move packets from router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input to appropriate router output</a:t>
            </a:r>
          </a:p>
          <a:p>
            <a:pPr marL="0" indent="0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76806" name="Rectangle 3"/>
          <p:cNvSpPr txBox="1">
            <a:spLocks noChangeArrowheads="1"/>
          </p:cNvSpPr>
          <p:nvPr/>
        </p:nvSpPr>
        <p:spPr bwMode="auto">
          <a:xfrm>
            <a:off x="384175" y="1385888"/>
            <a:ext cx="4192588" cy="169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 i="1">
                <a:solidFill>
                  <a:srgbClr val="C00000"/>
                </a:solidFill>
                <a:latin typeface="Gill Sans MT" pitchFamily="34" charset="0"/>
              </a:rPr>
              <a:t>routing:</a:t>
            </a:r>
            <a:r>
              <a:rPr lang="en-US" sz="2800">
                <a:solidFill>
                  <a:srgbClr val="C00000"/>
                </a:solidFill>
                <a:latin typeface="Gill Sans MT" pitchFamily="34" charset="0"/>
              </a:rPr>
              <a:t> </a:t>
            </a:r>
            <a:r>
              <a:rPr lang="en-US">
                <a:latin typeface="Gill Sans MT" pitchFamily="34" charset="0"/>
              </a:rPr>
              <a:t>determines source-destination route taken by packets</a:t>
            </a:r>
          </a:p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lang="en-US" i="1">
                <a:latin typeface="Gill Sans MT" pitchFamily="34" charset="0"/>
              </a:rPr>
              <a:t>routing algorithms</a:t>
            </a:r>
            <a:endParaRPr lang="en-US">
              <a:latin typeface="Gill Sans MT" pitchFamily="34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endParaRPr lang="en-US" sz="2800">
              <a:latin typeface="Gill Sans MT" pitchFamily="34" charset="0"/>
            </a:endParaRPr>
          </a:p>
        </p:txBody>
      </p:sp>
      <p:sp>
        <p:nvSpPr>
          <p:cNvPr id="11" name="Freeform 3"/>
          <p:cNvSpPr>
            <a:spLocks/>
          </p:cNvSpPr>
          <p:nvPr/>
        </p:nvSpPr>
        <p:spPr bwMode="auto">
          <a:xfrm rot="16200000">
            <a:off x="3289300" y="3600451"/>
            <a:ext cx="2198687" cy="1497012"/>
          </a:xfrm>
          <a:custGeom>
            <a:avLst/>
            <a:gdLst>
              <a:gd name="T0" fmla="*/ 0 w 1443"/>
              <a:gd name="T1" fmla="*/ 0 h 816"/>
              <a:gd name="T2" fmla="*/ 1076 w 1443"/>
              <a:gd name="T3" fmla="*/ 782 h 816"/>
              <a:gd name="T4" fmla="*/ 1320 w 1443"/>
              <a:gd name="T5" fmla="*/ 788 h 816"/>
              <a:gd name="T6" fmla="*/ 1443 w 1443"/>
              <a:gd name="T7" fmla="*/ 5 h 816"/>
              <a:gd name="T8" fmla="*/ 0 w 1443"/>
              <a:gd name="T9" fmla="*/ 0 h 816"/>
              <a:gd name="connsiteX0" fmla="*/ 0 w 10000"/>
              <a:gd name="connsiteY0" fmla="*/ 0 h 9714"/>
              <a:gd name="connsiteX1" fmla="*/ 3718 w 10000"/>
              <a:gd name="connsiteY1" fmla="*/ 8779 h 9714"/>
              <a:gd name="connsiteX2" fmla="*/ 9148 w 10000"/>
              <a:gd name="connsiteY2" fmla="*/ 9657 h 9714"/>
              <a:gd name="connsiteX3" fmla="*/ 10000 w 10000"/>
              <a:gd name="connsiteY3" fmla="*/ 61 h 9714"/>
              <a:gd name="connsiteX4" fmla="*/ 0 w 10000"/>
              <a:gd name="connsiteY4" fmla="*/ 0 h 9714"/>
              <a:gd name="connsiteX0" fmla="*/ 0 w 10000"/>
              <a:gd name="connsiteY0" fmla="*/ 0 h 9095"/>
              <a:gd name="connsiteX1" fmla="*/ 3718 w 10000"/>
              <a:gd name="connsiteY1" fmla="*/ 9037 h 9095"/>
              <a:gd name="connsiteX2" fmla="*/ 5712 w 10000"/>
              <a:gd name="connsiteY2" fmla="*/ 8929 h 9095"/>
              <a:gd name="connsiteX3" fmla="*/ 10000 w 10000"/>
              <a:gd name="connsiteY3" fmla="*/ 63 h 9095"/>
              <a:gd name="connsiteX4" fmla="*/ 0 w 10000"/>
              <a:gd name="connsiteY4" fmla="*/ 0 h 9095"/>
              <a:gd name="connsiteX0" fmla="*/ 0 w 10000"/>
              <a:gd name="connsiteY0" fmla="*/ 0 h 10000"/>
              <a:gd name="connsiteX1" fmla="*/ 3718 w 10000"/>
              <a:gd name="connsiteY1" fmla="*/ 9936 h 10000"/>
              <a:gd name="connsiteX2" fmla="*/ 5712 w 10000"/>
              <a:gd name="connsiteY2" fmla="*/ 9817 h 10000"/>
              <a:gd name="connsiteX3" fmla="*/ 10000 w 10000"/>
              <a:gd name="connsiteY3" fmla="*/ 69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3718 w 10000"/>
              <a:gd name="connsiteY1" fmla="*/ 9936 h 10000"/>
              <a:gd name="connsiteX2" fmla="*/ 5712 w 10000"/>
              <a:gd name="connsiteY2" fmla="*/ 9817 h 10000"/>
              <a:gd name="connsiteX3" fmla="*/ 10000 w 10000"/>
              <a:gd name="connsiteY3" fmla="*/ 69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3718 w 10000"/>
              <a:gd name="connsiteY1" fmla="*/ 9936 h 10000"/>
              <a:gd name="connsiteX2" fmla="*/ 5712 w 10000"/>
              <a:gd name="connsiteY2" fmla="*/ 9817 h 10000"/>
              <a:gd name="connsiteX3" fmla="*/ 10000 w 10000"/>
              <a:gd name="connsiteY3" fmla="*/ 69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3718 w 10000"/>
              <a:gd name="connsiteY1" fmla="*/ 9936 h 10000"/>
              <a:gd name="connsiteX2" fmla="*/ 5712 w 10000"/>
              <a:gd name="connsiteY2" fmla="*/ 9817 h 10000"/>
              <a:gd name="connsiteX3" fmla="*/ 10000 w 10000"/>
              <a:gd name="connsiteY3" fmla="*/ 69 h 10000"/>
              <a:gd name="connsiteX4" fmla="*/ 0 w 10000"/>
              <a:gd name="connsiteY4" fmla="*/ 0 h 10000"/>
              <a:gd name="connsiteX0" fmla="*/ 0 w 8989"/>
              <a:gd name="connsiteY0" fmla="*/ 0 h 11618"/>
              <a:gd name="connsiteX1" fmla="*/ 2707 w 8989"/>
              <a:gd name="connsiteY1" fmla="*/ 11554 h 11618"/>
              <a:gd name="connsiteX2" fmla="*/ 4701 w 8989"/>
              <a:gd name="connsiteY2" fmla="*/ 11435 h 11618"/>
              <a:gd name="connsiteX3" fmla="*/ 8989 w 8989"/>
              <a:gd name="connsiteY3" fmla="*/ 1687 h 11618"/>
              <a:gd name="connsiteX4" fmla="*/ 0 w 8989"/>
              <a:gd name="connsiteY4" fmla="*/ 0 h 11618"/>
              <a:gd name="connsiteX0" fmla="*/ 0 w 9888"/>
              <a:gd name="connsiteY0" fmla="*/ 115 h 10115"/>
              <a:gd name="connsiteX1" fmla="*/ 3011 w 9888"/>
              <a:gd name="connsiteY1" fmla="*/ 10060 h 10115"/>
              <a:gd name="connsiteX2" fmla="*/ 5230 w 9888"/>
              <a:gd name="connsiteY2" fmla="*/ 9957 h 10115"/>
              <a:gd name="connsiteX3" fmla="*/ 9888 w 9888"/>
              <a:gd name="connsiteY3" fmla="*/ 0 h 10115"/>
              <a:gd name="connsiteX4" fmla="*/ 0 w 9888"/>
              <a:gd name="connsiteY4" fmla="*/ 115 h 10115"/>
              <a:gd name="connsiteX0" fmla="*/ 0 w 9829"/>
              <a:gd name="connsiteY0" fmla="*/ 0 h 10833"/>
              <a:gd name="connsiteX1" fmla="*/ 2874 w 9829"/>
              <a:gd name="connsiteY1" fmla="*/ 10779 h 10833"/>
              <a:gd name="connsiteX2" fmla="*/ 5118 w 9829"/>
              <a:gd name="connsiteY2" fmla="*/ 10677 h 10833"/>
              <a:gd name="connsiteX3" fmla="*/ 9829 w 9829"/>
              <a:gd name="connsiteY3" fmla="*/ 833 h 10833"/>
              <a:gd name="connsiteX4" fmla="*/ 0 w 9829"/>
              <a:gd name="connsiteY4" fmla="*/ 0 h 10833"/>
              <a:gd name="connsiteX0" fmla="*/ 0 w 10289"/>
              <a:gd name="connsiteY0" fmla="*/ 0 h 10000"/>
              <a:gd name="connsiteX1" fmla="*/ 2924 w 10289"/>
              <a:gd name="connsiteY1" fmla="*/ 9950 h 10000"/>
              <a:gd name="connsiteX2" fmla="*/ 5207 w 10289"/>
              <a:gd name="connsiteY2" fmla="*/ 9856 h 10000"/>
              <a:gd name="connsiteX3" fmla="*/ 10289 w 10289"/>
              <a:gd name="connsiteY3" fmla="*/ 54 h 10000"/>
              <a:gd name="connsiteX4" fmla="*/ 0 w 10289"/>
              <a:gd name="connsiteY4" fmla="*/ 0 h 10000"/>
              <a:gd name="connsiteX0" fmla="*/ 0 w 10289"/>
              <a:gd name="connsiteY0" fmla="*/ 0 h 10953"/>
              <a:gd name="connsiteX1" fmla="*/ 2924 w 10289"/>
              <a:gd name="connsiteY1" fmla="*/ 9950 h 10953"/>
              <a:gd name="connsiteX2" fmla="*/ 3723 w 10289"/>
              <a:gd name="connsiteY2" fmla="*/ 10695 h 10953"/>
              <a:gd name="connsiteX3" fmla="*/ 5207 w 10289"/>
              <a:gd name="connsiteY3" fmla="*/ 9856 h 10953"/>
              <a:gd name="connsiteX4" fmla="*/ 10289 w 10289"/>
              <a:gd name="connsiteY4" fmla="*/ 54 h 10953"/>
              <a:gd name="connsiteX5" fmla="*/ 0 w 10289"/>
              <a:gd name="connsiteY5" fmla="*/ 0 h 10953"/>
              <a:gd name="connsiteX0" fmla="*/ 0 w 10289"/>
              <a:gd name="connsiteY0" fmla="*/ 0 h 11138"/>
              <a:gd name="connsiteX1" fmla="*/ 2924 w 10289"/>
              <a:gd name="connsiteY1" fmla="*/ 9950 h 11138"/>
              <a:gd name="connsiteX2" fmla="*/ 5207 w 10289"/>
              <a:gd name="connsiteY2" fmla="*/ 9856 h 11138"/>
              <a:gd name="connsiteX3" fmla="*/ 10289 w 10289"/>
              <a:gd name="connsiteY3" fmla="*/ 54 h 11138"/>
              <a:gd name="connsiteX4" fmla="*/ 0 w 10289"/>
              <a:gd name="connsiteY4" fmla="*/ 0 h 11138"/>
              <a:gd name="connsiteX0" fmla="*/ 0 w 10289"/>
              <a:gd name="connsiteY0" fmla="*/ 0 h 10669"/>
              <a:gd name="connsiteX1" fmla="*/ 2924 w 10289"/>
              <a:gd name="connsiteY1" fmla="*/ 9950 h 10669"/>
              <a:gd name="connsiteX2" fmla="*/ 5207 w 10289"/>
              <a:gd name="connsiteY2" fmla="*/ 9856 h 10669"/>
              <a:gd name="connsiteX3" fmla="*/ 10289 w 10289"/>
              <a:gd name="connsiteY3" fmla="*/ 54 h 10669"/>
              <a:gd name="connsiteX4" fmla="*/ 0 w 10289"/>
              <a:gd name="connsiteY4" fmla="*/ 0 h 10669"/>
              <a:gd name="connsiteX0" fmla="*/ 0 w 10289"/>
              <a:gd name="connsiteY0" fmla="*/ 0 h 10734"/>
              <a:gd name="connsiteX1" fmla="*/ 2924 w 10289"/>
              <a:gd name="connsiteY1" fmla="*/ 9950 h 10734"/>
              <a:gd name="connsiteX2" fmla="*/ 4455 w 10289"/>
              <a:gd name="connsiteY2" fmla="*/ 10094 h 10734"/>
              <a:gd name="connsiteX3" fmla="*/ 10289 w 10289"/>
              <a:gd name="connsiteY3" fmla="*/ 54 h 10734"/>
              <a:gd name="connsiteX4" fmla="*/ 0 w 10289"/>
              <a:gd name="connsiteY4" fmla="*/ 0 h 10734"/>
              <a:gd name="connsiteX0" fmla="*/ 0 w 10289"/>
              <a:gd name="connsiteY0" fmla="*/ 0 h 10107"/>
              <a:gd name="connsiteX1" fmla="*/ 2924 w 10289"/>
              <a:gd name="connsiteY1" fmla="*/ 9950 h 10107"/>
              <a:gd name="connsiteX2" fmla="*/ 4455 w 10289"/>
              <a:gd name="connsiteY2" fmla="*/ 10094 h 10107"/>
              <a:gd name="connsiteX3" fmla="*/ 10289 w 10289"/>
              <a:gd name="connsiteY3" fmla="*/ 54 h 10107"/>
              <a:gd name="connsiteX4" fmla="*/ 0 w 10289"/>
              <a:gd name="connsiteY4" fmla="*/ 0 h 10107"/>
              <a:gd name="connsiteX0" fmla="*/ 0 w 10289"/>
              <a:gd name="connsiteY0" fmla="*/ 0 h 10107"/>
              <a:gd name="connsiteX1" fmla="*/ 2924 w 10289"/>
              <a:gd name="connsiteY1" fmla="*/ 9950 h 10107"/>
              <a:gd name="connsiteX2" fmla="*/ 4455 w 10289"/>
              <a:gd name="connsiteY2" fmla="*/ 10094 h 10107"/>
              <a:gd name="connsiteX3" fmla="*/ 10289 w 10289"/>
              <a:gd name="connsiteY3" fmla="*/ 54 h 10107"/>
              <a:gd name="connsiteX4" fmla="*/ 0 w 10289"/>
              <a:gd name="connsiteY4" fmla="*/ 0 h 10107"/>
              <a:gd name="connsiteX0" fmla="*/ 0 w 10289"/>
              <a:gd name="connsiteY0" fmla="*/ 0 h 10107"/>
              <a:gd name="connsiteX1" fmla="*/ 2924 w 10289"/>
              <a:gd name="connsiteY1" fmla="*/ 9950 h 10107"/>
              <a:gd name="connsiteX2" fmla="*/ 4455 w 10289"/>
              <a:gd name="connsiteY2" fmla="*/ 10094 h 10107"/>
              <a:gd name="connsiteX3" fmla="*/ 10289 w 10289"/>
              <a:gd name="connsiteY3" fmla="*/ 54 h 10107"/>
              <a:gd name="connsiteX4" fmla="*/ 0 w 10289"/>
              <a:gd name="connsiteY4" fmla="*/ 0 h 10107"/>
              <a:gd name="connsiteX0" fmla="*/ 0 w 10289"/>
              <a:gd name="connsiteY0" fmla="*/ 0 h 9960"/>
              <a:gd name="connsiteX1" fmla="*/ 2924 w 10289"/>
              <a:gd name="connsiteY1" fmla="*/ 9950 h 9960"/>
              <a:gd name="connsiteX2" fmla="*/ 4166 w 10289"/>
              <a:gd name="connsiteY2" fmla="*/ 9776 h 9960"/>
              <a:gd name="connsiteX3" fmla="*/ 10289 w 10289"/>
              <a:gd name="connsiteY3" fmla="*/ 54 h 9960"/>
              <a:gd name="connsiteX4" fmla="*/ 0 w 10289"/>
              <a:gd name="connsiteY4" fmla="*/ 0 h 9960"/>
              <a:gd name="connsiteX0" fmla="*/ 0 w 10000"/>
              <a:gd name="connsiteY0" fmla="*/ 0 h 10000"/>
              <a:gd name="connsiteX1" fmla="*/ 2842 w 10000"/>
              <a:gd name="connsiteY1" fmla="*/ 9990 h 10000"/>
              <a:gd name="connsiteX2" fmla="*/ 4049 w 10000"/>
              <a:gd name="connsiteY2" fmla="*/ 9815 h 10000"/>
              <a:gd name="connsiteX3" fmla="*/ 10000 w 10000"/>
              <a:gd name="connsiteY3" fmla="*/ 54 h 10000"/>
              <a:gd name="connsiteX4" fmla="*/ 0 w 10000"/>
              <a:gd name="connsiteY4" fmla="*/ 0 h 10000"/>
              <a:gd name="connsiteX0" fmla="*/ 0 w 10000"/>
              <a:gd name="connsiteY0" fmla="*/ 0 h 10400"/>
              <a:gd name="connsiteX1" fmla="*/ 2740 w 10000"/>
              <a:gd name="connsiteY1" fmla="*/ 10397 h 10400"/>
              <a:gd name="connsiteX2" fmla="*/ 4049 w 10000"/>
              <a:gd name="connsiteY2" fmla="*/ 9815 h 10400"/>
              <a:gd name="connsiteX3" fmla="*/ 10000 w 10000"/>
              <a:gd name="connsiteY3" fmla="*/ 54 h 10400"/>
              <a:gd name="connsiteX4" fmla="*/ 0 w 10000"/>
              <a:gd name="connsiteY4" fmla="*/ 0 h 10400"/>
              <a:gd name="connsiteX0" fmla="*/ 0 w 10000"/>
              <a:gd name="connsiteY0" fmla="*/ 0 h 10419"/>
              <a:gd name="connsiteX1" fmla="*/ 2740 w 10000"/>
              <a:gd name="connsiteY1" fmla="*/ 10397 h 10419"/>
              <a:gd name="connsiteX2" fmla="*/ 3599 w 10000"/>
              <a:gd name="connsiteY2" fmla="*/ 10338 h 10419"/>
              <a:gd name="connsiteX3" fmla="*/ 10000 w 10000"/>
              <a:gd name="connsiteY3" fmla="*/ 54 h 10419"/>
              <a:gd name="connsiteX4" fmla="*/ 0 w 10000"/>
              <a:gd name="connsiteY4" fmla="*/ 0 h 10419"/>
              <a:gd name="connsiteX0" fmla="*/ 0 w 10000"/>
              <a:gd name="connsiteY0" fmla="*/ 0 h 10397"/>
              <a:gd name="connsiteX1" fmla="*/ 2740 w 10000"/>
              <a:gd name="connsiteY1" fmla="*/ 10397 h 10397"/>
              <a:gd name="connsiteX2" fmla="*/ 3599 w 10000"/>
              <a:gd name="connsiteY2" fmla="*/ 10338 h 10397"/>
              <a:gd name="connsiteX3" fmla="*/ 10000 w 10000"/>
              <a:gd name="connsiteY3" fmla="*/ 54 h 10397"/>
              <a:gd name="connsiteX4" fmla="*/ 0 w 10000"/>
              <a:gd name="connsiteY4" fmla="*/ 0 h 10397"/>
              <a:gd name="connsiteX0" fmla="*/ 0 w 10614"/>
              <a:gd name="connsiteY0" fmla="*/ 0 h 10397"/>
              <a:gd name="connsiteX1" fmla="*/ 2740 w 10614"/>
              <a:gd name="connsiteY1" fmla="*/ 10397 h 10397"/>
              <a:gd name="connsiteX2" fmla="*/ 3599 w 10614"/>
              <a:gd name="connsiteY2" fmla="*/ 10338 h 10397"/>
              <a:gd name="connsiteX3" fmla="*/ 10614 w 10614"/>
              <a:gd name="connsiteY3" fmla="*/ 112 h 10397"/>
              <a:gd name="connsiteX4" fmla="*/ 0 w 10614"/>
              <a:gd name="connsiteY4" fmla="*/ 0 h 10397"/>
              <a:gd name="connsiteX0" fmla="*/ 0 w 10614"/>
              <a:gd name="connsiteY0" fmla="*/ 0 h 10397"/>
              <a:gd name="connsiteX1" fmla="*/ 2740 w 10614"/>
              <a:gd name="connsiteY1" fmla="*/ 10397 h 10397"/>
              <a:gd name="connsiteX2" fmla="*/ 3599 w 10614"/>
              <a:gd name="connsiteY2" fmla="*/ 10338 h 10397"/>
              <a:gd name="connsiteX3" fmla="*/ 10614 w 10614"/>
              <a:gd name="connsiteY3" fmla="*/ 112 h 10397"/>
              <a:gd name="connsiteX4" fmla="*/ 0 w 10614"/>
              <a:gd name="connsiteY4" fmla="*/ 0 h 10397"/>
              <a:gd name="connsiteX0" fmla="*/ 0 w 10675"/>
              <a:gd name="connsiteY0" fmla="*/ 0 h 10310"/>
              <a:gd name="connsiteX1" fmla="*/ 2801 w 10675"/>
              <a:gd name="connsiteY1" fmla="*/ 10310 h 10310"/>
              <a:gd name="connsiteX2" fmla="*/ 3660 w 10675"/>
              <a:gd name="connsiteY2" fmla="*/ 10251 h 10310"/>
              <a:gd name="connsiteX3" fmla="*/ 10675 w 10675"/>
              <a:gd name="connsiteY3" fmla="*/ 25 h 10310"/>
              <a:gd name="connsiteX4" fmla="*/ 0 w 10675"/>
              <a:gd name="connsiteY4" fmla="*/ 0 h 1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5" h="10310">
                <a:moveTo>
                  <a:pt x="0" y="0"/>
                </a:moveTo>
                <a:cubicBezTo>
                  <a:pt x="3109" y="3835"/>
                  <a:pt x="2511" y="6378"/>
                  <a:pt x="2801" y="10310"/>
                </a:cubicBezTo>
                <a:cubicBezTo>
                  <a:pt x="3337" y="10277"/>
                  <a:pt x="2862" y="10312"/>
                  <a:pt x="3660" y="10251"/>
                </a:cubicBezTo>
                <a:cubicBezTo>
                  <a:pt x="5139" y="5189"/>
                  <a:pt x="6996" y="3438"/>
                  <a:pt x="10675" y="25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75000">
                <a:srgbClr val="7BE5CA"/>
              </a:gs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srgbClr val="000000"/>
              </a:solidFill>
              <a:ea typeface="+mn-ea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28738" y="3152775"/>
            <a:ext cx="2317750" cy="2333625"/>
            <a:chOff x="272609" y="3015788"/>
            <a:chExt cx="2317750" cy="2333625"/>
          </a:xfrm>
        </p:grpSpPr>
        <p:sp>
          <p:nvSpPr>
            <p:cNvPr id="76962" name="Rectangle 4"/>
            <p:cNvSpPr>
              <a:spLocks noChangeArrowheads="1"/>
            </p:cNvSpPr>
            <p:nvPr/>
          </p:nvSpPr>
          <p:spPr bwMode="auto">
            <a:xfrm>
              <a:off x="272609" y="3015788"/>
              <a:ext cx="2317750" cy="23336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6963" name="Oval 5"/>
            <p:cNvSpPr>
              <a:spLocks noChangeArrowheads="1"/>
            </p:cNvSpPr>
            <p:nvPr/>
          </p:nvSpPr>
          <p:spPr bwMode="auto">
            <a:xfrm>
              <a:off x="398021" y="3068176"/>
              <a:ext cx="2095500" cy="6048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6964" name="Text Box 108"/>
            <p:cNvSpPr txBox="1">
              <a:spLocks noChangeArrowheads="1"/>
            </p:cNvSpPr>
            <p:nvPr/>
          </p:nvSpPr>
          <p:spPr bwMode="auto">
            <a:xfrm>
              <a:off x="526609" y="3225338"/>
              <a:ext cx="18637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400">
                  <a:solidFill>
                    <a:srgbClr val="000000"/>
                  </a:solidFill>
                </a:rPr>
                <a:t>routing algorithm</a:t>
              </a:r>
            </a:p>
          </p:txBody>
        </p:sp>
        <p:sp>
          <p:nvSpPr>
            <p:cNvPr id="76965" name="Rectangle 109"/>
            <p:cNvSpPr>
              <a:spLocks noChangeArrowheads="1"/>
            </p:cNvSpPr>
            <p:nvPr/>
          </p:nvSpPr>
          <p:spPr bwMode="auto">
            <a:xfrm>
              <a:off x="451996" y="3973051"/>
              <a:ext cx="2005013" cy="1279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6966" name="Text Box 110"/>
            <p:cNvSpPr txBox="1">
              <a:spLocks noChangeArrowheads="1"/>
            </p:cNvSpPr>
            <p:nvPr/>
          </p:nvSpPr>
          <p:spPr bwMode="auto">
            <a:xfrm>
              <a:off x="532959" y="3925426"/>
              <a:ext cx="185896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</a:rPr>
                <a:t>local forwarding table</a:t>
              </a:r>
            </a:p>
          </p:txBody>
        </p:sp>
        <p:sp>
          <p:nvSpPr>
            <p:cNvPr id="76967" name="Text Box 111"/>
            <p:cNvSpPr txBox="1">
              <a:spLocks noChangeArrowheads="1"/>
            </p:cNvSpPr>
            <p:nvPr/>
          </p:nvSpPr>
          <p:spPr bwMode="auto">
            <a:xfrm>
              <a:off x="415484" y="4173076"/>
              <a:ext cx="12128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400">
                  <a:solidFill>
                    <a:srgbClr val="000000"/>
                  </a:solidFill>
                </a:rPr>
                <a:t>header value</a:t>
              </a:r>
            </a:p>
          </p:txBody>
        </p:sp>
        <p:sp>
          <p:nvSpPr>
            <p:cNvPr id="76968" name="Text Box 112"/>
            <p:cNvSpPr txBox="1">
              <a:spLocks noChangeArrowheads="1"/>
            </p:cNvSpPr>
            <p:nvPr/>
          </p:nvSpPr>
          <p:spPr bwMode="auto">
            <a:xfrm>
              <a:off x="1482284" y="4174663"/>
              <a:ext cx="1041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400">
                  <a:solidFill>
                    <a:srgbClr val="000000"/>
                  </a:solidFill>
                </a:rPr>
                <a:t>output link</a:t>
              </a:r>
            </a:p>
          </p:txBody>
        </p:sp>
        <p:sp>
          <p:nvSpPr>
            <p:cNvPr id="76969" name="Line 113"/>
            <p:cNvSpPr>
              <a:spLocks noChangeShapeType="1"/>
            </p:cNvSpPr>
            <p:nvPr/>
          </p:nvSpPr>
          <p:spPr bwMode="auto">
            <a:xfrm>
              <a:off x="1580709" y="4185776"/>
              <a:ext cx="7937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70" name="Text Box 114"/>
            <p:cNvSpPr txBox="1">
              <a:spLocks noChangeArrowheads="1"/>
            </p:cNvSpPr>
            <p:nvPr/>
          </p:nvSpPr>
          <p:spPr bwMode="auto">
            <a:xfrm>
              <a:off x="1071121" y="4457238"/>
              <a:ext cx="520700" cy="822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1" hangingPunct="1"/>
              <a:r>
                <a:rPr lang="en-US" sz="1200">
                  <a:solidFill>
                    <a:srgbClr val="000000"/>
                  </a:solidFill>
                </a:rPr>
                <a:t>0100</a:t>
              </a:r>
            </a:p>
            <a:p>
              <a:pPr algn="r" eaLnBrk="1" hangingPunct="1"/>
              <a:r>
                <a:rPr lang="en-US" sz="1200">
                  <a:solidFill>
                    <a:srgbClr val="000000"/>
                  </a:solidFill>
                </a:rPr>
                <a:t>0101</a:t>
              </a:r>
            </a:p>
            <a:p>
              <a:pPr algn="r" eaLnBrk="1" hangingPunct="1"/>
              <a:r>
                <a:rPr lang="en-US" sz="1200">
                  <a:solidFill>
                    <a:srgbClr val="000000"/>
                  </a:solidFill>
                </a:rPr>
                <a:t>0111</a:t>
              </a:r>
            </a:p>
            <a:p>
              <a:pPr algn="r" eaLnBrk="1" hangingPunct="1"/>
              <a:r>
                <a:rPr lang="en-US" sz="1200">
                  <a:solidFill>
                    <a:srgbClr val="000000"/>
                  </a:solidFill>
                </a:rPr>
                <a:t>1001</a:t>
              </a:r>
            </a:p>
          </p:txBody>
        </p:sp>
        <p:sp>
          <p:nvSpPr>
            <p:cNvPr id="76971" name="Text Box 115"/>
            <p:cNvSpPr txBox="1">
              <a:spLocks noChangeArrowheads="1"/>
            </p:cNvSpPr>
            <p:nvPr/>
          </p:nvSpPr>
          <p:spPr bwMode="auto">
            <a:xfrm>
              <a:off x="1596584" y="4457238"/>
              <a:ext cx="268287" cy="822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solidFill>
                    <a:srgbClr val="000000"/>
                  </a:solidFill>
                </a:rPr>
                <a:t>3</a:t>
              </a:r>
            </a:p>
            <a:p>
              <a:pPr algn="ctr" eaLnBrk="1" hangingPunct="1"/>
              <a:r>
                <a:rPr lang="en-US" sz="1200">
                  <a:solidFill>
                    <a:srgbClr val="000000"/>
                  </a:solidFill>
                </a:rPr>
                <a:t>2</a:t>
              </a:r>
            </a:p>
            <a:p>
              <a:pPr algn="ctr" eaLnBrk="1" hangingPunct="1"/>
              <a:r>
                <a:rPr lang="en-US" sz="1200">
                  <a:solidFill>
                    <a:srgbClr val="000000"/>
                  </a:solidFill>
                </a:rPr>
                <a:t>2</a:t>
              </a:r>
            </a:p>
            <a:p>
              <a:pPr algn="ctr" eaLnBrk="1" hangingPunct="1"/>
              <a:r>
                <a:rPr lang="en-US" sz="12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6972" name="Line 116"/>
            <p:cNvSpPr>
              <a:spLocks noChangeShapeType="1"/>
            </p:cNvSpPr>
            <p:nvPr/>
          </p:nvSpPr>
          <p:spPr bwMode="auto">
            <a:xfrm>
              <a:off x="451996" y="4442951"/>
              <a:ext cx="2006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73" name="Line 117"/>
            <p:cNvSpPr>
              <a:spLocks noChangeShapeType="1"/>
            </p:cNvSpPr>
            <p:nvPr/>
          </p:nvSpPr>
          <p:spPr bwMode="auto">
            <a:xfrm>
              <a:off x="444059" y="4195301"/>
              <a:ext cx="2006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74" name="AutoShape 118"/>
            <p:cNvSpPr>
              <a:spLocks noChangeArrowheads="1"/>
            </p:cNvSpPr>
            <p:nvPr/>
          </p:nvSpPr>
          <p:spPr bwMode="auto">
            <a:xfrm rot="5400000">
              <a:off x="1350521" y="3680951"/>
              <a:ext cx="241300" cy="273050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3200400" y="3632200"/>
            <a:ext cx="4745038" cy="2989263"/>
            <a:chOff x="2088829" y="3641726"/>
            <a:chExt cx="4743771" cy="2989155"/>
          </a:xfrm>
        </p:grpSpPr>
        <p:sp>
          <p:nvSpPr>
            <p:cNvPr id="76812" name="Freeform 2"/>
            <p:cNvSpPr>
              <a:spLocks/>
            </p:cNvSpPr>
            <p:nvPr/>
          </p:nvSpPr>
          <p:spPr bwMode="auto">
            <a:xfrm>
              <a:off x="3894138" y="4260851"/>
              <a:ext cx="2847975" cy="1481138"/>
            </a:xfrm>
            <a:custGeom>
              <a:avLst/>
              <a:gdLst>
                <a:gd name="T0" fmla="*/ 2147483647 w 1794"/>
                <a:gd name="T1" fmla="*/ 2147483647 h 933"/>
                <a:gd name="T2" fmla="*/ 2147483647 w 1794"/>
                <a:gd name="T3" fmla="*/ 2147483647 h 933"/>
                <a:gd name="T4" fmla="*/ 2147483647 w 1794"/>
                <a:gd name="T5" fmla="*/ 2147483647 h 933"/>
                <a:gd name="T6" fmla="*/ 2147483647 w 1794"/>
                <a:gd name="T7" fmla="*/ 2147483647 h 933"/>
                <a:gd name="T8" fmla="*/ 2147483647 w 1794"/>
                <a:gd name="T9" fmla="*/ 2147483647 h 933"/>
                <a:gd name="T10" fmla="*/ 2147483647 w 1794"/>
                <a:gd name="T11" fmla="*/ 2147483647 h 933"/>
                <a:gd name="T12" fmla="*/ 2147483647 w 1794"/>
                <a:gd name="T13" fmla="*/ 2147483647 h 933"/>
                <a:gd name="T14" fmla="*/ 2147483647 w 1794"/>
                <a:gd name="T15" fmla="*/ 2147483647 h 933"/>
                <a:gd name="T16" fmla="*/ 2147483647 w 1794"/>
                <a:gd name="T17" fmla="*/ 2147483647 h 933"/>
                <a:gd name="T18" fmla="*/ 2147483647 w 1794"/>
                <a:gd name="T19" fmla="*/ 2147483647 h 933"/>
                <a:gd name="T20" fmla="*/ 2147483647 w 1794"/>
                <a:gd name="T21" fmla="*/ 2147483647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3" name="Freeform 6"/>
            <p:cNvSpPr>
              <a:spLocks/>
            </p:cNvSpPr>
            <p:nvPr/>
          </p:nvSpPr>
          <p:spPr bwMode="auto">
            <a:xfrm>
              <a:off x="4532313" y="4564063"/>
              <a:ext cx="542925" cy="295275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4038600" y="4738688"/>
              <a:ext cx="501650" cy="233363"/>
              <a:chOff x="3600" y="219"/>
              <a:chExt cx="360" cy="175"/>
            </a:xfrm>
          </p:grpSpPr>
          <p:sp>
            <p:nvSpPr>
              <p:cNvPr id="76949" name="Oval 8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950" name="Line 9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51" name="Line 1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52" name="Rectangle 11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6953" name="Oval 12"/>
              <p:cNvSpPr>
                <a:spLocks noChangeArrowheads="1"/>
              </p:cNvSpPr>
              <p:nvPr/>
            </p:nvSpPr>
            <p:spPr bwMode="auto">
              <a:xfrm>
                <a:off x="3603" y="219"/>
                <a:ext cx="354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695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60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61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695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57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58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4391025" y="5376863"/>
              <a:ext cx="501650" cy="233363"/>
              <a:chOff x="3600" y="219"/>
              <a:chExt cx="360" cy="175"/>
            </a:xfrm>
          </p:grpSpPr>
          <p:sp>
            <p:nvSpPr>
              <p:cNvPr id="76936" name="Oval 22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937" name="Line 23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38" name="Line 2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39" name="Rectangle 25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6940" name="Oval 2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" name="Group 2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694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47" name="Line 29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48" name="Line 3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3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6943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44" name="Line 3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45" name="Line 34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5065713" y="4433888"/>
              <a:ext cx="501650" cy="233363"/>
              <a:chOff x="3600" y="219"/>
              <a:chExt cx="360" cy="175"/>
            </a:xfrm>
          </p:grpSpPr>
          <p:sp>
            <p:nvSpPr>
              <p:cNvPr id="76923" name="Oval 36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924" name="Line 37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25" name="Line 3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26" name="Rectangle 39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6927" name="Oval 4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" name="Group 4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6933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34" name="Line 43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35" name="Line 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4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6930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31" name="Line 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32" name="Line 48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" name="Group 49"/>
            <p:cNvGrpSpPr>
              <a:grpSpLocks/>
            </p:cNvGrpSpPr>
            <p:nvPr/>
          </p:nvGrpSpPr>
          <p:grpSpPr bwMode="auto">
            <a:xfrm>
              <a:off x="4987925" y="5099051"/>
              <a:ext cx="500063" cy="233363"/>
              <a:chOff x="3600" y="219"/>
              <a:chExt cx="360" cy="175"/>
            </a:xfrm>
          </p:grpSpPr>
          <p:sp>
            <p:nvSpPr>
              <p:cNvPr id="76910" name="Oval 50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911" name="Line 51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12" name="Line 5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13" name="Rectangle 53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6914" name="Oval 5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6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" name="Group 5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6920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21" name="Line 57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22" name="Line 5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5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6917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18" name="Line 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19" name="Line 62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" name="Group 63"/>
            <p:cNvGrpSpPr>
              <a:grpSpLocks/>
            </p:cNvGrpSpPr>
            <p:nvPr/>
          </p:nvGrpSpPr>
          <p:grpSpPr bwMode="auto">
            <a:xfrm>
              <a:off x="5622925" y="5395913"/>
              <a:ext cx="501650" cy="233363"/>
              <a:chOff x="3600" y="219"/>
              <a:chExt cx="360" cy="175"/>
            </a:xfrm>
          </p:grpSpPr>
          <p:sp>
            <p:nvSpPr>
              <p:cNvPr id="76897" name="Oval 64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98" name="Line 65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99" name="Line 6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0" name="Rectangle 67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6901" name="Oval 6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" name="Group 6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6907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08" name="Line 71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09" name="Line 7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7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6904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05" name="Line 7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06" name="Line 76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" name="Group 77"/>
            <p:cNvGrpSpPr>
              <a:grpSpLocks/>
            </p:cNvGrpSpPr>
            <p:nvPr/>
          </p:nvGrpSpPr>
          <p:grpSpPr bwMode="auto">
            <a:xfrm>
              <a:off x="6067425" y="4740276"/>
              <a:ext cx="501650" cy="233363"/>
              <a:chOff x="3600" y="219"/>
              <a:chExt cx="360" cy="175"/>
            </a:xfrm>
          </p:grpSpPr>
          <p:sp>
            <p:nvSpPr>
              <p:cNvPr id="76884" name="Oval 78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85" name="Line 79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86" name="Line 8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87" name="Rectangle 81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6888" name="Oval 8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" name="Group 8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6894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95" name="Line 85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96" name="Line 8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8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6891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92" name="Line 8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93" name="Line 9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6820" name="Freeform 91"/>
            <p:cNvSpPr>
              <a:spLocks/>
            </p:cNvSpPr>
            <p:nvPr/>
          </p:nvSpPr>
          <p:spPr bwMode="auto">
            <a:xfrm>
              <a:off x="5573713" y="4557713"/>
              <a:ext cx="504825" cy="307975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1" name="Freeform 92"/>
            <p:cNvSpPr>
              <a:spLocks/>
            </p:cNvSpPr>
            <p:nvPr/>
          </p:nvSpPr>
          <p:spPr bwMode="auto">
            <a:xfrm>
              <a:off x="4508500" y="4949826"/>
              <a:ext cx="481013" cy="238125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2" name="Freeform 93"/>
            <p:cNvSpPr>
              <a:spLocks/>
            </p:cNvSpPr>
            <p:nvPr/>
          </p:nvSpPr>
          <p:spPr bwMode="auto">
            <a:xfrm>
              <a:off x="5456238" y="4926013"/>
              <a:ext cx="628650" cy="247650"/>
            </a:xfrm>
            <a:custGeom>
              <a:avLst/>
              <a:gdLst>
                <a:gd name="T0" fmla="*/ 0 w 378"/>
                <a:gd name="T1" fmla="*/ 2147483647 h 174"/>
                <a:gd name="T2" fmla="*/ 214748364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3" name="Freeform 94"/>
            <p:cNvSpPr>
              <a:spLocks/>
            </p:cNvSpPr>
            <p:nvPr/>
          </p:nvSpPr>
          <p:spPr bwMode="auto">
            <a:xfrm>
              <a:off x="6122988" y="4979988"/>
              <a:ext cx="206375" cy="508000"/>
            </a:xfrm>
            <a:custGeom>
              <a:avLst/>
              <a:gdLst>
                <a:gd name="T0" fmla="*/ 0 w 118"/>
                <a:gd name="T1" fmla="*/ 2147483647 h 500"/>
                <a:gd name="T2" fmla="*/ 2147483647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4" name="Freeform 95"/>
            <p:cNvSpPr>
              <a:spLocks/>
            </p:cNvSpPr>
            <p:nvPr/>
          </p:nvSpPr>
          <p:spPr bwMode="auto">
            <a:xfrm>
              <a:off x="4887913" y="5513388"/>
              <a:ext cx="736600" cy="74613"/>
            </a:xfrm>
            <a:custGeom>
              <a:avLst/>
              <a:gdLst>
                <a:gd name="T0" fmla="*/ 2147483647 w 370"/>
                <a:gd name="T1" fmla="*/ 2147483647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5" name="Freeform 96"/>
            <p:cNvSpPr>
              <a:spLocks/>
            </p:cNvSpPr>
            <p:nvPr/>
          </p:nvSpPr>
          <p:spPr bwMode="auto">
            <a:xfrm>
              <a:off x="4351338" y="4973638"/>
              <a:ext cx="193675" cy="425450"/>
            </a:xfrm>
            <a:custGeom>
              <a:avLst/>
              <a:gdLst>
                <a:gd name="T0" fmla="*/ 2147483647 w 176"/>
                <a:gd name="T1" fmla="*/ 2147483647 h 412"/>
                <a:gd name="T2" fmla="*/ 2147483647 w 176"/>
                <a:gd name="T3" fmla="*/ 2147483647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6" name="Text Box 100"/>
            <p:cNvSpPr txBox="1">
              <a:spLocks noChangeArrowheads="1"/>
            </p:cNvSpPr>
            <p:nvPr/>
          </p:nvSpPr>
          <p:spPr bwMode="auto">
            <a:xfrm>
              <a:off x="4440876" y="4483071"/>
              <a:ext cx="311067" cy="3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6827" name="Text Box 101"/>
            <p:cNvSpPr txBox="1">
              <a:spLocks noChangeArrowheads="1"/>
            </p:cNvSpPr>
            <p:nvPr/>
          </p:nvSpPr>
          <p:spPr bwMode="auto">
            <a:xfrm>
              <a:off x="4378980" y="4897394"/>
              <a:ext cx="296783" cy="336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6828" name="Text Box 102"/>
            <p:cNvSpPr txBox="1">
              <a:spLocks noChangeArrowheads="1"/>
            </p:cNvSpPr>
            <p:nvPr/>
          </p:nvSpPr>
          <p:spPr bwMode="auto">
            <a:xfrm>
              <a:off x="4128222" y="4970416"/>
              <a:ext cx="296783" cy="336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solidFill>
                    <a:srgbClr val="000000"/>
                  </a:solidFill>
                </a:rPr>
                <a:t>3</a:t>
              </a:r>
            </a:p>
          </p:txBody>
        </p:sp>
        <p:grpSp>
          <p:nvGrpSpPr>
            <p:cNvPr id="23" name="Group 1"/>
            <p:cNvGrpSpPr>
              <a:grpSpLocks/>
            </p:cNvGrpSpPr>
            <p:nvPr/>
          </p:nvGrpSpPr>
          <p:grpSpPr bwMode="auto">
            <a:xfrm rot="-2012368">
              <a:off x="2645158" y="5398104"/>
              <a:ext cx="1447800" cy="274638"/>
              <a:chOff x="2436813" y="4587876"/>
              <a:chExt cx="1447800" cy="274638"/>
            </a:xfrm>
          </p:grpSpPr>
          <p:sp>
            <p:nvSpPr>
              <p:cNvPr id="76879" name="Rectangle 97"/>
              <p:cNvSpPr>
                <a:spLocks noChangeArrowheads="1"/>
              </p:cNvSpPr>
              <p:nvPr/>
            </p:nvSpPr>
            <p:spPr bwMode="auto">
              <a:xfrm>
                <a:off x="2461850" y="4583083"/>
                <a:ext cx="1155391" cy="23811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80" name="Rectangle 98"/>
              <p:cNvSpPr>
                <a:spLocks noChangeArrowheads="1"/>
              </p:cNvSpPr>
              <p:nvPr/>
            </p:nvSpPr>
            <p:spPr bwMode="auto">
              <a:xfrm>
                <a:off x="2437928" y="4606491"/>
                <a:ext cx="1147455" cy="23811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81" name="Line 99"/>
              <p:cNvSpPr>
                <a:spLocks noChangeShapeType="1"/>
              </p:cNvSpPr>
              <p:nvPr/>
            </p:nvSpPr>
            <p:spPr bwMode="auto">
              <a:xfrm>
                <a:off x="3462418" y="4739659"/>
                <a:ext cx="422162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82" name="Rectangle 104"/>
              <p:cNvSpPr>
                <a:spLocks noChangeArrowheads="1"/>
              </p:cNvSpPr>
              <p:nvPr/>
            </p:nvSpPr>
            <p:spPr bwMode="auto">
              <a:xfrm>
                <a:off x="3067594" y="4610052"/>
                <a:ext cx="426923" cy="23970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83" name="Text Box 105"/>
              <p:cNvSpPr txBox="1">
                <a:spLocks noChangeArrowheads="1"/>
              </p:cNvSpPr>
              <p:nvPr/>
            </p:nvSpPr>
            <p:spPr bwMode="auto">
              <a:xfrm rot="289934">
                <a:off x="3019653" y="4584228"/>
                <a:ext cx="520561" cy="274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200">
                    <a:solidFill>
                      <a:srgbClr val="000000"/>
                    </a:solidFill>
                  </a:rPr>
                  <a:t>0111</a:t>
                </a:r>
              </a:p>
            </p:txBody>
          </p:sp>
        </p:grpSp>
        <p:sp>
          <p:nvSpPr>
            <p:cNvPr id="76830" name="Text Box 106"/>
            <p:cNvSpPr txBox="1">
              <a:spLocks noChangeArrowheads="1"/>
            </p:cNvSpPr>
            <p:nvPr/>
          </p:nvSpPr>
          <p:spPr bwMode="auto">
            <a:xfrm>
              <a:off x="2088829" y="6046702"/>
              <a:ext cx="2339350" cy="584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solidFill>
                    <a:srgbClr val="000000"/>
                  </a:solidFill>
                </a:rPr>
                <a:t>dest address in arriving</a:t>
              </a:r>
            </a:p>
            <a:p>
              <a:pPr eaLnBrk="1" hangingPunct="1"/>
              <a:r>
                <a:rPr lang="en-US" sz="1600">
                  <a:solidFill>
                    <a:srgbClr val="000000"/>
                  </a:solidFill>
                </a:rPr>
                <a:t>packet</a:t>
              </a:r>
              <a:r>
                <a:rPr lang="ja-JP" altLang="en-US" sz="1600">
                  <a:solidFill>
                    <a:srgbClr val="000000"/>
                  </a:solidFill>
                </a:rPr>
                <a:t>’</a:t>
              </a:r>
              <a:r>
                <a:rPr lang="en-US" altLang="ja-JP" sz="1600">
                  <a:solidFill>
                    <a:srgbClr val="000000"/>
                  </a:solidFill>
                </a:rPr>
                <a:t>s header</a:t>
              </a: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76831" name="Line 107"/>
            <p:cNvSpPr>
              <a:spLocks noChangeShapeType="1"/>
            </p:cNvSpPr>
            <p:nvPr/>
          </p:nvSpPr>
          <p:spPr bwMode="auto">
            <a:xfrm flipH="1">
              <a:off x="2626848" y="4873581"/>
              <a:ext cx="1407736" cy="914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2" name="Line 119"/>
            <p:cNvSpPr>
              <a:spLocks noChangeShapeType="1"/>
            </p:cNvSpPr>
            <p:nvPr/>
          </p:nvSpPr>
          <p:spPr bwMode="auto">
            <a:xfrm flipH="1" flipV="1">
              <a:off x="3588616" y="5648254"/>
              <a:ext cx="22219" cy="450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3" name="Freeform 120"/>
            <p:cNvSpPr>
              <a:spLocks/>
            </p:cNvSpPr>
            <p:nvPr/>
          </p:nvSpPr>
          <p:spPr bwMode="auto">
            <a:xfrm>
              <a:off x="3757473" y="4834039"/>
              <a:ext cx="1041539" cy="336504"/>
            </a:xfrm>
            <a:custGeom>
              <a:avLst/>
              <a:gdLst>
                <a:gd name="T0" fmla="*/ 0 w 10844"/>
                <a:gd name="T1" fmla="*/ 2147483647 h 14797"/>
                <a:gd name="T2" fmla="*/ 2147483647 w 10844"/>
                <a:gd name="T3" fmla="*/ 2147483647 h 14797"/>
                <a:gd name="T4" fmla="*/ 2147483647 w 10844"/>
                <a:gd name="T5" fmla="*/ 2147483647 h 14797"/>
                <a:gd name="T6" fmla="*/ 0 60000 65536"/>
                <a:gd name="T7" fmla="*/ 0 60000 65536"/>
                <a:gd name="T8" fmla="*/ 0 60000 65536"/>
                <a:gd name="T9" fmla="*/ 0 w 10844"/>
                <a:gd name="T10" fmla="*/ 0 h 14797"/>
                <a:gd name="T11" fmla="*/ 10844 w 10844"/>
                <a:gd name="T12" fmla="*/ 14797 h 147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44" h="14797">
                  <a:moveTo>
                    <a:pt x="0" y="14797"/>
                  </a:moveTo>
                  <a:cubicBezTo>
                    <a:pt x="2168" y="9517"/>
                    <a:pt x="5654" y="-1331"/>
                    <a:pt x="7042" y="135"/>
                  </a:cubicBezTo>
                  <a:cubicBezTo>
                    <a:pt x="8563" y="1950"/>
                    <a:pt x="9984" y="6698"/>
                    <a:pt x="10844" y="9978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4" name="Freeform 121"/>
            <p:cNvSpPr>
              <a:spLocks/>
            </p:cNvSpPr>
            <p:nvPr/>
          </p:nvSpPr>
          <p:spPr bwMode="auto">
            <a:xfrm flipH="1">
              <a:off x="6254750" y="4370388"/>
              <a:ext cx="577850" cy="371475"/>
            </a:xfrm>
            <a:custGeom>
              <a:avLst/>
              <a:gdLst>
                <a:gd name="T0" fmla="*/ 0 w 1443"/>
                <a:gd name="T1" fmla="*/ 0 h 816"/>
                <a:gd name="T2" fmla="*/ 2147483647 w 1443"/>
                <a:gd name="T3" fmla="*/ 2147483647 h 816"/>
                <a:gd name="T4" fmla="*/ 2147483647 w 1443"/>
                <a:gd name="T5" fmla="*/ 2147483647 h 816"/>
                <a:gd name="T6" fmla="*/ 2147483647 w 1443"/>
                <a:gd name="T7" fmla="*/ 2147483647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5" name="Freeform 122"/>
            <p:cNvSpPr>
              <a:spLocks/>
            </p:cNvSpPr>
            <p:nvPr/>
          </p:nvSpPr>
          <p:spPr bwMode="auto">
            <a:xfrm flipH="1">
              <a:off x="5243513" y="4086226"/>
              <a:ext cx="577850" cy="371475"/>
            </a:xfrm>
            <a:custGeom>
              <a:avLst/>
              <a:gdLst>
                <a:gd name="T0" fmla="*/ 0 w 1443"/>
                <a:gd name="T1" fmla="*/ 0 h 816"/>
                <a:gd name="T2" fmla="*/ 2147483647 w 1443"/>
                <a:gd name="T3" fmla="*/ 2147483647 h 816"/>
                <a:gd name="T4" fmla="*/ 2147483647 w 1443"/>
                <a:gd name="T5" fmla="*/ 2147483647 h 816"/>
                <a:gd name="T6" fmla="*/ 2147483647 w 1443"/>
                <a:gd name="T7" fmla="*/ 2147483647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6" name="Freeform 123"/>
            <p:cNvSpPr>
              <a:spLocks/>
            </p:cNvSpPr>
            <p:nvPr/>
          </p:nvSpPr>
          <p:spPr bwMode="auto">
            <a:xfrm flipH="1" flipV="1">
              <a:off x="5911850" y="5632451"/>
              <a:ext cx="542925" cy="371475"/>
            </a:xfrm>
            <a:custGeom>
              <a:avLst/>
              <a:gdLst>
                <a:gd name="T0" fmla="*/ 0 w 1443"/>
                <a:gd name="T1" fmla="*/ 0 h 816"/>
                <a:gd name="T2" fmla="*/ 2147483647 w 1443"/>
                <a:gd name="T3" fmla="*/ 2147483647 h 816"/>
                <a:gd name="T4" fmla="*/ 2147483647 w 1443"/>
                <a:gd name="T5" fmla="*/ 2147483647 h 816"/>
                <a:gd name="T6" fmla="*/ 2147483647 w 1443"/>
                <a:gd name="T7" fmla="*/ 2147483647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7" name="Freeform 124"/>
            <p:cNvSpPr>
              <a:spLocks/>
            </p:cNvSpPr>
            <p:nvPr/>
          </p:nvSpPr>
          <p:spPr bwMode="auto">
            <a:xfrm flipH="1" flipV="1">
              <a:off x="4562475" y="5616576"/>
              <a:ext cx="542925" cy="371475"/>
            </a:xfrm>
            <a:custGeom>
              <a:avLst/>
              <a:gdLst>
                <a:gd name="T0" fmla="*/ 0 w 1443"/>
                <a:gd name="T1" fmla="*/ 0 h 816"/>
                <a:gd name="T2" fmla="*/ 2147483647 w 1443"/>
                <a:gd name="T3" fmla="*/ 2147483647 h 816"/>
                <a:gd name="T4" fmla="*/ 2147483647 w 1443"/>
                <a:gd name="T5" fmla="*/ 2147483647 h 816"/>
                <a:gd name="T6" fmla="*/ 2147483647 w 1443"/>
                <a:gd name="T7" fmla="*/ 2147483647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8" name="Freeform 125"/>
            <p:cNvSpPr>
              <a:spLocks/>
            </p:cNvSpPr>
            <p:nvPr/>
          </p:nvSpPr>
          <p:spPr bwMode="auto">
            <a:xfrm flipH="1" flipV="1">
              <a:off x="5202238" y="5324476"/>
              <a:ext cx="542925" cy="452438"/>
            </a:xfrm>
            <a:custGeom>
              <a:avLst/>
              <a:gdLst>
                <a:gd name="T0" fmla="*/ 0 w 1443"/>
                <a:gd name="T1" fmla="*/ 0 h 816"/>
                <a:gd name="T2" fmla="*/ 2147483647 w 1443"/>
                <a:gd name="T3" fmla="*/ 2147483647 h 816"/>
                <a:gd name="T4" fmla="*/ 2147483647 w 1443"/>
                <a:gd name="T5" fmla="*/ 2147483647 h 816"/>
                <a:gd name="T6" fmla="*/ 2147483647 w 1443"/>
                <a:gd name="T7" fmla="*/ 2147483647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" name="Group 126"/>
            <p:cNvGrpSpPr>
              <a:grpSpLocks/>
            </p:cNvGrpSpPr>
            <p:nvPr/>
          </p:nvGrpSpPr>
          <p:grpSpPr bwMode="auto">
            <a:xfrm>
              <a:off x="5251450" y="3641726"/>
              <a:ext cx="550863" cy="452438"/>
              <a:chOff x="2886" y="1668"/>
              <a:chExt cx="347" cy="285"/>
            </a:xfrm>
          </p:grpSpPr>
          <p:sp>
            <p:nvSpPr>
              <p:cNvPr id="76872" name="Rectangle 127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73" name="Oval 128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74" name="Rectangle 129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75" name="Line 130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76" name="Line 131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77" name="Line 132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78" name="AutoShape 133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" name="Group 134"/>
            <p:cNvGrpSpPr>
              <a:grpSpLocks/>
            </p:cNvGrpSpPr>
            <p:nvPr/>
          </p:nvGrpSpPr>
          <p:grpSpPr bwMode="auto">
            <a:xfrm>
              <a:off x="6264275" y="3914776"/>
              <a:ext cx="550863" cy="452438"/>
              <a:chOff x="2886" y="1668"/>
              <a:chExt cx="347" cy="285"/>
            </a:xfrm>
          </p:grpSpPr>
          <p:sp>
            <p:nvSpPr>
              <p:cNvPr id="76865" name="Rectangle 135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66" name="Oval 136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67" name="Rectangle 137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68" name="Line 138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69" name="Line 139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70" name="Line 140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71" name="AutoShape 141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" name="Group 142"/>
            <p:cNvGrpSpPr>
              <a:grpSpLocks/>
            </p:cNvGrpSpPr>
            <p:nvPr/>
          </p:nvGrpSpPr>
          <p:grpSpPr bwMode="auto">
            <a:xfrm>
              <a:off x="5894388" y="5991226"/>
              <a:ext cx="550863" cy="452438"/>
              <a:chOff x="2886" y="1668"/>
              <a:chExt cx="347" cy="285"/>
            </a:xfrm>
          </p:grpSpPr>
          <p:sp>
            <p:nvSpPr>
              <p:cNvPr id="76858" name="Rectangle 143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59" name="Oval 144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60" name="Rectangle 145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61" name="Line 146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62" name="Line 147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63" name="Line 148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64" name="AutoShape 149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7" name="Group 150"/>
            <p:cNvGrpSpPr>
              <a:grpSpLocks/>
            </p:cNvGrpSpPr>
            <p:nvPr/>
          </p:nvGrpSpPr>
          <p:grpSpPr bwMode="auto">
            <a:xfrm>
              <a:off x="5199063" y="5772151"/>
              <a:ext cx="550863" cy="452438"/>
              <a:chOff x="2886" y="1668"/>
              <a:chExt cx="347" cy="285"/>
            </a:xfrm>
          </p:grpSpPr>
          <p:sp>
            <p:nvSpPr>
              <p:cNvPr id="76851" name="Rectangle 151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52" name="Oval 152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53" name="Rectangle 153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54" name="Line 154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55" name="Line 155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56" name="Line 156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57" name="AutoShape 157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8" name="Group 158"/>
            <p:cNvGrpSpPr>
              <a:grpSpLocks/>
            </p:cNvGrpSpPr>
            <p:nvPr/>
          </p:nvGrpSpPr>
          <p:grpSpPr bwMode="auto">
            <a:xfrm>
              <a:off x="4543425" y="5964238"/>
              <a:ext cx="550863" cy="452438"/>
              <a:chOff x="2886" y="1668"/>
              <a:chExt cx="347" cy="285"/>
            </a:xfrm>
          </p:grpSpPr>
          <p:sp>
            <p:nvSpPr>
              <p:cNvPr id="76844" name="Rectangle 159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45" name="Oval 160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46" name="Rectangle 161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47" name="Line 162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8" name="Line 163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9" name="Line 164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50" name="AutoShape 165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76810" name="Straight Connector 421888"/>
          <p:cNvCxnSpPr>
            <a:cxnSpLocks noChangeShapeType="1"/>
          </p:cNvCxnSpPr>
          <p:nvPr/>
        </p:nvCxnSpPr>
        <p:spPr bwMode="auto">
          <a:xfrm>
            <a:off x="2197100" y="2743200"/>
            <a:ext cx="20955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811" name="Straight Connector 421894"/>
          <p:cNvCxnSpPr>
            <a:cxnSpLocks noChangeShapeType="1"/>
          </p:cNvCxnSpPr>
          <p:nvPr/>
        </p:nvCxnSpPr>
        <p:spPr bwMode="auto">
          <a:xfrm flipH="1">
            <a:off x="3503613" y="2444750"/>
            <a:ext cx="1943100" cy="171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7782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65138" y="274638"/>
            <a:ext cx="7772400" cy="719137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34" charset="-128"/>
              </a:rPr>
              <a:t>Alternative core: circuit switching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77827" name="Rectangle 102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15925" y="1236663"/>
            <a:ext cx="4465638" cy="46482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end-end resources allocated to, reserved for </a:t>
            </a:r>
            <a:r>
              <a:rPr lang="ja-JP" altLang="en-US" smtClean="0">
                <a:solidFill>
                  <a:srgbClr val="CC0000"/>
                </a:solidFill>
                <a:ea typeface="ＭＳ Ｐゴシック" pitchFamily="34" charset="-128"/>
              </a:rPr>
              <a:t>“</a:t>
            </a:r>
            <a:r>
              <a:rPr lang="en-US" altLang="ja-JP" smtClean="0">
                <a:solidFill>
                  <a:srgbClr val="CC0000"/>
                </a:solidFill>
                <a:ea typeface="ＭＳ Ｐゴシック" pitchFamily="34" charset="-128"/>
              </a:rPr>
              <a:t>call</a:t>
            </a:r>
            <a:r>
              <a:rPr lang="ja-JP" altLang="en-US" smtClean="0">
                <a:solidFill>
                  <a:srgbClr val="CC0000"/>
                </a:solidFill>
                <a:ea typeface="ＭＳ Ｐゴシック" pitchFamily="34" charset="-128"/>
              </a:rPr>
              <a:t>”</a:t>
            </a:r>
            <a:r>
              <a:rPr lang="en-US" altLang="ja-JP" smtClean="0">
                <a:solidFill>
                  <a:srgbClr val="CC0000"/>
                </a:solidFill>
                <a:ea typeface="ＭＳ Ｐゴシック" pitchFamily="34" charset="-128"/>
              </a:rPr>
              <a:t> between source &amp; dest: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In diagram, each link has four circuits. </a:t>
            </a:r>
          </a:p>
          <a:p>
            <a:pPr lvl="1"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call gets 2</a:t>
            </a:r>
            <a:r>
              <a:rPr lang="en-US" baseline="30000" smtClean="0">
                <a:ea typeface="ＭＳ Ｐゴシック" pitchFamily="34" charset="-128"/>
              </a:rPr>
              <a:t>nd</a:t>
            </a:r>
            <a:r>
              <a:rPr lang="en-US" smtClean="0">
                <a:ea typeface="ＭＳ Ｐゴシック" pitchFamily="34" charset="-128"/>
              </a:rPr>
              <a:t> circuit in top link and 1</a:t>
            </a:r>
            <a:r>
              <a:rPr lang="en-US" baseline="30000" smtClean="0">
                <a:ea typeface="ＭＳ Ｐゴシック" pitchFamily="34" charset="-128"/>
              </a:rPr>
              <a:t>st</a:t>
            </a:r>
            <a:r>
              <a:rPr lang="en-US" smtClean="0">
                <a:ea typeface="ＭＳ Ｐゴシック" pitchFamily="34" charset="-128"/>
              </a:rPr>
              <a:t> circuit in right link.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dedicated resources: no sharing</a:t>
            </a:r>
          </a:p>
          <a:p>
            <a:pPr lvl="1" eaLnBrk="1" hangingPunct="1">
              <a:buSzPct val="75000"/>
            </a:pPr>
            <a:r>
              <a:rPr lang="en-US" smtClean="0"/>
              <a:t>circuit-like (guaranteed) performance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circuit segment idle if not used by call </a:t>
            </a:r>
            <a:r>
              <a:rPr lang="en-US" sz="2400" i="1" smtClean="0">
                <a:solidFill>
                  <a:srgbClr val="000099"/>
                </a:solidFill>
                <a:ea typeface="ＭＳ Ｐゴシック" pitchFamily="34" charset="-128"/>
              </a:rPr>
              <a:t>(no sharing)</a:t>
            </a:r>
          </a:p>
          <a:p>
            <a:pPr eaLnBrk="1" hangingPunct="1"/>
            <a:r>
              <a:rPr lang="en-US" sz="2400" smtClean="0">
                <a:ea typeface="ＭＳ Ｐゴシック" pitchFamily="34" charset="-128"/>
              </a:rPr>
              <a:t>Commonly used in traditional telephone networks</a:t>
            </a:r>
          </a:p>
        </p:txBody>
      </p:sp>
      <p:pic>
        <p:nvPicPr>
          <p:cNvPr id="77828" name="Picture 69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" y="852488"/>
            <a:ext cx="6856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41BCA59D-9D6C-4D56-AF2C-6BC740E49752}" type="slidenum">
              <a:rPr lang="en-US"/>
              <a:pPr/>
              <a:t>6</a:t>
            </a:fld>
            <a:endParaRPr lang="en-US"/>
          </a:p>
        </p:txBody>
      </p:sp>
      <p:grpSp>
        <p:nvGrpSpPr>
          <p:cNvPr id="2" name="Group 360"/>
          <p:cNvGrpSpPr>
            <a:grpSpLocks/>
          </p:cNvGrpSpPr>
          <p:nvPr/>
        </p:nvGrpSpPr>
        <p:grpSpPr bwMode="auto">
          <a:xfrm>
            <a:off x="4749800" y="1371600"/>
            <a:ext cx="4394200" cy="3735388"/>
            <a:chOff x="1524000" y="1295400"/>
            <a:chExt cx="5715000" cy="5108575"/>
          </a:xfrm>
        </p:grpSpPr>
        <p:grpSp>
          <p:nvGrpSpPr>
            <p:cNvPr id="3" name="Group 100"/>
            <p:cNvGrpSpPr>
              <a:grpSpLocks/>
            </p:cNvGrpSpPr>
            <p:nvPr/>
          </p:nvGrpSpPr>
          <p:grpSpPr bwMode="auto">
            <a:xfrm>
              <a:off x="1524000" y="1295400"/>
              <a:ext cx="820738" cy="688975"/>
              <a:chOff x="-44" y="1473"/>
              <a:chExt cx="981" cy="1105"/>
            </a:xfrm>
          </p:grpSpPr>
          <p:pic>
            <p:nvPicPr>
              <p:cNvPr id="77909" name="Picture 10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7910" name="Freeform 10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49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142"/>
            <p:cNvGrpSpPr>
              <a:grpSpLocks/>
            </p:cNvGrpSpPr>
            <p:nvPr/>
          </p:nvGrpSpPr>
          <p:grpSpPr bwMode="auto">
            <a:xfrm>
              <a:off x="2514600" y="2438400"/>
              <a:ext cx="990600" cy="533400"/>
              <a:chOff x="2356" y="1300"/>
              <a:chExt cx="555" cy="194"/>
            </a:xfrm>
          </p:grpSpPr>
          <p:sp>
            <p:nvSpPr>
              <p:cNvPr id="7790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790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790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5" name="Group 146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77907" name="Freeform 14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908" name="Freeform 14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7905" name="Line 149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06" name="Line 150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00"/>
            <p:cNvGrpSpPr>
              <a:grpSpLocks/>
            </p:cNvGrpSpPr>
            <p:nvPr/>
          </p:nvGrpSpPr>
          <p:grpSpPr bwMode="auto">
            <a:xfrm>
              <a:off x="6400800" y="5715000"/>
              <a:ext cx="820738" cy="688975"/>
              <a:chOff x="-44" y="1473"/>
              <a:chExt cx="981" cy="1105"/>
            </a:xfrm>
          </p:grpSpPr>
          <p:pic>
            <p:nvPicPr>
              <p:cNvPr id="77899" name="Picture 10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7900" name="Freeform 10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49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65" name="Rectangle 364"/>
            <p:cNvSpPr/>
            <p:nvPr/>
          </p:nvSpPr>
          <p:spPr>
            <a:xfrm>
              <a:off x="3506081" y="2591541"/>
              <a:ext cx="1750838" cy="759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506081" y="2667529"/>
              <a:ext cx="1750838" cy="7598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3506081" y="2743518"/>
              <a:ext cx="1750838" cy="759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3506081" y="2819505"/>
              <a:ext cx="1750838" cy="75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7" name="Group 142"/>
            <p:cNvGrpSpPr>
              <a:grpSpLocks/>
            </p:cNvGrpSpPr>
            <p:nvPr/>
          </p:nvGrpSpPr>
          <p:grpSpPr bwMode="auto">
            <a:xfrm>
              <a:off x="5257800" y="2438400"/>
              <a:ext cx="990600" cy="533400"/>
              <a:chOff x="2356" y="1300"/>
              <a:chExt cx="555" cy="194"/>
            </a:xfrm>
          </p:grpSpPr>
          <p:sp>
            <p:nvSpPr>
              <p:cNvPr id="7789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789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789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8" name="Group 146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77897" name="Freeform 14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98" name="Freeform 14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7895" name="Line 149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96" name="Line 150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142"/>
            <p:cNvGrpSpPr>
              <a:grpSpLocks/>
            </p:cNvGrpSpPr>
            <p:nvPr/>
          </p:nvGrpSpPr>
          <p:grpSpPr bwMode="auto">
            <a:xfrm>
              <a:off x="2590800" y="4724400"/>
              <a:ext cx="990600" cy="533400"/>
              <a:chOff x="2356" y="1300"/>
              <a:chExt cx="555" cy="194"/>
            </a:xfrm>
          </p:grpSpPr>
          <p:sp>
            <p:nvSpPr>
              <p:cNvPr id="7788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788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788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" name="Group 146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77889" name="Freeform 14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90" name="Freeform 14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7887" name="Line 149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88" name="Line 150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42"/>
            <p:cNvGrpSpPr>
              <a:grpSpLocks/>
            </p:cNvGrpSpPr>
            <p:nvPr/>
          </p:nvGrpSpPr>
          <p:grpSpPr bwMode="auto">
            <a:xfrm>
              <a:off x="5334000" y="4724400"/>
              <a:ext cx="990600" cy="533400"/>
              <a:chOff x="2356" y="1300"/>
              <a:chExt cx="555" cy="194"/>
            </a:xfrm>
          </p:grpSpPr>
          <p:sp>
            <p:nvSpPr>
              <p:cNvPr id="7787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787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787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2" name="Group 146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77881" name="Freeform 14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82" name="Freeform 14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7879" name="Line 149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80" name="Line 150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75"/>
            <p:cNvGrpSpPr>
              <a:grpSpLocks/>
            </p:cNvGrpSpPr>
            <p:nvPr/>
          </p:nvGrpSpPr>
          <p:grpSpPr bwMode="auto">
            <a:xfrm rot="5400000">
              <a:off x="2171700" y="3695700"/>
              <a:ext cx="1752600" cy="304800"/>
              <a:chOff x="4876800" y="1143000"/>
              <a:chExt cx="1752600" cy="304800"/>
            </a:xfrm>
          </p:grpSpPr>
          <p:sp>
            <p:nvSpPr>
              <p:cNvPr id="402" name="Rectangle 401"/>
              <p:cNvSpPr/>
              <p:nvPr/>
            </p:nvSpPr>
            <p:spPr>
              <a:xfrm>
                <a:off x="4874310" y="1153212"/>
                <a:ext cx="1752069" cy="763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4874310" y="1229604"/>
                <a:ext cx="1752069" cy="763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4874310" y="1305997"/>
                <a:ext cx="1752069" cy="763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4874310" y="1382390"/>
                <a:ext cx="1752069" cy="763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4" name="Group 80"/>
            <p:cNvGrpSpPr>
              <a:grpSpLocks/>
            </p:cNvGrpSpPr>
            <p:nvPr/>
          </p:nvGrpSpPr>
          <p:grpSpPr bwMode="auto">
            <a:xfrm>
              <a:off x="3581400" y="4876800"/>
              <a:ext cx="1752600" cy="304800"/>
              <a:chOff x="4876800" y="1143000"/>
              <a:chExt cx="1752600" cy="304800"/>
            </a:xfrm>
          </p:grpSpPr>
          <p:sp>
            <p:nvSpPr>
              <p:cNvPr id="398" name="Rectangle 397"/>
              <p:cNvSpPr/>
              <p:nvPr/>
            </p:nvSpPr>
            <p:spPr>
              <a:xfrm>
                <a:off x="4875809" y="1143899"/>
                <a:ext cx="1752903" cy="759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4875809" y="1219887"/>
                <a:ext cx="1752903" cy="759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4875809" y="1295875"/>
                <a:ext cx="1752903" cy="759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4875809" y="1371863"/>
                <a:ext cx="1752903" cy="759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4" name="Rectangle 373"/>
            <p:cNvSpPr/>
            <p:nvPr/>
          </p:nvSpPr>
          <p:spPr>
            <a:xfrm rot="5400000">
              <a:off x="5030222" y="3809320"/>
              <a:ext cx="1752070" cy="763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 rot="5400000">
              <a:off x="4953830" y="3809320"/>
              <a:ext cx="1752070" cy="763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 rot="5400000">
              <a:off x="4877436" y="3809320"/>
              <a:ext cx="1752070" cy="763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 rot="5400000">
              <a:off x="4801044" y="3809320"/>
              <a:ext cx="1752070" cy="763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 rot="3198033">
              <a:off x="2060570" y="2095244"/>
              <a:ext cx="894489" cy="7639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 rot="3198033">
              <a:off x="6023752" y="5524481"/>
              <a:ext cx="892319" cy="763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380" name="Straight Connector 379"/>
            <p:cNvCxnSpPr>
              <a:endCxn id="77903" idx="0"/>
            </p:cNvCxnSpPr>
            <p:nvPr/>
          </p:nvCxnSpPr>
          <p:spPr>
            <a:xfrm rot="16200000" flipH="1">
              <a:off x="2607857" y="2038817"/>
              <a:ext cx="762052" cy="35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rot="5400000">
              <a:off x="3124704" y="1905295"/>
              <a:ext cx="607905" cy="456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1905964" y="2667529"/>
              <a:ext cx="6090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>
              <a:endCxn id="77887" idx="0"/>
            </p:cNvCxnSpPr>
            <p:nvPr/>
          </p:nvCxnSpPr>
          <p:spPr>
            <a:xfrm>
              <a:off x="1905964" y="4877698"/>
              <a:ext cx="687534" cy="151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>
              <a:endCxn id="77885" idx="1"/>
            </p:cNvCxnSpPr>
            <p:nvPr/>
          </p:nvCxnSpPr>
          <p:spPr>
            <a:xfrm>
              <a:off x="2133078" y="4343610"/>
              <a:ext cx="60081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>
              <a:endCxn id="77883" idx="3"/>
            </p:cNvCxnSpPr>
            <p:nvPr/>
          </p:nvCxnSpPr>
          <p:spPr>
            <a:xfrm flipV="1">
              <a:off x="2056684" y="5214218"/>
              <a:ext cx="679276" cy="425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 rot="5400000" flipH="1" flipV="1">
              <a:off x="2476548" y="5525311"/>
              <a:ext cx="686064" cy="150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rot="10800000">
              <a:off x="6324353" y="5029674"/>
              <a:ext cx="9146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>
              <a:endCxn id="77875" idx="4"/>
            </p:cNvCxnSpPr>
            <p:nvPr/>
          </p:nvCxnSpPr>
          <p:spPr>
            <a:xfrm rot="16200000" flipV="1">
              <a:off x="5541749" y="5542658"/>
              <a:ext cx="762052" cy="192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rot="5400000" flipH="1" flipV="1">
              <a:off x="5219459" y="5524278"/>
              <a:ext cx="686064" cy="152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rot="16200000" flipH="1">
              <a:off x="5351799" y="2038817"/>
              <a:ext cx="762052" cy="35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00"/>
            <p:cNvGrpSpPr>
              <a:grpSpLocks/>
            </p:cNvGrpSpPr>
            <p:nvPr/>
          </p:nvGrpSpPr>
          <p:grpSpPr bwMode="auto">
            <a:xfrm>
              <a:off x="5715000" y="1295400"/>
              <a:ext cx="820738" cy="688975"/>
              <a:chOff x="-44" y="1473"/>
              <a:chExt cx="981" cy="1105"/>
            </a:xfrm>
          </p:grpSpPr>
          <p:pic>
            <p:nvPicPr>
              <p:cNvPr id="77865" name="Picture 10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7866" name="Freeform 10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49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cxnSp>
          <p:nvCxnSpPr>
            <p:cNvPr id="392" name="Straight Connector 391"/>
            <p:cNvCxnSpPr/>
            <p:nvPr/>
          </p:nvCxnSpPr>
          <p:spPr>
            <a:xfrm rot="5400000">
              <a:off x="5944210" y="1828073"/>
              <a:ext cx="683893" cy="534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Rectangle 392"/>
            <p:cNvSpPr/>
            <p:nvPr/>
          </p:nvSpPr>
          <p:spPr>
            <a:xfrm rot="1015003">
              <a:off x="2715314" y="2550290"/>
              <a:ext cx="782508" cy="8033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4" name="Rectangle 393"/>
            <p:cNvSpPr/>
            <p:nvPr/>
          </p:nvSpPr>
          <p:spPr>
            <a:xfrm rot="2465437" flipV="1">
              <a:off x="5595525" y="4955857"/>
              <a:ext cx="679276" cy="7815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5" name="Rectangle 394"/>
            <p:cNvSpPr/>
            <p:nvPr/>
          </p:nvSpPr>
          <p:spPr>
            <a:xfrm rot="2177866" flipV="1">
              <a:off x="5238338" y="2804308"/>
              <a:ext cx="497584" cy="955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79874" name="Picture 10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063" y="760413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71438"/>
            <a:ext cx="8462962" cy="947737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34" charset="-128"/>
              </a:rPr>
              <a:t>Circuit switching: FDM </a:t>
            </a:r>
            <a:r>
              <a:rPr lang="en-US" sz="3600" smtClean="0">
                <a:ea typeface="ＭＳ Ｐゴシック" pitchFamily="34" charset="-128"/>
              </a:rPr>
              <a:t>versus</a:t>
            </a:r>
            <a:r>
              <a:rPr lang="en-US" sz="4000" smtClean="0">
                <a:ea typeface="ＭＳ Ｐゴシック" pitchFamily="34" charset="-128"/>
              </a:rPr>
              <a:t> TDM</a:t>
            </a:r>
            <a:endParaRPr lang="fr-FR" sz="4000" smtClean="0">
              <a:ea typeface="ＭＳ Ｐゴシック" pitchFamily="34" charset="-128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3700" y="1585913"/>
            <a:ext cx="7239000" cy="2438400"/>
            <a:chOff x="288" y="1007"/>
            <a:chExt cx="4560" cy="1536"/>
          </a:xfrm>
        </p:grpSpPr>
        <p:sp>
          <p:nvSpPr>
            <p:cNvPr id="79971" name="Text Box 4"/>
            <p:cNvSpPr txBox="1">
              <a:spLocks noChangeArrowheads="1"/>
            </p:cNvSpPr>
            <p:nvPr/>
          </p:nvSpPr>
          <p:spPr bwMode="auto">
            <a:xfrm>
              <a:off x="288" y="1007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FDM</a:t>
              </a:r>
              <a:endParaRPr lang="fr-FR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720" y="1392"/>
              <a:ext cx="4128" cy="1151"/>
              <a:chOff x="720" y="1392"/>
              <a:chExt cx="4128" cy="1151"/>
            </a:xfrm>
          </p:grpSpPr>
          <p:sp>
            <p:nvSpPr>
              <p:cNvPr id="79973" name="Line 6"/>
              <p:cNvSpPr>
                <a:spLocks noChangeShapeType="1"/>
              </p:cNvSpPr>
              <p:nvPr/>
            </p:nvSpPr>
            <p:spPr bwMode="auto">
              <a:xfrm flipV="1">
                <a:off x="1728" y="1392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74" name="Text Box 7"/>
              <p:cNvSpPr txBox="1">
                <a:spLocks noChangeArrowheads="1"/>
              </p:cNvSpPr>
              <p:nvPr/>
            </p:nvSpPr>
            <p:spPr bwMode="auto">
              <a:xfrm>
                <a:off x="720" y="1680"/>
                <a:ext cx="9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/>
                  <a:t>frequency</a:t>
                </a:r>
                <a:endParaRPr lang="fr-FR"/>
              </a:p>
            </p:txBody>
          </p:sp>
          <p:sp>
            <p:nvSpPr>
              <p:cNvPr id="79975" name="Line 8"/>
              <p:cNvSpPr>
                <a:spLocks noChangeShapeType="1"/>
              </p:cNvSpPr>
              <p:nvPr/>
            </p:nvSpPr>
            <p:spPr bwMode="auto">
              <a:xfrm>
                <a:off x="1728" y="2208"/>
                <a:ext cx="31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76" name="Text Box 9"/>
              <p:cNvSpPr txBox="1">
                <a:spLocks noChangeArrowheads="1"/>
              </p:cNvSpPr>
              <p:nvPr/>
            </p:nvSpPr>
            <p:spPr bwMode="auto">
              <a:xfrm>
                <a:off x="3048" y="2255"/>
                <a:ext cx="47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/>
                  <a:t>time</a:t>
                </a:r>
                <a:endParaRPr lang="fr-FR"/>
              </a:p>
            </p:txBody>
          </p:sp>
          <p:sp>
            <p:nvSpPr>
              <p:cNvPr id="79977" name="Rectangle 10"/>
              <p:cNvSpPr>
                <a:spLocks noChangeArrowheads="1"/>
              </p:cNvSpPr>
              <p:nvPr/>
            </p:nvSpPr>
            <p:spPr bwMode="auto">
              <a:xfrm>
                <a:off x="1776" y="1584"/>
                <a:ext cx="2880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</p:grpSp>
      </p:grp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2743200" y="2514600"/>
            <a:ext cx="45720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2743200" y="2743200"/>
            <a:ext cx="45720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2743200" y="2971800"/>
            <a:ext cx="4572000" cy="228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2743200" y="3200400"/>
            <a:ext cx="45720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81000" y="3748088"/>
            <a:ext cx="7239000" cy="2516187"/>
            <a:chOff x="288" y="2543"/>
            <a:chExt cx="4560" cy="1585"/>
          </a:xfrm>
        </p:grpSpPr>
        <p:sp>
          <p:nvSpPr>
            <p:cNvPr id="79965" name="Text Box 16"/>
            <p:cNvSpPr txBox="1">
              <a:spLocks noChangeArrowheads="1"/>
            </p:cNvSpPr>
            <p:nvPr/>
          </p:nvSpPr>
          <p:spPr bwMode="auto">
            <a:xfrm>
              <a:off x="288" y="2543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TDM</a:t>
              </a:r>
              <a:endParaRPr lang="fr-FR"/>
            </a:p>
          </p:txBody>
        </p:sp>
        <p:sp>
          <p:nvSpPr>
            <p:cNvPr id="79966" name="Line 17"/>
            <p:cNvSpPr>
              <a:spLocks noChangeShapeType="1"/>
            </p:cNvSpPr>
            <p:nvPr/>
          </p:nvSpPr>
          <p:spPr bwMode="auto">
            <a:xfrm flipV="1">
              <a:off x="1728" y="2977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67" name="Text Box 18"/>
            <p:cNvSpPr txBox="1">
              <a:spLocks noChangeArrowheads="1"/>
            </p:cNvSpPr>
            <p:nvPr/>
          </p:nvSpPr>
          <p:spPr bwMode="auto">
            <a:xfrm>
              <a:off x="720" y="3265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frequency</a:t>
              </a:r>
              <a:endParaRPr lang="fr-FR"/>
            </a:p>
          </p:txBody>
        </p:sp>
        <p:sp>
          <p:nvSpPr>
            <p:cNvPr id="79968" name="Line 19"/>
            <p:cNvSpPr>
              <a:spLocks noChangeShapeType="1"/>
            </p:cNvSpPr>
            <p:nvPr/>
          </p:nvSpPr>
          <p:spPr bwMode="auto">
            <a:xfrm>
              <a:off x="1728" y="3793"/>
              <a:ext cx="3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69" name="Text Box 20"/>
            <p:cNvSpPr txBox="1">
              <a:spLocks noChangeArrowheads="1"/>
            </p:cNvSpPr>
            <p:nvPr/>
          </p:nvSpPr>
          <p:spPr bwMode="auto">
            <a:xfrm>
              <a:off x="3048" y="3840"/>
              <a:ext cx="4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time</a:t>
              </a:r>
              <a:endParaRPr lang="fr-FR"/>
            </a:p>
          </p:txBody>
        </p:sp>
        <p:sp>
          <p:nvSpPr>
            <p:cNvPr id="79970" name="Rectangle 21"/>
            <p:cNvSpPr>
              <a:spLocks noChangeArrowheads="1"/>
            </p:cNvSpPr>
            <p:nvPr/>
          </p:nvSpPr>
          <p:spPr bwMode="auto">
            <a:xfrm>
              <a:off x="1776" y="3168"/>
              <a:ext cx="288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743200" y="4740275"/>
            <a:ext cx="3886200" cy="914400"/>
            <a:chOff x="1776" y="3168"/>
            <a:chExt cx="2448" cy="576"/>
          </a:xfrm>
        </p:grpSpPr>
        <p:sp>
          <p:nvSpPr>
            <p:cNvPr id="79960" name="Rectangle 23"/>
            <p:cNvSpPr>
              <a:spLocks noChangeArrowheads="1"/>
            </p:cNvSpPr>
            <p:nvPr/>
          </p:nvSpPr>
          <p:spPr bwMode="auto">
            <a:xfrm>
              <a:off x="1776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61" name="Rectangle 24"/>
            <p:cNvSpPr>
              <a:spLocks noChangeArrowheads="1"/>
            </p:cNvSpPr>
            <p:nvPr/>
          </p:nvSpPr>
          <p:spPr bwMode="auto">
            <a:xfrm>
              <a:off x="2352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62" name="Rectangle 25"/>
            <p:cNvSpPr>
              <a:spLocks noChangeArrowheads="1"/>
            </p:cNvSpPr>
            <p:nvPr/>
          </p:nvSpPr>
          <p:spPr bwMode="auto">
            <a:xfrm>
              <a:off x="2928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63" name="Rectangle 26"/>
            <p:cNvSpPr>
              <a:spLocks noChangeArrowheads="1"/>
            </p:cNvSpPr>
            <p:nvPr/>
          </p:nvSpPr>
          <p:spPr bwMode="auto">
            <a:xfrm>
              <a:off x="3504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64" name="Rectangle 27"/>
            <p:cNvSpPr>
              <a:spLocks noChangeArrowheads="1"/>
            </p:cNvSpPr>
            <p:nvPr/>
          </p:nvSpPr>
          <p:spPr bwMode="auto">
            <a:xfrm>
              <a:off x="4080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2971800" y="4740275"/>
            <a:ext cx="3886200" cy="914400"/>
            <a:chOff x="1920" y="3168"/>
            <a:chExt cx="2448" cy="576"/>
          </a:xfrm>
        </p:grpSpPr>
        <p:sp>
          <p:nvSpPr>
            <p:cNvPr id="79955" name="Rectangle 29"/>
            <p:cNvSpPr>
              <a:spLocks noChangeArrowheads="1"/>
            </p:cNvSpPr>
            <p:nvPr/>
          </p:nvSpPr>
          <p:spPr bwMode="auto">
            <a:xfrm>
              <a:off x="1920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56" name="Rectangle 30"/>
            <p:cNvSpPr>
              <a:spLocks noChangeArrowheads="1"/>
            </p:cNvSpPr>
            <p:nvPr/>
          </p:nvSpPr>
          <p:spPr bwMode="auto">
            <a:xfrm>
              <a:off x="2496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57" name="Rectangle 31"/>
            <p:cNvSpPr>
              <a:spLocks noChangeArrowheads="1"/>
            </p:cNvSpPr>
            <p:nvPr/>
          </p:nvSpPr>
          <p:spPr bwMode="auto">
            <a:xfrm>
              <a:off x="3072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58" name="Rectangle 32"/>
            <p:cNvSpPr>
              <a:spLocks noChangeArrowheads="1"/>
            </p:cNvSpPr>
            <p:nvPr/>
          </p:nvSpPr>
          <p:spPr bwMode="auto">
            <a:xfrm>
              <a:off x="3648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59" name="Rectangle 33"/>
            <p:cNvSpPr>
              <a:spLocks noChangeArrowheads="1"/>
            </p:cNvSpPr>
            <p:nvPr/>
          </p:nvSpPr>
          <p:spPr bwMode="auto">
            <a:xfrm>
              <a:off x="4224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200400" y="4740275"/>
            <a:ext cx="3886200" cy="914400"/>
            <a:chOff x="2064" y="3168"/>
            <a:chExt cx="2448" cy="576"/>
          </a:xfrm>
        </p:grpSpPr>
        <p:sp>
          <p:nvSpPr>
            <p:cNvPr id="79950" name="Rectangle 35"/>
            <p:cNvSpPr>
              <a:spLocks noChangeArrowheads="1"/>
            </p:cNvSpPr>
            <p:nvPr/>
          </p:nvSpPr>
          <p:spPr bwMode="auto">
            <a:xfrm>
              <a:off x="2064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51" name="Rectangle 36"/>
            <p:cNvSpPr>
              <a:spLocks noChangeArrowheads="1"/>
            </p:cNvSpPr>
            <p:nvPr/>
          </p:nvSpPr>
          <p:spPr bwMode="auto">
            <a:xfrm>
              <a:off x="2640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52" name="Rectangle 37"/>
            <p:cNvSpPr>
              <a:spLocks noChangeArrowheads="1"/>
            </p:cNvSpPr>
            <p:nvPr/>
          </p:nvSpPr>
          <p:spPr bwMode="auto">
            <a:xfrm>
              <a:off x="3216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53" name="Rectangle 38"/>
            <p:cNvSpPr>
              <a:spLocks noChangeArrowheads="1"/>
            </p:cNvSpPr>
            <p:nvPr/>
          </p:nvSpPr>
          <p:spPr bwMode="auto">
            <a:xfrm>
              <a:off x="3792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54" name="Rectangle 39"/>
            <p:cNvSpPr>
              <a:spLocks noChangeArrowheads="1"/>
            </p:cNvSpPr>
            <p:nvPr/>
          </p:nvSpPr>
          <p:spPr bwMode="auto">
            <a:xfrm>
              <a:off x="4368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3429000" y="4740275"/>
            <a:ext cx="3886200" cy="914400"/>
            <a:chOff x="2208" y="3168"/>
            <a:chExt cx="2448" cy="576"/>
          </a:xfrm>
        </p:grpSpPr>
        <p:sp>
          <p:nvSpPr>
            <p:cNvPr id="79945" name="Rectangle 41"/>
            <p:cNvSpPr>
              <a:spLocks noChangeArrowheads="1"/>
            </p:cNvSpPr>
            <p:nvPr/>
          </p:nvSpPr>
          <p:spPr bwMode="auto">
            <a:xfrm>
              <a:off x="2208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46" name="Rectangle 42"/>
            <p:cNvSpPr>
              <a:spLocks noChangeArrowheads="1"/>
            </p:cNvSpPr>
            <p:nvPr/>
          </p:nvSpPr>
          <p:spPr bwMode="auto">
            <a:xfrm>
              <a:off x="2784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47" name="Rectangle 43"/>
            <p:cNvSpPr>
              <a:spLocks noChangeArrowheads="1"/>
            </p:cNvSpPr>
            <p:nvPr/>
          </p:nvSpPr>
          <p:spPr bwMode="auto">
            <a:xfrm>
              <a:off x="3360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48" name="Rectangle 44"/>
            <p:cNvSpPr>
              <a:spLocks noChangeArrowheads="1"/>
            </p:cNvSpPr>
            <p:nvPr/>
          </p:nvSpPr>
          <p:spPr bwMode="auto">
            <a:xfrm>
              <a:off x="3936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49" name="Rectangle 45"/>
            <p:cNvSpPr>
              <a:spLocks noChangeArrowheads="1"/>
            </p:cNvSpPr>
            <p:nvPr/>
          </p:nvSpPr>
          <p:spPr bwMode="auto">
            <a:xfrm>
              <a:off x="4512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2743200" y="2743200"/>
            <a:ext cx="4572000" cy="457200"/>
            <a:chOff x="1776" y="1728"/>
            <a:chExt cx="2880" cy="288"/>
          </a:xfrm>
        </p:grpSpPr>
        <p:sp>
          <p:nvSpPr>
            <p:cNvPr id="79942" name="Line 47"/>
            <p:cNvSpPr>
              <a:spLocks noChangeShapeType="1"/>
            </p:cNvSpPr>
            <p:nvPr/>
          </p:nvSpPr>
          <p:spPr bwMode="auto">
            <a:xfrm flipV="1">
              <a:off x="1776" y="172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43" name="Line 48"/>
            <p:cNvSpPr>
              <a:spLocks noChangeShapeType="1"/>
            </p:cNvSpPr>
            <p:nvPr/>
          </p:nvSpPr>
          <p:spPr bwMode="auto">
            <a:xfrm flipV="1">
              <a:off x="1776" y="187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44" name="Line 49"/>
            <p:cNvSpPr>
              <a:spLocks noChangeShapeType="1"/>
            </p:cNvSpPr>
            <p:nvPr/>
          </p:nvSpPr>
          <p:spPr bwMode="auto">
            <a:xfrm flipV="1">
              <a:off x="1776" y="201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2971800" y="4740275"/>
            <a:ext cx="4114800" cy="914400"/>
            <a:chOff x="1920" y="3168"/>
            <a:chExt cx="2592" cy="576"/>
          </a:xfrm>
        </p:grpSpPr>
        <p:sp>
          <p:nvSpPr>
            <p:cNvPr id="79923" name="Line 51"/>
            <p:cNvSpPr>
              <a:spLocks noChangeShapeType="1"/>
            </p:cNvSpPr>
            <p:nvPr/>
          </p:nvSpPr>
          <p:spPr bwMode="auto">
            <a:xfrm>
              <a:off x="192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4" name="Line 52"/>
            <p:cNvSpPr>
              <a:spLocks noChangeShapeType="1"/>
            </p:cNvSpPr>
            <p:nvPr/>
          </p:nvSpPr>
          <p:spPr bwMode="auto">
            <a:xfrm>
              <a:off x="206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5" name="Line 53"/>
            <p:cNvSpPr>
              <a:spLocks noChangeShapeType="1"/>
            </p:cNvSpPr>
            <p:nvPr/>
          </p:nvSpPr>
          <p:spPr bwMode="auto">
            <a:xfrm>
              <a:off x="220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6" name="Line 54"/>
            <p:cNvSpPr>
              <a:spLocks noChangeShapeType="1"/>
            </p:cNvSpPr>
            <p:nvPr/>
          </p:nvSpPr>
          <p:spPr bwMode="auto">
            <a:xfrm>
              <a:off x="235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7" name="Line 55"/>
            <p:cNvSpPr>
              <a:spLocks noChangeShapeType="1"/>
            </p:cNvSpPr>
            <p:nvPr/>
          </p:nvSpPr>
          <p:spPr bwMode="auto">
            <a:xfrm>
              <a:off x="249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8" name="Line 56"/>
            <p:cNvSpPr>
              <a:spLocks noChangeShapeType="1"/>
            </p:cNvSpPr>
            <p:nvPr/>
          </p:nvSpPr>
          <p:spPr bwMode="auto">
            <a:xfrm>
              <a:off x="264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9" name="Line 57"/>
            <p:cNvSpPr>
              <a:spLocks noChangeShapeType="1"/>
            </p:cNvSpPr>
            <p:nvPr/>
          </p:nvSpPr>
          <p:spPr bwMode="auto">
            <a:xfrm>
              <a:off x="278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0" name="Line 58"/>
            <p:cNvSpPr>
              <a:spLocks noChangeShapeType="1"/>
            </p:cNvSpPr>
            <p:nvPr/>
          </p:nvSpPr>
          <p:spPr bwMode="auto">
            <a:xfrm>
              <a:off x="292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1" name="Line 59"/>
            <p:cNvSpPr>
              <a:spLocks noChangeShapeType="1"/>
            </p:cNvSpPr>
            <p:nvPr/>
          </p:nvSpPr>
          <p:spPr bwMode="auto">
            <a:xfrm>
              <a:off x="307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2" name="Line 60"/>
            <p:cNvSpPr>
              <a:spLocks noChangeShapeType="1"/>
            </p:cNvSpPr>
            <p:nvPr/>
          </p:nvSpPr>
          <p:spPr bwMode="auto">
            <a:xfrm>
              <a:off x="321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3" name="Line 61"/>
            <p:cNvSpPr>
              <a:spLocks noChangeShapeType="1"/>
            </p:cNvSpPr>
            <p:nvPr/>
          </p:nvSpPr>
          <p:spPr bwMode="auto">
            <a:xfrm>
              <a:off x="336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4" name="Line 62"/>
            <p:cNvSpPr>
              <a:spLocks noChangeShapeType="1"/>
            </p:cNvSpPr>
            <p:nvPr/>
          </p:nvSpPr>
          <p:spPr bwMode="auto">
            <a:xfrm>
              <a:off x="350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5" name="Line 63"/>
            <p:cNvSpPr>
              <a:spLocks noChangeShapeType="1"/>
            </p:cNvSpPr>
            <p:nvPr/>
          </p:nvSpPr>
          <p:spPr bwMode="auto">
            <a:xfrm>
              <a:off x="364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6" name="Line 64"/>
            <p:cNvSpPr>
              <a:spLocks noChangeShapeType="1"/>
            </p:cNvSpPr>
            <p:nvPr/>
          </p:nvSpPr>
          <p:spPr bwMode="auto">
            <a:xfrm>
              <a:off x="379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7" name="Line 65"/>
            <p:cNvSpPr>
              <a:spLocks noChangeShapeType="1"/>
            </p:cNvSpPr>
            <p:nvPr/>
          </p:nvSpPr>
          <p:spPr bwMode="auto">
            <a:xfrm>
              <a:off x="393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8" name="Line 66"/>
            <p:cNvSpPr>
              <a:spLocks noChangeShapeType="1"/>
            </p:cNvSpPr>
            <p:nvPr/>
          </p:nvSpPr>
          <p:spPr bwMode="auto">
            <a:xfrm>
              <a:off x="408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9" name="Line 67"/>
            <p:cNvSpPr>
              <a:spLocks noChangeShapeType="1"/>
            </p:cNvSpPr>
            <p:nvPr/>
          </p:nvSpPr>
          <p:spPr bwMode="auto">
            <a:xfrm>
              <a:off x="422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40" name="Line 68"/>
            <p:cNvSpPr>
              <a:spLocks noChangeShapeType="1"/>
            </p:cNvSpPr>
            <p:nvPr/>
          </p:nvSpPr>
          <p:spPr bwMode="auto">
            <a:xfrm>
              <a:off x="436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41" name="Line 69"/>
            <p:cNvSpPr>
              <a:spLocks noChangeShapeType="1"/>
            </p:cNvSpPr>
            <p:nvPr/>
          </p:nvSpPr>
          <p:spPr bwMode="auto">
            <a:xfrm>
              <a:off x="451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2743200" y="2628900"/>
            <a:ext cx="4572000" cy="685800"/>
            <a:chOff x="1776" y="1656"/>
            <a:chExt cx="2880" cy="432"/>
          </a:xfrm>
        </p:grpSpPr>
        <p:sp>
          <p:nvSpPr>
            <p:cNvPr id="79919" name="Line 71"/>
            <p:cNvSpPr>
              <a:spLocks noChangeShapeType="1"/>
            </p:cNvSpPr>
            <p:nvPr/>
          </p:nvSpPr>
          <p:spPr bwMode="auto">
            <a:xfrm>
              <a:off x="1776" y="165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0" name="Line 72"/>
            <p:cNvSpPr>
              <a:spLocks noChangeShapeType="1"/>
            </p:cNvSpPr>
            <p:nvPr/>
          </p:nvSpPr>
          <p:spPr bwMode="auto">
            <a:xfrm>
              <a:off x="1776" y="1800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1" name="Line 73"/>
            <p:cNvSpPr>
              <a:spLocks noChangeShapeType="1"/>
            </p:cNvSpPr>
            <p:nvPr/>
          </p:nvSpPr>
          <p:spPr bwMode="auto">
            <a:xfrm>
              <a:off x="1776" y="194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2" name="Line 74"/>
            <p:cNvSpPr>
              <a:spLocks noChangeShapeType="1"/>
            </p:cNvSpPr>
            <p:nvPr/>
          </p:nvSpPr>
          <p:spPr bwMode="auto">
            <a:xfrm>
              <a:off x="1776" y="208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75"/>
          <p:cNvGrpSpPr>
            <a:grpSpLocks/>
          </p:cNvGrpSpPr>
          <p:nvPr/>
        </p:nvGrpSpPr>
        <p:grpSpPr bwMode="auto">
          <a:xfrm>
            <a:off x="2857500" y="4740275"/>
            <a:ext cx="4343400" cy="914400"/>
            <a:chOff x="1848" y="3168"/>
            <a:chExt cx="2736" cy="576"/>
          </a:xfrm>
        </p:grpSpPr>
        <p:sp>
          <p:nvSpPr>
            <p:cNvPr id="79899" name="Line 76"/>
            <p:cNvSpPr>
              <a:spLocks noChangeShapeType="1"/>
            </p:cNvSpPr>
            <p:nvPr/>
          </p:nvSpPr>
          <p:spPr bwMode="auto">
            <a:xfrm>
              <a:off x="184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0" name="Line 77"/>
            <p:cNvSpPr>
              <a:spLocks noChangeShapeType="1"/>
            </p:cNvSpPr>
            <p:nvPr/>
          </p:nvSpPr>
          <p:spPr bwMode="auto">
            <a:xfrm>
              <a:off x="199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1" name="Line 78"/>
            <p:cNvSpPr>
              <a:spLocks noChangeShapeType="1"/>
            </p:cNvSpPr>
            <p:nvPr/>
          </p:nvSpPr>
          <p:spPr bwMode="auto">
            <a:xfrm>
              <a:off x="213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2" name="Line 79"/>
            <p:cNvSpPr>
              <a:spLocks noChangeShapeType="1"/>
            </p:cNvSpPr>
            <p:nvPr/>
          </p:nvSpPr>
          <p:spPr bwMode="auto">
            <a:xfrm>
              <a:off x="228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3" name="Line 80"/>
            <p:cNvSpPr>
              <a:spLocks noChangeShapeType="1"/>
            </p:cNvSpPr>
            <p:nvPr/>
          </p:nvSpPr>
          <p:spPr bwMode="auto">
            <a:xfrm>
              <a:off x="242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4" name="Line 81"/>
            <p:cNvSpPr>
              <a:spLocks noChangeShapeType="1"/>
            </p:cNvSpPr>
            <p:nvPr/>
          </p:nvSpPr>
          <p:spPr bwMode="auto">
            <a:xfrm>
              <a:off x="256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5" name="Line 82"/>
            <p:cNvSpPr>
              <a:spLocks noChangeShapeType="1"/>
            </p:cNvSpPr>
            <p:nvPr/>
          </p:nvSpPr>
          <p:spPr bwMode="auto">
            <a:xfrm>
              <a:off x="271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6" name="Line 83"/>
            <p:cNvSpPr>
              <a:spLocks noChangeShapeType="1"/>
            </p:cNvSpPr>
            <p:nvPr/>
          </p:nvSpPr>
          <p:spPr bwMode="auto">
            <a:xfrm>
              <a:off x="285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7" name="Line 84"/>
            <p:cNvSpPr>
              <a:spLocks noChangeShapeType="1"/>
            </p:cNvSpPr>
            <p:nvPr/>
          </p:nvSpPr>
          <p:spPr bwMode="auto">
            <a:xfrm>
              <a:off x="300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8" name="Line 85"/>
            <p:cNvSpPr>
              <a:spLocks noChangeShapeType="1"/>
            </p:cNvSpPr>
            <p:nvPr/>
          </p:nvSpPr>
          <p:spPr bwMode="auto">
            <a:xfrm>
              <a:off x="314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9" name="Line 86"/>
            <p:cNvSpPr>
              <a:spLocks noChangeShapeType="1"/>
            </p:cNvSpPr>
            <p:nvPr/>
          </p:nvSpPr>
          <p:spPr bwMode="auto">
            <a:xfrm>
              <a:off x="328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0" name="Line 87"/>
            <p:cNvSpPr>
              <a:spLocks noChangeShapeType="1"/>
            </p:cNvSpPr>
            <p:nvPr/>
          </p:nvSpPr>
          <p:spPr bwMode="auto">
            <a:xfrm>
              <a:off x="343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1" name="Line 88"/>
            <p:cNvSpPr>
              <a:spLocks noChangeShapeType="1"/>
            </p:cNvSpPr>
            <p:nvPr/>
          </p:nvSpPr>
          <p:spPr bwMode="auto">
            <a:xfrm>
              <a:off x="357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2" name="Line 89"/>
            <p:cNvSpPr>
              <a:spLocks noChangeShapeType="1"/>
            </p:cNvSpPr>
            <p:nvPr/>
          </p:nvSpPr>
          <p:spPr bwMode="auto">
            <a:xfrm>
              <a:off x="372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3" name="Line 90"/>
            <p:cNvSpPr>
              <a:spLocks noChangeShapeType="1"/>
            </p:cNvSpPr>
            <p:nvPr/>
          </p:nvSpPr>
          <p:spPr bwMode="auto">
            <a:xfrm>
              <a:off x="386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4" name="Line 91"/>
            <p:cNvSpPr>
              <a:spLocks noChangeShapeType="1"/>
            </p:cNvSpPr>
            <p:nvPr/>
          </p:nvSpPr>
          <p:spPr bwMode="auto">
            <a:xfrm>
              <a:off x="400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5" name="Line 92"/>
            <p:cNvSpPr>
              <a:spLocks noChangeShapeType="1"/>
            </p:cNvSpPr>
            <p:nvPr/>
          </p:nvSpPr>
          <p:spPr bwMode="auto">
            <a:xfrm>
              <a:off x="415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6" name="Line 93"/>
            <p:cNvSpPr>
              <a:spLocks noChangeShapeType="1"/>
            </p:cNvSpPr>
            <p:nvPr/>
          </p:nvSpPr>
          <p:spPr bwMode="auto">
            <a:xfrm>
              <a:off x="429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7" name="Line 94"/>
            <p:cNvSpPr>
              <a:spLocks noChangeShapeType="1"/>
            </p:cNvSpPr>
            <p:nvPr/>
          </p:nvSpPr>
          <p:spPr bwMode="auto">
            <a:xfrm>
              <a:off x="444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8" name="Line 95"/>
            <p:cNvSpPr>
              <a:spLocks noChangeShapeType="1"/>
            </p:cNvSpPr>
            <p:nvPr/>
          </p:nvSpPr>
          <p:spPr bwMode="auto">
            <a:xfrm>
              <a:off x="458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99"/>
          <p:cNvGrpSpPr>
            <a:grpSpLocks/>
          </p:cNvGrpSpPr>
          <p:nvPr/>
        </p:nvGrpSpPr>
        <p:grpSpPr bwMode="auto">
          <a:xfrm>
            <a:off x="5368925" y="1257300"/>
            <a:ext cx="2709863" cy="952500"/>
            <a:chOff x="3477" y="216"/>
            <a:chExt cx="1707" cy="600"/>
          </a:xfrm>
        </p:grpSpPr>
        <p:grpSp>
          <p:nvGrpSpPr>
            <p:cNvPr id="14" name="Group 100"/>
            <p:cNvGrpSpPr>
              <a:grpSpLocks/>
            </p:cNvGrpSpPr>
            <p:nvPr/>
          </p:nvGrpSpPr>
          <p:grpSpPr bwMode="auto">
            <a:xfrm>
              <a:off x="3477" y="528"/>
              <a:ext cx="1707" cy="288"/>
              <a:chOff x="3477" y="288"/>
              <a:chExt cx="1707" cy="288"/>
            </a:xfrm>
          </p:grpSpPr>
          <p:sp>
            <p:nvSpPr>
              <p:cNvPr id="79894" name="Text Box 101"/>
              <p:cNvSpPr txBox="1">
                <a:spLocks noChangeArrowheads="1"/>
              </p:cNvSpPr>
              <p:nvPr/>
            </p:nvSpPr>
            <p:spPr bwMode="auto">
              <a:xfrm>
                <a:off x="3477" y="288"/>
                <a:ext cx="74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/>
                  <a:t>4 users</a:t>
                </a:r>
                <a:endParaRPr lang="fr-FR"/>
              </a:p>
            </p:txBody>
          </p:sp>
          <p:sp>
            <p:nvSpPr>
              <p:cNvPr id="79895" name="Rectangle 102"/>
              <p:cNvSpPr>
                <a:spLocks noChangeArrowheads="1"/>
              </p:cNvSpPr>
              <p:nvPr/>
            </p:nvSpPr>
            <p:spPr bwMode="auto">
              <a:xfrm>
                <a:off x="4464" y="352"/>
                <a:ext cx="144" cy="144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9896" name="Rectangle 103"/>
              <p:cNvSpPr>
                <a:spLocks noChangeArrowheads="1"/>
              </p:cNvSpPr>
              <p:nvPr/>
            </p:nvSpPr>
            <p:spPr bwMode="auto">
              <a:xfrm>
                <a:off x="4656" y="352"/>
                <a:ext cx="144" cy="144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9897" name="Rectangle 104"/>
              <p:cNvSpPr>
                <a:spLocks noChangeArrowheads="1"/>
              </p:cNvSpPr>
              <p:nvPr/>
            </p:nvSpPr>
            <p:spPr bwMode="auto">
              <a:xfrm>
                <a:off x="4848" y="35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9898" name="Rectangle 105"/>
              <p:cNvSpPr>
                <a:spLocks noChangeArrowheads="1"/>
              </p:cNvSpPr>
              <p:nvPr/>
            </p:nvSpPr>
            <p:spPr bwMode="auto">
              <a:xfrm>
                <a:off x="5040" y="352"/>
                <a:ext cx="144" cy="144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</p:grpSp>
        <p:sp>
          <p:nvSpPr>
            <p:cNvPr id="79893" name="Text Box 106"/>
            <p:cNvSpPr txBox="1">
              <a:spLocks noChangeArrowheads="1"/>
            </p:cNvSpPr>
            <p:nvPr/>
          </p:nvSpPr>
          <p:spPr bwMode="auto">
            <a:xfrm>
              <a:off x="3480" y="216"/>
              <a:ext cx="9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Example:</a:t>
              </a:r>
              <a:endParaRPr lang="fr-FR"/>
            </a:p>
          </p:txBody>
        </p:sp>
      </p:grpSp>
      <p:sp>
        <p:nvSpPr>
          <p:cNvPr id="79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E8BFACEA-C629-4358-9008-44EB8256AB14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7" grpId="0" animBg="1"/>
      <p:bldP spid="55308" grpId="0" animBg="1"/>
      <p:bldP spid="55309" grpId="0" animBg="1"/>
      <p:bldP spid="553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81922" name="Picture 3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175" y="75247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438900" y="2770188"/>
            <a:ext cx="1155700" cy="620712"/>
            <a:chOff x="3600" y="219"/>
            <a:chExt cx="360" cy="175"/>
          </a:xfrm>
        </p:grpSpPr>
        <p:sp>
          <p:nvSpPr>
            <p:cNvPr id="81946" name="Oval 5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81947" name="Line 5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48" name="Line 5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49" name="Rectangle 5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81950" name="Oval 5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3" name="Group 5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956" name="Line 5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57" name="Line 5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58" name="Line 5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5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953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54" name="Line 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55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19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5438" y="177800"/>
            <a:ext cx="8001000" cy="768350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Packet switching versus circuit switching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981200"/>
            <a:ext cx="3810000" cy="4648200"/>
          </a:xfrm>
        </p:spPr>
        <p:txBody>
          <a:bodyPr>
            <a:normAutofit lnSpcReduction="10000"/>
          </a:bodyPr>
          <a:lstStyle/>
          <a:p>
            <a:pPr marL="231775" indent="-231775" eaLnBrk="1" hangingPunct="1">
              <a:buSzPct val="75000"/>
              <a:buFont typeface="Wingdings" pitchFamily="2" charset="2"/>
              <a:buNone/>
              <a:tabLst>
                <a:tab pos="566738" algn="l"/>
              </a:tabLst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example:</a:t>
            </a:r>
          </a:p>
          <a:p>
            <a:pPr marL="231775" indent="-231775" eaLnBrk="1" hangingPunct="1">
              <a:buSzTx/>
              <a:buFont typeface="Wingdings" pitchFamily="2" charset="2"/>
              <a:buChar char="§"/>
              <a:tabLst>
                <a:tab pos="566738" algn="l"/>
              </a:tabLst>
            </a:pPr>
            <a:r>
              <a:rPr lang="en-US" sz="2400" smtClean="0">
                <a:ea typeface="ＭＳ Ｐゴシック" pitchFamily="34" charset="-128"/>
              </a:rPr>
              <a:t>1 Mb/s link</a:t>
            </a:r>
          </a:p>
          <a:p>
            <a:pPr marL="231775" indent="-231775" eaLnBrk="1" hangingPunct="1">
              <a:buSzTx/>
              <a:buFont typeface="Wingdings" pitchFamily="2" charset="2"/>
              <a:buChar char="§"/>
              <a:tabLst>
                <a:tab pos="566738" algn="l"/>
              </a:tabLst>
            </a:pPr>
            <a:r>
              <a:rPr lang="en-US" sz="2400" smtClean="0">
                <a:ea typeface="ＭＳ Ｐゴシック" pitchFamily="34" charset="-128"/>
              </a:rPr>
              <a:t>each user: </a:t>
            </a:r>
          </a:p>
          <a:p>
            <a:pPr marL="566738" lvl="1" indent="-219075" eaLnBrk="1" hangingPunct="1">
              <a:buClr>
                <a:schemeClr val="tx1"/>
              </a:buClr>
              <a:buFontTx/>
              <a:buChar char="•"/>
              <a:tabLst>
                <a:tab pos="566738" algn="l"/>
              </a:tabLst>
            </a:pPr>
            <a:r>
              <a:rPr lang="en-US" sz="2000" smtClean="0"/>
              <a:t>100 kb/s when </a:t>
            </a: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smtClean="0">
                <a:ea typeface="ＭＳ Ｐゴシック" pitchFamily="34" charset="-128"/>
              </a:rPr>
              <a:t>active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endParaRPr lang="en-US" altLang="ja-JP" sz="2000" smtClean="0">
              <a:ea typeface="ＭＳ Ｐゴシック" pitchFamily="34" charset="-128"/>
            </a:endParaRPr>
          </a:p>
          <a:p>
            <a:pPr marL="566738" lvl="1" indent="-219075" eaLnBrk="1" hangingPunct="1">
              <a:buClr>
                <a:schemeClr val="tx1"/>
              </a:buClr>
              <a:buFontTx/>
              <a:buChar char="•"/>
              <a:tabLst>
                <a:tab pos="566738" algn="l"/>
              </a:tabLst>
            </a:pPr>
            <a:r>
              <a:rPr lang="en-US" sz="2000" smtClean="0"/>
              <a:t>active 10% of time</a:t>
            </a:r>
          </a:p>
          <a:p>
            <a:pPr marL="566738" lvl="1" indent="-219075" eaLnBrk="1" hangingPunct="1">
              <a:tabLst>
                <a:tab pos="566738" algn="l"/>
              </a:tabLst>
            </a:pPr>
            <a:endParaRPr lang="en-US" sz="2000" smtClean="0"/>
          </a:p>
          <a:p>
            <a:pPr marL="231775" indent="-231775" eaLnBrk="1" hangingPunct="1">
              <a:buSzPct val="75000"/>
              <a:tabLst>
                <a:tab pos="566738" algn="l"/>
              </a:tabLst>
            </a:pP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circuit-switching:</a:t>
            </a:r>
            <a:r>
              <a:rPr lang="en-US" sz="2400" smtClean="0">
                <a:ea typeface="ＭＳ Ｐゴシック" pitchFamily="34" charset="-128"/>
              </a:rPr>
              <a:t> </a:t>
            </a:r>
          </a:p>
          <a:p>
            <a:pPr marL="566738" lvl="1" indent="-219075" eaLnBrk="1" hangingPunct="1">
              <a:tabLst>
                <a:tab pos="566738" algn="l"/>
              </a:tabLst>
            </a:pPr>
            <a:r>
              <a:rPr lang="en-US" sz="2000" smtClean="0"/>
              <a:t>10 users</a:t>
            </a:r>
          </a:p>
          <a:p>
            <a:pPr marL="231775" indent="-231775" eaLnBrk="1" hangingPunct="1">
              <a:buSzPct val="75000"/>
              <a:tabLst>
                <a:tab pos="566738" algn="l"/>
              </a:tabLst>
            </a:pP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packet switching:</a:t>
            </a:r>
            <a:r>
              <a:rPr lang="en-US" sz="2400" smtClean="0">
                <a:ea typeface="ＭＳ Ｐゴシック" pitchFamily="34" charset="-128"/>
              </a:rPr>
              <a:t> </a:t>
            </a:r>
          </a:p>
          <a:p>
            <a:pPr marL="566738" lvl="1" indent="-219075" eaLnBrk="1" hangingPunct="1">
              <a:tabLst>
                <a:tab pos="566738" algn="l"/>
              </a:tabLst>
            </a:pPr>
            <a:r>
              <a:rPr lang="en-US" sz="2000" smtClean="0"/>
              <a:t>with 35 users, probability &gt; 10 active at same time is less than .0004 *</a:t>
            </a:r>
          </a:p>
          <a:p>
            <a:pPr marL="231775" indent="-231775" eaLnBrk="1" hangingPunct="1">
              <a:tabLst>
                <a:tab pos="566738" algn="l"/>
              </a:tabLst>
            </a:pPr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8192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68300" y="1122363"/>
            <a:ext cx="8715375" cy="60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packet switching allows more users to use network!</a:t>
            </a:r>
          </a:p>
        </p:txBody>
      </p:sp>
      <p:sp>
        <p:nvSpPr>
          <p:cNvPr id="81927" name="Line 15"/>
          <p:cNvSpPr>
            <a:spLocks noChangeShapeType="1"/>
          </p:cNvSpPr>
          <p:nvPr/>
        </p:nvSpPr>
        <p:spPr bwMode="auto">
          <a:xfrm>
            <a:off x="5380038" y="2562225"/>
            <a:ext cx="838200" cy="4572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Line 16"/>
          <p:cNvSpPr>
            <a:spLocks noChangeShapeType="1"/>
          </p:cNvSpPr>
          <p:nvPr/>
        </p:nvSpPr>
        <p:spPr bwMode="auto">
          <a:xfrm>
            <a:off x="6218238" y="3019425"/>
            <a:ext cx="20383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Line 17"/>
          <p:cNvSpPr>
            <a:spLocks noChangeShapeType="1"/>
          </p:cNvSpPr>
          <p:nvPr/>
        </p:nvSpPr>
        <p:spPr bwMode="auto">
          <a:xfrm>
            <a:off x="6218238" y="3171825"/>
            <a:ext cx="20383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Line 18"/>
          <p:cNvSpPr>
            <a:spLocks noChangeShapeType="1"/>
          </p:cNvSpPr>
          <p:nvPr/>
        </p:nvSpPr>
        <p:spPr bwMode="auto">
          <a:xfrm flipV="1">
            <a:off x="5456238" y="3171825"/>
            <a:ext cx="762000" cy="6096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1" name="Text Box 19"/>
          <p:cNvSpPr txBox="1">
            <a:spLocks noChangeArrowheads="1"/>
          </p:cNvSpPr>
          <p:nvPr/>
        </p:nvSpPr>
        <p:spPr bwMode="auto">
          <a:xfrm>
            <a:off x="5145088" y="2740025"/>
            <a:ext cx="730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i="1">
                <a:solidFill>
                  <a:srgbClr val="000099"/>
                </a:solidFill>
                <a:latin typeface="Gill Sans MT" pitchFamily="34" charset="0"/>
              </a:rPr>
              <a:t>N</a:t>
            </a:r>
            <a:r>
              <a:rPr lang="en-US" sz="2000">
                <a:solidFill>
                  <a:srgbClr val="000099"/>
                </a:solidFill>
                <a:latin typeface="Gill Sans MT" pitchFamily="34" charset="0"/>
              </a:rPr>
              <a:t> </a:t>
            </a:r>
          </a:p>
          <a:p>
            <a:pPr algn="ctr">
              <a:lnSpc>
                <a:spcPct val="80000"/>
              </a:lnSpc>
            </a:pPr>
            <a:r>
              <a:rPr lang="en-US" sz="2000">
                <a:solidFill>
                  <a:srgbClr val="000099"/>
                </a:solidFill>
                <a:latin typeface="Gill Sans MT" pitchFamily="34" charset="0"/>
              </a:rPr>
              <a:t>users</a:t>
            </a:r>
          </a:p>
        </p:txBody>
      </p:sp>
      <p:sp>
        <p:nvSpPr>
          <p:cNvPr id="81932" name="Text Box 20"/>
          <p:cNvSpPr txBox="1">
            <a:spLocks noChangeArrowheads="1"/>
          </p:cNvSpPr>
          <p:nvPr/>
        </p:nvSpPr>
        <p:spPr bwMode="auto">
          <a:xfrm>
            <a:off x="7542213" y="3303588"/>
            <a:ext cx="1468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 Mbps link</a:t>
            </a:r>
          </a:p>
        </p:txBody>
      </p:sp>
      <p:sp>
        <p:nvSpPr>
          <p:cNvPr id="81933" name="Line 47"/>
          <p:cNvSpPr>
            <a:spLocks noChangeShapeType="1"/>
          </p:cNvSpPr>
          <p:nvPr/>
        </p:nvSpPr>
        <p:spPr bwMode="auto">
          <a:xfrm>
            <a:off x="7586663" y="3086100"/>
            <a:ext cx="1409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4719638" y="4767263"/>
            <a:ext cx="4168775" cy="985837"/>
            <a:chOff x="3016" y="3097"/>
            <a:chExt cx="2626" cy="621"/>
          </a:xfrm>
        </p:grpSpPr>
        <p:sp>
          <p:nvSpPr>
            <p:cNvPr id="81944" name="Text Box 48"/>
            <p:cNvSpPr txBox="1">
              <a:spLocks noChangeArrowheads="1"/>
            </p:cNvSpPr>
            <p:nvPr/>
          </p:nvSpPr>
          <p:spPr bwMode="auto">
            <a:xfrm>
              <a:off x="3016" y="3097"/>
              <a:ext cx="26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CC0000"/>
                  </a:solidFill>
                  <a:latin typeface="Gill Sans MT" pitchFamily="34" charset="0"/>
                </a:rPr>
                <a:t>Q:</a:t>
              </a:r>
              <a:r>
                <a:rPr lang="en-US">
                  <a:latin typeface="Gill Sans MT" pitchFamily="34" charset="0"/>
                </a:rPr>
                <a:t> how did we get value 0.0004?</a:t>
              </a:r>
            </a:p>
          </p:txBody>
        </p:sp>
        <p:sp>
          <p:nvSpPr>
            <p:cNvPr id="81945" name="Text Box 48"/>
            <p:cNvSpPr txBox="1">
              <a:spLocks noChangeArrowheads="1"/>
            </p:cNvSpPr>
            <p:nvPr/>
          </p:nvSpPr>
          <p:spPr bwMode="auto">
            <a:xfrm>
              <a:off x="3031" y="3430"/>
              <a:ext cx="25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CC0000"/>
                  </a:solidFill>
                  <a:latin typeface="Gill Sans MT" pitchFamily="34" charset="0"/>
                </a:rPr>
                <a:t>Q:</a:t>
              </a:r>
              <a:r>
                <a:rPr lang="en-US">
                  <a:latin typeface="Gill Sans MT" pitchFamily="34" charset="0"/>
                </a:rPr>
                <a:t> what happens if &gt; 35 users ?</a:t>
              </a:r>
            </a:p>
          </p:txBody>
        </p:sp>
      </p:grpSp>
      <p:sp>
        <p:nvSpPr>
          <p:cNvPr id="81935" name="Text Box 34"/>
          <p:cNvSpPr txBox="1">
            <a:spLocks noChangeArrowheads="1"/>
          </p:cNvSpPr>
          <p:nvPr/>
        </p:nvSpPr>
        <p:spPr bwMode="auto">
          <a:xfrm rot="5273514">
            <a:off x="4791869" y="2780507"/>
            <a:ext cx="73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…..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4646613" y="2066925"/>
            <a:ext cx="779462" cy="679450"/>
            <a:chOff x="-44" y="1473"/>
            <a:chExt cx="981" cy="1105"/>
          </a:xfrm>
        </p:grpSpPr>
        <p:pic>
          <p:nvPicPr>
            <p:cNvPr id="81942" name="Picture 38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943" name="Freeform 3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4651375" y="3392488"/>
            <a:ext cx="779463" cy="679450"/>
            <a:chOff x="-44" y="1473"/>
            <a:chExt cx="981" cy="1105"/>
          </a:xfrm>
        </p:grpSpPr>
        <p:pic>
          <p:nvPicPr>
            <p:cNvPr id="81940" name="Picture 4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941" name="Freeform 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19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7B7A0E14-B245-4F03-ABF3-30AE85A8ED49}" type="slidenum">
              <a:rPr lang="en-US"/>
              <a:pPr/>
              <a:t>8</a:t>
            </a:fld>
            <a:endParaRPr lang="en-US"/>
          </a:p>
        </p:txBody>
      </p:sp>
      <p:sp>
        <p:nvSpPr>
          <p:cNvPr id="81939" name="TextBox 1"/>
          <p:cNvSpPr txBox="1">
            <a:spLocks noChangeArrowheads="1"/>
          </p:cNvSpPr>
          <p:nvPr/>
        </p:nvSpPr>
        <p:spPr bwMode="auto">
          <a:xfrm>
            <a:off x="647700" y="6462713"/>
            <a:ext cx="51546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* Check out the online interactive exercises for more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31800" y="1720850"/>
            <a:ext cx="8196263" cy="4648200"/>
          </a:xfrm>
        </p:spPr>
        <p:txBody>
          <a:bodyPr>
            <a:normAutofit lnSpcReduction="10000"/>
          </a:bodyPr>
          <a:lstStyle/>
          <a:p>
            <a:pPr eaLnBrk="1" hangingPunct="1">
              <a:buSzPct val="75000"/>
            </a:pPr>
            <a:r>
              <a:rPr lang="en-US" sz="2400" dirty="0" smtClean="0">
                <a:ea typeface="ＭＳ Ｐゴシック" pitchFamily="34" charset="-128"/>
              </a:rPr>
              <a:t>great for </a:t>
            </a:r>
            <a:r>
              <a:rPr lang="en-US" sz="2400" dirty="0" err="1" smtClean="0">
                <a:ea typeface="ＭＳ Ｐゴシック" pitchFamily="34" charset="-128"/>
              </a:rPr>
              <a:t>bursty</a:t>
            </a:r>
            <a:r>
              <a:rPr lang="en-US" sz="2400" dirty="0" smtClean="0">
                <a:ea typeface="ＭＳ Ｐゴシック" pitchFamily="34" charset="-128"/>
              </a:rPr>
              <a:t> data</a:t>
            </a:r>
          </a:p>
          <a:p>
            <a:pPr lvl="1" eaLnBrk="1" hangingPunct="1"/>
            <a:r>
              <a:rPr lang="en-US" dirty="0" smtClean="0"/>
              <a:t>resource sharing</a:t>
            </a:r>
          </a:p>
          <a:p>
            <a:pPr lvl="1" eaLnBrk="1" hangingPunct="1"/>
            <a:r>
              <a:rPr lang="en-US" dirty="0" smtClean="0"/>
              <a:t>simpler, no call setup</a:t>
            </a:r>
            <a:endParaRPr lang="en-US" sz="2000" dirty="0" smtClean="0"/>
          </a:p>
          <a:p>
            <a:pPr eaLnBrk="1" hangingPunct="1">
              <a:buSzPct val="75000"/>
            </a:pPr>
            <a:r>
              <a:rPr 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excessive congestion possible:</a:t>
            </a:r>
            <a:r>
              <a:rPr lang="en-US" sz="2400" dirty="0" smtClean="0">
                <a:ea typeface="ＭＳ Ｐゴシック" pitchFamily="34" charset="-128"/>
              </a:rPr>
              <a:t> packet delay and loss</a:t>
            </a:r>
          </a:p>
          <a:p>
            <a:pPr lvl="1" eaLnBrk="1" hangingPunct="1"/>
            <a:r>
              <a:rPr lang="en-US" dirty="0" smtClean="0"/>
              <a:t>protocols needed for reliable data transfer, congestion control</a:t>
            </a:r>
            <a:endParaRPr lang="en-US" sz="2000" dirty="0" smtClean="0"/>
          </a:p>
          <a:p>
            <a:pPr eaLnBrk="1" hangingPunct="1">
              <a:buSzPct val="75000"/>
            </a:pPr>
            <a:r>
              <a:rPr 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Q:</a:t>
            </a:r>
            <a:r>
              <a:rPr 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 How to provide circuit-like behavior?</a:t>
            </a:r>
          </a:p>
          <a:p>
            <a:pPr lvl="1" eaLnBrk="1" hangingPunct="1"/>
            <a:r>
              <a:rPr lang="en-US" dirty="0" smtClean="0"/>
              <a:t>bandwidth guarantees needed for audio/video apps</a:t>
            </a:r>
          </a:p>
          <a:p>
            <a:pPr lvl="1" eaLnBrk="1" hangingPunct="1"/>
            <a:r>
              <a:rPr lang="en-US" dirty="0" smtClean="0"/>
              <a:t>still an unsolved problem (chapter 7)</a:t>
            </a:r>
            <a:endParaRPr lang="en-US" sz="2000" dirty="0" smtClean="0"/>
          </a:p>
        </p:txBody>
      </p:sp>
      <p:sp>
        <p:nvSpPr>
          <p:cNvPr id="83971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4638" y="1196975"/>
            <a:ext cx="7620000" cy="60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is packet switching a </a:t>
            </a:r>
            <a:r>
              <a:rPr lang="ja-JP" altLang="en-US" smtClean="0">
                <a:solidFill>
                  <a:srgbClr val="CC0000"/>
                </a:solidFill>
                <a:ea typeface="ＭＳ Ｐゴシック" pitchFamily="34" charset="-128"/>
              </a:rPr>
              <a:t>“</a:t>
            </a:r>
            <a:r>
              <a:rPr lang="en-US" altLang="ja-JP" smtClean="0">
                <a:solidFill>
                  <a:srgbClr val="CC0000"/>
                </a:solidFill>
                <a:ea typeface="ＭＳ Ｐゴシック" pitchFamily="34" charset="-128"/>
              </a:rPr>
              <a:t>slam dunk winner?</a:t>
            </a:r>
            <a:r>
              <a:rPr lang="ja-JP" altLang="en-US" smtClean="0">
                <a:solidFill>
                  <a:srgbClr val="CC0000"/>
                </a:solidFill>
                <a:ea typeface="ＭＳ Ｐゴシック" pitchFamily="34" charset="-128"/>
              </a:rPr>
              <a:t>”</a:t>
            </a:r>
            <a:endParaRPr lang="en-US" smtClean="0">
              <a:solidFill>
                <a:srgbClr val="CC0000"/>
              </a:solidFill>
              <a:ea typeface="ＭＳ Ｐゴシック" pitchFamily="34" charset="-128"/>
            </a:endParaRPr>
          </a:p>
        </p:txBody>
      </p:sp>
      <p:sp>
        <p:nvSpPr>
          <p:cNvPr id="83972" name="Text Box 20"/>
          <p:cNvSpPr txBox="1">
            <a:spLocks noChangeArrowheads="1"/>
          </p:cNvSpPr>
          <p:nvPr/>
        </p:nvSpPr>
        <p:spPr bwMode="auto">
          <a:xfrm>
            <a:off x="381000" y="5867400"/>
            <a:ext cx="82343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CC0000"/>
                </a:solidFill>
                <a:latin typeface="Gill Sans MT" pitchFamily="34" charset="0"/>
              </a:rPr>
              <a:t>Q:</a:t>
            </a:r>
            <a:r>
              <a:rPr lang="en-US" dirty="0">
                <a:latin typeface="Gill Sans MT" pitchFamily="34" charset="0"/>
              </a:rPr>
              <a:t>  human analogies of reserved resources (circuit switching) versus on-demand allocation (packet-switching)?</a:t>
            </a:r>
          </a:p>
        </p:txBody>
      </p:sp>
      <p:pic>
        <p:nvPicPr>
          <p:cNvPr id="83973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175" y="75247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4" name="Rectangle 2"/>
          <p:cNvSpPr>
            <a:spLocks noChangeArrowheads="1"/>
          </p:cNvSpPr>
          <p:nvPr/>
        </p:nvSpPr>
        <p:spPr bwMode="auto">
          <a:xfrm>
            <a:off x="325438" y="177800"/>
            <a:ext cx="80010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3600">
                <a:solidFill>
                  <a:srgbClr val="000099"/>
                </a:solidFill>
                <a:latin typeface="Gill Sans MT" pitchFamily="34" charset="0"/>
              </a:rPr>
              <a:t>Packet switching versus circuit switching</a:t>
            </a:r>
            <a:endParaRPr lang="en-US" sz="440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839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FC0654A9-09EF-4376-8382-5E83BC456A48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1450</Words>
  <Application>Microsoft Office PowerPoint</Application>
  <PresentationFormat>On-screen Show (4:3)</PresentationFormat>
  <Paragraphs>518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The network core</vt:lpstr>
      <vt:lpstr>Packet-switching: store-and-forward</vt:lpstr>
      <vt:lpstr>Packet Switching: queueing delay, loss</vt:lpstr>
      <vt:lpstr>Two key network-core functions</vt:lpstr>
      <vt:lpstr>Alternative core: circuit switching</vt:lpstr>
      <vt:lpstr>Circuit switching: FDM versus TDM</vt:lpstr>
      <vt:lpstr>Packet switching versus circuit switching</vt:lpstr>
      <vt:lpstr>Slide 9</vt:lpstr>
      <vt:lpstr>Internet structure: network of networks</vt:lpstr>
      <vt:lpstr>Internet structure: network of networks</vt:lpstr>
      <vt:lpstr>Internet structure: network of networks</vt:lpstr>
      <vt:lpstr>Internet structure: network of networks</vt:lpstr>
      <vt:lpstr>Internet structure: network of networks</vt:lpstr>
      <vt:lpstr>Internet structure: network of networks</vt:lpstr>
      <vt:lpstr>Internet structure: network of networks</vt:lpstr>
      <vt:lpstr>Internet structure: network of networks</vt:lpstr>
      <vt:lpstr>Internet structure: network of networks</vt:lpstr>
      <vt:lpstr>Tier-1 ISP: e.g., Sprint</vt:lpstr>
    </vt:vector>
  </TitlesOfParts>
  <Company>New Jersey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George Blank</dc:creator>
  <cp:lastModifiedBy>George Blank</cp:lastModifiedBy>
  <cp:revision>2</cp:revision>
  <dcterms:created xsi:type="dcterms:W3CDTF">2013-07-26T16:05:31Z</dcterms:created>
  <dcterms:modified xsi:type="dcterms:W3CDTF">2013-07-26T16:10:20Z</dcterms:modified>
</cp:coreProperties>
</file>