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8A833-5FA5-450A-95D7-500AECC11344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F9C8A-9743-4ADC-BECA-ADB3859400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3C5EC28-C6A6-46C4-8245-8B3EB3B3E356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F38E7B3-49D3-46BC-AFFC-581569A47242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1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11" rIns="91420" bIns="45711" anchor="b"/>
          <a:lstStyle/>
          <a:p>
            <a:pPr algn="r" defTabSz="914485"/>
            <a:fld id="{53965C6C-05D1-460B-B791-6133D0E578C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defTabSz="914485"/>
              <a:t>4</a:t>
            </a:fld>
            <a:endParaRPr lang="en-US" sz="1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3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1F42CA2-A875-42CD-B6AD-49232557E2E8}" type="slidenum">
              <a:rPr lang="en-US"/>
              <a:pPr/>
              <a:t>5</a:t>
            </a:fld>
            <a:endParaRPr lang="en-US"/>
          </a:p>
        </p:txBody>
      </p:sp>
      <p:sp>
        <p:nvSpPr>
          <p:cNvPr id="115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71C3F5F-EF2F-4768-9F54-01AE5836C687}" type="slidenum">
              <a:rPr lang="en-US"/>
              <a:pPr/>
              <a:t>6</a:t>
            </a:fld>
            <a:endParaRPr lang="en-US"/>
          </a:p>
        </p:txBody>
      </p:sp>
      <p:sp>
        <p:nvSpPr>
          <p:cNvPr id="1177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29717C-3F3B-4F7C-854A-7F137847C1F8}" type="slidenum">
              <a:rPr lang="en-US"/>
              <a:pPr/>
              <a:t>7</a:t>
            </a:fld>
            <a:endParaRPr lang="en-US"/>
          </a:p>
        </p:txBody>
      </p:sp>
      <p:sp>
        <p:nvSpPr>
          <p:cNvPr id="119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968B980-18DD-4F1F-8049-1530C66D8F3B}" type="slidenum">
              <a:rPr lang="en-US"/>
              <a:pPr/>
              <a:t>8</a:t>
            </a:fld>
            <a:endParaRPr lang="en-US"/>
          </a:p>
        </p:txBody>
      </p:sp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C8F69C9-600D-4DA1-9F3D-CB3AF7F341FD}" type="slidenum">
              <a:rPr lang="en-US"/>
              <a:pPr/>
              <a:t>9</a:t>
            </a:fld>
            <a:endParaRPr lang="en-US"/>
          </a:p>
        </p:txBody>
      </p:sp>
      <p:sp>
        <p:nvSpPr>
          <p:cNvPr id="123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FE5B30B-2CF0-4CC0-BE94-FDA6F8AF68BB}" type="slidenum">
              <a:rPr lang="en-US"/>
              <a:pPr/>
              <a:t>10</a:t>
            </a:fld>
            <a:endParaRPr lang="en-US"/>
          </a:p>
        </p:txBody>
      </p:sp>
      <p:sp>
        <p:nvSpPr>
          <p:cNvPr id="1259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D143-05DC-4CF8-9FF3-3A33E8FDEF51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7679-AC0A-4FD8-8391-643E7EDD77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D143-05DC-4CF8-9FF3-3A33E8FDEF51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7679-AC0A-4FD8-8391-643E7EDD77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D143-05DC-4CF8-9FF3-3A33E8FDEF51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7679-AC0A-4FD8-8391-643E7EDD77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D143-05DC-4CF8-9FF3-3A33E8FDEF51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7679-AC0A-4FD8-8391-643E7EDD77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D143-05DC-4CF8-9FF3-3A33E8FDEF51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7679-AC0A-4FD8-8391-643E7EDD77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D143-05DC-4CF8-9FF3-3A33E8FDEF51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7679-AC0A-4FD8-8391-643E7EDD77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D143-05DC-4CF8-9FF3-3A33E8FDEF51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7679-AC0A-4FD8-8391-643E7EDD77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D143-05DC-4CF8-9FF3-3A33E8FDEF51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7679-AC0A-4FD8-8391-643E7EDD77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D143-05DC-4CF8-9FF3-3A33E8FDEF51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7679-AC0A-4FD8-8391-643E7EDD77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D143-05DC-4CF8-9FF3-3A33E8FDEF51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7679-AC0A-4FD8-8391-643E7EDD77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D143-05DC-4CF8-9FF3-3A33E8FDEF51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7679-AC0A-4FD8-8391-643E7EDD77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CD143-05DC-4CF8-9FF3-3A33E8FDEF51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E7679-AC0A-4FD8-8391-643E7EDD77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0B4C67C7-AE3C-4556-8D59-02E394D81A69}" type="slidenum">
              <a:rPr lang="en-US"/>
              <a:pPr/>
              <a:t>1</a:t>
            </a:fld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71475" y="715964"/>
            <a:ext cx="4786152" cy="170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pitchFamily="34" charset="0"/>
              </a:rPr>
              <a:t>Chapter 1</a:t>
            </a:r>
            <a:r>
              <a:rPr lang="en-US" sz="4800" dirty="0">
                <a:solidFill>
                  <a:srgbClr val="000099"/>
                </a:solidFill>
                <a:latin typeface="Gill Sans MT" pitchFamily="34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pitchFamily="34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pitchFamily="34" charset="0"/>
              </a:rPr>
              <a:t>Packet Loss &amp; Delay</a:t>
            </a:r>
            <a:endParaRPr lang="en-US" sz="4400" dirty="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2800" i="1">
                <a:solidFill>
                  <a:srgbClr val="008000"/>
                </a:solidFill>
                <a:latin typeface="Gill Sans MT" pitchFamily="34" charset="0"/>
              </a:rPr>
              <a:t>Computer Networking: A Top Down Approach </a:t>
            </a:r>
            <a:r>
              <a:rPr lang="en-US" sz="2800">
                <a:solidFill>
                  <a:srgbClr val="008000"/>
                </a:solidFill>
                <a:latin typeface="Gill Sans MT" pitchFamily="34" charset="0"/>
              </a:rPr>
              <a:t/>
            </a:r>
            <a:br>
              <a:rPr lang="en-US" sz="28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6</a:t>
            </a:r>
            <a:r>
              <a:rPr lang="en-US" sz="2000" baseline="30000">
                <a:solidFill>
                  <a:srgbClr val="008000"/>
                </a:solidFill>
                <a:latin typeface="Gill Sans MT" pitchFamily="34" charset="0"/>
              </a:rPr>
              <a:t>th</a:t>
            </a: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 edition 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Jim Kurose, Keith Ross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Addison-Wesley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March 2012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369888" y="3268663"/>
            <a:ext cx="537845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A note on the use of these ppt slides:</a:t>
            </a:r>
          </a:p>
          <a:p>
            <a:r>
              <a:rPr lang="en-US" sz="1200"/>
              <a:t>We</a:t>
            </a:r>
            <a:r>
              <a:rPr lang="ja-JP" altLang="en-US" sz="1200"/>
              <a:t>’</a:t>
            </a:r>
            <a:r>
              <a:rPr lang="en-US" altLang="ja-JP" sz="1200"/>
              <a:t>re making these slides freely available to all (faculty, students, readers). They</a:t>
            </a:r>
            <a:r>
              <a:rPr lang="ja-JP" altLang="en-US" sz="1200"/>
              <a:t>’</a:t>
            </a:r>
            <a:r>
              <a:rPr lang="en-US" altLang="ja-JP" sz="1200"/>
              <a:t>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/>
              <a:t>lot</a:t>
            </a:r>
            <a:r>
              <a:rPr lang="en-US" altLang="ja-JP" sz="120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73063" y="4267200"/>
            <a:ext cx="537845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3038" indent="-173038">
              <a:lnSpc>
                <a:spcPct val="85000"/>
              </a:lnSpc>
            </a:pPr>
            <a:endParaRPr lang="en-US" sz="1400">
              <a:latin typeface="Gill Sans MT" pitchFamily="34" charset="0"/>
            </a:endParaRPr>
          </a:p>
          <a:p>
            <a:pPr marL="173038" indent="-173038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1200"/>
              <a:t>If you use these slides (e.g., in a class) that you mention their source (after all, we</a:t>
            </a:r>
            <a:r>
              <a:rPr lang="ja-JP" altLang="en-US" sz="1200"/>
              <a:t>’</a:t>
            </a:r>
            <a:r>
              <a:rPr lang="en-US" altLang="ja-JP" sz="1200"/>
              <a:t>d like people to use our book!)</a:t>
            </a:r>
          </a:p>
          <a:p>
            <a:pPr marL="173038" indent="-173038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1200"/>
              <a:t>If you post any slides on a www site, that you note that they are adapted from (or perhaps identical to) our slides, and note our copyright of this material.</a:t>
            </a:r>
          </a:p>
          <a:p>
            <a:pPr marL="173038" indent="-173038">
              <a:buClr>
                <a:schemeClr val="accent2"/>
              </a:buClr>
              <a:buFont typeface="Wingdings" pitchFamily="2" charset="2"/>
              <a:buChar char="q"/>
            </a:pPr>
            <a:endParaRPr lang="en-US" sz="1200"/>
          </a:p>
          <a:p>
            <a:pPr marL="173038" indent="-173038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sz="1200"/>
              <a:t>Thanks and enjoy!  JFK/KWR</a:t>
            </a:r>
          </a:p>
          <a:p>
            <a:pPr marL="173038" indent="-173038">
              <a:lnSpc>
                <a:spcPct val="85000"/>
              </a:lnSpc>
            </a:pPr>
            <a:endParaRPr lang="en-US" sz="1200"/>
          </a:p>
          <a:p>
            <a:pPr marL="173038" indent="-173038">
              <a:lnSpc>
                <a:spcPct val="85000"/>
              </a:lnSpc>
            </a:pPr>
            <a:r>
              <a:rPr lang="en-US" sz="1200"/>
              <a:t>     All material copyright 1996-2012</a:t>
            </a:r>
          </a:p>
          <a:p>
            <a:pPr marL="173038" indent="-173038">
              <a:lnSpc>
                <a:spcPct val="85000"/>
              </a:lnSpc>
            </a:pPr>
            <a:r>
              <a:rPr lang="en-US" sz="1200"/>
              <a:t>     J.F Kurose and K.W. Ross, All Rights Reserved</a:t>
            </a:r>
          </a:p>
        </p:txBody>
      </p:sp>
      <p:pic>
        <p:nvPicPr>
          <p:cNvPr id="2970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00" y="5942013"/>
            <a:ext cx="1873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438" y="2097088"/>
            <a:ext cx="3656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1" descr="6e_cov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1950" y="128588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Packet loss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1333500"/>
            <a:ext cx="8394700" cy="46482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queue (aka buffer) preceding link in buffer has finite capacity</a:t>
            </a:r>
          </a:p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packet arriving to full queue dropped (aka lost)</a:t>
            </a:r>
          </a:p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lost packet may be retransmitted by previous node, by source end system, or not at all</a:t>
            </a:r>
          </a:p>
        </p:txBody>
      </p:sp>
      <p:sp>
        <p:nvSpPr>
          <p:cNvPr id="124932" name="Oval 6"/>
          <p:cNvSpPr>
            <a:spLocks noChangeArrowheads="1"/>
          </p:cNvSpPr>
          <p:nvPr/>
        </p:nvSpPr>
        <p:spPr bwMode="auto">
          <a:xfrm>
            <a:off x="3092450" y="5105400"/>
            <a:ext cx="1198563" cy="369888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33" name="Rectangle 7"/>
          <p:cNvSpPr>
            <a:spLocks noChangeArrowheads="1"/>
          </p:cNvSpPr>
          <p:nvPr/>
        </p:nvSpPr>
        <p:spPr bwMode="auto">
          <a:xfrm>
            <a:off x="3092450" y="5037138"/>
            <a:ext cx="1198563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0000"/>
              </a:solidFill>
            </a:endParaRPr>
          </a:p>
        </p:txBody>
      </p:sp>
      <p:sp>
        <p:nvSpPr>
          <p:cNvPr id="124934" name="Oval 8"/>
          <p:cNvSpPr>
            <a:spLocks noChangeArrowheads="1"/>
          </p:cNvSpPr>
          <p:nvPr/>
        </p:nvSpPr>
        <p:spPr bwMode="auto">
          <a:xfrm>
            <a:off x="3101975" y="4808538"/>
            <a:ext cx="1198563" cy="430212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448050" y="4838700"/>
            <a:ext cx="498475" cy="119063"/>
            <a:chOff x="2208" y="2184"/>
            <a:chExt cx="176" cy="69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24972" name="Line 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73" name="Line 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74" name="Line 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24969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70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71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4936" name="Line 23"/>
          <p:cNvSpPr>
            <a:spLocks noChangeShapeType="1"/>
          </p:cNvSpPr>
          <p:nvPr/>
        </p:nvSpPr>
        <p:spPr bwMode="auto">
          <a:xfrm>
            <a:off x="2362200" y="4743450"/>
            <a:ext cx="698500" cy="33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Line 24"/>
          <p:cNvSpPr>
            <a:spLocks noChangeShapeType="1"/>
          </p:cNvSpPr>
          <p:nvPr/>
        </p:nvSpPr>
        <p:spPr bwMode="auto">
          <a:xfrm flipV="1">
            <a:off x="2667000" y="5208588"/>
            <a:ext cx="411163" cy="525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8" name="Line 25"/>
          <p:cNvSpPr>
            <a:spLocks noChangeShapeType="1"/>
          </p:cNvSpPr>
          <p:nvPr/>
        </p:nvSpPr>
        <p:spPr bwMode="auto">
          <a:xfrm>
            <a:off x="4286250" y="5162550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Rectangle 28"/>
          <p:cNvSpPr>
            <a:spLocks noChangeArrowheads="1"/>
          </p:cNvSpPr>
          <p:nvPr/>
        </p:nvSpPr>
        <p:spPr bwMode="auto">
          <a:xfrm>
            <a:off x="5205413" y="496252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40" name="Rectangle 29"/>
          <p:cNvSpPr>
            <a:spLocks noChangeArrowheads="1"/>
          </p:cNvSpPr>
          <p:nvPr/>
        </p:nvSpPr>
        <p:spPr bwMode="auto">
          <a:xfrm>
            <a:off x="3952875" y="5033963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41" name="Rectangle 30"/>
          <p:cNvSpPr>
            <a:spLocks noChangeArrowheads="1"/>
          </p:cNvSpPr>
          <p:nvPr/>
        </p:nvSpPr>
        <p:spPr bwMode="auto">
          <a:xfrm>
            <a:off x="4114800" y="503396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42" name="Rectangle 31"/>
          <p:cNvSpPr>
            <a:spLocks noChangeArrowheads="1"/>
          </p:cNvSpPr>
          <p:nvPr/>
        </p:nvSpPr>
        <p:spPr bwMode="auto">
          <a:xfrm>
            <a:off x="2865438" y="538162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43" name="Line 33"/>
          <p:cNvSpPr>
            <a:spLocks noChangeShapeType="1"/>
          </p:cNvSpPr>
          <p:nvPr/>
        </p:nvSpPr>
        <p:spPr bwMode="auto">
          <a:xfrm flipV="1">
            <a:off x="2835275" y="5227638"/>
            <a:ext cx="106363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44" name="Text Box 35"/>
          <p:cNvSpPr txBox="1">
            <a:spLocks noChangeArrowheads="1"/>
          </p:cNvSpPr>
          <p:nvPr/>
        </p:nvSpPr>
        <p:spPr bwMode="auto">
          <a:xfrm>
            <a:off x="1417638" y="42941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124945" name="Text Box 36"/>
          <p:cNvSpPr txBox="1">
            <a:spLocks noChangeArrowheads="1"/>
          </p:cNvSpPr>
          <p:nvPr/>
        </p:nvSpPr>
        <p:spPr bwMode="auto">
          <a:xfrm>
            <a:off x="1738313" y="52800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124946" name="Text Box 40"/>
          <p:cNvSpPr txBox="1">
            <a:spLocks noChangeArrowheads="1"/>
          </p:cNvSpPr>
          <p:nvPr/>
        </p:nvSpPr>
        <p:spPr bwMode="auto">
          <a:xfrm>
            <a:off x="4765675" y="4203700"/>
            <a:ext cx="267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packet being transmitted</a:t>
            </a:r>
          </a:p>
        </p:txBody>
      </p:sp>
      <p:sp>
        <p:nvSpPr>
          <p:cNvPr id="124947" name="Line 41"/>
          <p:cNvSpPr>
            <a:spLocks noChangeShapeType="1"/>
          </p:cNvSpPr>
          <p:nvPr/>
        </p:nvSpPr>
        <p:spPr bwMode="auto">
          <a:xfrm rot="10800000" flipV="1">
            <a:off x="4329113" y="4495800"/>
            <a:ext cx="681037" cy="565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48" name="Rectangle 56"/>
          <p:cNvSpPr>
            <a:spLocks noChangeArrowheads="1"/>
          </p:cNvSpPr>
          <p:nvPr/>
        </p:nvSpPr>
        <p:spPr bwMode="auto">
          <a:xfrm>
            <a:off x="3789363" y="503237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49" name="Rectangle 57"/>
          <p:cNvSpPr>
            <a:spLocks noChangeArrowheads="1"/>
          </p:cNvSpPr>
          <p:nvPr/>
        </p:nvSpPr>
        <p:spPr bwMode="auto">
          <a:xfrm>
            <a:off x="3627438" y="503237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50" name="Rectangle 58"/>
          <p:cNvSpPr>
            <a:spLocks noChangeArrowheads="1"/>
          </p:cNvSpPr>
          <p:nvPr/>
        </p:nvSpPr>
        <p:spPr bwMode="auto">
          <a:xfrm>
            <a:off x="3462338" y="503237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51" name="Rectangle 59"/>
          <p:cNvSpPr>
            <a:spLocks noChangeArrowheads="1"/>
          </p:cNvSpPr>
          <p:nvPr/>
        </p:nvSpPr>
        <p:spPr bwMode="auto">
          <a:xfrm>
            <a:off x="3298825" y="5032375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52" name="Rectangle 61"/>
          <p:cNvSpPr>
            <a:spLocks noChangeArrowheads="1"/>
          </p:cNvSpPr>
          <p:nvPr/>
        </p:nvSpPr>
        <p:spPr bwMode="auto">
          <a:xfrm>
            <a:off x="3133725" y="5033963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53" name="Rectangle 62"/>
          <p:cNvSpPr>
            <a:spLocks noChangeArrowheads="1"/>
          </p:cNvSpPr>
          <p:nvPr/>
        </p:nvSpPr>
        <p:spPr bwMode="auto">
          <a:xfrm>
            <a:off x="3105150" y="5010150"/>
            <a:ext cx="1171575" cy="242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54" name="Line 63"/>
          <p:cNvSpPr>
            <a:spLocks noChangeShapeType="1"/>
          </p:cNvSpPr>
          <p:nvPr/>
        </p:nvSpPr>
        <p:spPr bwMode="auto">
          <a:xfrm rot="10800000">
            <a:off x="3092450" y="5502275"/>
            <a:ext cx="687388" cy="3317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55" name="Text Box 64"/>
          <p:cNvSpPr txBox="1">
            <a:spLocks noChangeArrowheads="1"/>
          </p:cNvSpPr>
          <p:nvPr/>
        </p:nvSpPr>
        <p:spPr bwMode="auto">
          <a:xfrm>
            <a:off x="3708400" y="5661025"/>
            <a:ext cx="1924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packet arriving to</a:t>
            </a:r>
          </a:p>
          <a:p>
            <a:r>
              <a:rPr lang="en-US" sz="1800">
                <a:solidFill>
                  <a:srgbClr val="CC0000"/>
                </a:solidFill>
              </a:rPr>
              <a:t>full buffer is </a:t>
            </a:r>
            <a:r>
              <a:rPr lang="en-US" sz="1800" i="1">
                <a:solidFill>
                  <a:srgbClr val="CC0000"/>
                </a:solidFill>
              </a:rPr>
              <a:t>lost</a:t>
            </a:r>
          </a:p>
        </p:txBody>
      </p:sp>
      <p:sp>
        <p:nvSpPr>
          <p:cNvPr id="124956" name="Text Box 65"/>
          <p:cNvSpPr txBox="1">
            <a:spLocks noChangeArrowheads="1"/>
          </p:cNvSpPr>
          <p:nvPr/>
        </p:nvSpPr>
        <p:spPr bwMode="auto">
          <a:xfrm>
            <a:off x="2981325" y="4022725"/>
            <a:ext cx="1568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CC0000"/>
                </a:solidFill>
              </a:rPr>
              <a:t>buffer </a:t>
            </a:r>
          </a:p>
          <a:p>
            <a:pPr algn="ctr"/>
            <a:r>
              <a:rPr lang="en-US" sz="1800">
                <a:solidFill>
                  <a:srgbClr val="CC0000"/>
                </a:solidFill>
              </a:rPr>
              <a:t>(waiting area)</a:t>
            </a:r>
          </a:p>
        </p:txBody>
      </p:sp>
      <p:sp>
        <p:nvSpPr>
          <p:cNvPr id="124957" name="Line 66"/>
          <p:cNvSpPr>
            <a:spLocks noChangeShapeType="1"/>
          </p:cNvSpPr>
          <p:nvPr/>
        </p:nvSpPr>
        <p:spPr bwMode="auto">
          <a:xfrm>
            <a:off x="3238500" y="4630738"/>
            <a:ext cx="0" cy="3333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24958" name="Picture 4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13" y="931863"/>
            <a:ext cx="2913062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1593850" y="4314825"/>
            <a:ext cx="820738" cy="688975"/>
            <a:chOff x="-44" y="1473"/>
            <a:chExt cx="981" cy="1105"/>
          </a:xfrm>
        </p:grpSpPr>
        <p:pic>
          <p:nvPicPr>
            <p:cNvPr id="124965" name="Picture 49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4966" name="Freeform 5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1922463" y="5305425"/>
            <a:ext cx="820737" cy="688975"/>
            <a:chOff x="-44" y="1473"/>
            <a:chExt cx="981" cy="1105"/>
          </a:xfrm>
        </p:grpSpPr>
        <p:pic>
          <p:nvPicPr>
            <p:cNvPr id="124963" name="Picture 52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4964" name="Freeform 5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6A90B52A-DEFB-4930-BEF6-7DB7F1B6455B}" type="slidenum">
              <a:rPr lang="en-US"/>
              <a:pPr/>
              <a:t>10</a:t>
            </a:fld>
            <a:endParaRPr lang="en-US"/>
          </a:p>
        </p:txBody>
      </p:sp>
      <p:sp>
        <p:nvSpPr>
          <p:cNvPr id="124962" name="TextBox 1"/>
          <p:cNvSpPr txBox="1">
            <a:spLocks noChangeArrowheads="1"/>
          </p:cNvSpPr>
          <p:nvPr/>
        </p:nvSpPr>
        <p:spPr bwMode="auto">
          <a:xfrm>
            <a:off x="461963" y="6402388"/>
            <a:ext cx="622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* Check out the Java applet for an interactive animation on queuing and loss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26978" name="AutoShape 327"/>
          <p:cNvSpPr>
            <a:spLocks noChangeArrowheads="1"/>
          </p:cNvSpPr>
          <p:nvPr/>
        </p:nvSpPr>
        <p:spPr bwMode="auto">
          <a:xfrm>
            <a:off x="401638" y="3671888"/>
            <a:ext cx="500062" cy="58102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974725" y="4071938"/>
            <a:ext cx="352425" cy="876300"/>
            <a:chOff x="4140" y="429"/>
            <a:chExt cx="1425" cy="2396"/>
          </a:xfrm>
        </p:grpSpPr>
        <p:sp>
          <p:nvSpPr>
            <p:cNvPr id="127025" name="Freeform 6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26" name="Rectangle 66"/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27" name="Freeform 6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28" name="Freeform 6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29" name="Rectangle 69"/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7055" name="AutoShape 71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6" name="AutoShape 72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31" name="Rectangle 73"/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7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053" name="AutoShape 75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4" name="AutoShape 76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33" name="Rectangle 77"/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4" name="Rectangle 78"/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7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7051" name="AutoShape 8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2" name="AutoShape 81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36" name="Freeform 8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8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7049" name="AutoShape 84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0" name="AutoShape 85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38" name="Rectangle 86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9" name="Freeform 8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40" name="Freeform 8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41" name="Oval 89"/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2" name="Freeform 9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43" name="AutoShape 91"/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4" name="AutoShape 92"/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5" name="Oval 93"/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6" name="Oval 94"/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27047" name="Oval 95"/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8" name="Rectangle 96"/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1"/>
          <p:cNvGrpSpPr>
            <a:grpSpLocks/>
          </p:cNvGrpSpPr>
          <p:nvPr/>
        </p:nvGrpSpPr>
        <p:grpSpPr bwMode="auto">
          <a:xfrm flipH="1">
            <a:off x="7948613" y="4133850"/>
            <a:ext cx="1192212" cy="1171575"/>
            <a:chOff x="-44" y="1473"/>
            <a:chExt cx="981" cy="1105"/>
          </a:xfrm>
        </p:grpSpPr>
        <p:pic>
          <p:nvPicPr>
            <p:cNvPr id="127023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7024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69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143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Throughput</a:t>
            </a:r>
          </a:p>
        </p:txBody>
      </p:sp>
      <p:sp>
        <p:nvSpPr>
          <p:cNvPr id="1269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447800"/>
            <a:ext cx="7772400" cy="1779588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throughput:</a:t>
            </a:r>
            <a:r>
              <a:rPr lang="en-US" smtClean="0">
                <a:ea typeface="ＭＳ Ｐゴシック" pitchFamily="34" charset="-128"/>
              </a:rPr>
              <a:t> rate (bits/time unit) at which bits transferred between sender/receiver</a:t>
            </a:r>
          </a:p>
          <a:p>
            <a:pPr lvl="1" eaLnBrk="1" hangingPunct="1"/>
            <a:r>
              <a:rPr lang="en-US" i="1" smtClean="0">
                <a:solidFill>
                  <a:srgbClr val="CC0000"/>
                </a:solidFill>
              </a:rPr>
              <a:t>instantaneous:</a:t>
            </a:r>
            <a:r>
              <a:rPr lang="en-US" smtClean="0"/>
              <a:t> rate at given point in time</a:t>
            </a:r>
          </a:p>
          <a:p>
            <a:pPr lvl="1" eaLnBrk="1" hangingPunct="1"/>
            <a:r>
              <a:rPr lang="en-US" i="1" smtClean="0">
                <a:solidFill>
                  <a:srgbClr val="CC0000"/>
                </a:solidFill>
              </a:rPr>
              <a:t>average:</a:t>
            </a:r>
            <a:r>
              <a:rPr lang="en-US" smtClean="0"/>
              <a:t> rate over longer period of time</a:t>
            </a:r>
          </a:p>
        </p:txBody>
      </p:sp>
      <p:sp>
        <p:nvSpPr>
          <p:cNvPr id="126983" name="Text Box 325"/>
          <p:cNvSpPr txBox="1">
            <a:spLocks noChangeArrowheads="1"/>
          </p:cNvSpPr>
          <p:nvPr/>
        </p:nvSpPr>
        <p:spPr bwMode="auto">
          <a:xfrm>
            <a:off x="368300" y="5043488"/>
            <a:ext cx="1874838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server, with</a:t>
            </a:r>
          </a:p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file of F bits </a:t>
            </a:r>
          </a:p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to send to client</a:t>
            </a:r>
          </a:p>
        </p:txBody>
      </p:sp>
      <p:sp>
        <p:nvSpPr>
          <p:cNvPr id="126984" name="Text Box 328"/>
          <p:cNvSpPr txBox="1">
            <a:spLocks noChangeArrowheads="1"/>
          </p:cNvSpPr>
          <p:nvPr/>
        </p:nvSpPr>
        <p:spPr bwMode="auto">
          <a:xfrm>
            <a:off x="2784475" y="5040313"/>
            <a:ext cx="14303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link capacity</a:t>
            </a:r>
          </a:p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 R</a:t>
            </a:r>
            <a:r>
              <a:rPr lang="en-US" sz="2800" baseline="-25000">
                <a:latin typeface="Gill Sans MT" pitchFamily="34" charset="0"/>
              </a:rPr>
              <a:t>s</a:t>
            </a:r>
            <a:r>
              <a:rPr lang="en-US" sz="2000" baseline="-25000">
                <a:latin typeface="Gill Sans MT" pitchFamily="34" charset="0"/>
              </a:rPr>
              <a:t> </a:t>
            </a:r>
            <a:r>
              <a:rPr lang="en-US" sz="2000">
                <a:latin typeface="Gill Sans MT" pitchFamily="34" charset="0"/>
              </a:rPr>
              <a:t>bits/sec</a:t>
            </a:r>
          </a:p>
        </p:txBody>
      </p:sp>
      <p:sp>
        <p:nvSpPr>
          <p:cNvPr id="126985" name="Text Box 329"/>
          <p:cNvSpPr txBox="1">
            <a:spLocks noChangeArrowheads="1"/>
          </p:cNvSpPr>
          <p:nvPr/>
        </p:nvSpPr>
        <p:spPr bwMode="auto">
          <a:xfrm>
            <a:off x="5653088" y="5048250"/>
            <a:ext cx="14303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link capacity</a:t>
            </a:r>
          </a:p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 R</a:t>
            </a:r>
            <a:r>
              <a:rPr lang="en-US" sz="2800" baseline="-25000">
                <a:latin typeface="Gill Sans MT" pitchFamily="34" charset="0"/>
              </a:rPr>
              <a:t>c</a:t>
            </a:r>
            <a:r>
              <a:rPr lang="en-US" sz="2000" baseline="-25000">
                <a:latin typeface="Gill Sans MT" pitchFamily="34" charset="0"/>
              </a:rPr>
              <a:t> </a:t>
            </a:r>
            <a:r>
              <a:rPr lang="en-US" sz="2000">
                <a:latin typeface="Gill Sans MT" pitchFamily="34" charset="0"/>
              </a:rPr>
              <a:t>bits/sec</a:t>
            </a:r>
          </a:p>
        </p:txBody>
      </p:sp>
      <p:sp>
        <p:nvSpPr>
          <p:cNvPr id="126986" name="Line 337"/>
          <p:cNvSpPr>
            <a:spLocks noChangeShapeType="1"/>
          </p:cNvSpPr>
          <p:nvPr/>
        </p:nvSpPr>
        <p:spPr bwMode="auto">
          <a:xfrm flipH="1" flipV="1">
            <a:off x="2997200" y="4806950"/>
            <a:ext cx="282575" cy="303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7" name="Line 347"/>
          <p:cNvSpPr>
            <a:spLocks noChangeShapeType="1"/>
          </p:cNvSpPr>
          <p:nvPr/>
        </p:nvSpPr>
        <p:spPr bwMode="auto">
          <a:xfrm flipH="1" flipV="1">
            <a:off x="6119813" y="4876800"/>
            <a:ext cx="193675" cy="203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8" name="Line 352"/>
          <p:cNvSpPr>
            <a:spLocks noChangeShapeType="1"/>
          </p:cNvSpPr>
          <p:nvPr/>
        </p:nvSpPr>
        <p:spPr bwMode="auto">
          <a:xfrm flipH="1">
            <a:off x="801688" y="4716463"/>
            <a:ext cx="11112" cy="4111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9" name="Line 321"/>
          <p:cNvSpPr>
            <a:spLocks noChangeShapeType="1"/>
          </p:cNvSpPr>
          <p:nvPr/>
        </p:nvSpPr>
        <p:spPr bwMode="auto">
          <a:xfrm>
            <a:off x="1441450" y="4530725"/>
            <a:ext cx="6316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246"/>
          <p:cNvGrpSpPr>
            <a:grpSpLocks/>
          </p:cNvGrpSpPr>
          <p:nvPr/>
        </p:nvGrpSpPr>
        <p:grpSpPr bwMode="auto">
          <a:xfrm>
            <a:off x="3806825" y="4394200"/>
            <a:ext cx="1055688" cy="360363"/>
            <a:chOff x="3600" y="219"/>
            <a:chExt cx="360" cy="175"/>
          </a:xfrm>
        </p:grpSpPr>
        <p:sp>
          <p:nvSpPr>
            <p:cNvPr id="127010" name="Oval 24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7011" name="Line 24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12" name="Line 24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13" name="Rectangle 25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27014" name="Oval 25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9" name="Group 25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020" name="Line 2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21" name="Line 2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22" name="Line 2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5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017" name="Line 2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18" name="Line 2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19" name="Line 2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6991" name="AutoShape 350"/>
          <p:cNvSpPr>
            <a:spLocks noChangeArrowheads="1"/>
          </p:cNvSpPr>
          <p:nvPr/>
        </p:nvSpPr>
        <p:spPr bwMode="auto">
          <a:xfrm>
            <a:off x="7286625" y="4325938"/>
            <a:ext cx="889000" cy="485775"/>
          </a:xfrm>
          <a:prstGeom prst="rightArrow">
            <a:avLst>
              <a:gd name="adj1" fmla="val 50000"/>
              <a:gd name="adj2" fmla="val 45752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grpSp>
        <p:nvGrpSpPr>
          <p:cNvPr id="11" name="Group 335"/>
          <p:cNvGrpSpPr>
            <a:grpSpLocks/>
          </p:cNvGrpSpPr>
          <p:nvPr/>
        </p:nvGrpSpPr>
        <p:grpSpPr bwMode="auto">
          <a:xfrm>
            <a:off x="1404938" y="4360863"/>
            <a:ext cx="2322512" cy="392112"/>
            <a:chOff x="2249" y="3430"/>
            <a:chExt cx="1389" cy="256"/>
          </a:xfrm>
        </p:grpSpPr>
        <p:sp>
          <p:nvSpPr>
            <p:cNvPr id="255309" name="Oval 333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308" name="Rectangle 332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7008" name="Oval 331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55310" name="Rectangle 334"/>
            <p:cNvSpPr>
              <a:spLocks noChangeArrowheads="1"/>
            </p:cNvSpPr>
            <p:nvPr/>
          </p:nvSpPr>
          <p:spPr bwMode="auto">
            <a:xfrm>
              <a:off x="3562" y="3438"/>
              <a:ext cx="44" cy="24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2" name="Group 341"/>
          <p:cNvGrpSpPr>
            <a:grpSpLocks/>
          </p:cNvGrpSpPr>
          <p:nvPr/>
        </p:nvGrpSpPr>
        <p:grpSpPr bwMode="auto">
          <a:xfrm>
            <a:off x="4910138" y="4248150"/>
            <a:ext cx="2801937" cy="581025"/>
            <a:chOff x="2249" y="3430"/>
            <a:chExt cx="1389" cy="256"/>
          </a:xfrm>
        </p:grpSpPr>
        <p:sp>
          <p:nvSpPr>
            <p:cNvPr id="255318" name="Oval 342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319" name="Rectangle 343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7004" name="Oval 344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55321" name="Rectangle 345"/>
            <p:cNvSpPr>
              <a:spLocks noChangeArrowheads="1"/>
            </p:cNvSpPr>
            <p:nvPr/>
          </p:nvSpPr>
          <p:spPr bwMode="auto">
            <a:xfrm>
              <a:off x="3562" y="3438"/>
              <a:ext cx="44" cy="24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239713" y="5111750"/>
            <a:ext cx="8235950" cy="896938"/>
            <a:chOff x="0" y="3803"/>
            <a:chExt cx="5188" cy="565"/>
          </a:xfrm>
        </p:grpSpPr>
        <p:sp>
          <p:nvSpPr>
            <p:cNvPr id="126999" name="Text Box 353"/>
            <p:cNvSpPr txBox="1">
              <a:spLocks noChangeArrowheads="1"/>
            </p:cNvSpPr>
            <p:nvPr/>
          </p:nvSpPr>
          <p:spPr bwMode="auto">
            <a:xfrm>
              <a:off x="0" y="3821"/>
              <a:ext cx="1461" cy="54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server sends bits 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(fluid) into pipe</a:t>
              </a:r>
            </a:p>
            <a:p>
              <a:pPr algn="ctr">
                <a:lnSpc>
                  <a:spcPct val="85000"/>
                </a:lnSpc>
              </a:pPr>
              <a:endParaRPr lang="en-US" sz="2000">
                <a:latin typeface="Gill Sans MT" pitchFamily="34" charset="0"/>
              </a:endParaRPr>
            </a:p>
          </p:txBody>
        </p:sp>
        <p:sp>
          <p:nvSpPr>
            <p:cNvPr id="127000" name="Text Box 336"/>
            <p:cNvSpPr txBox="1">
              <a:spLocks noChangeArrowheads="1"/>
            </p:cNvSpPr>
            <p:nvPr/>
          </p:nvSpPr>
          <p:spPr bwMode="auto">
            <a:xfrm>
              <a:off x="1573" y="3803"/>
              <a:ext cx="1769" cy="54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 pipe that can carry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fluid at rate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 R</a:t>
              </a:r>
              <a:r>
                <a:rPr lang="en-US" sz="2800" baseline="-25000">
                  <a:latin typeface="Gill Sans MT" pitchFamily="34" charset="0"/>
                </a:rPr>
                <a:t>s</a:t>
              </a:r>
              <a:r>
                <a:rPr lang="en-US" sz="2000" baseline="-25000">
                  <a:latin typeface="Gill Sans MT" pitchFamily="34" charset="0"/>
                </a:rPr>
                <a:t> </a:t>
              </a:r>
              <a:r>
                <a:rPr lang="en-US" sz="2000">
                  <a:latin typeface="Gill Sans MT" pitchFamily="34" charset="0"/>
                </a:rPr>
                <a:t>bits/sec)</a:t>
              </a:r>
            </a:p>
          </p:txBody>
        </p:sp>
        <p:sp>
          <p:nvSpPr>
            <p:cNvPr id="127001" name="Text Box 346"/>
            <p:cNvSpPr txBox="1">
              <a:spLocks noChangeArrowheads="1"/>
            </p:cNvSpPr>
            <p:nvPr/>
          </p:nvSpPr>
          <p:spPr bwMode="auto">
            <a:xfrm>
              <a:off x="3328" y="3812"/>
              <a:ext cx="1860" cy="54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 pipe that can carry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fluid at rate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 R</a:t>
              </a:r>
              <a:r>
                <a:rPr lang="en-US" sz="2800" baseline="-25000">
                  <a:latin typeface="Gill Sans MT" pitchFamily="34" charset="0"/>
                </a:rPr>
                <a:t>c</a:t>
              </a:r>
              <a:r>
                <a:rPr lang="en-US" sz="2000" baseline="-25000">
                  <a:latin typeface="Gill Sans MT" pitchFamily="34" charset="0"/>
                </a:rPr>
                <a:t> </a:t>
              </a:r>
              <a:r>
                <a:rPr lang="en-US" sz="2000">
                  <a:latin typeface="Gill Sans MT" pitchFamily="34" charset="0"/>
                </a:rPr>
                <a:t>bits/sec)</a:t>
              </a:r>
            </a:p>
          </p:txBody>
        </p:sp>
      </p:grpSp>
      <p:pic>
        <p:nvPicPr>
          <p:cNvPr id="126995" name="Picture 6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13" y="931863"/>
            <a:ext cx="2913062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996" name="AutoShape 351"/>
          <p:cNvSpPr>
            <a:spLocks noChangeArrowheads="1"/>
          </p:cNvSpPr>
          <p:nvPr/>
        </p:nvSpPr>
        <p:spPr bwMode="auto">
          <a:xfrm>
            <a:off x="3732213" y="4308475"/>
            <a:ext cx="1279525" cy="485775"/>
          </a:xfrm>
          <a:prstGeom prst="rightArrow">
            <a:avLst>
              <a:gd name="adj1" fmla="val 50000"/>
              <a:gd name="adj2" fmla="val 6585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26997" name="AutoShape 349"/>
          <p:cNvSpPr>
            <a:spLocks noChangeArrowheads="1"/>
          </p:cNvSpPr>
          <p:nvPr/>
        </p:nvSpPr>
        <p:spPr bwMode="auto">
          <a:xfrm flipV="1">
            <a:off x="508000" y="4064000"/>
            <a:ext cx="974725" cy="7207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269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65E13BA2-1791-4929-B9E7-4F49EEAC00BF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28002" name="Picture 208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9217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1614488" y="2254250"/>
            <a:ext cx="352425" cy="876300"/>
            <a:chOff x="4140" y="429"/>
            <a:chExt cx="1425" cy="2396"/>
          </a:xfrm>
        </p:grpSpPr>
        <p:sp>
          <p:nvSpPr>
            <p:cNvPr id="128114" name="Freeform 14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15" name="Rectangle 142"/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16" name="Freeform 14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17" name="Freeform 14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18" name="Rectangle 145"/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4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8144" name="AutoShape 14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45" name="AutoShape 148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120" name="Rectangle 149"/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5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8142" name="AutoShape 151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43" name="AutoShape 152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122" name="Rectangle 153"/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23" name="Rectangle 154"/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5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8140" name="AutoShape 156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41" name="AutoShape 157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125" name="Freeform 15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15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8138" name="AutoShape 160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39" name="AutoShape 161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127" name="Rectangle 162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28" name="Freeform 16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29" name="Freeform 16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30" name="Oval 165"/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31" name="Freeform 16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32" name="AutoShape 167"/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33" name="AutoShape 168"/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34" name="Oval 169"/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35" name="Oval 170"/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28136" name="Oval 171"/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37" name="Rectangle 172"/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00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100013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Throughput (more)</a:t>
            </a:r>
          </a:p>
        </p:txBody>
      </p:sp>
      <p:sp>
        <p:nvSpPr>
          <p:cNvPr id="12800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447800"/>
            <a:ext cx="8150225" cy="554038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R</a:t>
            </a:r>
            <a:r>
              <a:rPr lang="en-US" i="1" baseline="-25000" smtClean="0">
                <a:solidFill>
                  <a:srgbClr val="CC0000"/>
                </a:solidFill>
                <a:ea typeface="ＭＳ Ｐゴシック" pitchFamily="34" charset="-128"/>
              </a:rPr>
              <a:t>s</a:t>
            </a: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 &lt; R</a:t>
            </a:r>
            <a:r>
              <a:rPr lang="en-US" i="1" baseline="-25000" smtClean="0">
                <a:solidFill>
                  <a:srgbClr val="CC0000"/>
                </a:solidFill>
                <a:ea typeface="ＭＳ Ｐゴシック" pitchFamily="34" charset="-128"/>
              </a:rPr>
              <a:t>c</a:t>
            </a:r>
            <a:r>
              <a:rPr lang="en-US" i="1" smtClean="0">
                <a:solidFill>
                  <a:srgbClr val="FF3300"/>
                </a:solidFill>
                <a:ea typeface="ＭＳ Ｐゴシック" pitchFamily="34" charset="-128"/>
              </a:rPr>
              <a:t>  </a:t>
            </a:r>
            <a:r>
              <a:rPr lang="en-US" smtClean="0">
                <a:ea typeface="ＭＳ Ｐゴシック" pitchFamily="34" charset="-128"/>
              </a:rPr>
              <a:t>What is average end-end throughput?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2066925" y="2606675"/>
            <a:ext cx="2136775" cy="307975"/>
            <a:chOff x="2249" y="3430"/>
            <a:chExt cx="1389" cy="256"/>
          </a:xfrm>
        </p:grpSpPr>
        <p:sp>
          <p:nvSpPr>
            <p:cNvPr id="256035" name="Oval 35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036" name="Rectangle 36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112" name="Oval 37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38" name="Rectangle 38"/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28007" name="Text Box 39"/>
          <p:cNvSpPr txBox="1">
            <a:spLocks noChangeArrowheads="1"/>
          </p:cNvSpPr>
          <p:nvPr/>
        </p:nvSpPr>
        <p:spPr bwMode="auto">
          <a:xfrm>
            <a:off x="1855788" y="2562225"/>
            <a:ext cx="2586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  R</a:t>
            </a:r>
            <a:r>
              <a:rPr lang="en-US" sz="2800" baseline="-25000"/>
              <a:t>s</a:t>
            </a:r>
            <a:r>
              <a:rPr lang="en-US" sz="2000" baseline="-25000"/>
              <a:t> </a:t>
            </a:r>
            <a:r>
              <a:rPr lang="en-US" sz="2000"/>
              <a:t>bits/sec</a:t>
            </a:r>
          </a:p>
        </p:txBody>
      </p:sp>
      <p:sp>
        <p:nvSpPr>
          <p:cNvPr id="128008" name="AutoShape 42"/>
          <p:cNvSpPr>
            <a:spLocks noChangeArrowheads="1"/>
          </p:cNvSpPr>
          <p:nvPr/>
        </p:nvSpPr>
        <p:spPr bwMode="auto">
          <a:xfrm flipV="1">
            <a:off x="1255713" y="2374900"/>
            <a:ext cx="895350" cy="5651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28009" name="AutoShape 43"/>
          <p:cNvSpPr>
            <a:spLocks noChangeArrowheads="1"/>
          </p:cNvSpPr>
          <p:nvPr/>
        </p:nvSpPr>
        <p:spPr bwMode="auto">
          <a:xfrm>
            <a:off x="7489825" y="2581275"/>
            <a:ext cx="817563" cy="379413"/>
          </a:xfrm>
          <a:prstGeom prst="rightArrow">
            <a:avLst>
              <a:gd name="adj1" fmla="val 50000"/>
              <a:gd name="adj2" fmla="val 5387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5440363" y="2473325"/>
            <a:ext cx="2790825" cy="569913"/>
            <a:chOff x="3130" y="3069"/>
            <a:chExt cx="1911" cy="366"/>
          </a:xfrm>
        </p:grpSpPr>
        <p:grpSp>
          <p:nvGrpSpPr>
            <p:cNvPr id="9" name="Group 45"/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256046" name="Oval 46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047" name="Rectangle 47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9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8108" name="Oval 48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049" name="Rectangle 49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28105" name="Text Box 50"/>
            <p:cNvSpPr txBox="1">
              <a:spLocks noChangeArrowheads="1"/>
            </p:cNvSpPr>
            <p:nvPr/>
          </p:nvSpPr>
          <p:spPr bwMode="auto">
            <a:xfrm>
              <a:off x="3181" y="3135"/>
              <a:ext cx="186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</a:t>
              </a:r>
              <a:r>
                <a:rPr lang="en-US" sz="2800" baseline="-25000"/>
                <a:t>c</a:t>
              </a:r>
              <a:r>
                <a:rPr lang="en-US" sz="2000" baseline="-25000"/>
                <a:t> </a:t>
              </a:r>
              <a:r>
                <a:rPr lang="en-US" sz="2000"/>
                <a:t>bits/sec</a:t>
              </a:r>
            </a:p>
          </p:txBody>
        </p:sp>
      </p:grp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4289425" y="2633663"/>
            <a:ext cx="971550" cy="282575"/>
            <a:chOff x="3600" y="219"/>
            <a:chExt cx="360" cy="175"/>
          </a:xfrm>
        </p:grpSpPr>
        <p:sp>
          <p:nvSpPr>
            <p:cNvPr id="128091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2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3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4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8095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8101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02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03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8098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9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00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623" name="Rectangle 56"/>
          <p:cNvSpPr>
            <a:spLocks noChangeArrowheads="1"/>
          </p:cNvSpPr>
          <p:nvPr/>
        </p:nvSpPr>
        <p:spPr bwMode="auto">
          <a:xfrm>
            <a:off x="555625" y="3330575"/>
            <a:ext cx="806291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R</a:t>
            </a:r>
            <a:r>
              <a:rPr lang="en-US" sz="2800" i="1" baseline="-25000">
                <a:solidFill>
                  <a:srgbClr val="CC0000"/>
                </a:solidFill>
                <a:latin typeface="Gill Sans MT" pitchFamily="34" charset="0"/>
              </a:rPr>
              <a:t>s</a:t>
            </a: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 &gt; R</a:t>
            </a:r>
            <a:r>
              <a:rPr lang="en-US" sz="2800" i="1" baseline="-25000">
                <a:solidFill>
                  <a:srgbClr val="CC0000"/>
                </a:solidFill>
                <a:latin typeface="Gill Sans MT" pitchFamily="34" charset="0"/>
              </a:rPr>
              <a:t>c</a:t>
            </a:r>
            <a:r>
              <a:rPr lang="en-US" sz="2800" i="1">
                <a:solidFill>
                  <a:srgbClr val="FF3300"/>
                </a:solidFill>
                <a:latin typeface="Gill Sans MT" pitchFamily="34" charset="0"/>
              </a:rPr>
              <a:t>  </a:t>
            </a:r>
            <a:r>
              <a:rPr lang="en-US" sz="2800">
                <a:latin typeface="Gill Sans MT" pitchFamily="34" charset="0"/>
              </a:rPr>
              <a:t>What is average end-end throughput?</a:t>
            </a:r>
          </a:p>
        </p:txBody>
      </p:sp>
      <p:grpSp>
        <p:nvGrpSpPr>
          <p:cNvPr id="13" name="Group 209"/>
          <p:cNvGrpSpPr>
            <a:grpSpLocks/>
          </p:cNvGrpSpPr>
          <p:nvPr/>
        </p:nvGrpSpPr>
        <p:grpSpPr bwMode="auto">
          <a:xfrm>
            <a:off x="295275" y="5167313"/>
            <a:ext cx="8577263" cy="1211262"/>
            <a:chOff x="186" y="3255"/>
            <a:chExt cx="5403" cy="763"/>
          </a:xfrm>
        </p:grpSpPr>
        <p:sp>
          <p:nvSpPr>
            <p:cNvPr id="128088" name="Rectangle 102"/>
            <p:cNvSpPr>
              <a:spLocks noChangeArrowheads="1"/>
            </p:cNvSpPr>
            <p:nvPr/>
          </p:nvSpPr>
          <p:spPr bwMode="auto">
            <a:xfrm>
              <a:off x="186" y="3378"/>
              <a:ext cx="5403" cy="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28089" name="Text Box 101"/>
            <p:cNvSpPr txBox="1">
              <a:spLocks noChangeArrowheads="1"/>
            </p:cNvSpPr>
            <p:nvPr/>
          </p:nvSpPr>
          <p:spPr bwMode="auto">
            <a:xfrm>
              <a:off x="231" y="3549"/>
              <a:ext cx="5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>
                  <a:latin typeface="Gill Sans MT" pitchFamily="34" charset="0"/>
                </a:rPr>
                <a:t>link on end-end path that constrains  end-end throughput</a:t>
              </a:r>
            </a:p>
          </p:txBody>
        </p:sp>
        <p:sp>
          <p:nvSpPr>
            <p:cNvPr id="128090" name="Text Box 104"/>
            <p:cNvSpPr txBox="1">
              <a:spLocks noChangeArrowheads="1"/>
            </p:cNvSpPr>
            <p:nvPr/>
          </p:nvSpPr>
          <p:spPr bwMode="auto">
            <a:xfrm>
              <a:off x="466" y="3255"/>
              <a:ext cx="1403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i="1">
                  <a:solidFill>
                    <a:srgbClr val="CC0000"/>
                  </a:solidFill>
                  <a:latin typeface="Gill Sans MT" pitchFamily="34" charset="0"/>
                </a:rPr>
                <a:t>bottleneck link</a:t>
              </a:r>
            </a:p>
          </p:txBody>
        </p:sp>
      </p:grpSp>
      <p:sp>
        <p:nvSpPr>
          <p:cNvPr id="128014" name="AutoShape 51"/>
          <p:cNvSpPr>
            <a:spLocks noChangeArrowheads="1"/>
          </p:cNvSpPr>
          <p:nvPr/>
        </p:nvSpPr>
        <p:spPr bwMode="auto">
          <a:xfrm>
            <a:off x="4205288" y="2574925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32"/>
          <p:cNvGrpSpPr>
            <a:grpSpLocks/>
          </p:cNvGrpSpPr>
          <p:nvPr/>
        </p:nvGrpSpPr>
        <p:grpSpPr bwMode="auto">
          <a:xfrm flipH="1">
            <a:off x="8232775" y="2420938"/>
            <a:ext cx="871538" cy="885825"/>
            <a:chOff x="-44" y="1473"/>
            <a:chExt cx="981" cy="1105"/>
          </a:xfrm>
        </p:grpSpPr>
        <p:pic>
          <p:nvPicPr>
            <p:cNvPr id="128086" name="Picture 133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8087" name="Freeform 13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8016" name="AutoShape 327"/>
          <p:cNvSpPr>
            <a:spLocks noChangeArrowheads="1"/>
          </p:cNvSpPr>
          <p:nvPr/>
        </p:nvSpPr>
        <p:spPr bwMode="auto">
          <a:xfrm>
            <a:off x="1168400" y="2117725"/>
            <a:ext cx="407988" cy="431800"/>
          </a:xfrm>
          <a:prstGeom prst="can">
            <a:avLst>
              <a:gd name="adj" fmla="val 2139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06"/>
          <p:cNvGrpSpPr>
            <a:grpSpLocks/>
          </p:cNvGrpSpPr>
          <p:nvPr/>
        </p:nvGrpSpPr>
        <p:grpSpPr bwMode="auto">
          <a:xfrm>
            <a:off x="1230313" y="3927475"/>
            <a:ext cx="7935912" cy="1166813"/>
            <a:chOff x="775" y="2474"/>
            <a:chExt cx="4999" cy="735"/>
          </a:xfrm>
        </p:grpSpPr>
        <p:grpSp>
          <p:nvGrpSpPr>
            <p:cNvPr id="16" name="Group 173"/>
            <p:cNvGrpSpPr>
              <a:grpSpLocks/>
            </p:cNvGrpSpPr>
            <p:nvPr/>
          </p:nvGrpSpPr>
          <p:grpSpPr bwMode="auto">
            <a:xfrm>
              <a:off x="1056" y="2589"/>
              <a:ext cx="222" cy="552"/>
              <a:chOff x="4140" y="429"/>
              <a:chExt cx="1425" cy="2396"/>
            </a:xfrm>
          </p:grpSpPr>
          <p:sp>
            <p:nvSpPr>
              <p:cNvPr id="128054" name="Freeform 17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55" name="Rectangle 175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56" name="Freeform 17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57" name="Freeform 17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58" name="Rectangle 178"/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17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28084" name="AutoShape 180"/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85" name="AutoShape 181"/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89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8060" name="Rectangle 182"/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" name="Group 18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28082" name="AutoShape 184"/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83" name="AutoShape 185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8062" name="Rectangle 186"/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63" name="Rectangle 187"/>
              <p:cNvSpPr>
                <a:spLocks noChangeArrowheads="1"/>
              </p:cNvSpPr>
              <p:nvPr/>
            </p:nvSpPr>
            <p:spPr bwMode="auto">
              <a:xfrm>
                <a:off x="4230" y="1653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" name="Group 18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28080" name="AutoShape 189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81" name="AutoShape 190"/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8065" name="Freeform 19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" name="Group 19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28078" name="AutoShape 193"/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28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79" name="AutoShape 194"/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8067" name="Rectangle 195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68" name="Freeform 19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69" name="Freeform 19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70" name="Oval 198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1" name="Freeform 19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72" name="AutoShape 200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0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3" name="AutoShape 201"/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4" name="Oval 202"/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5" name="Oval 203"/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28076" name="Oval 204"/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7" name="Rectangle 205"/>
              <p:cNvSpPr>
                <a:spLocks noChangeArrowheads="1"/>
              </p:cNvSpPr>
              <p:nvPr/>
            </p:nvSpPr>
            <p:spPr bwMode="auto">
              <a:xfrm>
                <a:off x="5064" y="1835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020" name="Line 57"/>
            <p:cNvSpPr>
              <a:spLocks noChangeShapeType="1"/>
            </p:cNvSpPr>
            <p:nvPr/>
          </p:nvSpPr>
          <p:spPr bwMode="auto">
            <a:xfrm>
              <a:off x="1354" y="2913"/>
              <a:ext cx="36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" name="Group 58"/>
            <p:cNvGrpSpPr>
              <a:grpSpLocks/>
            </p:cNvGrpSpPr>
            <p:nvPr/>
          </p:nvGrpSpPr>
          <p:grpSpPr bwMode="auto">
            <a:xfrm>
              <a:off x="2725" y="2845"/>
              <a:ext cx="612" cy="178"/>
              <a:chOff x="3600" y="219"/>
              <a:chExt cx="360" cy="175"/>
            </a:xfrm>
          </p:grpSpPr>
          <p:sp>
            <p:nvSpPr>
              <p:cNvPr id="128041" name="Oval 5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2" name="Line 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3" name="Line 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4" name="Rectangle 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28045" name="Oval 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" name="Group 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8051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52" name="Line 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53" name="Line 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8048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49" name="Line 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50" name="Line 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8022" name="AutoShape 90"/>
            <p:cNvSpPr>
              <a:spLocks noChangeArrowheads="1"/>
            </p:cNvSpPr>
            <p:nvPr/>
          </p:nvSpPr>
          <p:spPr bwMode="auto">
            <a:xfrm>
              <a:off x="4741" y="2812"/>
              <a:ext cx="515" cy="239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92"/>
            <p:cNvGrpSpPr>
              <a:grpSpLocks/>
            </p:cNvGrpSpPr>
            <p:nvPr/>
          </p:nvGrpSpPr>
          <p:grpSpPr bwMode="auto">
            <a:xfrm>
              <a:off x="1328" y="2707"/>
              <a:ext cx="1347" cy="359"/>
              <a:chOff x="2249" y="3430"/>
              <a:chExt cx="1389" cy="256"/>
            </a:xfrm>
          </p:grpSpPr>
          <p:sp>
            <p:nvSpPr>
              <p:cNvPr id="256093" name="Oval 93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094" name="Rectangle 94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8039" name="Oval 95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096" name="Rectangle 96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28024" name="Text Box 97"/>
            <p:cNvSpPr txBox="1">
              <a:spLocks noChangeArrowheads="1"/>
            </p:cNvSpPr>
            <p:nvPr/>
          </p:nvSpPr>
          <p:spPr bwMode="auto">
            <a:xfrm>
              <a:off x="1313" y="2781"/>
              <a:ext cx="14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</a:t>
              </a:r>
              <a:r>
                <a:rPr lang="en-US" sz="2800" baseline="-25000"/>
                <a:t>s</a:t>
              </a:r>
              <a:r>
                <a:rPr lang="en-US" sz="2000" baseline="-25000"/>
                <a:t> </a:t>
              </a:r>
              <a:r>
                <a:rPr lang="en-US" sz="2000"/>
                <a:t>bits/sec</a:t>
              </a:r>
            </a:p>
          </p:txBody>
        </p:sp>
        <p:grpSp>
          <p:nvGrpSpPr>
            <p:cNvPr id="25" name="Group 83"/>
            <p:cNvGrpSpPr>
              <a:grpSpLocks/>
            </p:cNvGrpSpPr>
            <p:nvPr/>
          </p:nvGrpSpPr>
          <p:grpSpPr bwMode="auto">
            <a:xfrm>
              <a:off x="3419" y="2828"/>
              <a:ext cx="1621" cy="194"/>
              <a:chOff x="2249" y="3430"/>
              <a:chExt cx="1389" cy="256"/>
            </a:xfrm>
          </p:grpSpPr>
          <p:sp>
            <p:nvSpPr>
              <p:cNvPr id="256084" name="Oval 84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085" name="Rectangle 85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8035" name="Oval 86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087" name="Rectangle 87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28026" name="Text Box 88"/>
            <p:cNvSpPr txBox="1">
              <a:spLocks noChangeArrowheads="1"/>
            </p:cNvSpPr>
            <p:nvPr/>
          </p:nvSpPr>
          <p:spPr bwMode="auto">
            <a:xfrm>
              <a:off x="3475" y="2800"/>
              <a:ext cx="16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  R</a:t>
              </a:r>
              <a:r>
                <a:rPr lang="en-US" sz="2800" baseline="-25000"/>
                <a:t>c</a:t>
              </a:r>
              <a:r>
                <a:rPr lang="en-US" sz="2000" baseline="-25000"/>
                <a:t> </a:t>
              </a:r>
              <a:r>
                <a:rPr lang="en-US" sz="2000"/>
                <a:t>bits/sec</a:t>
              </a:r>
            </a:p>
          </p:txBody>
        </p:sp>
        <p:sp>
          <p:nvSpPr>
            <p:cNvPr id="128027" name="AutoShape 98"/>
            <p:cNvSpPr>
              <a:spLocks noChangeArrowheads="1"/>
            </p:cNvSpPr>
            <p:nvPr/>
          </p:nvSpPr>
          <p:spPr bwMode="auto">
            <a:xfrm>
              <a:off x="2668" y="2808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8" name="AutoShape 89"/>
            <p:cNvSpPr>
              <a:spLocks noChangeArrowheads="1"/>
            </p:cNvSpPr>
            <p:nvPr/>
          </p:nvSpPr>
          <p:spPr bwMode="auto">
            <a:xfrm flipV="1">
              <a:off x="814" y="2682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grpSp>
          <p:nvGrpSpPr>
            <p:cNvPr id="26" name="Group 135"/>
            <p:cNvGrpSpPr>
              <a:grpSpLocks/>
            </p:cNvGrpSpPr>
            <p:nvPr/>
          </p:nvGrpSpPr>
          <p:grpSpPr bwMode="auto">
            <a:xfrm flipH="1">
              <a:off x="5225" y="2651"/>
              <a:ext cx="549" cy="558"/>
              <a:chOff x="-44" y="1473"/>
              <a:chExt cx="981" cy="1105"/>
            </a:xfrm>
          </p:grpSpPr>
          <p:pic>
            <p:nvPicPr>
              <p:cNvPr id="128031" name="Picture 13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8032" name="Freeform 13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28030" name="AutoShape 327"/>
            <p:cNvSpPr>
              <a:spLocks noChangeArrowheads="1"/>
            </p:cNvSpPr>
            <p:nvPr/>
          </p:nvSpPr>
          <p:spPr bwMode="auto">
            <a:xfrm>
              <a:off x="775" y="2474"/>
              <a:ext cx="257" cy="272"/>
            </a:xfrm>
            <a:prstGeom prst="can">
              <a:avLst>
                <a:gd name="adj" fmla="val 21398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0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AB3FE7ED-61DF-4F8C-86AE-240CBE42CC80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125413"/>
            <a:ext cx="7772400" cy="903287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Throughput: Internet scenario</a:t>
            </a:r>
          </a:p>
        </p:txBody>
      </p:sp>
      <p:sp>
        <p:nvSpPr>
          <p:cNvPr id="129027" name="Text Box 44"/>
          <p:cNvSpPr txBox="1">
            <a:spLocks noChangeArrowheads="1"/>
          </p:cNvSpPr>
          <p:nvPr/>
        </p:nvSpPr>
        <p:spPr bwMode="auto">
          <a:xfrm>
            <a:off x="4384675" y="5672138"/>
            <a:ext cx="4464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10 connections (fairly) share backbone bottleneck link R</a:t>
            </a:r>
            <a:r>
              <a:rPr lang="en-US" sz="2000" baseline="-25000"/>
              <a:t> </a:t>
            </a:r>
            <a:r>
              <a:rPr lang="en-US" sz="2000"/>
              <a:t>bits/sec</a:t>
            </a:r>
          </a:p>
        </p:txBody>
      </p:sp>
      <p:sp>
        <p:nvSpPr>
          <p:cNvPr id="129028" name="Freeform 296"/>
          <p:cNvSpPr>
            <a:spLocks/>
          </p:cNvSpPr>
          <p:nvPr/>
        </p:nvSpPr>
        <p:spPr bwMode="auto">
          <a:xfrm>
            <a:off x="4883150" y="2720975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29" name="Text Box 35"/>
          <p:cNvSpPr txBox="1">
            <a:spLocks noChangeArrowheads="1"/>
          </p:cNvSpPr>
          <p:nvPr/>
        </p:nvSpPr>
        <p:spPr bwMode="auto">
          <a:xfrm>
            <a:off x="4746625" y="2344738"/>
            <a:ext cx="676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R</a:t>
            </a:r>
            <a:r>
              <a:rPr lang="en-US" sz="2800" baseline="-25000"/>
              <a:t>s</a:t>
            </a:r>
            <a:endParaRPr lang="en-US" sz="2000"/>
          </a:p>
        </p:txBody>
      </p:sp>
      <p:sp>
        <p:nvSpPr>
          <p:cNvPr id="257064" name="Oval 40"/>
          <p:cNvSpPr>
            <a:spLocks noChangeArrowheads="1"/>
          </p:cNvSpPr>
          <p:nvPr/>
        </p:nvSpPr>
        <p:spPr bwMode="auto">
          <a:xfrm rot="5400000">
            <a:off x="6611144" y="3772694"/>
            <a:ext cx="50800" cy="52546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 rot="5400000">
            <a:off x="6144419" y="3278982"/>
            <a:ext cx="984250" cy="5254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9032" name="Oval 42"/>
          <p:cNvSpPr>
            <a:spLocks noChangeArrowheads="1"/>
          </p:cNvSpPr>
          <p:nvPr/>
        </p:nvSpPr>
        <p:spPr bwMode="auto">
          <a:xfrm rot="5400000">
            <a:off x="6615113" y="2794000"/>
            <a:ext cx="52387" cy="52546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67" name="Rectangle 43"/>
          <p:cNvSpPr>
            <a:spLocks noChangeArrowheads="1"/>
          </p:cNvSpPr>
          <p:nvPr/>
        </p:nvSpPr>
        <p:spPr bwMode="auto">
          <a:xfrm rot="5400000">
            <a:off x="6615113" y="3765550"/>
            <a:ext cx="31750" cy="5111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57055" name="Oval 31"/>
          <p:cNvSpPr>
            <a:spLocks noChangeArrowheads="1"/>
          </p:cNvSpPr>
          <p:nvPr/>
        </p:nvSpPr>
        <p:spPr bwMode="auto">
          <a:xfrm rot="1792560">
            <a:off x="5621338" y="2668588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57056" name="Rectangle 32"/>
          <p:cNvSpPr>
            <a:spLocks noChangeArrowheads="1"/>
          </p:cNvSpPr>
          <p:nvPr/>
        </p:nvSpPr>
        <p:spPr bwMode="auto">
          <a:xfrm rot="1792560">
            <a:off x="4956175" y="2465388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9036" name="Oval 33"/>
          <p:cNvSpPr>
            <a:spLocks noChangeArrowheads="1"/>
          </p:cNvSpPr>
          <p:nvPr/>
        </p:nvSpPr>
        <p:spPr bwMode="auto">
          <a:xfrm rot="1792560">
            <a:off x="4991100" y="2265363"/>
            <a:ext cx="38100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58" name="Rectangle 34"/>
          <p:cNvSpPr>
            <a:spLocks noChangeArrowheads="1"/>
          </p:cNvSpPr>
          <p:nvPr/>
        </p:nvSpPr>
        <p:spPr bwMode="auto">
          <a:xfrm rot="1792560">
            <a:off x="5618163" y="2665413"/>
            <a:ext cx="23812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9038" name="Line 456"/>
          <p:cNvSpPr>
            <a:spLocks noChangeShapeType="1"/>
          </p:cNvSpPr>
          <p:nvPr/>
        </p:nvSpPr>
        <p:spPr bwMode="auto">
          <a:xfrm rot="1792560">
            <a:off x="4827588" y="2536825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93" name="Oval 469"/>
          <p:cNvSpPr>
            <a:spLocks noChangeArrowheads="1"/>
          </p:cNvSpPr>
          <p:nvPr/>
        </p:nvSpPr>
        <p:spPr bwMode="auto">
          <a:xfrm rot="2768172">
            <a:off x="6130925" y="2671763"/>
            <a:ext cx="47625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57494" name="Rectangle 470"/>
          <p:cNvSpPr>
            <a:spLocks noChangeArrowheads="1"/>
          </p:cNvSpPr>
          <p:nvPr/>
        </p:nvSpPr>
        <p:spPr bwMode="auto">
          <a:xfrm rot="2768172">
            <a:off x="5409407" y="2339181"/>
            <a:ext cx="915988" cy="142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9041" name="Oval 471"/>
          <p:cNvSpPr>
            <a:spLocks noChangeArrowheads="1"/>
          </p:cNvSpPr>
          <p:nvPr/>
        </p:nvSpPr>
        <p:spPr bwMode="auto">
          <a:xfrm rot="2768172">
            <a:off x="5561013" y="2012950"/>
            <a:ext cx="47625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496" name="Rectangle 472"/>
          <p:cNvSpPr>
            <a:spLocks noChangeArrowheads="1"/>
          </p:cNvSpPr>
          <p:nvPr/>
        </p:nvSpPr>
        <p:spPr bwMode="auto">
          <a:xfrm rot="2768172">
            <a:off x="6130925" y="2663825"/>
            <a:ext cx="30163" cy="1381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9043" name="Line 473"/>
          <p:cNvSpPr>
            <a:spLocks noChangeShapeType="1"/>
          </p:cNvSpPr>
          <p:nvPr/>
        </p:nvSpPr>
        <p:spPr bwMode="auto">
          <a:xfrm rot="2768172">
            <a:off x="5253037" y="2395538"/>
            <a:ext cx="11969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00" name="Oval 476"/>
          <p:cNvSpPr>
            <a:spLocks noChangeArrowheads="1"/>
          </p:cNvSpPr>
          <p:nvPr/>
        </p:nvSpPr>
        <p:spPr bwMode="auto">
          <a:xfrm rot="19807440" flipH="1">
            <a:off x="5084763" y="4521200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57501" name="Rectangle 477"/>
          <p:cNvSpPr>
            <a:spLocks noChangeArrowheads="1"/>
          </p:cNvSpPr>
          <p:nvPr/>
        </p:nvSpPr>
        <p:spPr bwMode="auto">
          <a:xfrm rot="19807440" flipH="1">
            <a:off x="5057775" y="4318000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9046" name="Oval 478"/>
          <p:cNvSpPr>
            <a:spLocks noChangeArrowheads="1"/>
          </p:cNvSpPr>
          <p:nvPr/>
        </p:nvSpPr>
        <p:spPr bwMode="auto">
          <a:xfrm rot="19807440" flipH="1">
            <a:off x="5716588" y="4117975"/>
            <a:ext cx="36512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03" name="Rectangle 479"/>
          <p:cNvSpPr>
            <a:spLocks noChangeArrowheads="1"/>
          </p:cNvSpPr>
          <p:nvPr/>
        </p:nvSpPr>
        <p:spPr bwMode="auto">
          <a:xfrm rot="19807440" flipH="1">
            <a:off x="5100638" y="4518025"/>
            <a:ext cx="23812" cy="1539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9048" name="Line 480"/>
          <p:cNvSpPr>
            <a:spLocks noChangeShapeType="1"/>
          </p:cNvSpPr>
          <p:nvPr/>
        </p:nvSpPr>
        <p:spPr bwMode="auto">
          <a:xfrm rot="19807440" flipH="1">
            <a:off x="4962525" y="4389438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7507" name="Oval 483"/>
          <p:cNvSpPr>
            <a:spLocks noChangeArrowheads="1"/>
          </p:cNvSpPr>
          <p:nvPr/>
        </p:nvSpPr>
        <p:spPr bwMode="auto">
          <a:xfrm rot="18831828" flipV="1">
            <a:off x="6338888" y="4294188"/>
            <a:ext cx="47625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57508" name="Rectangle 484"/>
          <p:cNvSpPr>
            <a:spLocks noChangeArrowheads="1"/>
          </p:cNvSpPr>
          <p:nvPr/>
        </p:nvSpPr>
        <p:spPr bwMode="auto">
          <a:xfrm rot="18831828" flipV="1">
            <a:off x="5616575" y="4625975"/>
            <a:ext cx="917575" cy="142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9051" name="Oval 485"/>
          <p:cNvSpPr>
            <a:spLocks noChangeArrowheads="1"/>
          </p:cNvSpPr>
          <p:nvPr/>
        </p:nvSpPr>
        <p:spPr bwMode="auto">
          <a:xfrm rot="18831828" flipV="1">
            <a:off x="5770563" y="4953000"/>
            <a:ext cx="47625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10" name="Rectangle 486"/>
          <p:cNvSpPr>
            <a:spLocks noChangeArrowheads="1"/>
          </p:cNvSpPr>
          <p:nvPr/>
        </p:nvSpPr>
        <p:spPr bwMode="auto">
          <a:xfrm rot="18831828" flipV="1">
            <a:off x="6338888" y="4303713"/>
            <a:ext cx="30162" cy="1381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9053" name="Line 487"/>
          <p:cNvSpPr>
            <a:spLocks noChangeShapeType="1"/>
          </p:cNvSpPr>
          <p:nvPr/>
        </p:nvSpPr>
        <p:spPr bwMode="auto">
          <a:xfrm rot="18831828" flipV="1">
            <a:off x="5461000" y="4711701"/>
            <a:ext cx="11969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24" name="Oval 500"/>
          <p:cNvSpPr>
            <a:spLocks noChangeArrowheads="1"/>
          </p:cNvSpPr>
          <p:nvPr/>
        </p:nvSpPr>
        <p:spPr bwMode="auto">
          <a:xfrm rot="19807440" flipH="1">
            <a:off x="7291388" y="2640013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57525" name="Rectangle 501"/>
          <p:cNvSpPr>
            <a:spLocks noChangeArrowheads="1"/>
          </p:cNvSpPr>
          <p:nvPr/>
        </p:nvSpPr>
        <p:spPr bwMode="auto">
          <a:xfrm rot="19807440" flipH="1">
            <a:off x="7264400" y="2436813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9056" name="Oval 502"/>
          <p:cNvSpPr>
            <a:spLocks noChangeArrowheads="1"/>
          </p:cNvSpPr>
          <p:nvPr/>
        </p:nvSpPr>
        <p:spPr bwMode="auto">
          <a:xfrm rot="19807440" flipH="1">
            <a:off x="7923213" y="2236788"/>
            <a:ext cx="36512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27" name="Rectangle 503"/>
          <p:cNvSpPr>
            <a:spLocks noChangeArrowheads="1"/>
          </p:cNvSpPr>
          <p:nvPr/>
        </p:nvSpPr>
        <p:spPr bwMode="auto">
          <a:xfrm rot="19807440" flipH="1">
            <a:off x="7307263" y="2636838"/>
            <a:ext cx="25400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9058" name="Line 504"/>
          <p:cNvSpPr>
            <a:spLocks noChangeShapeType="1"/>
          </p:cNvSpPr>
          <p:nvPr/>
        </p:nvSpPr>
        <p:spPr bwMode="auto">
          <a:xfrm rot="19807440" flipH="1">
            <a:off x="7169150" y="2508250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31" name="Oval 507"/>
          <p:cNvSpPr>
            <a:spLocks noChangeArrowheads="1"/>
          </p:cNvSpPr>
          <p:nvPr/>
        </p:nvSpPr>
        <p:spPr bwMode="auto">
          <a:xfrm rot="1792560">
            <a:off x="8048625" y="4600575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57532" name="Rectangle 508"/>
          <p:cNvSpPr>
            <a:spLocks noChangeArrowheads="1"/>
          </p:cNvSpPr>
          <p:nvPr/>
        </p:nvSpPr>
        <p:spPr bwMode="auto">
          <a:xfrm rot="1792560">
            <a:off x="7381875" y="4395788"/>
            <a:ext cx="731838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9061" name="Oval 509"/>
          <p:cNvSpPr>
            <a:spLocks noChangeArrowheads="1"/>
          </p:cNvSpPr>
          <p:nvPr/>
        </p:nvSpPr>
        <p:spPr bwMode="auto">
          <a:xfrm rot="1792560">
            <a:off x="7416800" y="4195763"/>
            <a:ext cx="38100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34" name="Rectangle 510"/>
          <p:cNvSpPr>
            <a:spLocks noChangeArrowheads="1"/>
          </p:cNvSpPr>
          <p:nvPr/>
        </p:nvSpPr>
        <p:spPr bwMode="auto">
          <a:xfrm rot="1792560">
            <a:off x="8043863" y="4597400"/>
            <a:ext cx="25400" cy="152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9063" name="Line 511"/>
          <p:cNvSpPr>
            <a:spLocks noChangeShapeType="1"/>
          </p:cNvSpPr>
          <p:nvPr/>
        </p:nvSpPr>
        <p:spPr bwMode="auto">
          <a:xfrm rot="1792560">
            <a:off x="7243763" y="4495800"/>
            <a:ext cx="1062037" cy="12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064" name="Text Box 513"/>
          <p:cNvSpPr txBox="1">
            <a:spLocks noChangeArrowheads="1"/>
          </p:cNvSpPr>
          <p:nvPr/>
        </p:nvSpPr>
        <p:spPr bwMode="auto">
          <a:xfrm>
            <a:off x="5716588" y="1903413"/>
            <a:ext cx="676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R</a:t>
            </a:r>
            <a:r>
              <a:rPr lang="en-US" sz="2800" baseline="-25000"/>
              <a:t>s</a:t>
            </a:r>
            <a:endParaRPr lang="en-US" sz="2000"/>
          </a:p>
        </p:txBody>
      </p:sp>
      <p:sp>
        <p:nvSpPr>
          <p:cNvPr id="129065" name="Text Box 514"/>
          <p:cNvSpPr txBox="1">
            <a:spLocks noChangeArrowheads="1"/>
          </p:cNvSpPr>
          <p:nvPr/>
        </p:nvSpPr>
        <p:spPr bwMode="auto">
          <a:xfrm>
            <a:off x="7543800" y="2411413"/>
            <a:ext cx="676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R</a:t>
            </a:r>
            <a:r>
              <a:rPr lang="en-US" sz="2800" baseline="-25000"/>
              <a:t>s</a:t>
            </a:r>
            <a:endParaRPr lang="en-US" sz="2000"/>
          </a:p>
        </p:txBody>
      </p:sp>
      <p:sp>
        <p:nvSpPr>
          <p:cNvPr id="129066" name="Freeform 515"/>
          <p:cNvSpPr>
            <a:spLocks/>
          </p:cNvSpPr>
          <p:nvPr/>
        </p:nvSpPr>
        <p:spPr bwMode="auto">
          <a:xfrm>
            <a:off x="5710238" y="2771775"/>
            <a:ext cx="800100" cy="1381125"/>
          </a:xfrm>
          <a:custGeom>
            <a:avLst/>
            <a:gdLst>
              <a:gd name="T0" fmla="*/ 0 w 504"/>
              <a:gd name="T1" fmla="*/ 0 h 870"/>
              <a:gd name="T2" fmla="*/ 2147483647 w 504"/>
              <a:gd name="T3" fmla="*/ 2147483647 h 870"/>
              <a:gd name="T4" fmla="*/ 2147483647 w 504"/>
              <a:gd name="T5" fmla="*/ 2147483647 h 870"/>
              <a:gd name="T6" fmla="*/ 2147483647 w 504"/>
              <a:gd name="T7" fmla="*/ 2147483647 h 870"/>
              <a:gd name="T8" fmla="*/ 2147483647 w 504"/>
              <a:gd name="T9" fmla="*/ 2147483647 h 870"/>
              <a:gd name="T10" fmla="*/ 2147483647 w 504"/>
              <a:gd name="T11" fmla="*/ 2147483647 h 870"/>
              <a:gd name="T12" fmla="*/ 2147483647 w 504"/>
              <a:gd name="T13" fmla="*/ 2147483647 h 870"/>
              <a:gd name="T14" fmla="*/ 2147483647 w 504"/>
              <a:gd name="T15" fmla="*/ 2147483647 h 870"/>
              <a:gd name="T16" fmla="*/ 2147483647 w 504"/>
              <a:gd name="T17" fmla="*/ 2147483647 h 870"/>
              <a:gd name="T18" fmla="*/ 2147483647 w 504"/>
              <a:gd name="T19" fmla="*/ 2147483647 h 8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04"/>
              <a:gd name="T31" fmla="*/ 0 h 870"/>
              <a:gd name="T32" fmla="*/ 504 w 504"/>
              <a:gd name="T33" fmla="*/ 870 h 87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04" h="870">
                <a:moveTo>
                  <a:pt x="0" y="0"/>
                </a:moveTo>
                <a:cubicBezTo>
                  <a:pt x="21" y="11"/>
                  <a:pt x="79" y="44"/>
                  <a:pt x="129" y="63"/>
                </a:cubicBezTo>
                <a:cubicBezTo>
                  <a:pt x="179" y="82"/>
                  <a:pt x="255" y="102"/>
                  <a:pt x="299" y="112"/>
                </a:cubicBezTo>
                <a:cubicBezTo>
                  <a:pt x="343" y="122"/>
                  <a:pt x="362" y="116"/>
                  <a:pt x="392" y="121"/>
                </a:cubicBezTo>
                <a:cubicBezTo>
                  <a:pt x="417" y="124"/>
                  <a:pt x="469" y="100"/>
                  <a:pt x="479" y="145"/>
                </a:cubicBezTo>
                <a:cubicBezTo>
                  <a:pt x="490" y="191"/>
                  <a:pt x="504" y="700"/>
                  <a:pt x="490" y="772"/>
                </a:cubicBezTo>
                <a:cubicBezTo>
                  <a:pt x="477" y="845"/>
                  <a:pt x="447" y="842"/>
                  <a:pt x="406" y="839"/>
                </a:cubicBezTo>
                <a:cubicBezTo>
                  <a:pt x="365" y="836"/>
                  <a:pt x="323" y="835"/>
                  <a:pt x="286" y="833"/>
                </a:cubicBezTo>
                <a:cubicBezTo>
                  <a:pt x="250" y="831"/>
                  <a:pt x="226" y="822"/>
                  <a:pt x="192" y="828"/>
                </a:cubicBezTo>
                <a:cubicBezTo>
                  <a:pt x="158" y="834"/>
                  <a:pt x="107" y="861"/>
                  <a:pt x="84" y="87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67" name="Text Box 516"/>
          <p:cNvSpPr txBox="1">
            <a:spLocks noChangeArrowheads="1"/>
          </p:cNvSpPr>
          <p:nvPr/>
        </p:nvSpPr>
        <p:spPr bwMode="auto">
          <a:xfrm>
            <a:off x="4724400" y="3960813"/>
            <a:ext cx="674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R</a:t>
            </a:r>
            <a:r>
              <a:rPr lang="en-US" sz="2800" baseline="-25000"/>
              <a:t>c</a:t>
            </a:r>
            <a:endParaRPr lang="en-US" sz="2000"/>
          </a:p>
        </p:txBody>
      </p:sp>
      <p:sp>
        <p:nvSpPr>
          <p:cNvPr id="129068" name="Freeform 517"/>
          <p:cNvSpPr>
            <a:spLocks/>
          </p:cNvSpPr>
          <p:nvPr/>
        </p:nvSpPr>
        <p:spPr bwMode="auto">
          <a:xfrm>
            <a:off x="6173788" y="2749550"/>
            <a:ext cx="431800" cy="1570038"/>
          </a:xfrm>
          <a:custGeom>
            <a:avLst/>
            <a:gdLst>
              <a:gd name="T0" fmla="*/ 0 w 272"/>
              <a:gd name="T1" fmla="*/ 0 h 989"/>
              <a:gd name="T2" fmla="*/ 2147483647 w 272"/>
              <a:gd name="T3" fmla="*/ 2147483647 h 989"/>
              <a:gd name="T4" fmla="*/ 2147483647 w 272"/>
              <a:gd name="T5" fmla="*/ 2147483647 h 989"/>
              <a:gd name="T6" fmla="*/ 2147483647 w 272"/>
              <a:gd name="T7" fmla="*/ 2147483647 h 989"/>
              <a:gd name="T8" fmla="*/ 2147483647 w 272"/>
              <a:gd name="T9" fmla="*/ 2147483647 h 989"/>
              <a:gd name="T10" fmla="*/ 2147483647 w 272"/>
              <a:gd name="T11" fmla="*/ 2147483647 h 989"/>
              <a:gd name="T12" fmla="*/ 2147483647 w 272"/>
              <a:gd name="T13" fmla="*/ 2147483647 h 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2"/>
              <a:gd name="T22" fmla="*/ 0 h 989"/>
              <a:gd name="T23" fmla="*/ 272 w 272"/>
              <a:gd name="T24" fmla="*/ 989 h 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2" h="989">
                <a:moveTo>
                  <a:pt x="0" y="0"/>
                </a:moveTo>
                <a:cubicBezTo>
                  <a:pt x="15" y="13"/>
                  <a:pt x="49" y="56"/>
                  <a:pt x="92" y="80"/>
                </a:cubicBezTo>
                <a:cubicBezTo>
                  <a:pt x="231" y="84"/>
                  <a:pt x="204" y="89"/>
                  <a:pt x="257" y="147"/>
                </a:cubicBezTo>
                <a:cubicBezTo>
                  <a:pt x="270" y="295"/>
                  <a:pt x="272" y="652"/>
                  <a:pt x="268" y="774"/>
                </a:cubicBezTo>
                <a:cubicBezTo>
                  <a:pt x="268" y="895"/>
                  <a:pt x="261" y="853"/>
                  <a:pt x="257" y="875"/>
                </a:cubicBezTo>
                <a:cubicBezTo>
                  <a:pt x="251" y="894"/>
                  <a:pt x="257" y="889"/>
                  <a:pt x="242" y="908"/>
                </a:cubicBezTo>
                <a:cubicBezTo>
                  <a:pt x="227" y="927"/>
                  <a:pt x="183" y="972"/>
                  <a:pt x="167" y="989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69" name="Freeform 518"/>
          <p:cNvSpPr>
            <a:spLocks/>
          </p:cNvSpPr>
          <p:nvPr/>
        </p:nvSpPr>
        <p:spPr bwMode="auto">
          <a:xfrm>
            <a:off x="6757988" y="2733675"/>
            <a:ext cx="638175" cy="1538288"/>
          </a:xfrm>
          <a:custGeom>
            <a:avLst/>
            <a:gdLst>
              <a:gd name="T0" fmla="*/ 2147483647 w 402"/>
              <a:gd name="T1" fmla="*/ 0 h 969"/>
              <a:gd name="T2" fmla="*/ 2147483647 w 402"/>
              <a:gd name="T3" fmla="*/ 2147483647 h 969"/>
              <a:gd name="T4" fmla="*/ 2147483647 w 402"/>
              <a:gd name="T5" fmla="*/ 2147483647 h 969"/>
              <a:gd name="T6" fmla="*/ 2147483647 w 402"/>
              <a:gd name="T7" fmla="*/ 2147483647 h 969"/>
              <a:gd name="T8" fmla="*/ 2147483647 w 402"/>
              <a:gd name="T9" fmla="*/ 2147483647 h 969"/>
              <a:gd name="T10" fmla="*/ 2147483647 w 402"/>
              <a:gd name="T11" fmla="*/ 2147483647 h 969"/>
              <a:gd name="T12" fmla="*/ 2147483647 w 402"/>
              <a:gd name="T13" fmla="*/ 2147483647 h 969"/>
              <a:gd name="T14" fmla="*/ 2147483647 w 402"/>
              <a:gd name="T15" fmla="*/ 2147483647 h 969"/>
              <a:gd name="T16" fmla="*/ 2147483647 w 402"/>
              <a:gd name="T17" fmla="*/ 2147483647 h 9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2"/>
              <a:gd name="T28" fmla="*/ 0 h 969"/>
              <a:gd name="T29" fmla="*/ 402 w 402"/>
              <a:gd name="T30" fmla="*/ 969 h 9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2" h="969">
                <a:moveTo>
                  <a:pt x="306" y="0"/>
                </a:moveTo>
                <a:cubicBezTo>
                  <a:pt x="295" y="5"/>
                  <a:pt x="262" y="24"/>
                  <a:pt x="240" y="36"/>
                </a:cubicBezTo>
                <a:cubicBezTo>
                  <a:pt x="218" y="48"/>
                  <a:pt x="199" y="58"/>
                  <a:pt x="174" y="72"/>
                </a:cubicBezTo>
                <a:cubicBezTo>
                  <a:pt x="149" y="86"/>
                  <a:pt x="115" y="101"/>
                  <a:pt x="90" y="119"/>
                </a:cubicBezTo>
                <a:cubicBezTo>
                  <a:pt x="64" y="136"/>
                  <a:pt x="72" y="127"/>
                  <a:pt x="25" y="178"/>
                </a:cubicBezTo>
                <a:cubicBezTo>
                  <a:pt x="14" y="223"/>
                  <a:pt x="0" y="732"/>
                  <a:pt x="14" y="804"/>
                </a:cubicBezTo>
                <a:cubicBezTo>
                  <a:pt x="27" y="877"/>
                  <a:pt x="53" y="854"/>
                  <a:pt x="98" y="871"/>
                </a:cubicBezTo>
                <a:cubicBezTo>
                  <a:pt x="144" y="888"/>
                  <a:pt x="209" y="884"/>
                  <a:pt x="261" y="900"/>
                </a:cubicBezTo>
                <a:cubicBezTo>
                  <a:pt x="312" y="916"/>
                  <a:pt x="373" y="955"/>
                  <a:pt x="402" y="969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70" name="Text Box 519"/>
          <p:cNvSpPr txBox="1">
            <a:spLocks noChangeArrowheads="1"/>
          </p:cNvSpPr>
          <p:nvPr/>
        </p:nvSpPr>
        <p:spPr bwMode="auto">
          <a:xfrm>
            <a:off x="5983288" y="4498975"/>
            <a:ext cx="676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R</a:t>
            </a:r>
            <a:r>
              <a:rPr lang="en-US" sz="2800" baseline="-25000"/>
              <a:t>c</a:t>
            </a:r>
            <a:endParaRPr lang="en-US" sz="2000"/>
          </a:p>
        </p:txBody>
      </p:sp>
      <p:sp>
        <p:nvSpPr>
          <p:cNvPr id="129071" name="Text Box 520"/>
          <p:cNvSpPr txBox="1">
            <a:spLocks noChangeArrowheads="1"/>
          </p:cNvSpPr>
          <p:nvPr/>
        </p:nvSpPr>
        <p:spPr bwMode="auto">
          <a:xfrm>
            <a:off x="7670800" y="3986213"/>
            <a:ext cx="674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R</a:t>
            </a:r>
            <a:r>
              <a:rPr lang="en-US" sz="2800" baseline="-25000"/>
              <a:t>c</a:t>
            </a:r>
            <a:endParaRPr lang="en-US" sz="2000"/>
          </a:p>
        </p:txBody>
      </p:sp>
      <p:sp>
        <p:nvSpPr>
          <p:cNvPr id="129072" name="Text Box 521"/>
          <p:cNvSpPr txBox="1">
            <a:spLocks noChangeArrowheads="1"/>
          </p:cNvSpPr>
          <p:nvPr/>
        </p:nvSpPr>
        <p:spPr bwMode="auto">
          <a:xfrm>
            <a:off x="6699250" y="3357563"/>
            <a:ext cx="67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R</a:t>
            </a:r>
          </a:p>
        </p:txBody>
      </p:sp>
      <p:sp>
        <p:nvSpPr>
          <p:cNvPr id="129073" name="Rectangle 52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11313"/>
            <a:ext cx="3597275" cy="41148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per-connection end-end throughput: min(R</a:t>
            </a:r>
            <a:r>
              <a:rPr lang="en-US" baseline="-25000" smtClean="0">
                <a:ea typeface="ＭＳ Ｐゴシック" pitchFamily="34" charset="-128"/>
              </a:rPr>
              <a:t>c</a:t>
            </a:r>
            <a:r>
              <a:rPr lang="en-US" smtClean="0">
                <a:ea typeface="ＭＳ Ｐゴシック" pitchFamily="34" charset="-128"/>
              </a:rPr>
              <a:t>,R</a:t>
            </a:r>
            <a:r>
              <a:rPr lang="en-US" baseline="-25000" smtClean="0">
                <a:ea typeface="ＭＳ Ｐゴシック" pitchFamily="34" charset="-128"/>
              </a:rPr>
              <a:t>s</a:t>
            </a:r>
            <a:r>
              <a:rPr lang="en-US" smtClean="0">
                <a:ea typeface="ＭＳ Ｐゴシック" pitchFamily="34" charset="-128"/>
              </a:rPr>
              <a:t>,R/10)</a:t>
            </a:r>
          </a:p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in practice: R</a:t>
            </a:r>
            <a:r>
              <a:rPr lang="en-US" baseline="-25000" smtClean="0">
                <a:ea typeface="ＭＳ Ｐゴシック" pitchFamily="34" charset="-128"/>
              </a:rPr>
              <a:t>c</a:t>
            </a:r>
            <a:r>
              <a:rPr lang="en-US" smtClean="0">
                <a:ea typeface="ＭＳ Ｐゴシック" pitchFamily="34" charset="-128"/>
              </a:rPr>
              <a:t> or R</a:t>
            </a:r>
            <a:r>
              <a:rPr lang="en-US" baseline="-25000" smtClean="0">
                <a:ea typeface="ＭＳ Ｐゴシック" pitchFamily="34" charset="-128"/>
              </a:rPr>
              <a:t>s</a:t>
            </a:r>
            <a:r>
              <a:rPr lang="en-US" smtClean="0">
                <a:ea typeface="ＭＳ Ｐゴシック" pitchFamily="34" charset="-128"/>
              </a:rPr>
              <a:t> is often bottleneck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4576763" y="1784350"/>
            <a:ext cx="352425" cy="660400"/>
            <a:chOff x="4140" y="429"/>
            <a:chExt cx="1425" cy="2396"/>
          </a:xfrm>
        </p:grpSpPr>
        <p:sp>
          <p:nvSpPr>
            <p:cNvPr id="129151" name="Freeform 8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52" name="Rectangle 83"/>
            <p:cNvSpPr>
              <a:spLocks noChangeArrowheads="1"/>
            </p:cNvSpPr>
            <p:nvPr/>
          </p:nvSpPr>
          <p:spPr bwMode="auto">
            <a:xfrm>
              <a:off x="4204" y="429"/>
              <a:ext cx="1046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53" name="Freeform 8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54" name="Freeform 8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55" name="Rectangle 86"/>
            <p:cNvSpPr>
              <a:spLocks noChangeArrowheads="1"/>
            </p:cNvSpPr>
            <p:nvPr/>
          </p:nvSpPr>
          <p:spPr bwMode="auto">
            <a:xfrm>
              <a:off x="4211" y="694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181" name="AutoShape 88"/>
              <p:cNvSpPr>
                <a:spLocks noChangeArrowheads="1"/>
              </p:cNvSpPr>
              <p:nvPr/>
            </p:nvSpPr>
            <p:spPr bwMode="auto">
              <a:xfrm>
                <a:off x="615" y="2560"/>
                <a:ext cx="721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82" name="AutoShape 89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8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57" name="Rectangle 90"/>
            <p:cNvSpPr>
              <a:spLocks noChangeArrowheads="1"/>
            </p:cNvSpPr>
            <p:nvPr/>
          </p:nvSpPr>
          <p:spPr bwMode="auto">
            <a:xfrm>
              <a:off x="4223" y="1016"/>
              <a:ext cx="597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9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9179" name="AutoShape 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80" name="AutoShape 93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59" name="Rectangle 94"/>
            <p:cNvSpPr>
              <a:spLocks noChangeArrowheads="1"/>
            </p:cNvSpPr>
            <p:nvPr/>
          </p:nvSpPr>
          <p:spPr bwMode="auto">
            <a:xfrm>
              <a:off x="4217" y="13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60" name="Rectangle 95"/>
            <p:cNvSpPr>
              <a:spLocks noChangeArrowheads="1"/>
            </p:cNvSpPr>
            <p:nvPr/>
          </p:nvSpPr>
          <p:spPr bwMode="auto">
            <a:xfrm>
              <a:off x="4230" y="16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9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9177" name="AutoShape 97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78" name="AutoShape 98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62" name="Freeform 9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10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9175" name="AutoShape 101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76" name="AutoShape 102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64" name="Rectangle 103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65" name="Freeform 10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66" name="Freeform 10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67" name="Oval 106"/>
            <p:cNvSpPr>
              <a:spLocks noChangeArrowheads="1"/>
            </p:cNvSpPr>
            <p:nvPr/>
          </p:nvSpPr>
          <p:spPr bwMode="auto">
            <a:xfrm>
              <a:off x="5520" y="2612"/>
              <a:ext cx="45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68" name="Freeform 10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69" name="AutoShape 108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70" name="AutoShape 109"/>
            <p:cNvSpPr>
              <a:spLocks noChangeArrowheads="1"/>
            </p:cNvSpPr>
            <p:nvPr/>
          </p:nvSpPr>
          <p:spPr bwMode="auto">
            <a:xfrm>
              <a:off x="4204" y="2710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71" name="Oval 110"/>
            <p:cNvSpPr>
              <a:spLocks noChangeArrowheads="1"/>
            </p:cNvSpPr>
            <p:nvPr/>
          </p:nvSpPr>
          <p:spPr bwMode="auto">
            <a:xfrm>
              <a:off x="4307" y="2382"/>
              <a:ext cx="160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72" name="Oval 111"/>
            <p:cNvSpPr>
              <a:spLocks noChangeArrowheads="1"/>
            </p:cNvSpPr>
            <p:nvPr/>
          </p:nvSpPr>
          <p:spPr bwMode="auto">
            <a:xfrm>
              <a:off x="4487" y="2382"/>
              <a:ext cx="160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29173" name="Oval 112"/>
            <p:cNvSpPr>
              <a:spLocks noChangeArrowheads="1"/>
            </p:cNvSpPr>
            <p:nvPr/>
          </p:nvSpPr>
          <p:spPr bwMode="auto">
            <a:xfrm>
              <a:off x="4660" y="2382"/>
              <a:ext cx="160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74" name="Rectangle 113"/>
            <p:cNvSpPr>
              <a:spLocks noChangeArrowheads="1"/>
            </p:cNvSpPr>
            <p:nvPr/>
          </p:nvSpPr>
          <p:spPr bwMode="auto">
            <a:xfrm>
              <a:off x="5064" y="1834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14"/>
          <p:cNvGrpSpPr>
            <a:grpSpLocks/>
          </p:cNvGrpSpPr>
          <p:nvPr/>
        </p:nvGrpSpPr>
        <p:grpSpPr bwMode="auto">
          <a:xfrm>
            <a:off x="5151438" y="1444625"/>
            <a:ext cx="352425" cy="660400"/>
            <a:chOff x="4140" y="429"/>
            <a:chExt cx="1425" cy="2396"/>
          </a:xfrm>
        </p:grpSpPr>
        <p:sp>
          <p:nvSpPr>
            <p:cNvPr id="129119" name="Freeform 11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20" name="Rectangle 116"/>
            <p:cNvSpPr>
              <a:spLocks noChangeArrowheads="1"/>
            </p:cNvSpPr>
            <p:nvPr/>
          </p:nvSpPr>
          <p:spPr bwMode="auto">
            <a:xfrm>
              <a:off x="4204" y="429"/>
              <a:ext cx="1046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21" name="Freeform 11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22" name="Freeform 11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23" name="Rectangle 119"/>
            <p:cNvSpPr>
              <a:spLocks noChangeArrowheads="1"/>
            </p:cNvSpPr>
            <p:nvPr/>
          </p:nvSpPr>
          <p:spPr bwMode="auto">
            <a:xfrm>
              <a:off x="4211" y="694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12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149" name="AutoShape 121"/>
              <p:cNvSpPr>
                <a:spLocks noChangeArrowheads="1"/>
              </p:cNvSpPr>
              <p:nvPr/>
            </p:nvSpPr>
            <p:spPr bwMode="auto">
              <a:xfrm>
                <a:off x="615" y="2560"/>
                <a:ext cx="721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50" name="AutoShape 122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8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25" name="Rectangle 123"/>
            <p:cNvSpPr>
              <a:spLocks noChangeArrowheads="1"/>
            </p:cNvSpPr>
            <p:nvPr/>
          </p:nvSpPr>
          <p:spPr bwMode="auto">
            <a:xfrm>
              <a:off x="4223" y="1016"/>
              <a:ext cx="597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12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9147" name="AutoShape 125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48" name="AutoShape 126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27" name="Rectangle 127"/>
            <p:cNvSpPr>
              <a:spLocks noChangeArrowheads="1"/>
            </p:cNvSpPr>
            <p:nvPr/>
          </p:nvSpPr>
          <p:spPr bwMode="auto">
            <a:xfrm>
              <a:off x="4217" y="13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28" name="Rectangle 128"/>
            <p:cNvSpPr>
              <a:spLocks noChangeArrowheads="1"/>
            </p:cNvSpPr>
            <p:nvPr/>
          </p:nvSpPr>
          <p:spPr bwMode="auto">
            <a:xfrm>
              <a:off x="4230" y="16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12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9145" name="AutoShape 13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46" name="AutoShape 131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30" name="Freeform 13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13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9143" name="AutoShape 134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44" name="AutoShape 135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32" name="Rectangle 136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33" name="Freeform 13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34" name="Freeform 13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35" name="Oval 139"/>
            <p:cNvSpPr>
              <a:spLocks noChangeArrowheads="1"/>
            </p:cNvSpPr>
            <p:nvPr/>
          </p:nvSpPr>
          <p:spPr bwMode="auto">
            <a:xfrm>
              <a:off x="5520" y="2612"/>
              <a:ext cx="45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36" name="Freeform 14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37" name="AutoShape 141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38" name="AutoShape 142"/>
            <p:cNvSpPr>
              <a:spLocks noChangeArrowheads="1"/>
            </p:cNvSpPr>
            <p:nvPr/>
          </p:nvSpPr>
          <p:spPr bwMode="auto">
            <a:xfrm>
              <a:off x="4204" y="2710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39" name="Oval 143"/>
            <p:cNvSpPr>
              <a:spLocks noChangeArrowheads="1"/>
            </p:cNvSpPr>
            <p:nvPr/>
          </p:nvSpPr>
          <p:spPr bwMode="auto">
            <a:xfrm>
              <a:off x="4307" y="2382"/>
              <a:ext cx="160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40" name="Oval 144"/>
            <p:cNvSpPr>
              <a:spLocks noChangeArrowheads="1"/>
            </p:cNvSpPr>
            <p:nvPr/>
          </p:nvSpPr>
          <p:spPr bwMode="auto">
            <a:xfrm>
              <a:off x="4487" y="2382"/>
              <a:ext cx="160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29141" name="Oval 145"/>
            <p:cNvSpPr>
              <a:spLocks noChangeArrowheads="1"/>
            </p:cNvSpPr>
            <p:nvPr/>
          </p:nvSpPr>
          <p:spPr bwMode="auto">
            <a:xfrm>
              <a:off x="4660" y="2382"/>
              <a:ext cx="160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42" name="Rectangle 146"/>
            <p:cNvSpPr>
              <a:spLocks noChangeArrowheads="1"/>
            </p:cNvSpPr>
            <p:nvPr/>
          </p:nvSpPr>
          <p:spPr bwMode="auto">
            <a:xfrm>
              <a:off x="5064" y="1834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47"/>
          <p:cNvGrpSpPr>
            <a:grpSpLocks/>
          </p:cNvGrpSpPr>
          <p:nvPr/>
        </p:nvGrpSpPr>
        <p:grpSpPr bwMode="auto">
          <a:xfrm>
            <a:off x="8002588" y="1700213"/>
            <a:ext cx="352425" cy="660400"/>
            <a:chOff x="4140" y="429"/>
            <a:chExt cx="1425" cy="2396"/>
          </a:xfrm>
        </p:grpSpPr>
        <p:sp>
          <p:nvSpPr>
            <p:cNvPr id="129087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88" name="Rectangle 149"/>
            <p:cNvSpPr>
              <a:spLocks noChangeArrowheads="1"/>
            </p:cNvSpPr>
            <p:nvPr/>
          </p:nvSpPr>
          <p:spPr bwMode="auto">
            <a:xfrm>
              <a:off x="4204" y="429"/>
              <a:ext cx="1046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89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90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91" name="Rectangle 152"/>
            <p:cNvSpPr>
              <a:spLocks noChangeArrowheads="1"/>
            </p:cNvSpPr>
            <p:nvPr/>
          </p:nvSpPr>
          <p:spPr bwMode="auto">
            <a:xfrm>
              <a:off x="4211" y="694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117" name="AutoShape 154"/>
              <p:cNvSpPr>
                <a:spLocks noChangeArrowheads="1"/>
              </p:cNvSpPr>
              <p:nvPr/>
            </p:nvSpPr>
            <p:spPr bwMode="auto">
              <a:xfrm>
                <a:off x="615" y="2560"/>
                <a:ext cx="721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18" name="AutoShape 155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8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093" name="Rectangle 156"/>
            <p:cNvSpPr>
              <a:spLocks noChangeArrowheads="1"/>
            </p:cNvSpPr>
            <p:nvPr/>
          </p:nvSpPr>
          <p:spPr bwMode="auto">
            <a:xfrm>
              <a:off x="4223" y="1016"/>
              <a:ext cx="597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9115" name="AutoShape 15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16" name="AutoShape 159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095" name="Rectangle 160"/>
            <p:cNvSpPr>
              <a:spLocks noChangeArrowheads="1"/>
            </p:cNvSpPr>
            <p:nvPr/>
          </p:nvSpPr>
          <p:spPr bwMode="auto">
            <a:xfrm>
              <a:off x="4217" y="13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96" name="Rectangle 161"/>
            <p:cNvSpPr>
              <a:spLocks noChangeArrowheads="1"/>
            </p:cNvSpPr>
            <p:nvPr/>
          </p:nvSpPr>
          <p:spPr bwMode="auto">
            <a:xfrm>
              <a:off x="4230" y="16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9113" name="AutoShape 16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14" name="AutoShape 16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098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9111" name="AutoShape 167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12" name="AutoShape 168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00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01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02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03" name="Oval 172"/>
            <p:cNvSpPr>
              <a:spLocks noChangeArrowheads="1"/>
            </p:cNvSpPr>
            <p:nvPr/>
          </p:nvSpPr>
          <p:spPr bwMode="auto">
            <a:xfrm>
              <a:off x="5520" y="2612"/>
              <a:ext cx="45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04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05" name="AutoShape 174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06" name="AutoShape 175"/>
            <p:cNvSpPr>
              <a:spLocks noChangeArrowheads="1"/>
            </p:cNvSpPr>
            <p:nvPr/>
          </p:nvSpPr>
          <p:spPr bwMode="auto">
            <a:xfrm>
              <a:off x="4204" y="2710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07" name="Oval 176"/>
            <p:cNvSpPr>
              <a:spLocks noChangeArrowheads="1"/>
            </p:cNvSpPr>
            <p:nvPr/>
          </p:nvSpPr>
          <p:spPr bwMode="auto">
            <a:xfrm>
              <a:off x="4307" y="2382"/>
              <a:ext cx="160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08" name="Oval 177"/>
            <p:cNvSpPr>
              <a:spLocks noChangeArrowheads="1"/>
            </p:cNvSpPr>
            <p:nvPr/>
          </p:nvSpPr>
          <p:spPr bwMode="auto">
            <a:xfrm>
              <a:off x="4487" y="2382"/>
              <a:ext cx="160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29109" name="Oval 178"/>
            <p:cNvSpPr>
              <a:spLocks noChangeArrowheads="1"/>
            </p:cNvSpPr>
            <p:nvPr/>
          </p:nvSpPr>
          <p:spPr bwMode="auto">
            <a:xfrm>
              <a:off x="4660" y="2382"/>
              <a:ext cx="160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10" name="Rectangle 179"/>
            <p:cNvSpPr>
              <a:spLocks noChangeArrowheads="1"/>
            </p:cNvSpPr>
            <p:nvPr/>
          </p:nvSpPr>
          <p:spPr bwMode="auto">
            <a:xfrm>
              <a:off x="5064" y="1834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80"/>
          <p:cNvGrpSpPr>
            <a:grpSpLocks/>
          </p:cNvGrpSpPr>
          <p:nvPr/>
        </p:nvGrpSpPr>
        <p:grpSpPr bwMode="auto">
          <a:xfrm flipH="1">
            <a:off x="8151813" y="4489450"/>
            <a:ext cx="803275" cy="771525"/>
            <a:chOff x="-44" y="1473"/>
            <a:chExt cx="981" cy="1105"/>
          </a:xfrm>
        </p:grpSpPr>
        <p:pic>
          <p:nvPicPr>
            <p:cNvPr id="129085" name="Picture 181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9086" name="Freeform 1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183"/>
          <p:cNvGrpSpPr>
            <a:grpSpLocks/>
          </p:cNvGrpSpPr>
          <p:nvPr/>
        </p:nvGrpSpPr>
        <p:grpSpPr bwMode="auto">
          <a:xfrm>
            <a:off x="4237038" y="4470400"/>
            <a:ext cx="803275" cy="771525"/>
            <a:chOff x="-44" y="1473"/>
            <a:chExt cx="981" cy="1105"/>
          </a:xfrm>
        </p:grpSpPr>
        <p:pic>
          <p:nvPicPr>
            <p:cNvPr id="129083" name="Picture 184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9084" name="Freeform 1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186"/>
          <p:cNvGrpSpPr>
            <a:grpSpLocks/>
          </p:cNvGrpSpPr>
          <p:nvPr/>
        </p:nvGrpSpPr>
        <p:grpSpPr bwMode="auto">
          <a:xfrm>
            <a:off x="4859338" y="4919663"/>
            <a:ext cx="803275" cy="771525"/>
            <a:chOff x="-44" y="1473"/>
            <a:chExt cx="981" cy="1105"/>
          </a:xfrm>
        </p:grpSpPr>
        <p:pic>
          <p:nvPicPr>
            <p:cNvPr id="129081" name="Picture 187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9082" name="Freeform 1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90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E09DFFF4-E7EA-4CEE-A6F1-6E8D49F3CE76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08546" name="Picture 63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163" y="863600"/>
            <a:ext cx="6856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80963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How do loss and delay occur?</a:t>
            </a:r>
            <a:endParaRPr lang="en-US" sz="4800" smtClean="0">
              <a:ea typeface="ＭＳ Ｐゴシック" pitchFamily="34" charset="-128"/>
            </a:endParaRP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9438" y="1371600"/>
            <a:ext cx="8564562" cy="21145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packets </a:t>
            </a:r>
            <a:r>
              <a:rPr lang="en-US" i="1" smtClean="0">
                <a:ea typeface="ＭＳ Ｐゴシック" pitchFamily="34" charset="-128"/>
              </a:rPr>
              <a:t>queue</a:t>
            </a:r>
            <a:r>
              <a:rPr lang="en-US" smtClean="0">
                <a:ea typeface="ＭＳ Ｐゴシック" pitchFamily="34" charset="-128"/>
              </a:rPr>
              <a:t> in router buffers</a:t>
            </a:r>
            <a:r>
              <a:rPr lang="en-US" sz="2400" smtClean="0">
                <a:ea typeface="ＭＳ Ｐゴシック" pitchFamily="34" charset="-128"/>
              </a:rPr>
              <a:t> </a:t>
            </a:r>
          </a:p>
          <a:p>
            <a:pPr eaLnBrk="1" hangingPunct="1">
              <a:buSzPct val="75000"/>
            </a:pP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packet arrival rate to link (temporarily) exceeds output link capacity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packets queue, wait for turn</a:t>
            </a:r>
          </a:p>
        </p:txBody>
      </p:sp>
      <p:sp>
        <p:nvSpPr>
          <p:cNvPr id="108549" name="Oval 6"/>
          <p:cNvSpPr>
            <a:spLocks noChangeArrowheads="1"/>
          </p:cNvSpPr>
          <p:nvPr/>
        </p:nvSpPr>
        <p:spPr bwMode="auto">
          <a:xfrm>
            <a:off x="2339975" y="4614863"/>
            <a:ext cx="1198563" cy="369887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8550" name="Rectangle 7"/>
          <p:cNvSpPr>
            <a:spLocks noChangeArrowheads="1"/>
          </p:cNvSpPr>
          <p:nvPr/>
        </p:nvSpPr>
        <p:spPr bwMode="auto">
          <a:xfrm>
            <a:off x="2339975" y="4546600"/>
            <a:ext cx="1198563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8551" name="Oval 8"/>
          <p:cNvSpPr>
            <a:spLocks noChangeArrowheads="1"/>
          </p:cNvSpPr>
          <p:nvPr/>
        </p:nvSpPr>
        <p:spPr bwMode="auto">
          <a:xfrm>
            <a:off x="2349500" y="4318000"/>
            <a:ext cx="1198563" cy="430213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695575" y="4348163"/>
            <a:ext cx="498475" cy="119062"/>
            <a:chOff x="2208" y="2184"/>
            <a:chExt cx="176" cy="69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08604" name="Line 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05" name="Line 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06" name="Line 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08601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02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03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8553" name="Oval 18"/>
          <p:cNvSpPr>
            <a:spLocks noChangeArrowheads="1"/>
          </p:cNvSpPr>
          <p:nvPr/>
        </p:nvSpPr>
        <p:spPr bwMode="auto">
          <a:xfrm>
            <a:off x="5435600" y="4633913"/>
            <a:ext cx="1198563" cy="369887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5445125" y="46132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5" name="Rectangle 20"/>
          <p:cNvSpPr>
            <a:spLocks noChangeArrowheads="1"/>
          </p:cNvSpPr>
          <p:nvPr/>
        </p:nvSpPr>
        <p:spPr bwMode="auto">
          <a:xfrm>
            <a:off x="5445125" y="4575175"/>
            <a:ext cx="1198563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8556" name="Oval 21"/>
          <p:cNvSpPr>
            <a:spLocks noChangeArrowheads="1"/>
          </p:cNvSpPr>
          <p:nvPr/>
        </p:nvSpPr>
        <p:spPr bwMode="auto">
          <a:xfrm>
            <a:off x="5454650" y="4346575"/>
            <a:ext cx="1198563" cy="430213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8557" name="Line 24"/>
          <p:cNvSpPr>
            <a:spLocks noChangeShapeType="1"/>
          </p:cNvSpPr>
          <p:nvPr/>
        </p:nvSpPr>
        <p:spPr bwMode="auto">
          <a:xfrm>
            <a:off x="1609725" y="4252913"/>
            <a:ext cx="735013" cy="365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8" name="Line 25"/>
          <p:cNvSpPr>
            <a:spLocks noChangeShapeType="1"/>
          </p:cNvSpPr>
          <p:nvPr/>
        </p:nvSpPr>
        <p:spPr bwMode="auto">
          <a:xfrm flipV="1">
            <a:off x="1812925" y="4786313"/>
            <a:ext cx="528638" cy="539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9" name="Line 26"/>
          <p:cNvSpPr>
            <a:spLocks noChangeShapeType="1"/>
          </p:cNvSpPr>
          <p:nvPr/>
        </p:nvSpPr>
        <p:spPr bwMode="auto">
          <a:xfrm>
            <a:off x="3533775" y="4672013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60" name="Rectangle 40"/>
          <p:cNvSpPr>
            <a:spLocks noChangeArrowheads="1"/>
          </p:cNvSpPr>
          <p:nvPr/>
        </p:nvSpPr>
        <p:spPr bwMode="auto">
          <a:xfrm>
            <a:off x="3200400" y="454342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8561" name="Rectangle 41"/>
          <p:cNvSpPr>
            <a:spLocks noChangeArrowheads="1"/>
          </p:cNvSpPr>
          <p:nvPr/>
        </p:nvSpPr>
        <p:spPr bwMode="auto">
          <a:xfrm>
            <a:off x="3362325" y="4543425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8562" name="Rectangle 42"/>
          <p:cNvSpPr>
            <a:spLocks noChangeArrowheads="1"/>
          </p:cNvSpPr>
          <p:nvPr/>
        </p:nvSpPr>
        <p:spPr bwMode="auto">
          <a:xfrm>
            <a:off x="2341563" y="4722813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8563" name="Line 44"/>
          <p:cNvSpPr>
            <a:spLocks noChangeShapeType="1"/>
          </p:cNvSpPr>
          <p:nvPr/>
        </p:nvSpPr>
        <p:spPr bwMode="auto">
          <a:xfrm>
            <a:off x="2354263" y="4673600"/>
            <a:ext cx="242887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64" name="Line 45"/>
          <p:cNvSpPr>
            <a:spLocks noChangeShapeType="1"/>
          </p:cNvSpPr>
          <p:nvPr/>
        </p:nvSpPr>
        <p:spPr bwMode="auto">
          <a:xfrm flipV="1">
            <a:off x="2112963" y="5016500"/>
            <a:ext cx="117475" cy="12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65" name="Text Box 47"/>
          <p:cNvSpPr txBox="1">
            <a:spLocks noChangeArrowheads="1"/>
          </p:cNvSpPr>
          <p:nvPr/>
        </p:nvSpPr>
        <p:spPr bwMode="auto">
          <a:xfrm>
            <a:off x="776288" y="38481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108566" name="Text Box 48"/>
          <p:cNvSpPr txBox="1">
            <a:spLocks noChangeArrowheads="1"/>
          </p:cNvSpPr>
          <p:nvPr/>
        </p:nvSpPr>
        <p:spPr bwMode="auto">
          <a:xfrm>
            <a:off x="1052513" y="483393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108567" name="Rectangle 63"/>
          <p:cNvSpPr>
            <a:spLocks noChangeArrowheads="1"/>
          </p:cNvSpPr>
          <p:nvPr/>
        </p:nvSpPr>
        <p:spPr bwMode="auto">
          <a:xfrm>
            <a:off x="3490913" y="4481513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3621088" y="2982913"/>
            <a:ext cx="3979862" cy="1454150"/>
            <a:chOff x="2259" y="2090"/>
            <a:chExt cx="2507" cy="916"/>
          </a:xfrm>
        </p:grpSpPr>
        <p:sp>
          <p:nvSpPr>
            <p:cNvPr id="108597" name="Text Box 66"/>
            <p:cNvSpPr txBox="1">
              <a:spLocks noChangeArrowheads="1"/>
            </p:cNvSpPr>
            <p:nvPr/>
          </p:nvSpPr>
          <p:spPr bwMode="auto">
            <a:xfrm>
              <a:off x="2602" y="2090"/>
              <a:ext cx="2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packet being transmitted </a:t>
              </a:r>
              <a:r>
                <a:rPr lang="en-US" sz="1800">
                  <a:solidFill>
                    <a:srgbClr val="CC0000"/>
                  </a:solidFill>
                </a:rPr>
                <a:t>(delay)</a:t>
              </a:r>
            </a:p>
          </p:txBody>
        </p:sp>
        <p:sp>
          <p:nvSpPr>
            <p:cNvPr id="108598" name="Line 67"/>
            <p:cNvSpPr>
              <a:spLocks noChangeShapeType="1"/>
            </p:cNvSpPr>
            <p:nvPr/>
          </p:nvSpPr>
          <p:spPr bwMode="auto">
            <a:xfrm rot="10800000" flipV="1">
              <a:off x="2259" y="2294"/>
              <a:ext cx="105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3338513" y="4802188"/>
            <a:ext cx="3414712" cy="804862"/>
            <a:chOff x="2103" y="3214"/>
            <a:chExt cx="2151" cy="507"/>
          </a:xfrm>
        </p:grpSpPr>
        <p:sp>
          <p:nvSpPr>
            <p:cNvPr id="108595" name="Text Box 72"/>
            <p:cNvSpPr txBox="1">
              <a:spLocks noChangeArrowheads="1"/>
            </p:cNvSpPr>
            <p:nvPr/>
          </p:nvSpPr>
          <p:spPr bwMode="auto">
            <a:xfrm>
              <a:off x="2530" y="3490"/>
              <a:ext cx="17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packets queueing</a:t>
              </a:r>
              <a:r>
                <a:rPr lang="en-US" sz="1800">
                  <a:solidFill>
                    <a:srgbClr val="FF0000"/>
                  </a:solidFill>
                </a:rPr>
                <a:t> </a:t>
              </a:r>
              <a:r>
                <a:rPr lang="en-US" sz="1800">
                  <a:solidFill>
                    <a:srgbClr val="CC0000"/>
                  </a:solidFill>
                </a:rPr>
                <a:t>(delay)</a:t>
              </a:r>
            </a:p>
          </p:txBody>
        </p:sp>
        <p:sp>
          <p:nvSpPr>
            <p:cNvPr id="108596" name="Line 73"/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5781675" y="4405313"/>
            <a:ext cx="498475" cy="119062"/>
            <a:chOff x="2208" y="2184"/>
            <a:chExt cx="176" cy="69"/>
          </a:xfrm>
        </p:grpSpPr>
        <p:grpSp>
          <p:nvGrpSpPr>
            <p:cNvPr id="8" name="Group 75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08592" name="Line 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93" name="Line 7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94" name="Line 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08589" name="Line 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90" name="Line 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91" name="Line 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8571" name="Rectangle 84"/>
          <p:cNvSpPr>
            <a:spLocks noChangeArrowheads="1"/>
          </p:cNvSpPr>
          <p:nvPr/>
        </p:nvSpPr>
        <p:spPr bwMode="auto">
          <a:xfrm>
            <a:off x="1719263" y="407987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8572" name="Line 85"/>
          <p:cNvSpPr>
            <a:spLocks noChangeShapeType="1"/>
          </p:cNvSpPr>
          <p:nvPr/>
        </p:nvSpPr>
        <p:spPr bwMode="auto">
          <a:xfrm>
            <a:off x="1898650" y="4265613"/>
            <a:ext cx="212725" cy="103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73" name="Rectangle 86"/>
          <p:cNvSpPr>
            <a:spLocks noChangeArrowheads="1"/>
          </p:cNvSpPr>
          <p:nvPr/>
        </p:nvSpPr>
        <p:spPr bwMode="auto">
          <a:xfrm>
            <a:off x="1968500" y="515937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8574" name="Rectangle 88"/>
          <p:cNvSpPr>
            <a:spLocks noChangeArrowheads="1"/>
          </p:cNvSpPr>
          <p:nvPr/>
        </p:nvSpPr>
        <p:spPr bwMode="auto">
          <a:xfrm>
            <a:off x="3060700" y="4543425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8575" name="Rectangle 89"/>
          <p:cNvSpPr>
            <a:spLocks noChangeArrowheads="1"/>
          </p:cNvSpPr>
          <p:nvPr/>
        </p:nvSpPr>
        <p:spPr bwMode="auto">
          <a:xfrm>
            <a:off x="2921000" y="4543425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8576" name="Rectangle 90"/>
          <p:cNvSpPr>
            <a:spLocks noChangeArrowheads="1"/>
          </p:cNvSpPr>
          <p:nvPr/>
        </p:nvSpPr>
        <p:spPr bwMode="auto">
          <a:xfrm>
            <a:off x="2781300" y="4543425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0" name="Group 95"/>
          <p:cNvGrpSpPr>
            <a:grpSpLocks/>
          </p:cNvGrpSpPr>
          <p:nvPr/>
        </p:nvGrpSpPr>
        <p:grpSpPr bwMode="auto">
          <a:xfrm>
            <a:off x="2517775" y="4764088"/>
            <a:ext cx="4248150" cy="1511300"/>
            <a:chOff x="1586" y="3190"/>
            <a:chExt cx="2676" cy="952"/>
          </a:xfrm>
        </p:grpSpPr>
        <p:sp>
          <p:nvSpPr>
            <p:cNvPr id="108585" name="Line 91"/>
            <p:cNvSpPr>
              <a:spLocks noChangeShapeType="1"/>
            </p:cNvSpPr>
            <p:nvPr/>
          </p:nvSpPr>
          <p:spPr bwMode="auto">
            <a:xfrm rot="10800000" flipH="1">
              <a:off x="1798" y="3190"/>
              <a:ext cx="105" cy="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6" name="Text Box 92"/>
            <p:cNvSpPr txBox="1">
              <a:spLocks noChangeArrowheads="1"/>
            </p:cNvSpPr>
            <p:nvPr/>
          </p:nvSpPr>
          <p:spPr bwMode="auto">
            <a:xfrm>
              <a:off x="1586" y="3738"/>
              <a:ext cx="26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free (available) buffers: arriving packets </a:t>
              </a:r>
            </a:p>
            <a:p>
              <a:r>
                <a:rPr lang="en-US" sz="1800">
                  <a:solidFill>
                    <a:srgbClr val="000000"/>
                  </a:solidFill>
                </a:rPr>
                <a:t>dropped (</a:t>
              </a:r>
              <a:r>
                <a:rPr lang="en-US" sz="1800">
                  <a:solidFill>
                    <a:srgbClr val="CC0000"/>
                  </a:solidFill>
                </a:rPr>
                <a:t>loss</a:t>
              </a:r>
              <a:r>
                <a:rPr lang="en-US" sz="1800">
                  <a:solidFill>
                    <a:srgbClr val="000000"/>
                  </a:solidFill>
                </a:rPr>
                <a:t>) if no free buffers</a:t>
              </a:r>
            </a:p>
          </p:txBody>
        </p:sp>
      </p:grp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898525" y="3873500"/>
            <a:ext cx="779463" cy="679450"/>
            <a:chOff x="-44" y="1473"/>
            <a:chExt cx="981" cy="1105"/>
          </a:xfrm>
        </p:grpSpPr>
        <p:pic>
          <p:nvPicPr>
            <p:cNvPr id="108583" name="Picture 65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8584" name="Freeform 6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67"/>
          <p:cNvGrpSpPr>
            <a:grpSpLocks/>
          </p:cNvGrpSpPr>
          <p:nvPr/>
        </p:nvGrpSpPr>
        <p:grpSpPr bwMode="auto">
          <a:xfrm>
            <a:off x="1131888" y="4870450"/>
            <a:ext cx="779462" cy="679450"/>
            <a:chOff x="-44" y="1473"/>
            <a:chExt cx="981" cy="1105"/>
          </a:xfrm>
        </p:grpSpPr>
        <p:pic>
          <p:nvPicPr>
            <p:cNvPr id="108581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8582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8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1-</a:t>
            </a:r>
            <a:fld id="{28DE1F84-E7E0-463D-8CD8-986AE7A9C5AB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10594" name="Picture 6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828675"/>
            <a:ext cx="6856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5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2438" y="200025"/>
            <a:ext cx="7772400" cy="81121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Four sources of packet delay</a:t>
            </a:r>
            <a:endParaRPr lang="en-US" sz="4800" smtClean="0">
              <a:ea typeface="ＭＳ Ｐゴシック" pitchFamily="34" charset="-128"/>
            </a:endParaRP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62013" y="4491038"/>
            <a:ext cx="3810000" cy="16367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d</a:t>
            </a:r>
            <a:r>
              <a:rPr lang="en-US" baseline="-25000" smtClean="0">
                <a:solidFill>
                  <a:srgbClr val="CC0000"/>
                </a:solidFill>
                <a:ea typeface="ＭＳ Ｐゴシック" pitchFamily="34" charset="-128"/>
              </a:rPr>
              <a:t>proc</a:t>
            </a: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: nodal processing</a:t>
            </a:r>
            <a:r>
              <a:rPr lang="en-US" smtClean="0">
                <a:ea typeface="ＭＳ Ｐゴシック" pitchFamily="34" charset="-128"/>
              </a:rPr>
              <a:t> 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sz="2400" smtClean="0">
                <a:ea typeface="ＭＳ Ｐゴシック" pitchFamily="34" charset="-128"/>
              </a:rPr>
              <a:t>check bit errors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sz="2400" smtClean="0">
                <a:ea typeface="ＭＳ Ｐゴシック" pitchFamily="34" charset="-128"/>
              </a:rPr>
              <a:t>determine output link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sz="2400" smtClean="0">
                <a:ea typeface="ＭＳ Ｐゴシック" pitchFamily="34" charset="-128"/>
              </a:rPr>
              <a:t>typically &lt; msec</a:t>
            </a:r>
          </a:p>
        </p:txBody>
      </p:sp>
      <p:sp>
        <p:nvSpPr>
          <p:cNvPr id="110597" name="Oval 7"/>
          <p:cNvSpPr>
            <a:spLocks noChangeArrowheads="1"/>
          </p:cNvSpPr>
          <p:nvPr/>
        </p:nvSpPr>
        <p:spPr bwMode="auto">
          <a:xfrm>
            <a:off x="3351213" y="2219325"/>
            <a:ext cx="1198562" cy="369888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598" name="Rectangle 8"/>
          <p:cNvSpPr>
            <a:spLocks noChangeArrowheads="1"/>
          </p:cNvSpPr>
          <p:nvPr/>
        </p:nvSpPr>
        <p:spPr bwMode="auto">
          <a:xfrm>
            <a:off x="3351213" y="2151063"/>
            <a:ext cx="1198562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0599" name="Oval 9"/>
          <p:cNvSpPr>
            <a:spLocks noChangeArrowheads="1"/>
          </p:cNvSpPr>
          <p:nvPr/>
        </p:nvSpPr>
        <p:spPr bwMode="auto">
          <a:xfrm>
            <a:off x="3360738" y="1922463"/>
            <a:ext cx="1198562" cy="430212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706813" y="1952625"/>
            <a:ext cx="498475" cy="119063"/>
            <a:chOff x="2208" y="2184"/>
            <a:chExt cx="176" cy="69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10649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50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51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10646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7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8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0601" name="Oval 19"/>
          <p:cNvSpPr>
            <a:spLocks noChangeArrowheads="1"/>
          </p:cNvSpPr>
          <p:nvPr/>
        </p:nvSpPr>
        <p:spPr bwMode="auto">
          <a:xfrm>
            <a:off x="6446838" y="2238375"/>
            <a:ext cx="1198562" cy="369888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02" name="Line 20"/>
          <p:cNvSpPr>
            <a:spLocks noChangeShapeType="1"/>
          </p:cNvSpPr>
          <p:nvPr/>
        </p:nvSpPr>
        <p:spPr bwMode="auto">
          <a:xfrm>
            <a:off x="6456363" y="221773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03" name="Rectangle 21"/>
          <p:cNvSpPr>
            <a:spLocks noChangeArrowheads="1"/>
          </p:cNvSpPr>
          <p:nvPr/>
        </p:nvSpPr>
        <p:spPr bwMode="auto">
          <a:xfrm>
            <a:off x="6456363" y="2179638"/>
            <a:ext cx="1198562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0604" name="Oval 22"/>
          <p:cNvSpPr>
            <a:spLocks noChangeArrowheads="1"/>
          </p:cNvSpPr>
          <p:nvPr/>
        </p:nvSpPr>
        <p:spPr bwMode="auto">
          <a:xfrm>
            <a:off x="6465888" y="1951038"/>
            <a:ext cx="1198562" cy="430212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05" name="Line 24"/>
          <p:cNvSpPr>
            <a:spLocks noChangeShapeType="1"/>
          </p:cNvSpPr>
          <p:nvPr/>
        </p:nvSpPr>
        <p:spPr bwMode="auto">
          <a:xfrm>
            <a:off x="2620963" y="1857375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06" name="Line 25"/>
          <p:cNvSpPr>
            <a:spLocks noChangeShapeType="1"/>
          </p:cNvSpPr>
          <p:nvPr/>
        </p:nvSpPr>
        <p:spPr bwMode="auto">
          <a:xfrm flipV="1">
            <a:off x="2925763" y="2397125"/>
            <a:ext cx="428625" cy="450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07" name="Line 26"/>
          <p:cNvSpPr>
            <a:spLocks noChangeShapeType="1"/>
          </p:cNvSpPr>
          <p:nvPr/>
        </p:nvSpPr>
        <p:spPr bwMode="auto">
          <a:xfrm>
            <a:off x="4545013" y="2276475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08" name="Rectangle 29"/>
          <p:cNvSpPr>
            <a:spLocks noChangeArrowheads="1"/>
          </p:cNvSpPr>
          <p:nvPr/>
        </p:nvSpPr>
        <p:spPr bwMode="auto">
          <a:xfrm>
            <a:off x="5464175" y="2076450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09" name="Rectangle 30"/>
          <p:cNvSpPr>
            <a:spLocks noChangeArrowheads="1"/>
          </p:cNvSpPr>
          <p:nvPr/>
        </p:nvSpPr>
        <p:spPr bwMode="auto">
          <a:xfrm>
            <a:off x="4211638" y="21478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10" name="Rectangle 31"/>
          <p:cNvSpPr>
            <a:spLocks noChangeArrowheads="1"/>
          </p:cNvSpPr>
          <p:nvPr/>
        </p:nvSpPr>
        <p:spPr bwMode="auto">
          <a:xfrm>
            <a:off x="4373563" y="21478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11" name="Rectangle 32"/>
          <p:cNvSpPr>
            <a:spLocks noChangeArrowheads="1"/>
          </p:cNvSpPr>
          <p:nvPr/>
        </p:nvSpPr>
        <p:spPr bwMode="auto">
          <a:xfrm>
            <a:off x="3159125" y="204787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12" name="Line 33"/>
          <p:cNvSpPr>
            <a:spLocks noChangeShapeType="1"/>
          </p:cNvSpPr>
          <p:nvPr/>
        </p:nvSpPr>
        <p:spPr bwMode="auto">
          <a:xfrm>
            <a:off x="3109913" y="1984375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13" name="Line 35"/>
          <p:cNvSpPr>
            <a:spLocks noChangeShapeType="1"/>
          </p:cNvSpPr>
          <p:nvPr/>
        </p:nvSpPr>
        <p:spPr bwMode="auto">
          <a:xfrm flipV="1">
            <a:off x="6235700" y="1876425"/>
            <a:ext cx="36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14" name="Text Box 36"/>
          <p:cNvSpPr txBox="1">
            <a:spLocks noChangeArrowheads="1"/>
          </p:cNvSpPr>
          <p:nvPr/>
        </p:nvSpPr>
        <p:spPr bwMode="auto">
          <a:xfrm>
            <a:off x="1743075" y="15414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110615" name="Text Box 37"/>
          <p:cNvSpPr txBox="1">
            <a:spLocks noChangeArrowheads="1"/>
          </p:cNvSpPr>
          <p:nvPr/>
        </p:nvSpPr>
        <p:spPr bwMode="auto">
          <a:xfrm>
            <a:off x="1919288" y="24939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110616" name="Rectangle 38"/>
          <p:cNvSpPr>
            <a:spLocks noChangeArrowheads="1"/>
          </p:cNvSpPr>
          <p:nvPr/>
        </p:nvSpPr>
        <p:spPr bwMode="auto">
          <a:xfrm>
            <a:off x="4502150" y="208597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17" name="Text Box 39"/>
          <p:cNvSpPr txBox="1">
            <a:spLocks noChangeArrowheads="1"/>
          </p:cNvSpPr>
          <p:nvPr/>
        </p:nvSpPr>
        <p:spPr bwMode="auto">
          <a:xfrm>
            <a:off x="4891088" y="16891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propagation</a:t>
            </a:r>
          </a:p>
        </p:txBody>
      </p:sp>
      <p:sp>
        <p:nvSpPr>
          <p:cNvPr id="110618" name="Line 40"/>
          <p:cNvSpPr>
            <a:spLocks noChangeShapeType="1"/>
          </p:cNvSpPr>
          <p:nvPr/>
        </p:nvSpPr>
        <p:spPr bwMode="auto">
          <a:xfrm rot="10800000">
            <a:off x="4645025" y="1876425"/>
            <a:ext cx="319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19" name="Text Box 41"/>
          <p:cNvSpPr txBox="1">
            <a:spLocks noChangeArrowheads="1"/>
          </p:cNvSpPr>
          <p:nvPr/>
        </p:nvSpPr>
        <p:spPr bwMode="auto">
          <a:xfrm>
            <a:off x="2987675" y="1249363"/>
            <a:ext cx="146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transmission</a:t>
            </a:r>
          </a:p>
        </p:txBody>
      </p:sp>
      <p:sp>
        <p:nvSpPr>
          <p:cNvPr id="110620" name="Line 42"/>
          <p:cNvSpPr>
            <a:spLocks noChangeShapeType="1"/>
          </p:cNvSpPr>
          <p:nvPr/>
        </p:nvSpPr>
        <p:spPr bwMode="auto">
          <a:xfrm rot="10800000" flipH="1" flipV="1">
            <a:off x="4038600" y="1517650"/>
            <a:ext cx="5286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21" name="Text Box 43"/>
          <p:cNvSpPr txBox="1">
            <a:spLocks noChangeArrowheads="1"/>
          </p:cNvSpPr>
          <p:nvPr/>
        </p:nvSpPr>
        <p:spPr bwMode="auto">
          <a:xfrm>
            <a:off x="3127375" y="2803525"/>
            <a:ext cx="1289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CC0000"/>
                </a:solidFill>
              </a:rPr>
              <a:t>nodal</a:t>
            </a:r>
          </a:p>
          <a:p>
            <a:pPr algn="ctr"/>
            <a:r>
              <a:rPr lang="en-US" sz="1800">
                <a:solidFill>
                  <a:srgbClr val="CC0000"/>
                </a:solidFill>
              </a:rPr>
              <a:t>processing</a:t>
            </a:r>
          </a:p>
        </p:txBody>
      </p:sp>
      <p:sp>
        <p:nvSpPr>
          <p:cNvPr id="110622" name="Line 44"/>
          <p:cNvSpPr>
            <a:spLocks noChangeShapeType="1"/>
          </p:cNvSpPr>
          <p:nvPr/>
        </p:nvSpPr>
        <p:spPr bwMode="auto">
          <a:xfrm rot="10800000">
            <a:off x="3378200" y="2847975"/>
            <a:ext cx="833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23" name="Line 45"/>
          <p:cNvSpPr>
            <a:spLocks noChangeShapeType="1"/>
          </p:cNvSpPr>
          <p:nvPr/>
        </p:nvSpPr>
        <p:spPr bwMode="auto">
          <a:xfrm rot="10800000" flipV="1">
            <a:off x="4187825" y="2609850"/>
            <a:ext cx="38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24" name="Text Box 46"/>
          <p:cNvSpPr txBox="1">
            <a:spLocks noChangeArrowheads="1"/>
          </p:cNvSpPr>
          <p:nvPr/>
        </p:nvSpPr>
        <p:spPr bwMode="auto">
          <a:xfrm>
            <a:off x="4595813" y="3060700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queueing</a:t>
            </a:r>
          </a:p>
        </p:txBody>
      </p:sp>
      <p:sp>
        <p:nvSpPr>
          <p:cNvPr id="110625" name="Line 47"/>
          <p:cNvSpPr>
            <a:spLocks noChangeShapeType="1"/>
          </p:cNvSpPr>
          <p:nvPr/>
        </p:nvSpPr>
        <p:spPr bwMode="auto">
          <a:xfrm rot="10800000">
            <a:off x="4349750" y="2609850"/>
            <a:ext cx="595313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6792913" y="2009775"/>
            <a:ext cx="498475" cy="119063"/>
            <a:chOff x="2208" y="2184"/>
            <a:chExt cx="176" cy="69"/>
          </a:xfrm>
        </p:grpSpPr>
        <p:grpSp>
          <p:nvGrpSpPr>
            <p:cNvPr id="6" name="Group 49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10641" name="Line 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2" name="Line 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3" name="Line 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53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10638" name="Line 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39" name="Line 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0" name="Line 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0627" name="Rectangle 58"/>
          <p:cNvSpPr>
            <a:spLocks noChangeArrowheads="1"/>
          </p:cNvSpPr>
          <p:nvPr/>
        </p:nvSpPr>
        <p:spPr bwMode="auto">
          <a:xfrm>
            <a:off x="4802188" y="4492625"/>
            <a:ext cx="3810000" cy="218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4488" indent="-344488">
              <a:lnSpc>
                <a:spcPct val="85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  <a:latin typeface="Gill Sans MT" pitchFamily="34" charset="0"/>
              </a:rPr>
              <a:t> </a:t>
            </a: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d</a:t>
            </a:r>
            <a:r>
              <a:rPr lang="en-US" sz="2800" baseline="-25000">
                <a:solidFill>
                  <a:srgbClr val="CC0000"/>
                </a:solidFill>
                <a:latin typeface="Gill Sans MT" pitchFamily="34" charset="0"/>
              </a:rPr>
              <a:t>queue</a:t>
            </a: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: queueing delay</a:t>
            </a:r>
          </a:p>
          <a:p>
            <a:pPr marL="344488" indent="-3444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time waiting at output link for transmission </a:t>
            </a:r>
          </a:p>
          <a:p>
            <a:pPr marL="344488" indent="-3444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depends on congestion level of router</a:t>
            </a:r>
          </a:p>
        </p:txBody>
      </p:sp>
      <p:sp>
        <p:nvSpPr>
          <p:cNvPr id="110628" name="Rectangle 3"/>
          <p:cNvSpPr>
            <a:spLocks noChangeArrowheads="1"/>
          </p:cNvSpPr>
          <p:nvPr/>
        </p:nvSpPr>
        <p:spPr bwMode="auto">
          <a:xfrm>
            <a:off x="2116138" y="3630613"/>
            <a:ext cx="4943475" cy="5540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285750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nodal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 = </a:t>
            </a:r>
            <a:r>
              <a:rPr 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proc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 + </a:t>
            </a:r>
            <a:r>
              <a:rPr 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queue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 + </a:t>
            </a:r>
            <a:r>
              <a:rPr 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trans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 +  </a:t>
            </a:r>
            <a:r>
              <a:rPr 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prop</a:t>
            </a:r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1893888" y="1541463"/>
            <a:ext cx="779462" cy="679450"/>
            <a:chOff x="-44" y="1473"/>
            <a:chExt cx="981" cy="1105"/>
          </a:xfrm>
        </p:grpSpPr>
        <p:pic>
          <p:nvPicPr>
            <p:cNvPr id="110634" name="Picture 67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635" name="Freeform 6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2168525" y="2524125"/>
            <a:ext cx="779463" cy="679450"/>
            <a:chOff x="-44" y="1473"/>
            <a:chExt cx="981" cy="1105"/>
          </a:xfrm>
        </p:grpSpPr>
        <p:pic>
          <p:nvPicPr>
            <p:cNvPr id="110632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633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06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1-</a:t>
            </a:r>
            <a:fld id="{93477EF7-4CA8-42F3-894B-6438EC477591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t>Introduction</a:t>
            </a:r>
          </a:p>
        </p:txBody>
      </p:sp>
      <p:sp>
        <p:nvSpPr>
          <p:cNvPr id="112642" name="Rectangle 3"/>
          <p:cNvSpPr>
            <a:spLocks noChangeArrowheads="1"/>
          </p:cNvSpPr>
          <p:nvPr/>
        </p:nvSpPr>
        <p:spPr bwMode="auto">
          <a:xfrm>
            <a:off x="627063" y="4459288"/>
            <a:ext cx="3810000" cy="207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CC0000"/>
                </a:solidFill>
                <a:latin typeface="Gill Sans MT" pitchFamily="34" charset="0"/>
              </a:rPr>
              <a:t>trans</a:t>
            </a:r>
            <a:r>
              <a:rPr lang="en-US">
                <a:solidFill>
                  <a:srgbClr val="CC0000"/>
                </a:solidFill>
                <a:latin typeface="Gill Sans MT" pitchFamily="34" charset="0"/>
              </a:rPr>
              <a:t>: transmission delay: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i="1">
                <a:solidFill>
                  <a:srgbClr val="000000"/>
                </a:solidFill>
                <a:latin typeface="Gill Sans MT" pitchFamily="34" charset="0"/>
              </a:rPr>
              <a:t>L</a:t>
            </a: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: packet length (bits) 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i="1">
                <a:solidFill>
                  <a:srgbClr val="000000"/>
                </a:solidFill>
                <a:latin typeface="Gill Sans MT" pitchFamily="34" charset="0"/>
              </a:rPr>
              <a:t>R</a:t>
            </a: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: link </a:t>
            </a:r>
            <a:r>
              <a:rPr lang="en-US" sz="2000" i="1">
                <a:solidFill>
                  <a:srgbClr val="000000"/>
                </a:solidFill>
                <a:latin typeface="Gill Sans MT" pitchFamily="34" charset="0"/>
              </a:rPr>
              <a:t>bandwidth (bps)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i="1">
                <a:solidFill>
                  <a:srgbClr val="CC0000"/>
                </a:solidFill>
                <a:latin typeface="Gill Sans MT" pitchFamily="34" charset="0"/>
              </a:rPr>
              <a:t>d</a:t>
            </a:r>
            <a:r>
              <a:rPr lang="en-US" sz="2000" i="1" baseline="-25000">
                <a:solidFill>
                  <a:srgbClr val="CC0000"/>
                </a:solidFill>
                <a:latin typeface="Gill Sans MT" pitchFamily="34" charset="0"/>
              </a:rPr>
              <a:t>trans</a:t>
            </a:r>
            <a:r>
              <a:rPr lang="en-US" sz="2000" i="1">
                <a:solidFill>
                  <a:srgbClr val="CC0000"/>
                </a:solidFill>
                <a:latin typeface="Gill Sans MT" pitchFamily="34" charset="0"/>
              </a:rPr>
              <a:t> </a:t>
            </a:r>
            <a:r>
              <a:rPr lang="en-US" sz="2000" i="1">
                <a:solidFill>
                  <a:srgbClr val="000000"/>
                </a:solidFill>
                <a:latin typeface="Gill Sans MT" pitchFamily="34" charset="0"/>
              </a:rPr>
              <a:t>= L/R</a:t>
            </a:r>
          </a:p>
        </p:txBody>
      </p:sp>
      <p:sp>
        <p:nvSpPr>
          <p:cNvPr id="112643" name="Rectangle 4"/>
          <p:cNvSpPr>
            <a:spLocks noChangeArrowheads="1"/>
          </p:cNvSpPr>
          <p:nvPr/>
        </p:nvSpPr>
        <p:spPr bwMode="auto">
          <a:xfrm>
            <a:off x="4718050" y="4449763"/>
            <a:ext cx="41529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CC0000"/>
                </a:solidFill>
                <a:latin typeface="Gill Sans MT" pitchFamily="34" charset="0"/>
              </a:rPr>
              <a:t>prop</a:t>
            </a:r>
            <a:r>
              <a:rPr lang="en-US">
                <a:solidFill>
                  <a:srgbClr val="CC0000"/>
                </a:solidFill>
                <a:latin typeface="Gill Sans MT" pitchFamily="34" charset="0"/>
              </a:rPr>
              <a:t>: propagation delay: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: length of physical link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i="1">
                <a:solidFill>
                  <a:srgbClr val="000000"/>
                </a:solidFill>
                <a:latin typeface="Gill Sans MT" pitchFamily="34" charset="0"/>
              </a:rPr>
              <a:t>s</a:t>
            </a: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: propagation speed in medium (~2x10</a:t>
            </a:r>
            <a:r>
              <a:rPr lang="en-US" sz="2000" baseline="30000">
                <a:solidFill>
                  <a:srgbClr val="000000"/>
                </a:solidFill>
                <a:latin typeface="Gill Sans MT" pitchFamily="34" charset="0"/>
              </a:rPr>
              <a:t>8</a:t>
            </a: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 m/sec)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i="1">
                <a:solidFill>
                  <a:srgbClr val="CC0000"/>
                </a:solidFill>
                <a:latin typeface="Gill Sans MT" pitchFamily="34" charset="0"/>
              </a:rPr>
              <a:t>d</a:t>
            </a:r>
            <a:r>
              <a:rPr lang="en-US" sz="2000" baseline="-25000">
                <a:solidFill>
                  <a:srgbClr val="CC0000"/>
                </a:solidFill>
                <a:latin typeface="Gill Sans MT" pitchFamily="34" charset="0"/>
              </a:rPr>
              <a:t>prop</a:t>
            </a: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 = </a:t>
            </a:r>
            <a:r>
              <a:rPr lang="en-US" sz="2000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/</a:t>
            </a:r>
            <a:r>
              <a:rPr lang="en-US" sz="2000" i="1">
                <a:solidFill>
                  <a:srgbClr val="000000"/>
                </a:solidFill>
                <a:latin typeface="Gill Sans MT" pitchFamily="34" charset="0"/>
              </a:rPr>
              <a:t>s</a:t>
            </a:r>
          </a:p>
        </p:txBody>
      </p:sp>
      <p:grpSp>
        <p:nvGrpSpPr>
          <p:cNvPr id="2" name="Group 122"/>
          <p:cNvGrpSpPr>
            <a:grpSpLocks/>
          </p:cNvGrpSpPr>
          <p:nvPr/>
        </p:nvGrpSpPr>
        <p:grpSpPr bwMode="auto">
          <a:xfrm>
            <a:off x="2255838" y="5600700"/>
            <a:ext cx="2528887" cy="800100"/>
            <a:chOff x="1421" y="3528"/>
            <a:chExt cx="1593" cy="504"/>
          </a:xfrm>
        </p:grpSpPr>
        <p:sp>
          <p:nvSpPr>
            <p:cNvPr id="182333" name="AutoShape 61"/>
            <p:cNvSpPr>
              <a:spLocks noChangeArrowheads="1"/>
            </p:cNvSpPr>
            <p:nvPr/>
          </p:nvSpPr>
          <p:spPr bwMode="auto">
            <a:xfrm rot="381619">
              <a:off x="1421" y="3528"/>
              <a:ext cx="1593" cy="201"/>
            </a:xfrm>
            <a:prstGeom prst="leftRightArrow">
              <a:avLst>
                <a:gd name="adj1" fmla="val 35324"/>
                <a:gd name="adj2" fmla="val 94994"/>
              </a:avLst>
            </a:prstGeom>
            <a:gradFill rotWithShape="1">
              <a:gsLst>
                <a:gs pos="0">
                  <a:srgbClr val="CC0000"/>
                </a:gs>
                <a:gs pos="5000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2703" name="Text Box 62"/>
            <p:cNvSpPr txBox="1">
              <a:spLocks noChangeArrowheads="1"/>
            </p:cNvSpPr>
            <p:nvPr/>
          </p:nvSpPr>
          <p:spPr bwMode="auto">
            <a:xfrm>
              <a:off x="1533" y="3590"/>
              <a:ext cx="132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i="1">
                  <a:solidFill>
                    <a:srgbClr val="CC0000"/>
                  </a:solidFill>
                </a:rPr>
                <a:t>d</a:t>
              </a:r>
              <a:r>
                <a:rPr lang="en-US" sz="2000" baseline="-25000">
                  <a:solidFill>
                    <a:srgbClr val="CC0000"/>
                  </a:solidFill>
                </a:rPr>
                <a:t>trans </a:t>
              </a:r>
              <a:r>
                <a:rPr lang="en-US" sz="2000">
                  <a:solidFill>
                    <a:srgbClr val="CC0000"/>
                  </a:solidFill>
                </a:rPr>
                <a:t>and </a:t>
              </a:r>
              <a:r>
                <a:rPr lang="en-US" sz="2000" i="1">
                  <a:solidFill>
                    <a:srgbClr val="CC0000"/>
                  </a:solidFill>
                </a:rPr>
                <a:t>d</a:t>
              </a:r>
              <a:r>
                <a:rPr lang="en-US" sz="2000" baseline="-25000">
                  <a:solidFill>
                    <a:srgbClr val="CC0000"/>
                  </a:solidFill>
                </a:rPr>
                <a:t>prop</a:t>
              </a:r>
            </a:p>
            <a:p>
              <a:pPr algn="ctr"/>
              <a:r>
                <a:rPr lang="en-US" sz="2000" i="1">
                  <a:solidFill>
                    <a:srgbClr val="CC0000"/>
                  </a:solidFill>
                </a:rPr>
                <a:t>very </a:t>
              </a:r>
              <a:r>
                <a:rPr lang="en-US" sz="2000">
                  <a:solidFill>
                    <a:srgbClr val="CC0000"/>
                  </a:solidFill>
                </a:rPr>
                <a:t>different</a:t>
              </a:r>
            </a:p>
          </p:txBody>
        </p:sp>
      </p:grpSp>
      <p:pic>
        <p:nvPicPr>
          <p:cNvPr id="112645" name="Picture 64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828675"/>
            <a:ext cx="6856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6" name="Rectangle 2"/>
          <p:cNvSpPr>
            <a:spLocks noChangeArrowheads="1"/>
          </p:cNvSpPr>
          <p:nvPr/>
        </p:nvSpPr>
        <p:spPr bwMode="auto">
          <a:xfrm>
            <a:off x="452438" y="200025"/>
            <a:ext cx="77724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400">
                <a:solidFill>
                  <a:srgbClr val="000099"/>
                </a:solidFill>
                <a:latin typeface="Gill Sans MT" pitchFamily="34" charset="0"/>
              </a:rPr>
              <a:t>Four sources of packet delay</a:t>
            </a:r>
            <a:endParaRPr lang="en-US" sz="480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112647" name="Oval 7"/>
          <p:cNvSpPr>
            <a:spLocks noChangeArrowheads="1"/>
          </p:cNvSpPr>
          <p:nvPr/>
        </p:nvSpPr>
        <p:spPr bwMode="auto">
          <a:xfrm>
            <a:off x="3351213" y="2219325"/>
            <a:ext cx="1198562" cy="369888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3351213" y="2151063"/>
            <a:ext cx="1198562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3360738" y="1922463"/>
            <a:ext cx="1198562" cy="430212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706813" y="1952625"/>
            <a:ext cx="498475" cy="119063"/>
            <a:chOff x="2208" y="2184"/>
            <a:chExt cx="176" cy="69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12699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0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1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12696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7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8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2651" name="Oval 19"/>
          <p:cNvSpPr>
            <a:spLocks noChangeArrowheads="1"/>
          </p:cNvSpPr>
          <p:nvPr/>
        </p:nvSpPr>
        <p:spPr bwMode="auto">
          <a:xfrm>
            <a:off x="6446838" y="2238375"/>
            <a:ext cx="1198562" cy="369888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652" name="Line 20"/>
          <p:cNvSpPr>
            <a:spLocks noChangeShapeType="1"/>
          </p:cNvSpPr>
          <p:nvPr/>
        </p:nvSpPr>
        <p:spPr bwMode="auto">
          <a:xfrm>
            <a:off x="6456363" y="221773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Rectangle 21"/>
          <p:cNvSpPr>
            <a:spLocks noChangeArrowheads="1"/>
          </p:cNvSpPr>
          <p:nvPr/>
        </p:nvSpPr>
        <p:spPr bwMode="auto">
          <a:xfrm>
            <a:off x="6456363" y="2179638"/>
            <a:ext cx="1198562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2654" name="Oval 22"/>
          <p:cNvSpPr>
            <a:spLocks noChangeArrowheads="1"/>
          </p:cNvSpPr>
          <p:nvPr/>
        </p:nvSpPr>
        <p:spPr bwMode="auto">
          <a:xfrm>
            <a:off x="6465888" y="1951038"/>
            <a:ext cx="1198562" cy="430212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655" name="Line 26"/>
          <p:cNvSpPr>
            <a:spLocks noChangeShapeType="1"/>
          </p:cNvSpPr>
          <p:nvPr/>
        </p:nvSpPr>
        <p:spPr bwMode="auto">
          <a:xfrm>
            <a:off x="4545013" y="2276475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Rectangle 29"/>
          <p:cNvSpPr>
            <a:spLocks noChangeArrowheads="1"/>
          </p:cNvSpPr>
          <p:nvPr/>
        </p:nvSpPr>
        <p:spPr bwMode="auto">
          <a:xfrm>
            <a:off x="5464175" y="2076450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657" name="Rectangle 30"/>
          <p:cNvSpPr>
            <a:spLocks noChangeArrowheads="1"/>
          </p:cNvSpPr>
          <p:nvPr/>
        </p:nvSpPr>
        <p:spPr bwMode="auto">
          <a:xfrm>
            <a:off x="4211638" y="21478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658" name="Rectangle 31"/>
          <p:cNvSpPr>
            <a:spLocks noChangeArrowheads="1"/>
          </p:cNvSpPr>
          <p:nvPr/>
        </p:nvSpPr>
        <p:spPr bwMode="auto">
          <a:xfrm>
            <a:off x="4373563" y="21478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659" name="Line 35"/>
          <p:cNvSpPr>
            <a:spLocks noChangeShapeType="1"/>
          </p:cNvSpPr>
          <p:nvPr/>
        </p:nvSpPr>
        <p:spPr bwMode="auto">
          <a:xfrm flipV="1">
            <a:off x="6235700" y="1876425"/>
            <a:ext cx="36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Rectangle 38"/>
          <p:cNvSpPr>
            <a:spLocks noChangeArrowheads="1"/>
          </p:cNvSpPr>
          <p:nvPr/>
        </p:nvSpPr>
        <p:spPr bwMode="auto">
          <a:xfrm>
            <a:off x="4502150" y="208597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1" name="Text Box 39"/>
          <p:cNvSpPr txBox="1">
            <a:spLocks noChangeArrowheads="1"/>
          </p:cNvSpPr>
          <p:nvPr/>
        </p:nvSpPr>
        <p:spPr bwMode="auto">
          <a:xfrm>
            <a:off x="4891088" y="16891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propagation</a:t>
            </a:r>
          </a:p>
        </p:txBody>
      </p:sp>
      <p:sp>
        <p:nvSpPr>
          <p:cNvPr id="112662" name="Line 40"/>
          <p:cNvSpPr>
            <a:spLocks noChangeShapeType="1"/>
          </p:cNvSpPr>
          <p:nvPr/>
        </p:nvSpPr>
        <p:spPr bwMode="auto">
          <a:xfrm rot="10800000">
            <a:off x="4645025" y="1876425"/>
            <a:ext cx="319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3" name="Text Box 43"/>
          <p:cNvSpPr txBox="1">
            <a:spLocks noChangeArrowheads="1"/>
          </p:cNvSpPr>
          <p:nvPr/>
        </p:nvSpPr>
        <p:spPr bwMode="auto">
          <a:xfrm>
            <a:off x="3127375" y="2803525"/>
            <a:ext cx="1289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CC0000"/>
                </a:solidFill>
              </a:rPr>
              <a:t>nodal</a:t>
            </a:r>
          </a:p>
          <a:p>
            <a:pPr algn="ctr"/>
            <a:r>
              <a:rPr lang="en-US" sz="1800">
                <a:solidFill>
                  <a:srgbClr val="CC0000"/>
                </a:solidFill>
              </a:rPr>
              <a:t>processing</a:t>
            </a:r>
          </a:p>
        </p:txBody>
      </p:sp>
      <p:sp>
        <p:nvSpPr>
          <p:cNvPr id="112664" name="Line 44"/>
          <p:cNvSpPr>
            <a:spLocks noChangeShapeType="1"/>
          </p:cNvSpPr>
          <p:nvPr/>
        </p:nvSpPr>
        <p:spPr bwMode="auto">
          <a:xfrm rot="10800000">
            <a:off x="3378200" y="2847975"/>
            <a:ext cx="833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5" name="Line 45"/>
          <p:cNvSpPr>
            <a:spLocks noChangeShapeType="1"/>
          </p:cNvSpPr>
          <p:nvPr/>
        </p:nvSpPr>
        <p:spPr bwMode="auto">
          <a:xfrm rot="10800000" flipV="1">
            <a:off x="4187825" y="2609850"/>
            <a:ext cx="38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6" name="Text Box 46"/>
          <p:cNvSpPr txBox="1">
            <a:spLocks noChangeArrowheads="1"/>
          </p:cNvSpPr>
          <p:nvPr/>
        </p:nvSpPr>
        <p:spPr bwMode="auto">
          <a:xfrm>
            <a:off x="4595813" y="3060700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queueing</a:t>
            </a:r>
          </a:p>
        </p:txBody>
      </p:sp>
      <p:sp>
        <p:nvSpPr>
          <p:cNvPr id="112667" name="Line 47"/>
          <p:cNvSpPr>
            <a:spLocks noChangeShapeType="1"/>
          </p:cNvSpPr>
          <p:nvPr/>
        </p:nvSpPr>
        <p:spPr bwMode="auto">
          <a:xfrm rot="10800000">
            <a:off x="4349750" y="2609850"/>
            <a:ext cx="595313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6792913" y="2009775"/>
            <a:ext cx="498475" cy="119063"/>
            <a:chOff x="2208" y="2184"/>
            <a:chExt cx="176" cy="69"/>
          </a:xfrm>
        </p:grpSpPr>
        <p:grpSp>
          <p:nvGrpSpPr>
            <p:cNvPr id="7" name="Group 49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12691" name="Line 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2" name="Line 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3" name="Line 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53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12688" name="Line 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9" name="Line 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0" name="Line 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2669" name="Rectangle 3"/>
          <p:cNvSpPr>
            <a:spLocks noChangeArrowheads="1"/>
          </p:cNvSpPr>
          <p:nvPr/>
        </p:nvSpPr>
        <p:spPr bwMode="auto">
          <a:xfrm>
            <a:off x="2116138" y="3630613"/>
            <a:ext cx="4943475" cy="5540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285750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nodal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 = </a:t>
            </a:r>
            <a:r>
              <a:rPr 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proc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 + </a:t>
            </a:r>
            <a:r>
              <a:rPr 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queue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 + </a:t>
            </a:r>
            <a:r>
              <a:rPr 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trans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 +  </a:t>
            </a:r>
            <a:r>
              <a:rPr 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prop</a:t>
            </a:r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126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1-</a:t>
            </a:r>
            <a:fld id="{CE5718EC-E42C-42A6-9EAE-C5D3E07873D4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71" name="Line 24"/>
          <p:cNvSpPr>
            <a:spLocks noChangeShapeType="1"/>
          </p:cNvSpPr>
          <p:nvPr/>
        </p:nvSpPr>
        <p:spPr bwMode="auto">
          <a:xfrm>
            <a:off x="2620963" y="1857375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2" name="Line 25"/>
          <p:cNvSpPr>
            <a:spLocks noChangeShapeType="1"/>
          </p:cNvSpPr>
          <p:nvPr/>
        </p:nvSpPr>
        <p:spPr bwMode="auto">
          <a:xfrm flipV="1">
            <a:off x="2925763" y="2397125"/>
            <a:ext cx="428625" cy="450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3" name="Rectangle 32"/>
          <p:cNvSpPr>
            <a:spLocks noChangeArrowheads="1"/>
          </p:cNvSpPr>
          <p:nvPr/>
        </p:nvSpPr>
        <p:spPr bwMode="auto">
          <a:xfrm>
            <a:off x="3159125" y="204787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674" name="Line 33"/>
          <p:cNvSpPr>
            <a:spLocks noChangeShapeType="1"/>
          </p:cNvSpPr>
          <p:nvPr/>
        </p:nvSpPr>
        <p:spPr bwMode="auto">
          <a:xfrm>
            <a:off x="3109913" y="1984375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5" name="Text Box 36"/>
          <p:cNvSpPr txBox="1">
            <a:spLocks noChangeArrowheads="1"/>
          </p:cNvSpPr>
          <p:nvPr/>
        </p:nvSpPr>
        <p:spPr bwMode="auto">
          <a:xfrm>
            <a:off x="1743075" y="15414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112676" name="Text Box 37"/>
          <p:cNvSpPr txBox="1">
            <a:spLocks noChangeArrowheads="1"/>
          </p:cNvSpPr>
          <p:nvPr/>
        </p:nvSpPr>
        <p:spPr bwMode="auto">
          <a:xfrm>
            <a:off x="1919288" y="24939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B</a:t>
            </a:r>
          </a:p>
        </p:txBody>
      </p: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893888" y="1541463"/>
            <a:ext cx="779462" cy="679450"/>
            <a:chOff x="-44" y="1473"/>
            <a:chExt cx="981" cy="1105"/>
          </a:xfrm>
        </p:grpSpPr>
        <p:pic>
          <p:nvPicPr>
            <p:cNvPr id="112684" name="Picture 67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685" name="Freeform 6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2168525" y="2524125"/>
            <a:ext cx="779463" cy="679450"/>
            <a:chOff x="-44" y="1473"/>
            <a:chExt cx="981" cy="1105"/>
          </a:xfrm>
        </p:grpSpPr>
        <p:pic>
          <p:nvPicPr>
            <p:cNvPr id="112682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683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2679" name="Text Box 41"/>
          <p:cNvSpPr txBox="1">
            <a:spLocks noChangeArrowheads="1"/>
          </p:cNvSpPr>
          <p:nvPr/>
        </p:nvSpPr>
        <p:spPr bwMode="auto">
          <a:xfrm>
            <a:off x="2987675" y="1249363"/>
            <a:ext cx="146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transmission</a:t>
            </a:r>
          </a:p>
        </p:txBody>
      </p:sp>
      <p:sp>
        <p:nvSpPr>
          <p:cNvPr id="112680" name="Line 42"/>
          <p:cNvSpPr>
            <a:spLocks noChangeShapeType="1"/>
          </p:cNvSpPr>
          <p:nvPr/>
        </p:nvSpPr>
        <p:spPr bwMode="auto">
          <a:xfrm rot="10800000" flipH="1" flipV="1">
            <a:off x="4038600" y="1517650"/>
            <a:ext cx="5286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1" name="TextBox 1"/>
          <p:cNvSpPr txBox="1">
            <a:spLocks noChangeArrowheads="1"/>
          </p:cNvSpPr>
          <p:nvPr/>
        </p:nvSpPr>
        <p:spPr bwMode="auto">
          <a:xfrm>
            <a:off x="611188" y="6388100"/>
            <a:ext cx="64309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* Check out the Java applet for an interactive animation on trans vs. prop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14690" name="Picture 3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138" y="811213"/>
            <a:ext cx="4113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6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125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Caravan analogy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1338" y="2927350"/>
            <a:ext cx="4216400" cy="3317875"/>
          </a:xfrm>
        </p:spPr>
        <p:txBody>
          <a:bodyPr>
            <a:normAutofit lnSpcReduction="10000"/>
          </a:bodyPr>
          <a:lstStyle/>
          <a:p>
            <a:pPr eaLnBrk="1" hangingPunct="1">
              <a:buClr>
                <a:srgbClr val="0000FF"/>
              </a:buClr>
              <a:buSzPct val="75000"/>
            </a:pPr>
            <a:r>
              <a:rPr lang="en-US" sz="2400" smtClean="0">
                <a:ea typeface="ＭＳ Ｐゴシック" pitchFamily="34" charset="-128"/>
              </a:rPr>
              <a:t>cars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propagate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at </a:t>
            </a:r>
            <a:br>
              <a:rPr lang="en-US" altLang="ja-JP" sz="2400" smtClean="0">
                <a:ea typeface="ＭＳ Ｐゴシック" pitchFamily="34" charset="-128"/>
              </a:rPr>
            </a:br>
            <a:r>
              <a:rPr lang="en-US" altLang="ja-JP" sz="2400" smtClean="0">
                <a:ea typeface="ＭＳ Ｐゴシック" pitchFamily="34" charset="-128"/>
              </a:rPr>
              <a:t>100 km/hr</a:t>
            </a:r>
          </a:p>
          <a:p>
            <a:pPr eaLnBrk="1" hangingPunct="1">
              <a:buClr>
                <a:srgbClr val="0000FF"/>
              </a:buClr>
              <a:buSzPct val="75000"/>
            </a:pPr>
            <a:r>
              <a:rPr lang="en-US" sz="2400" smtClean="0">
                <a:ea typeface="ＭＳ Ｐゴシック" pitchFamily="34" charset="-128"/>
              </a:rPr>
              <a:t>toll booth takes 12 sec to service car (bit transmission time)</a:t>
            </a:r>
          </a:p>
          <a:p>
            <a:pPr eaLnBrk="1" hangingPunct="1">
              <a:buClr>
                <a:srgbClr val="0000FF"/>
              </a:buClr>
              <a:buSzPct val="75000"/>
            </a:pPr>
            <a:r>
              <a:rPr lang="en-US" sz="2400" smtClean="0">
                <a:ea typeface="ＭＳ Ｐゴシック" pitchFamily="34" charset="-128"/>
              </a:rPr>
              <a:t>car~bit; caravan ~ packet</a:t>
            </a:r>
          </a:p>
          <a:p>
            <a:pPr eaLnBrk="1" hangingPunct="1">
              <a:buClr>
                <a:srgbClr val="0000FF"/>
              </a:buClr>
              <a:buSzPct val="75000"/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Q:</a:t>
            </a: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 How long until caravan is lined up before 2nd toll booth?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7373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27638" y="2941638"/>
            <a:ext cx="3521075" cy="3365500"/>
          </a:xfrm>
        </p:spPr>
        <p:txBody>
          <a:bodyPr>
            <a:normAutofit fontScale="92500"/>
          </a:bodyPr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en-US" sz="2400" smtClean="0">
                <a:ea typeface="ＭＳ Ｐゴシック" pitchFamily="34" charset="-128"/>
              </a:rPr>
              <a:t>time to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push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entire caravan through toll booth onto highway = 12*10 = 120 sec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sz="2400" smtClean="0">
                <a:ea typeface="ＭＳ Ｐゴシック" pitchFamily="34" charset="-128"/>
              </a:rPr>
              <a:t>time for last car to propagate from 1st to 2nd toll both: 100km/(100km/hr)= 1 hr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A:</a:t>
            </a: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 62 minutes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406400" y="1195388"/>
            <a:ext cx="8043863" cy="1481137"/>
            <a:chOff x="165" y="725"/>
            <a:chExt cx="5067" cy="933"/>
          </a:xfrm>
        </p:grpSpPr>
        <p:grpSp>
          <p:nvGrpSpPr>
            <p:cNvPr id="3" name="Group 43"/>
            <p:cNvGrpSpPr>
              <a:grpSpLocks/>
            </p:cNvGrpSpPr>
            <p:nvPr/>
          </p:nvGrpSpPr>
          <p:grpSpPr bwMode="auto">
            <a:xfrm>
              <a:off x="3535" y="781"/>
              <a:ext cx="516" cy="877"/>
              <a:chOff x="1357" y="938"/>
              <a:chExt cx="516" cy="877"/>
            </a:xfrm>
          </p:grpSpPr>
          <p:sp>
            <p:nvSpPr>
              <p:cNvPr id="114720" name="Rectangle 44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21" name="Text Box 45"/>
              <p:cNvSpPr txBox="1">
                <a:spLocks noChangeArrowheads="1"/>
              </p:cNvSpPr>
              <p:nvPr/>
            </p:nvSpPr>
            <p:spPr bwMode="auto">
              <a:xfrm>
                <a:off x="1357" y="1373"/>
                <a:ext cx="51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toll </a:t>
                </a:r>
              </a:p>
              <a:p>
                <a:pPr algn="ctr"/>
                <a:r>
                  <a:rPr lang="en-US" sz="2000"/>
                  <a:t>booth</a:t>
                </a:r>
              </a:p>
            </p:txBody>
          </p:sp>
        </p:grpSp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1738" y="781"/>
              <a:ext cx="516" cy="877"/>
              <a:chOff x="1357" y="938"/>
              <a:chExt cx="516" cy="877"/>
            </a:xfrm>
          </p:grpSpPr>
          <p:sp>
            <p:nvSpPr>
              <p:cNvPr id="114718" name="Rectangle 47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19" name="Text Box 48"/>
              <p:cNvSpPr txBox="1">
                <a:spLocks noChangeArrowheads="1"/>
              </p:cNvSpPr>
              <p:nvPr/>
            </p:nvSpPr>
            <p:spPr bwMode="auto">
              <a:xfrm>
                <a:off x="1357" y="1373"/>
                <a:ext cx="51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toll </a:t>
                </a:r>
              </a:p>
              <a:p>
                <a:pPr algn="ctr"/>
                <a:r>
                  <a:rPr lang="en-US" sz="2000"/>
                  <a:t>booth</a:t>
                </a:r>
              </a:p>
            </p:txBody>
          </p:sp>
        </p:grpSp>
        <p:sp>
          <p:nvSpPr>
            <p:cNvPr id="114698" name="AutoShape 49"/>
            <p:cNvSpPr>
              <a:spLocks/>
            </p:cNvSpPr>
            <p:nvPr/>
          </p:nvSpPr>
          <p:spPr bwMode="auto">
            <a:xfrm rot="-5400000">
              <a:off x="1012" y="307"/>
              <a:ext cx="50" cy="1743"/>
            </a:xfrm>
            <a:prstGeom prst="leftBrace">
              <a:avLst>
                <a:gd name="adj1" fmla="val 290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4699" name="Text Box 50"/>
            <p:cNvSpPr txBox="1">
              <a:spLocks noChangeArrowheads="1"/>
            </p:cNvSpPr>
            <p:nvPr/>
          </p:nvSpPr>
          <p:spPr bwMode="auto">
            <a:xfrm>
              <a:off x="726" y="1139"/>
              <a:ext cx="68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ten-car </a:t>
              </a:r>
            </a:p>
            <a:p>
              <a:r>
                <a:rPr lang="en-US" sz="2000"/>
                <a:t>caravan</a:t>
              </a:r>
            </a:p>
          </p:txBody>
        </p:sp>
        <p:sp>
          <p:nvSpPr>
            <p:cNvPr id="114700" name="Line 51"/>
            <p:cNvSpPr>
              <a:spLocks noChangeShapeType="1"/>
            </p:cNvSpPr>
            <p:nvPr/>
          </p:nvSpPr>
          <p:spPr bwMode="auto">
            <a:xfrm flipH="1">
              <a:off x="2100" y="976"/>
              <a:ext cx="4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1" name="Text Box 52"/>
            <p:cNvSpPr txBox="1">
              <a:spLocks noChangeArrowheads="1"/>
            </p:cNvSpPr>
            <p:nvPr/>
          </p:nvSpPr>
          <p:spPr bwMode="auto">
            <a:xfrm>
              <a:off x="2515" y="850"/>
              <a:ext cx="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100 km</a:t>
              </a:r>
            </a:p>
          </p:txBody>
        </p:sp>
        <p:sp>
          <p:nvSpPr>
            <p:cNvPr id="114702" name="Line 53"/>
            <p:cNvSpPr>
              <a:spLocks noChangeShapeType="1"/>
            </p:cNvSpPr>
            <p:nvPr/>
          </p:nvSpPr>
          <p:spPr bwMode="auto">
            <a:xfrm flipH="1" flipV="1">
              <a:off x="3985" y="975"/>
              <a:ext cx="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3" name="Text Box 54"/>
            <p:cNvSpPr txBox="1">
              <a:spLocks noChangeArrowheads="1"/>
            </p:cNvSpPr>
            <p:nvPr/>
          </p:nvSpPr>
          <p:spPr bwMode="auto">
            <a:xfrm>
              <a:off x="4377" y="850"/>
              <a:ext cx="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100 km</a:t>
              </a:r>
            </a:p>
          </p:txBody>
        </p:sp>
        <p:sp>
          <p:nvSpPr>
            <p:cNvPr id="114704" name="Line 55"/>
            <p:cNvSpPr>
              <a:spLocks noChangeShapeType="1"/>
            </p:cNvSpPr>
            <p:nvPr/>
          </p:nvSpPr>
          <p:spPr bwMode="auto">
            <a:xfrm>
              <a:off x="5057" y="976"/>
              <a:ext cx="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5" name="Oval 56"/>
            <p:cNvSpPr>
              <a:spLocks noChangeArrowheads="1"/>
            </p:cNvSpPr>
            <p:nvPr/>
          </p:nvSpPr>
          <p:spPr bwMode="auto">
            <a:xfrm>
              <a:off x="679" y="976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6" name="Oval 57"/>
            <p:cNvSpPr>
              <a:spLocks noChangeArrowheads="1"/>
            </p:cNvSpPr>
            <p:nvPr/>
          </p:nvSpPr>
          <p:spPr bwMode="auto">
            <a:xfrm>
              <a:off x="775" y="976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7" name="Oval 58"/>
            <p:cNvSpPr>
              <a:spLocks noChangeArrowheads="1"/>
            </p:cNvSpPr>
            <p:nvPr/>
          </p:nvSpPr>
          <p:spPr bwMode="auto">
            <a:xfrm>
              <a:off x="916" y="976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4708" name="Picture 59" descr="MCj0398517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984" y="920"/>
              <a:ext cx="47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4709" name="Picture 60" descr="MCj0398517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86" y="917"/>
              <a:ext cx="47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61"/>
            <p:cNvGrpSpPr>
              <a:grpSpLocks/>
            </p:cNvGrpSpPr>
            <p:nvPr/>
          </p:nvGrpSpPr>
          <p:grpSpPr bwMode="auto">
            <a:xfrm>
              <a:off x="1815" y="725"/>
              <a:ext cx="289" cy="490"/>
              <a:chOff x="2365" y="1352"/>
              <a:chExt cx="1022" cy="1616"/>
            </a:xfrm>
          </p:grpSpPr>
          <p:pic>
            <p:nvPicPr>
              <p:cNvPr id="114716" name="Picture 6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717" name="Rectangle 63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114711" name="Picture 64" descr="MCj0398517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465" y="933"/>
              <a:ext cx="47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3656" y="743"/>
              <a:ext cx="289" cy="490"/>
              <a:chOff x="2365" y="1352"/>
              <a:chExt cx="1022" cy="1616"/>
            </a:xfrm>
          </p:grpSpPr>
          <p:pic>
            <p:nvPicPr>
              <p:cNvPr id="114714" name="Picture 6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715" name="Rectangle 67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713" name="Line 68"/>
            <p:cNvSpPr>
              <a:spLocks noChangeShapeType="1"/>
            </p:cNvSpPr>
            <p:nvPr/>
          </p:nvSpPr>
          <p:spPr bwMode="auto">
            <a:xfrm>
              <a:off x="3195" y="976"/>
              <a:ext cx="5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6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A3C3B7AE-A0F9-443E-8E57-B5C3CAE5B114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16738" name="Picture 3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" y="803275"/>
            <a:ext cx="54848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125" y="141288"/>
            <a:ext cx="7772400" cy="846137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Caravan analogy (more)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2125" y="2862263"/>
            <a:ext cx="8323263" cy="3317875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suppose cars now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propagate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at 1000 km/hr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and suppose toll booth now takes one min to service a car</a:t>
            </a:r>
            <a:endParaRPr lang="en-US" sz="2400" smtClean="0">
              <a:solidFill>
                <a:schemeClr val="accent2"/>
              </a:solidFill>
              <a:ea typeface="ＭＳ Ｐゴシック" pitchFamily="34" charset="-128"/>
            </a:endParaRPr>
          </a:p>
          <a:p>
            <a:pPr eaLnBrk="1" hangingPunct="1">
              <a:buSzPct val="75000"/>
            </a:pPr>
            <a:r>
              <a:rPr lang="en-US" sz="2400" i="1" u="sng" smtClean="0">
                <a:solidFill>
                  <a:srgbClr val="CC0000"/>
                </a:solidFill>
                <a:ea typeface="ＭＳ Ｐゴシック" pitchFamily="34" charset="-128"/>
              </a:rPr>
              <a:t>Q:</a:t>
            </a: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 Will cars arrive to 2nd booth before all cars serviced at first booth?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116741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42975" y="4524375"/>
            <a:ext cx="7989888" cy="1751013"/>
          </a:xfrm>
        </p:spPr>
        <p:txBody>
          <a:bodyPr/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en-US" sz="2400" i="1" u="sng" smtClean="0">
                <a:solidFill>
                  <a:srgbClr val="CC0000"/>
                </a:solidFill>
                <a:ea typeface="ＭＳ Ｐゴシック" pitchFamily="34" charset="-128"/>
              </a:rPr>
              <a:t>A: Yes!</a:t>
            </a:r>
            <a:r>
              <a:rPr lang="en-US" sz="2400" smtClean="0">
                <a:ea typeface="ＭＳ Ｐゴシック" pitchFamily="34" charset="-128"/>
              </a:rPr>
              <a:t>  after 7 min, 1st car arrives at second booth; three cars still at 1st booth.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84213" y="1150938"/>
            <a:ext cx="8043862" cy="1481137"/>
            <a:chOff x="165" y="725"/>
            <a:chExt cx="5067" cy="93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535" y="781"/>
              <a:ext cx="516" cy="877"/>
              <a:chOff x="1357" y="938"/>
              <a:chExt cx="516" cy="877"/>
            </a:xfrm>
          </p:grpSpPr>
          <p:sp>
            <p:nvSpPr>
              <p:cNvPr id="116768" name="Rectangle 6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69" name="Text Box 7"/>
              <p:cNvSpPr txBox="1">
                <a:spLocks noChangeArrowheads="1"/>
              </p:cNvSpPr>
              <p:nvPr/>
            </p:nvSpPr>
            <p:spPr bwMode="auto">
              <a:xfrm>
                <a:off x="1357" y="1373"/>
                <a:ext cx="51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toll </a:t>
                </a:r>
              </a:p>
              <a:p>
                <a:pPr algn="ctr"/>
                <a:r>
                  <a:rPr lang="en-US" sz="2000"/>
                  <a:t>booth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38" y="781"/>
              <a:ext cx="516" cy="877"/>
              <a:chOff x="1357" y="938"/>
              <a:chExt cx="516" cy="877"/>
            </a:xfrm>
          </p:grpSpPr>
          <p:sp>
            <p:nvSpPr>
              <p:cNvPr id="116766" name="Rectangle 9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67" name="Text Box 10"/>
              <p:cNvSpPr txBox="1">
                <a:spLocks noChangeArrowheads="1"/>
              </p:cNvSpPr>
              <p:nvPr/>
            </p:nvSpPr>
            <p:spPr bwMode="auto">
              <a:xfrm>
                <a:off x="1357" y="1373"/>
                <a:ext cx="51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toll </a:t>
                </a:r>
              </a:p>
              <a:p>
                <a:pPr algn="ctr"/>
                <a:r>
                  <a:rPr lang="en-US" sz="2000"/>
                  <a:t>booth</a:t>
                </a:r>
              </a:p>
            </p:txBody>
          </p:sp>
        </p:grpSp>
        <p:sp>
          <p:nvSpPr>
            <p:cNvPr id="116746" name="AutoShape 29"/>
            <p:cNvSpPr>
              <a:spLocks/>
            </p:cNvSpPr>
            <p:nvPr/>
          </p:nvSpPr>
          <p:spPr bwMode="auto">
            <a:xfrm rot="-5400000">
              <a:off x="1012" y="307"/>
              <a:ext cx="50" cy="1743"/>
            </a:xfrm>
            <a:prstGeom prst="leftBrace">
              <a:avLst>
                <a:gd name="adj1" fmla="val 290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6747" name="Text Box 30"/>
            <p:cNvSpPr txBox="1">
              <a:spLocks noChangeArrowheads="1"/>
            </p:cNvSpPr>
            <p:nvPr/>
          </p:nvSpPr>
          <p:spPr bwMode="auto">
            <a:xfrm>
              <a:off x="726" y="1139"/>
              <a:ext cx="68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ten-car </a:t>
              </a:r>
            </a:p>
            <a:p>
              <a:r>
                <a:rPr lang="en-US" sz="2000"/>
                <a:t>caravan</a:t>
              </a:r>
            </a:p>
          </p:txBody>
        </p:sp>
        <p:sp>
          <p:nvSpPr>
            <p:cNvPr id="116748" name="Line 31"/>
            <p:cNvSpPr>
              <a:spLocks noChangeShapeType="1"/>
            </p:cNvSpPr>
            <p:nvPr/>
          </p:nvSpPr>
          <p:spPr bwMode="auto">
            <a:xfrm flipH="1">
              <a:off x="2100" y="976"/>
              <a:ext cx="4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9" name="Text Box 33"/>
            <p:cNvSpPr txBox="1">
              <a:spLocks noChangeArrowheads="1"/>
            </p:cNvSpPr>
            <p:nvPr/>
          </p:nvSpPr>
          <p:spPr bwMode="auto">
            <a:xfrm>
              <a:off x="2515" y="850"/>
              <a:ext cx="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100 km</a:t>
              </a:r>
            </a:p>
          </p:txBody>
        </p:sp>
        <p:sp>
          <p:nvSpPr>
            <p:cNvPr id="116750" name="Line 34"/>
            <p:cNvSpPr>
              <a:spLocks noChangeShapeType="1"/>
            </p:cNvSpPr>
            <p:nvPr/>
          </p:nvSpPr>
          <p:spPr bwMode="auto">
            <a:xfrm flipH="1" flipV="1">
              <a:off x="3985" y="975"/>
              <a:ext cx="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1" name="Text Box 35"/>
            <p:cNvSpPr txBox="1">
              <a:spLocks noChangeArrowheads="1"/>
            </p:cNvSpPr>
            <p:nvPr/>
          </p:nvSpPr>
          <p:spPr bwMode="auto">
            <a:xfrm>
              <a:off x="4377" y="850"/>
              <a:ext cx="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100 km</a:t>
              </a:r>
            </a:p>
          </p:txBody>
        </p:sp>
        <p:sp>
          <p:nvSpPr>
            <p:cNvPr id="116752" name="Line 36"/>
            <p:cNvSpPr>
              <a:spLocks noChangeShapeType="1"/>
            </p:cNvSpPr>
            <p:nvPr/>
          </p:nvSpPr>
          <p:spPr bwMode="auto">
            <a:xfrm>
              <a:off x="5057" y="976"/>
              <a:ext cx="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3" name="Oval 37"/>
            <p:cNvSpPr>
              <a:spLocks noChangeArrowheads="1"/>
            </p:cNvSpPr>
            <p:nvPr/>
          </p:nvSpPr>
          <p:spPr bwMode="auto">
            <a:xfrm>
              <a:off x="679" y="976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4" name="Oval 38"/>
            <p:cNvSpPr>
              <a:spLocks noChangeArrowheads="1"/>
            </p:cNvSpPr>
            <p:nvPr/>
          </p:nvSpPr>
          <p:spPr bwMode="auto">
            <a:xfrm>
              <a:off x="775" y="976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5" name="Oval 39"/>
            <p:cNvSpPr>
              <a:spLocks noChangeArrowheads="1"/>
            </p:cNvSpPr>
            <p:nvPr/>
          </p:nvSpPr>
          <p:spPr bwMode="auto">
            <a:xfrm>
              <a:off x="916" y="976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6756" name="Picture 41" descr="MCj0398517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984" y="920"/>
              <a:ext cx="47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57" name="Picture 42" descr="MCj0398517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86" y="917"/>
              <a:ext cx="47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45"/>
            <p:cNvGrpSpPr>
              <a:grpSpLocks/>
            </p:cNvGrpSpPr>
            <p:nvPr/>
          </p:nvGrpSpPr>
          <p:grpSpPr bwMode="auto">
            <a:xfrm>
              <a:off x="1815" y="725"/>
              <a:ext cx="289" cy="490"/>
              <a:chOff x="2365" y="1352"/>
              <a:chExt cx="1022" cy="1616"/>
            </a:xfrm>
          </p:grpSpPr>
          <p:pic>
            <p:nvPicPr>
              <p:cNvPr id="116764" name="Picture 4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6765" name="Rectangle 44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116759" name="Picture 40" descr="MCj0398517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465" y="933"/>
              <a:ext cx="47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3656" y="743"/>
              <a:ext cx="289" cy="490"/>
              <a:chOff x="2365" y="1352"/>
              <a:chExt cx="1022" cy="1616"/>
            </a:xfrm>
          </p:grpSpPr>
          <p:pic>
            <p:nvPicPr>
              <p:cNvPr id="116762" name="Picture 4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6763" name="Rectangle 48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6761" name="Line 32"/>
            <p:cNvSpPr>
              <a:spLocks noChangeShapeType="1"/>
            </p:cNvSpPr>
            <p:nvPr/>
          </p:nvSpPr>
          <p:spPr bwMode="auto">
            <a:xfrm>
              <a:off x="3195" y="976"/>
              <a:ext cx="5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7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CEB9EDD6-C63A-4CE0-8232-88CB678932DB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18786" name="Picture 1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" y="917575"/>
            <a:ext cx="54848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87" name="Picture 60" descr="queueDela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3200" y="852488"/>
            <a:ext cx="4968875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78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9588" y="1806575"/>
            <a:ext cx="3810000" cy="1781175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i="1" smtClean="0">
                <a:ea typeface="ＭＳ Ｐゴシック" pitchFamily="34" charset="-128"/>
              </a:rPr>
              <a:t>R:</a:t>
            </a:r>
            <a:r>
              <a:rPr lang="en-US" sz="2400" smtClean="0">
                <a:ea typeface="ＭＳ Ｐゴシック" pitchFamily="34" charset="-128"/>
              </a:rPr>
              <a:t> link bandwidth (bps)</a:t>
            </a:r>
          </a:p>
          <a:p>
            <a:pPr eaLnBrk="1" hangingPunct="1">
              <a:buSzPct val="75000"/>
            </a:pPr>
            <a:r>
              <a:rPr lang="en-US" sz="2400" i="1" smtClean="0">
                <a:ea typeface="ＭＳ Ｐゴシック" pitchFamily="34" charset="-128"/>
              </a:rPr>
              <a:t>L:</a:t>
            </a:r>
            <a:r>
              <a:rPr lang="en-US" sz="2400" smtClean="0">
                <a:ea typeface="ＭＳ Ｐゴシック" pitchFamily="34" charset="-128"/>
              </a:rPr>
              <a:t> packet length (bits)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a: average packet arrival rate</a:t>
            </a:r>
          </a:p>
        </p:txBody>
      </p:sp>
      <p:sp>
        <p:nvSpPr>
          <p:cNvPr id="118789" name="Rectangle 61"/>
          <p:cNvSpPr>
            <a:spLocks noChangeArrowheads="1"/>
          </p:cNvSpPr>
          <p:nvPr/>
        </p:nvSpPr>
        <p:spPr bwMode="auto">
          <a:xfrm>
            <a:off x="4187825" y="3451225"/>
            <a:ext cx="3810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5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000">
                <a:solidFill>
                  <a:srgbClr val="000099"/>
                </a:solidFill>
              </a:rPr>
              <a:t>traffic intensity </a:t>
            </a:r>
          </a:p>
          <a:p>
            <a:pPr marL="342900" indent="-342900" algn="ctr">
              <a:lnSpc>
                <a:spcPct val="85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000">
                <a:solidFill>
                  <a:srgbClr val="000099"/>
                </a:solidFill>
              </a:rPr>
              <a:t>= La/R</a:t>
            </a:r>
          </a:p>
        </p:txBody>
      </p:sp>
      <p:sp>
        <p:nvSpPr>
          <p:cNvPr id="118790" name="Rectangle 62"/>
          <p:cNvSpPr>
            <a:spLocks noChangeArrowheads="1"/>
          </p:cNvSpPr>
          <p:nvPr/>
        </p:nvSpPr>
        <p:spPr bwMode="auto">
          <a:xfrm>
            <a:off x="511175" y="4113213"/>
            <a:ext cx="69723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i="1">
                <a:latin typeface="Gill Sans MT" pitchFamily="34" charset="0"/>
              </a:rPr>
              <a:t>La/R</a:t>
            </a:r>
            <a:r>
              <a:rPr lang="en-US">
                <a:latin typeface="Gill Sans MT" pitchFamily="34" charset="0"/>
              </a:rPr>
              <a:t> ~ 0: avg. queueing delay small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i="1">
                <a:latin typeface="Gill Sans MT" pitchFamily="34" charset="0"/>
              </a:rPr>
              <a:t>La/R </a:t>
            </a:r>
            <a:r>
              <a:rPr lang="en-US">
                <a:latin typeface="Gill Sans MT" pitchFamily="34" charset="0"/>
              </a:rPr>
              <a:t>-&gt; 1: avg. queueing delay large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i="1">
                <a:latin typeface="Gill Sans MT" pitchFamily="34" charset="0"/>
              </a:rPr>
              <a:t>La/R </a:t>
            </a:r>
            <a:r>
              <a:rPr lang="en-US">
                <a:latin typeface="Gill Sans MT" pitchFamily="34" charset="0"/>
              </a:rPr>
              <a:t>&gt; 1: more </a:t>
            </a:r>
            <a:r>
              <a:rPr lang="ja-JP" altLang="en-US">
                <a:latin typeface="Gill Sans MT" pitchFamily="34" charset="0"/>
              </a:rPr>
              <a:t>“</a:t>
            </a:r>
            <a:r>
              <a:rPr lang="en-US" altLang="ja-JP">
                <a:latin typeface="Gill Sans MT" pitchFamily="34" charset="0"/>
              </a:rPr>
              <a:t>work</a:t>
            </a:r>
            <a:r>
              <a:rPr lang="ja-JP" altLang="en-US">
                <a:latin typeface="Gill Sans MT" pitchFamily="34" charset="0"/>
              </a:rPr>
              <a:t>”</a:t>
            </a:r>
            <a:r>
              <a:rPr lang="en-US" altLang="ja-JP">
                <a:latin typeface="Gill Sans MT" pitchFamily="34" charset="0"/>
              </a:rPr>
              <a:t> arriving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>
                <a:latin typeface="Gill Sans MT" pitchFamily="34" charset="0"/>
              </a:rPr>
              <a:t>    than can be serviced, average delay infinite!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endParaRPr lang="en-US">
              <a:latin typeface="Gill Sans MT" pitchFamily="34" charset="0"/>
            </a:endParaRPr>
          </a:p>
        </p:txBody>
      </p:sp>
      <p:sp>
        <p:nvSpPr>
          <p:cNvPr id="118791" name="Rectangle 11"/>
          <p:cNvSpPr>
            <a:spLocks noChangeArrowheads="1"/>
          </p:cNvSpPr>
          <p:nvPr/>
        </p:nvSpPr>
        <p:spPr bwMode="auto">
          <a:xfrm>
            <a:off x="4500563" y="868363"/>
            <a:ext cx="1271587" cy="4270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92" name="Rectangle 61"/>
          <p:cNvSpPr>
            <a:spLocks noChangeArrowheads="1"/>
          </p:cNvSpPr>
          <p:nvPr/>
        </p:nvSpPr>
        <p:spPr bwMode="auto">
          <a:xfrm rot="-5400000">
            <a:off x="3596482" y="2180431"/>
            <a:ext cx="24336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5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000">
                <a:solidFill>
                  <a:srgbClr val="000099"/>
                </a:solidFill>
              </a:rPr>
              <a:t>average  queueing delay</a:t>
            </a:r>
          </a:p>
        </p:txBody>
      </p:sp>
      <p:pic>
        <p:nvPicPr>
          <p:cNvPr id="118793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3463" y="4935538"/>
            <a:ext cx="1546225" cy="123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4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46800" y="4197350"/>
            <a:ext cx="1481138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795" name="Text Box 15"/>
          <p:cNvSpPr txBox="1">
            <a:spLocks noChangeArrowheads="1"/>
          </p:cNvSpPr>
          <p:nvPr/>
        </p:nvSpPr>
        <p:spPr bwMode="auto">
          <a:xfrm>
            <a:off x="7554913" y="41417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La/R ~ 0</a:t>
            </a:r>
          </a:p>
        </p:txBody>
      </p:sp>
      <p:sp>
        <p:nvSpPr>
          <p:cNvPr id="1187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3375" y="123825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Queueing delay (revisited)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18797" name="Text Box 16"/>
          <p:cNvSpPr txBox="1">
            <a:spLocks noChangeArrowheads="1"/>
          </p:cNvSpPr>
          <p:nvPr/>
        </p:nvSpPr>
        <p:spPr bwMode="auto">
          <a:xfrm>
            <a:off x="7885113" y="6110288"/>
            <a:ext cx="1130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La/R -&gt; 1</a:t>
            </a:r>
          </a:p>
        </p:txBody>
      </p:sp>
      <p:sp>
        <p:nvSpPr>
          <p:cNvPr id="1187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C705D1E3-28CF-4D55-9D9D-7E873385450F}" type="slidenum">
              <a:rPr lang="en-US"/>
              <a:pPr/>
              <a:t>7</a:t>
            </a:fld>
            <a:endParaRPr lang="en-US"/>
          </a:p>
        </p:txBody>
      </p:sp>
      <p:sp>
        <p:nvSpPr>
          <p:cNvPr id="118799" name="TextBox 1"/>
          <p:cNvSpPr txBox="1">
            <a:spLocks noChangeArrowheads="1"/>
          </p:cNvSpPr>
          <p:nvPr/>
        </p:nvSpPr>
        <p:spPr bwMode="auto">
          <a:xfrm>
            <a:off x="425450" y="6116638"/>
            <a:ext cx="622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* Check out the Java applet for an interactive animation on queuing and loss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20834" name="Picture 9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575" y="896938"/>
            <a:ext cx="6856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128588"/>
            <a:ext cx="7772400" cy="1143000"/>
          </a:xfrm>
        </p:spPr>
        <p:txBody>
          <a:bodyPr/>
          <a:lstStyle/>
          <a:p>
            <a:pPr eaLnBrk="1" hangingPunct="1"/>
            <a:r>
              <a:rPr lang="ja-JP" altLang="en-US" sz="4000" smtClean="0">
                <a:ea typeface="ＭＳ Ｐゴシック" pitchFamily="34" charset="-128"/>
              </a:rPr>
              <a:t>“</a:t>
            </a:r>
            <a:r>
              <a:rPr lang="en-US" altLang="ja-JP" sz="4000" smtClean="0">
                <a:ea typeface="ＭＳ Ｐゴシック" pitchFamily="34" charset="-128"/>
              </a:rPr>
              <a:t>Real</a:t>
            </a:r>
            <a:r>
              <a:rPr lang="ja-JP" altLang="en-US" sz="4000" smtClean="0">
                <a:ea typeface="ＭＳ Ｐゴシック" pitchFamily="34" charset="-128"/>
              </a:rPr>
              <a:t>”</a:t>
            </a:r>
            <a:r>
              <a:rPr lang="en-US" altLang="ja-JP" sz="4000" smtClean="0">
                <a:ea typeface="ＭＳ Ｐゴシック" pitchFamily="34" charset="-128"/>
              </a:rPr>
              <a:t> Internet delays and routes</a:t>
            </a:r>
            <a:endParaRPr lang="en-US" sz="4000" smtClean="0">
              <a:ea typeface="ＭＳ Ｐゴシック" pitchFamily="34" charset="-128"/>
            </a:endParaRPr>
          </a:p>
        </p:txBody>
      </p:sp>
      <p:sp>
        <p:nvSpPr>
          <p:cNvPr id="120836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270000"/>
            <a:ext cx="7772400" cy="30988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what do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real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Internet delay &amp; loss look like? </a:t>
            </a:r>
          </a:p>
          <a:p>
            <a:pPr eaLnBrk="1" hangingPunct="1">
              <a:buSzPct val="75000"/>
            </a:pPr>
            <a:r>
              <a:rPr lang="en-US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traceroute </a:t>
            </a:r>
            <a:r>
              <a:rPr lang="en-US" smtClean="0">
                <a:ea typeface="ＭＳ Ｐゴシック" pitchFamily="34" charset="-128"/>
                <a:cs typeface="Courier New" pitchFamily="49" charset="0"/>
              </a:rPr>
              <a:t>program: </a:t>
            </a:r>
            <a:r>
              <a:rPr lang="en-US" smtClean="0">
                <a:ea typeface="ＭＳ Ｐゴシック" pitchFamily="34" charset="-128"/>
              </a:rPr>
              <a:t>provides delay measurement from source to router along end-end Internet path towards destination.  For all </a:t>
            </a:r>
            <a:r>
              <a:rPr lang="en-US" i="1" smtClean="0">
                <a:ea typeface="ＭＳ Ｐゴシック" pitchFamily="34" charset="-128"/>
              </a:rPr>
              <a:t>i:</a:t>
            </a:r>
          </a:p>
          <a:p>
            <a:pPr lvl="1" eaLnBrk="1" hangingPunct="1"/>
            <a:r>
              <a:rPr lang="en-US" smtClean="0"/>
              <a:t>sends three packets that will reach router </a:t>
            </a:r>
            <a:r>
              <a:rPr lang="en-US" i="1" smtClean="0"/>
              <a:t>i</a:t>
            </a:r>
            <a:r>
              <a:rPr lang="en-US" smtClean="0"/>
              <a:t> on path towards destination</a:t>
            </a:r>
          </a:p>
          <a:p>
            <a:pPr lvl="1" eaLnBrk="1" hangingPunct="1"/>
            <a:r>
              <a:rPr lang="en-US" smtClean="0"/>
              <a:t>router </a:t>
            </a:r>
            <a:r>
              <a:rPr lang="en-US" i="1" smtClean="0"/>
              <a:t>i</a:t>
            </a:r>
            <a:r>
              <a:rPr lang="en-US" smtClean="0"/>
              <a:t> will return packets to sender</a:t>
            </a:r>
          </a:p>
          <a:p>
            <a:pPr lvl="1" eaLnBrk="1" hangingPunct="1"/>
            <a:r>
              <a:rPr lang="en-US" smtClean="0"/>
              <a:t>sender times interval between transmission and reply.</a:t>
            </a:r>
            <a:endParaRPr lang="en-US" sz="2800" smtClean="0"/>
          </a:p>
        </p:txBody>
      </p:sp>
      <p:sp>
        <p:nvSpPr>
          <p:cNvPr id="120837" name="Line 38"/>
          <p:cNvSpPr>
            <a:spLocks noChangeShapeType="1"/>
          </p:cNvSpPr>
          <p:nvPr/>
        </p:nvSpPr>
        <p:spPr bwMode="auto">
          <a:xfrm>
            <a:off x="1285875" y="531971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38" name="Line 105"/>
          <p:cNvSpPr>
            <a:spLocks noChangeShapeType="1"/>
          </p:cNvSpPr>
          <p:nvPr/>
        </p:nvSpPr>
        <p:spPr bwMode="auto">
          <a:xfrm flipV="1">
            <a:off x="2079625" y="537051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39" name="Line 106"/>
          <p:cNvSpPr>
            <a:spLocks noChangeShapeType="1"/>
          </p:cNvSpPr>
          <p:nvPr/>
        </p:nvSpPr>
        <p:spPr bwMode="auto">
          <a:xfrm>
            <a:off x="3014663" y="53546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0" name="Line 108"/>
          <p:cNvSpPr>
            <a:spLocks noChangeShapeType="1"/>
          </p:cNvSpPr>
          <p:nvPr/>
        </p:nvSpPr>
        <p:spPr bwMode="auto">
          <a:xfrm flipH="1">
            <a:off x="2776538" y="508635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1" name="Line 113"/>
          <p:cNvSpPr>
            <a:spLocks noChangeShapeType="1"/>
          </p:cNvSpPr>
          <p:nvPr/>
        </p:nvSpPr>
        <p:spPr bwMode="auto">
          <a:xfrm flipH="1">
            <a:off x="3990975" y="5414963"/>
            <a:ext cx="62071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2" name="Line 260"/>
          <p:cNvSpPr>
            <a:spLocks noChangeShapeType="1"/>
          </p:cNvSpPr>
          <p:nvPr/>
        </p:nvSpPr>
        <p:spPr bwMode="auto">
          <a:xfrm>
            <a:off x="5110163" y="53800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3" name="Line 261"/>
          <p:cNvSpPr>
            <a:spLocks noChangeShapeType="1"/>
          </p:cNvSpPr>
          <p:nvPr/>
        </p:nvSpPr>
        <p:spPr bwMode="auto">
          <a:xfrm flipH="1">
            <a:off x="6048375" y="5326063"/>
            <a:ext cx="557213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4" name="Line 291"/>
          <p:cNvSpPr>
            <a:spLocks noChangeShapeType="1"/>
          </p:cNvSpPr>
          <p:nvPr/>
        </p:nvSpPr>
        <p:spPr bwMode="auto">
          <a:xfrm>
            <a:off x="2744788" y="548640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5" name="Line 292"/>
          <p:cNvSpPr>
            <a:spLocks noChangeShapeType="1"/>
          </p:cNvSpPr>
          <p:nvPr/>
        </p:nvSpPr>
        <p:spPr bwMode="auto">
          <a:xfrm>
            <a:off x="4668838" y="507365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6" name="Line 294"/>
          <p:cNvSpPr>
            <a:spLocks noChangeShapeType="1"/>
          </p:cNvSpPr>
          <p:nvPr/>
        </p:nvSpPr>
        <p:spPr bwMode="auto">
          <a:xfrm flipH="1">
            <a:off x="3386138" y="567690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7" name="Line 295"/>
          <p:cNvSpPr>
            <a:spLocks noChangeShapeType="1"/>
          </p:cNvSpPr>
          <p:nvPr/>
        </p:nvSpPr>
        <p:spPr bwMode="auto">
          <a:xfrm>
            <a:off x="3741738" y="5181600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244" name="Text Box 300"/>
          <p:cNvSpPr txBox="1">
            <a:spLocks noChangeArrowheads="1"/>
          </p:cNvSpPr>
          <p:nvPr/>
        </p:nvSpPr>
        <p:spPr bwMode="auto">
          <a:xfrm>
            <a:off x="1387475" y="5038725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 probes</a:t>
            </a:r>
          </a:p>
        </p:txBody>
      </p:sp>
      <p:sp>
        <p:nvSpPr>
          <p:cNvPr id="83246" name="Text Box 302"/>
          <p:cNvSpPr txBox="1">
            <a:spLocks noChangeArrowheads="1"/>
          </p:cNvSpPr>
          <p:nvPr/>
        </p:nvSpPr>
        <p:spPr bwMode="auto">
          <a:xfrm>
            <a:off x="2001838" y="5599113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 probes</a:t>
            </a:r>
          </a:p>
        </p:txBody>
      </p:sp>
      <p:sp>
        <p:nvSpPr>
          <p:cNvPr id="83248" name="Text Box 304"/>
          <p:cNvSpPr txBox="1">
            <a:spLocks noChangeArrowheads="1"/>
          </p:cNvSpPr>
          <p:nvPr/>
        </p:nvSpPr>
        <p:spPr bwMode="auto">
          <a:xfrm>
            <a:off x="3025775" y="5013325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 probes</a:t>
            </a:r>
          </a:p>
        </p:txBody>
      </p:sp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517525" y="4975225"/>
            <a:ext cx="820738" cy="688975"/>
            <a:chOff x="-44" y="1473"/>
            <a:chExt cx="981" cy="1105"/>
          </a:xfrm>
        </p:grpSpPr>
        <p:pic>
          <p:nvPicPr>
            <p:cNvPr id="120904" name="Picture 10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0905" name="Freeform 10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03"/>
          <p:cNvGrpSpPr>
            <a:grpSpLocks/>
          </p:cNvGrpSpPr>
          <p:nvPr/>
        </p:nvGrpSpPr>
        <p:grpSpPr bwMode="auto">
          <a:xfrm flipH="1">
            <a:off x="6565900" y="5013325"/>
            <a:ext cx="754063" cy="669925"/>
            <a:chOff x="-44" y="1473"/>
            <a:chExt cx="981" cy="1105"/>
          </a:xfrm>
        </p:grpSpPr>
        <p:pic>
          <p:nvPicPr>
            <p:cNvPr id="120902" name="Picture 104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0903" name="Freeform 10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24"/>
          <p:cNvGrpSpPr>
            <a:grpSpLocks/>
          </p:cNvGrpSpPr>
          <p:nvPr/>
        </p:nvGrpSpPr>
        <p:grpSpPr bwMode="auto">
          <a:xfrm>
            <a:off x="5513388" y="5513388"/>
            <a:ext cx="617537" cy="250825"/>
            <a:chOff x="2356" y="1300"/>
            <a:chExt cx="555" cy="194"/>
          </a:xfrm>
        </p:grpSpPr>
        <p:sp>
          <p:nvSpPr>
            <p:cNvPr id="12089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089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2089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5" name="Group 128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0900" name="Freeform 12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01" name="Freeform 13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898" name="Line 131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99" name="Line 132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33"/>
          <p:cNvGrpSpPr>
            <a:grpSpLocks/>
          </p:cNvGrpSpPr>
          <p:nvPr/>
        </p:nvGrpSpPr>
        <p:grpSpPr bwMode="auto">
          <a:xfrm>
            <a:off x="4545013" y="5241925"/>
            <a:ext cx="617537" cy="250825"/>
            <a:chOff x="2356" y="1300"/>
            <a:chExt cx="555" cy="194"/>
          </a:xfrm>
        </p:grpSpPr>
        <p:sp>
          <p:nvSpPr>
            <p:cNvPr id="12088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088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2088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0892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93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890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91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42"/>
          <p:cNvGrpSpPr>
            <a:grpSpLocks/>
          </p:cNvGrpSpPr>
          <p:nvPr/>
        </p:nvGrpSpPr>
        <p:grpSpPr bwMode="auto">
          <a:xfrm>
            <a:off x="3394075" y="5451475"/>
            <a:ext cx="617538" cy="250825"/>
            <a:chOff x="2356" y="1300"/>
            <a:chExt cx="555" cy="194"/>
          </a:xfrm>
        </p:grpSpPr>
        <p:sp>
          <p:nvSpPr>
            <p:cNvPr id="12087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087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2088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9" name="Group 146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0884" name="Freeform 14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85" name="Freeform 14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882" name="Line 149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83" name="Line 150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51"/>
          <p:cNvGrpSpPr>
            <a:grpSpLocks/>
          </p:cNvGrpSpPr>
          <p:nvPr/>
        </p:nvGrpSpPr>
        <p:grpSpPr bwMode="auto">
          <a:xfrm>
            <a:off x="2392363" y="5205413"/>
            <a:ext cx="617537" cy="250825"/>
            <a:chOff x="2356" y="1300"/>
            <a:chExt cx="555" cy="194"/>
          </a:xfrm>
        </p:grpSpPr>
        <p:sp>
          <p:nvSpPr>
            <p:cNvPr id="12087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087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2087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1" name="Group 15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0876" name="Freeform 15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77" name="Freeform 15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874" name="Line 158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75" name="Line 159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60"/>
          <p:cNvGrpSpPr>
            <a:grpSpLocks/>
          </p:cNvGrpSpPr>
          <p:nvPr/>
        </p:nvGrpSpPr>
        <p:grpSpPr bwMode="auto">
          <a:xfrm>
            <a:off x="1517650" y="5472113"/>
            <a:ext cx="617538" cy="250825"/>
            <a:chOff x="2356" y="1300"/>
            <a:chExt cx="555" cy="194"/>
          </a:xfrm>
        </p:grpSpPr>
        <p:sp>
          <p:nvSpPr>
            <p:cNvPr id="12086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086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2086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3" name="Group 16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0868" name="Freeform 16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69" name="Freeform 16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866" name="Line 167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67" name="Line 168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247" name="Freeform 303"/>
          <p:cNvSpPr>
            <a:spLocks/>
          </p:cNvSpPr>
          <p:nvPr/>
        </p:nvSpPr>
        <p:spPr bwMode="auto">
          <a:xfrm>
            <a:off x="1257300" y="5259388"/>
            <a:ext cx="2247900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243" name="Freeform 299"/>
          <p:cNvSpPr>
            <a:spLocks/>
          </p:cNvSpPr>
          <p:nvPr/>
        </p:nvSpPr>
        <p:spPr bwMode="auto">
          <a:xfrm>
            <a:off x="1289050" y="5295900"/>
            <a:ext cx="419100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245" name="Freeform 301"/>
          <p:cNvSpPr>
            <a:spLocks/>
          </p:cNvSpPr>
          <p:nvPr/>
        </p:nvSpPr>
        <p:spPr bwMode="auto">
          <a:xfrm>
            <a:off x="1282700" y="5210175"/>
            <a:ext cx="1346200" cy="474663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E01F271F-9858-452A-9830-614A2335B073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44" grpId="0"/>
      <p:bldP spid="83246" grpId="0"/>
      <p:bldP spid="83248" grpId="0"/>
      <p:bldP spid="83247" grpId="0" animBg="1"/>
      <p:bldP spid="83243" grpId="0" animBg="1"/>
      <p:bldP spid="832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1313" y="166688"/>
            <a:ext cx="7772400" cy="892175"/>
          </a:xfrm>
        </p:spPr>
        <p:txBody>
          <a:bodyPr/>
          <a:lstStyle/>
          <a:p>
            <a:pPr eaLnBrk="1" hangingPunct="1"/>
            <a:r>
              <a:rPr lang="ja-JP" altLang="en-US" sz="4000" smtClean="0">
                <a:ea typeface="ＭＳ Ｐゴシック" pitchFamily="34" charset="-128"/>
              </a:rPr>
              <a:t>“</a:t>
            </a:r>
            <a:r>
              <a:rPr lang="en-US" altLang="ja-JP" sz="4000" smtClean="0">
                <a:ea typeface="ＭＳ Ｐゴシック" pitchFamily="34" charset="-128"/>
              </a:rPr>
              <a:t>Real</a:t>
            </a:r>
            <a:r>
              <a:rPr lang="ja-JP" altLang="en-US" sz="4000" smtClean="0">
                <a:ea typeface="ＭＳ Ｐゴシック" pitchFamily="34" charset="-128"/>
              </a:rPr>
              <a:t>”</a:t>
            </a:r>
            <a:r>
              <a:rPr lang="en-US" altLang="ja-JP" sz="4000" smtClean="0">
                <a:ea typeface="ＭＳ Ｐゴシック" pitchFamily="34" charset="-128"/>
              </a:rPr>
              <a:t> Internet delays, routes</a:t>
            </a:r>
            <a:endParaRPr lang="en-US" sz="4000" smtClean="0">
              <a:ea typeface="ＭＳ Ｐゴシック" pitchFamily="34" charset="-128"/>
            </a:endParaRPr>
          </a:p>
        </p:txBody>
      </p:sp>
      <p:sp>
        <p:nvSpPr>
          <p:cNvPr id="122883" name="Text Box 4"/>
          <p:cNvSpPr txBox="1">
            <a:spLocks noChangeArrowheads="1"/>
          </p:cNvSpPr>
          <p:nvPr/>
        </p:nvSpPr>
        <p:spPr bwMode="auto">
          <a:xfrm>
            <a:off x="704850" y="2338388"/>
            <a:ext cx="8229600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1600"/>
              <a:t>1  cs-gw (128.119.240.254)  1 ms  1 ms  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2  border1-rt-fa5-1-0.gw.umass.edu (128.119.3.145)  1 ms  1 ms  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3  cht-vbns.gw.umass.edu (128.119.3.130)  6 ms 5 ms 5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4  jn1-at1-0-0-19.wor.vbns.net (204.147.132.129)  16 ms 11 ms 13 ms 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5  jn1-so7-0-0-0.wae.vbns.net (204.147.136.136)  21 ms 18 ms 18 ms 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6  abilene-vbns.abilene.ucaid.edu (198.32.11.9)  22 ms  18 ms  22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7  nycm-wash.abilene.ucaid.edu (198.32.8.46)  22 ms  22 ms  22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8  62.40.103.253 (62.40.103.253)  104 ms 109 ms 106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9  de2-1.de1.de.geant.net (62.40.96.129)  109 ms 102 ms 104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10  de.fr1.fr.geant.net (62.40.96.50)  113 ms 121 ms 114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11  renater-gw.fr1.fr.geant.net (62.40.103.54)  112 ms  114 ms  112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12  nio-n2.cssi.renater.fr (193.51.206.13)  111 ms  114 ms  116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13  nice.cssi.renater.fr (195.220.98.102)  123 ms  125 ms  124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14  r3t2-nice.cssi.renater.fr (195.220.98.110)  126 ms  126 ms  124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15  eurecom-valbonne.r3t2.ft.net (193.48.50.54)  135 ms  128 ms  133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16  194.214.211.25 (194.214.211.25)  126 ms  128 ms  126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17  * * *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18  * * *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19  fantasia.eurecom.fr (193.55.113.142)  132 ms  128 ms  136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sz="1600">
                <a:latin typeface="Times New Roman" pitchFamily="18" charset="0"/>
              </a:rPr>
              <a:t>ms</a:t>
            </a:r>
          </a:p>
        </p:txBody>
      </p:sp>
      <p:sp>
        <p:nvSpPr>
          <p:cNvPr id="122884" name="Text Box 5"/>
          <p:cNvSpPr txBox="1">
            <a:spLocks noChangeArrowheads="1"/>
          </p:cNvSpPr>
          <p:nvPr/>
        </p:nvSpPr>
        <p:spPr bwMode="auto">
          <a:xfrm>
            <a:off x="725488" y="1235075"/>
            <a:ext cx="819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traceroute:</a:t>
            </a:r>
            <a:r>
              <a:rPr lang="en-US"/>
              <a:t> gaia.cs.umass.edu to www.eurecom.fr</a:t>
            </a:r>
          </a:p>
        </p:txBody>
      </p:sp>
      <p:sp>
        <p:nvSpPr>
          <p:cNvPr id="122885" name="Line 6"/>
          <p:cNvSpPr>
            <a:spLocks noChangeShapeType="1"/>
          </p:cNvSpPr>
          <p:nvPr/>
        </p:nvSpPr>
        <p:spPr bwMode="auto">
          <a:xfrm>
            <a:off x="1611313" y="5634038"/>
            <a:ext cx="968375" cy="2698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86" name="Text Box 7"/>
          <p:cNvSpPr txBox="1">
            <a:spLocks noChangeArrowheads="1"/>
          </p:cNvSpPr>
          <p:nvPr/>
        </p:nvSpPr>
        <p:spPr bwMode="auto">
          <a:xfrm>
            <a:off x="4578350" y="1738313"/>
            <a:ext cx="4565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3 delay measurements from </a:t>
            </a:r>
          </a:p>
          <a:p>
            <a:r>
              <a:rPr lang="en-US" sz="1800">
                <a:solidFill>
                  <a:srgbClr val="CC0000"/>
                </a:solidFill>
              </a:rPr>
              <a:t>gaia.cs.umass.edu to cs-gw.cs.umass.edu </a:t>
            </a:r>
          </a:p>
        </p:txBody>
      </p:sp>
      <p:sp>
        <p:nvSpPr>
          <p:cNvPr id="122887" name="Line 8"/>
          <p:cNvSpPr>
            <a:spLocks noChangeShapeType="1"/>
          </p:cNvSpPr>
          <p:nvPr/>
        </p:nvSpPr>
        <p:spPr bwMode="auto">
          <a:xfrm flipV="1">
            <a:off x="3471863" y="1965325"/>
            <a:ext cx="671512" cy="4127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88" name="Line 9"/>
          <p:cNvSpPr>
            <a:spLocks noChangeShapeType="1"/>
          </p:cNvSpPr>
          <p:nvPr/>
        </p:nvSpPr>
        <p:spPr bwMode="auto">
          <a:xfrm flipV="1">
            <a:off x="4011613" y="1954213"/>
            <a:ext cx="139700" cy="4048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89" name="Line 10"/>
          <p:cNvSpPr>
            <a:spLocks noChangeShapeType="1"/>
          </p:cNvSpPr>
          <p:nvPr/>
        </p:nvSpPr>
        <p:spPr bwMode="auto">
          <a:xfrm flipH="1" flipV="1">
            <a:off x="4146550" y="1963738"/>
            <a:ext cx="366713" cy="3905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90" name="Line 11"/>
          <p:cNvSpPr>
            <a:spLocks noChangeShapeType="1"/>
          </p:cNvSpPr>
          <p:nvPr/>
        </p:nvSpPr>
        <p:spPr bwMode="auto">
          <a:xfrm flipV="1">
            <a:off x="4138613" y="1970088"/>
            <a:ext cx="377825" cy="31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91" name="Text Box 12"/>
          <p:cNvSpPr txBox="1">
            <a:spLocks noChangeArrowheads="1"/>
          </p:cNvSpPr>
          <p:nvPr/>
        </p:nvSpPr>
        <p:spPr bwMode="auto">
          <a:xfrm>
            <a:off x="2571750" y="5564188"/>
            <a:ext cx="6286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* means no response (probe lost, router not replying)</a:t>
            </a:r>
          </a:p>
        </p:txBody>
      </p:sp>
      <p:sp>
        <p:nvSpPr>
          <p:cNvPr id="122892" name="Freeform 14"/>
          <p:cNvSpPr>
            <a:spLocks/>
          </p:cNvSpPr>
          <p:nvPr/>
        </p:nvSpPr>
        <p:spPr bwMode="auto">
          <a:xfrm>
            <a:off x="6092825" y="3651250"/>
            <a:ext cx="1012825" cy="246063"/>
          </a:xfrm>
          <a:custGeom>
            <a:avLst/>
            <a:gdLst>
              <a:gd name="T0" fmla="*/ 2147483647 w 638"/>
              <a:gd name="T1" fmla="*/ 0 h 155"/>
              <a:gd name="T2" fmla="*/ 2147483647 w 638"/>
              <a:gd name="T3" fmla="*/ 2147483647 h 155"/>
              <a:gd name="T4" fmla="*/ 2147483647 w 638"/>
              <a:gd name="T5" fmla="*/ 2147483647 h 155"/>
              <a:gd name="T6" fmla="*/ 2147483647 w 638"/>
              <a:gd name="T7" fmla="*/ 2147483647 h 155"/>
              <a:gd name="T8" fmla="*/ 0 w 638"/>
              <a:gd name="T9" fmla="*/ 2147483647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8"/>
              <a:gd name="T16" fmla="*/ 0 h 155"/>
              <a:gd name="T17" fmla="*/ 638 w 638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8" h="155">
                <a:moveTo>
                  <a:pt x="593" y="0"/>
                </a:moveTo>
                <a:cubicBezTo>
                  <a:pt x="607" y="9"/>
                  <a:pt x="621" y="18"/>
                  <a:pt x="623" y="38"/>
                </a:cubicBezTo>
                <a:cubicBezTo>
                  <a:pt x="625" y="58"/>
                  <a:pt x="638" y="104"/>
                  <a:pt x="608" y="123"/>
                </a:cubicBezTo>
                <a:cubicBezTo>
                  <a:pt x="578" y="142"/>
                  <a:pt x="547" y="153"/>
                  <a:pt x="446" y="154"/>
                </a:cubicBezTo>
                <a:cubicBezTo>
                  <a:pt x="345" y="155"/>
                  <a:pt x="72" y="133"/>
                  <a:pt x="0" y="130"/>
                </a:cubicBez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93" name="Text Box 15"/>
          <p:cNvSpPr txBox="1">
            <a:spLocks noChangeArrowheads="1"/>
          </p:cNvSpPr>
          <p:nvPr/>
        </p:nvSpPr>
        <p:spPr bwMode="auto">
          <a:xfrm>
            <a:off x="7137400" y="3436938"/>
            <a:ext cx="170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</a:rPr>
              <a:t>trans-oceanic</a:t>
            </a:r>
          </a:p>
          <a:p>
            <a:r>
              <a:rPr lang="en-US" sz="2000">
                <a:solidFill>
                  <a:srgbClr val="CC0000"/>
                </a:solidFill>
              </a:rPr>
              <a:t>link</a:t>
            </a:r>
          </a:p>
        </p:txBody>
      </p:sp>
      <p:pic>
        <p:nvPicPr>
          <p:cNvPr id="122894" name="Picture 1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913" y="815975"/>
            <a:ext cx="6399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667372A5-38AD-48A1-8E15-E76F3B358A9B}" type="slidenum">
              <a:rPr lang="en-US"/>
              <a:pPr/>
              <a:t>9</a:t>
            </a:fld>
            <a:endParaRPr lang="en-US"/>
          </a:p>
        </p:txBody>
      </p:sp>
      <p:sp>
        <p:nvSpPr>
          <p:cNvPr id="122896" name="TextBox 1"/>
          <p:cNvSpPr txBox="1">
            <a:spLocks noChangeArrowheads="1"/>
          </p:cNvSpPr>
          <p:nvPr/>
        </p:nvSpPr>
        <p:spPr bwMode="auto">
          <a:xfrm>
            <a:off x="746125" y="6315075"/>
            <a:ext cx="545782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* Do some traceroutes from exotic countries at www.traceroute.org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1178</Words>
  <Application>Microsoft Office PowerPoint</Application>
  <PresentationFormat>On-screen Show (4:3)</PresentationFormat>
  <Paragraphs>223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How do loss and delay occur?</vt:lpstr>
      <vt:lpstr>Four sources of packet delay</vt:lpstr>
      <vt:lpstr>Slide 4</vt:lpstr>
      <vt:lpstr>Caravan analogy</vt:lpstr>
      <vt:lpstr>Caravan analogy (more)</vt:lpstr>
      <vt:lpstr>Queueing delay (revisited)</vt:lpstr>
      <vt:lpstr>“Real” Internet delays and routes</vt:lpstr>
      <vt:lpstr>“Real” Internet delays, routes</vt:lpstr>
      <vt:lpstr>Packet loss</vt:lpstr>
      <vt:lpstr>Throughput</vt:lpstr>
      <vt:lpstr>Throughput (more)</vt:lpstr>
      <vt:lpstr>Throughput: Internet scenario</vt:lpstr>
    </vt:vector>
  </TitlesOfParts>
  <Company>New Jersey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George Blank</dc:creator>
  <cp:lastModifiedBy>George Blank</cp:lastModifiedBy>
  <cp:revision>1</cp:revision>
  <dcterms:created xsi:type="dcterms:W3CDTF">2013-07-26T16:12:12Z</dcterms:created>
  <dcterms:modified xsi:type="dcterms:W3CDTF">2013-07-26T16:13:07Z</dcterms:modified>
</cp:coreProperties>
</file>