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090A8-A05B-4A1D-B61A-BB49D880F70C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7672D-81D6-41DB-AE6A-F875AD095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1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A7812DF-53DA-4BB3-A73C-0A044AEFE0ED}" type="slidenum">
              <a:rPr lang="en-US"/>
              <a:pPr/>
              <a:t>2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C0A149-C059-4334-B6E5-60E462B19221}" type="slidenum">
              <a:rPr lang="en-US"/>
              <a:pPr/>
              <a:t>3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BD6ED4-67D5-49DC-90D5-2B22EFAA269F}" type="slidenum">
              <a:rPr lang="en-US"/>
              <a:pPr/>
              <a:t>4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007CC1E-429D-42E3-B0D6-B77F65F5B457}" type="slidenum">
              <a:rPr lang="en-US"/>
              <a:pPr/>
              <a:t>5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6288081-DA7F-4F15-B435-BFDA3DEFA0C3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46DB1E-FBC0-4B50-B173-FD7E4DD0025E}" type="slidenum">
              <a:rPr lang="en-US"/>
              <a:pPr/>
              <a:t>7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2EC426-F350-4354-A45F-3F2C3BEEE425}" type="slidenum">
              <a:rPr lang="en-US"/>
              <a:pPr/>
              <a:t>8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984C-C1EF-4BC2-B640-B01A49E1D939}" type="datetimeFigureOut">
              <a:rPr lang="en-US" smtClean="0"/>
              <a:t>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A20A-FFF1-45D9-871C-5CED5DBDD4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B4C67C7-AE3C-4556-8D59-02E394D81A69}" type="slidenum">
              <a:rPr lang="en-US"/>
              <a:pPr/>
              <a:t>1</a:t>
            </a:fld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4"/>
            <a:ext cx="4786152" cy="170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pitchFamily="34" charset="0"/>
              </a:rPr>
              <a:t>Chapter 1</a:t>
            </a:r>
            <a:r>
              <a:rPr lang="en-US" sz="4800" dirty="0">
                <a:solidFill>
                  <a:srgbClr val="000099"/>
                </a:solidFill>
                <a:latin typeface="Gill Sans MT" pitchFamily="34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pitchFamily="34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Protocol Layers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pitchFamily="34" charset="0"/>
              </a:rPr>
              <a:t>Computer Networking: A Top Down Approach </a:t>
            </a:r>
            <a:r>
              <a:rPr lang="en-US" sz="2800">
                <a:solidFill>
                  <a:srgbClr val="008000"/>
                </a:solidFill>
                <a:latin typeface="Gill Sans MT" pitchFamily="34" charset="0"/>
              </a:rPr>
              <a:t/>
            </a:r>
            <a:br>
              <a:rPr lang="en-US" sz="28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pitchFamily="34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pitchFamily="34" charset="0"/>
              </a:rPr>
            </a:br>
            <a:r>
              <a:rPr lang="en-US" sz="2000">
                <a:solidFill>
                  <a:srgbClr val="008000"/>
                </a:solidFill>
                <a:latin typeface="Gill Sans MT" pitchFamily="34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 note on the use of these ppt slides:</a:t>
            </a:r>
          </a:p>
          <a:p>
            <a:r>
              <a:rPr 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</a:t>
            </a:r>
            <a:r>
              <a:rPr lang="ja-JP" altLang="en-US" sz="1200"/>
              <a:t>’</a:t>
            </a:r>
            <a:r>
              <a:rPr lang="en-US" altLang="ja-JP" sz="1200"/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3038" indent="-173038">
              <a:lnSpc>
                <a:spcPct val="85000"/>
              </a:lnSpc>
            </a:pPr>
            <a:endParaRPr lang="en-US" sz="1400">
              <a:latin typeface="Gill Sans MT" pitchFamily="34" charset="0"/>
            </a:endParaRP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 marL="173038" indent="-173038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1200"/>
              <a:t>If you post any slides on a www site, that you note that they are adapted from (or perhaps identical to) our slides, and note our copyright of this material.</a:t>
            </a:r>
          </a:p>
          <a:p>
            <a:pPr marL="173038" indent="-173038">
              <a:buClr>
                <a:schemeClr val="accent2"/>
              </a:buClr>
              <a:buFont typeface="Wingdings" pitchFamily="2" charset="2"/>
              <a:buChar char="q"/>
            </a:pPr>
            <a:endParaRPr lang="en-US" sz="1200"/>
          </a:p>
          <a:p>
            <a:pPr marL="173038" indent="-173038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sz="1200"/>
              <a:t>Thanks and enjoy!  JFK/KWR</a:t>
            </a:r>
          </a:p>
          <a:p>
            <a:pPr marL="173038" indent="-173038">
              <a:lnSpc>
                <a:spcPct val="85000"/>
              </a:lnSpc>
            </a:pPr>
            <a:endParaRPr lang="en-US" sz="1200"/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All material copyright 1996-2012</a:t>
            </a:r>
          </a:p>
          <a:p>
            <a:pPr marL="173038" indent="-173038">
              <a:lnSpc>
                <a:spcPct val="85000"/>
              </a:lnSpc>
            </a:pPr>
            <a:r>
              <a:rPr lang="en-US" sz="1200"/>
              <a:t>     J.F Kurose and K.W. Ross, All Rights Reserved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2098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0213" y="936625"/>
            <a:ext cx="41132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20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3375" y="12858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Protocol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layers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with many 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pieces</a:t>
            </a:r>
            <a:r>
              <a:rPr lang="ja-JP" altLang="en-US" i="1" smtClean="0">
                <a:solidFill>
                  <a:srgbClr val="CC0000"/>
                </a:solidFill>
                <a:ea typeface="ＭＳ Ｐゴシック" pitchFamily="34" charset="-128"/>
              </a:rPr>
              <a:t>”</a:t>
            </a:r>
            <a:r>
              <a:rPr lang="en-US" altLang="ja-JP" i="1" smtClean="0">
                <a:solidFill>
                  <a:srgbClr val="CC0000"/>
                </a:solidFill>
                <a:ea typeface="ＭＳ Ｐゴシック" pitchFamily="34" charset="-128"/>
              </a:rPr>
              <a:t>:</a:t>
            </a:r>
          </a:p>
          <a:p>
            <a:pPr lvl="1" eaLnBrk="1" hangingPunct="1"/>
            <a:r>
              <a:rPr lang="en-US" sz="2800" smtClean="0"/>
              <a:t>hosts</a:t>
            </a:r>
          </a:p>
          <a:p>
            <a:pPr lvl="1" eaLnBrk="1" hangingPunct="1"/>
            <a:r>
              <a:rPr lang="en-US" sz="2800" smtClean="0"/>
              <a:t>routers</a:t>
            </a:r>
          </a:p>
          <a:p>
            <a:pPr lvl="1" eaLnBrk="1" hangingPunct="1"/>
            <a:r>
              <a:rPr lang="en-US" sz="2800" smtClean="0"/>
              <a:t>links of various media</a:t>
            </a:r>
          </a:p>
          <a:p>
            <a:pPr lvl="1" eaLnBrk="1" hangingPunct="1"/>
            <a:r>
              <a:rPr lang="en-US" sz="2800" smtClean="0"/>
              <a:t>applications</a:t>
            </a:r>
          </a:p>
          <a:p>
            <a:pPr lvl="1" eaLnBrk="1" hangingPunct="1"/>
            <a:r>
              <a:rPr lang="en-US" sz="2800" smtClean="0"/>
              <a:t>protocols</a:t>
            </a:r>
          </a:p>
          <a:p>
            <a:pPr lvl="1" eaLnBrk="1" hangingPunct="1"/>
            <a:r>
              <a:rPr lang="en-US" sz="2800" smtClean="0"/>
              <a:t>hardware, software</a:t>
            </a:r>
          </a:p>
        </p:txBody>
      </p:sp>
      <p:sp>
        <p:nvSpPr>
          <p:cNvPr id="132101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52950" y="2266950"/>
            <a:ext cx="4057650" cy="2619375"/>
          </a:xfrm>
        </p:spPr>
        <p:txBody>
          <a:bodyPr>
            <a:normAutofit fontScale="77500" lnSpcReduction="20000"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3200" i="1" smtClean="0">
                <a:solidFill>
                  <a:srgbClr val="CC0000"/>
                </a:solidFill>
                <a:ea typeface="ＭＳ Ｐゴシック" pitchFamily="34" charset="-128"/>
              </a:rPr>
              <a:t>Question:</a:t>
            </a:r>
            <a:r>
              <a:rPr lang="en-US" sz="2400" u="sng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is there any hope of </a:t>
            </a:r>
            <a:r>
              <a:rPr lang="en-US" i="1" smtClean="0">
                <a:ea typeface="ＭＳ Ｐゴシック" pitchFamily="34" charset="-128"/>
              </a:rPr>
              <a:t>organizing</a:t>
            </a:r>
            <a:r>
              <a:rPr lang="en-US" smtClean="0">
                <a:ea typeface="ＭＳ Ｐゴシック" pitchFamily="34" charset="-128"/>
              </a:rPr>
              <a:t> structure of network?</a:t>
            </a:r>
          </a:p>
          <a:p>
            <a:pPr algn="ctr"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mtClean="0">
                <a:ea typeface="ＭＳ Ｐゴシック" pitchFamily="34" charset="-128"/>
              </a:rPr>
              <a:t>…. or at least our discussion of networks?</a:t>
            </a:r>
          </a:p>
        </p:txBody>
      </p:sp>
      <p:sp>
        <p:nvSpPr>
          <p:cNvPr id="132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56FDA04-6C21-4A68-991F-3830DDF49CAE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4146" name="Picture 1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38" y="928688"/>
            <a:ext cx="54848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4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6225" y="14287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ＭＳ Ｐゴシック" pitchFamily="34" charset="-128"/>
              </a:rPr>
              <a:t>Organization of air travel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5489575"/>
            <a:ext cx="7772400" cy="542925"/>
          </a:xfrm>
        </p:spPr>
        <p:txBody>
          <a:bodyPr>
            <a:normAutofit lnSpcReduction="10000"/>
          </a:bodyPr>
          <a:lstStyle/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a series of steps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1250" y="1587500"/>
            <a:ext cx="6508750" cy="3294063"/>
            <a:chOff x="700" y="1000"/>
            <a:chExt cx="4100" cy="2075"/>
          </a:xfrm>
        </p:grpSpPr>
        <p:sp>
          <p:nvSpPr>
            <p:cNvPr id="134151" name="Text Box 5"/>
            <p:cNvSpPr txBox="1">
              <a:spLocks noChangeArrowheads="1"/>
            </p:cNvSpPr>
            <p:nvPr/>
          </p:nvSpPr>
          <p:spPr bwMode="auto">
            <a:xfrm>
              <a:off x="846" y="1007"/>
              <a:ext cx="130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ticket (purchase)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baggage (check)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gates (load)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runway takeoff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2" name="Text Box 6"/>
            <p:cNvSpPr txBox="1">
              <a:spLocks noChangeArrowheads="1"/>
            </p:cNvSpPr>
            <p:nvPr/>
          </p:nvSpPr>
          <p:spPr bwMode="auto">
            <a:xfrm>
              <a:off x="3242" y="1001"/>
              <a:ext cx="1280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ticket (complain)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baggage (claim)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gates (unload)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runway landing</a:t>
              </a:r>
            </a:p>
            <a:p>
              <a:endParaRPr lang="en-US" sz="2000">
                <a:solidFill>
                  <a:srgbClr val="000099"/>
                </a:solidFill>
              </a:endParaRPr>
            </a:p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3" name="Text Box 7"/>
            <p:cNvSpPr txBox="1">
              <a:spLocks noChangeArrowheads="1"/>
            </p:cNvSpPr>
            <p:nvPr/>
          </p:nvSpPr>
          <p:spPr bwMode="auto">
            <a:xfrm>
              <a:off x="2074" y="2825"/>
              <a:ext cx="12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</a:rPr>
                <a:t>airplane routing</a:t>
              </a:r>
            </a:p>
          </p:txBody>
        </p:sp>
        <p:sp>
          <p:nvSpPr>
            <p:cNvPr id="134154" name="Freeform 8"/>
            <p:cNvSpPr>
              <a:spLocks/>
            </p:cNvSpPr>
            <p:nvPr/>
          </p:nvSpPr>
          <p:spPr bwMode="auto">
            <a:xfrm>
              <a:off x="700" y="1000"/>
              <a:ext cx="4100" cy="2072"/>
            </a:xfrm>
            <a:custGeom>
              <a:avLst/>
              <a:gdLst>
                <a:gd name="T0" fmla="*/ 0 w 4100"/>
                <a:gd name="T1" fmla="*/ 0 h 2072"/>
                <a:gd name="T2" fmla="*/ 4 w 4100"/>
                <a:gd name="T3" fmla="*/ 1736 h 2072"/>
                <a:gd name="T4" fmla="*/ 804 w 4100"/>
                <a:gd name="T5" fmla="*/ 2064 h 2072"/>
                <a:gd name="T6" fmla="*/ 3468 w 4100"/>
                <a:gd name="T7" fmla="*/ 2072 h 2072"/>
                <a:gd name="T8" fmla="*/ 4100 w 4100"/>
                <a:gd name="T9" fmla="*/ 1736 h 2072"/>
                <a:gd name="T10" fmla="*/ 4100 w 4100"/>
                <a:gd name="T11" fmla="*/ 96 h 20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00"/>
                <a:gd name="T19" fmla="*/ 0 h 2072"/>
                <a:gd name="T20" fmla="*/ 4100 w 4100"/>
                <a:gd name="T21" fmla="*/ 2072 h 20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00" h="2072">
                  <a:moveTo>
                    <a:pt x="0" y="0"/>
                  </a:moveTo>
                  <a:lnTo>
                    <a:pt x="4" y="1736"/>
                  </a:lnTo>
                  <a:lnTo>
                    <a:pt x="804" y="2064"/>
                  </a:lnTo>
                  <a:lnTo>
                    <a:pt x="3468" y="2072"/>
                  </a:lnTo>
                  <a:lnTo>
                    <a:pt x="4100" y="1736"/>
                  </a:lnTo>
                  <a:lnTo>
                    <a:pt x="4100" y="96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D592DF7-622B-4E18-AA48-CD197FF58F3F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6194" name="Picture 4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988" y="819150"/>
            <a:ext cx="73136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34975" y="1314450"/>
            <a:ext cx="8418513" cy="2835275"/>
            <a:chOff x="258" y="1214"/>
            <a:chExt cx="5303" cy="1786"/>
          </a:xfrm>
        </p:grpSpPr>
        <p:sp>
          <p:nvSpPr>
            <p:cNvPr id="136199" name="Rectangle 2"/>
            <p:cNvSpPr>
              <a:spLocks noChangeArrowheads="1"/>
            </p:cNvSpPr>
            <p:nvPr/>
          </p:nvSpPr>
          <p:spPr bwMode="auto">
            <a:xfrm>
              <a:off x="264" y="1544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00" name="Text Box 3"/>
            <p:cNvSpPr txBox="1">
              <a:spLocks noChangeArrowheads="1"/>
            </p:cNvSpPr>
            <p:nvPr/>
          </p:nvSpPr>
          <p:spPr bwMode="auto">
            <a:xfrm>
              <a:off x="258" y="1597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/>
                <a:t>ticket (purchase)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baggage (check)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gates (load)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runway (takeoff)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airplane routing</a:t>
              </a:r>
            </a:p>
          </p:txBody>
        </p:sp>
        <p:sp>
          <p:nvSpPr>
            <p:cNvPr id="136201" name="Line 4"/>
            <p:cNvSpPr>
              <a:spLocks noChangeShapeType="1"/>
            </p:cNvSpPr>
            <p:nvPr/>
          </p:nvSpPr>
          <p:spPr bwMode="auto">
            <a:xfrm>
              <a:off x="271" y="1770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2" name="Line 5"/>
            <p:cNvSpPr>
              <a:spLocks noChangeShapeType="1"/>
            </p:cNvSpPr>
            <p:nvPr/>
          </p:nvSpPr>
          <p:spPr bwMode="auto">
            <a:xfrm>
              <a:off x="275" y="1989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3" name="Line 6"/>
            <p:cNvSpPr>
              <a:spLocks noChangeShapeType="1"/>
            </p:cNvSpPr>
            <p:nvPr/>
          </p:nvSpPr>
          <p:spPr bwMode="auto">
            <a:xfrm>
              <a:off x="271" y="220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4" name="Line 7"/>
            <p:cNvSpPr>
              <a:spLocks noChangeShapeType="1"/>
            </p:cNvSpPr>
            <p:nvPr/>
          </p:nvSpPr>
          <p:spPr bwMode="auto">
            <a:xfrm>
              <a:off x="279" y="242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05" name="Text Box 8"/>
            <p:cNvSpPr txBox="1">
              <a:spLocks noChangeArrowheads="1"/>
            </p:cNvSpPr>
            <p:nvPr/>
          </p:nvSpPr>
          <p:spPr bwMode="auto">
            <a:xfrm>
              <a:off x="493" y="2706"/>
              <a:ext cx="5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departure</a:t>
              </a:r>
            </a:p>
            <a:p>
              <a:pPr algn="ctr" eaLnBrk="1" hangingPunct="1"/>
              <a:r>
                <a:rPr lang="en-US" sz="1200"/>
                <a:t>airport</a:t>
              </a:r>
            </a:p>
          </p:txBody>
        </p:sp>
        <p:sp>
          <p:nvSpPr>
            <p:cNvPr id="136206" name="Text Box 9"/>
            <p:cNvSpPr txBox="1">
              <a:spLocks noChangeArrowheads="1"/>
            </p:cNvSpPr>
            <p:nvPr/>
          </p:nvSpPr>
          <p:spPr bwMode="auto">
            <a:xfrm>
              <a:off x="3756" y="2712"/>
              <a:ext cx="3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arrival</a:t>
              </a:r>
            </a:p>
            <a:p>
              <a:pPr algn="ctr" eaLnBrk="1" hangingPunct="1"/>
              <a:r>
                <a:rPr lang="en-US" sz="1200"/>
                <a:t>airport</a:t>
              </a:r>
            </a:p>
          </p:txBody>
        </p:sp>
        <p:sp>
          <p:nvSpPr>
            <p:cNvPr id="136207" name="Text Box 10"/>
            <p:cNvSpPr txBox="1">
              <a:spLocks noChangeArrowheads="1"/>
            </p:cNvSpPr>
            <p:nvPr/>
          </p:nvSpPr>
          <p:spPr bwMode="auto">
            <a:xfrm>
              <a:off x="1859" y="2709"/>
              <a:ext cx="10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intermediate air-traffic</a:t>
              </a:r>
            </a:p>
            <a:p>
              <a:pPr algn="ctr" eaLnBrk="1" hangingPunct="1"/>
              <a:r>
                <a:rPr lang="en-US" sz="1200"/>
                <a:t>control centers</a:t>
              </a:r>
            </a:p>
          </p:txBody>
        </p:sp>
        <p:pic>
          <p:nvPicPr>
            <p:cNvPr id="136208" name="Picture 11" descr="yylgaifm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1830" y="1315"/>
              <a:ext cx="963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6209" name="Line 12"/>
            <p:cNvSpPr>
              <a:spLocks noChangeShapeType="1"/>
            </p:cNvSpPr>
            <p:nvPr/>
          </p:nvSpPr>
          <p:spPr bwMode="auto">
            <a:xfrm>
              <a:off x="2133" y="1214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3"/>
            <p:cNvSpPr>
              <a:spLocks noChangeShapeType="1"/>
            </p:cNvSpPr>
            <p:nvPr/>
          </p:nvSpPr>
          <p:spPr bwMode="auto">
            <a:xfrm>
              <a:off x="2229" y="1310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1" name="Line 14"/>
            <p:cNvSpPr>
              <a:spLocks noChangeShapeType="1"/>
            </p:cNvSpPr>
            <p:nvPr/>
          </p:nvSpPr>
          <p:spPr bwMode="auto">
            <a:xfrm>
              <a:off x="2325" y="1406"/>
              <a:ext cx="2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436" y="2441"/>
              <a:ext cx="1071" cy="186"/>
              <a:chOff x="1813" y="2187"/>
              <a:chExt cx="1071" cy="186"/>
            </a:xfrm>
          </p:grpSpPr>
          <p:sp>
            <p:nvSpPr>
              <p:cNvPr id="136232" name="Rectangle 16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33" name="Text Box 17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/>
                  <a:t>airplane routing</a:t>
                </a:r>
              </a:p>
            </p:txBody>
          </p:sp>
        </p:grp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417" y="2441"/>
              <a:ext cx="1071" cy="186"/>
              <a:chOff x="1813" y="2187"/>
              <a:chExt cx="1071" cy="186"/>
            </a:xfrm>
          </p:grpSpPr>
          <p:sp>
            <p:nvSpPr>
              <p:cNvPr id="136230" name="Rectangle 19"/>
              <p:cNvSpPr>
                <a:spLocks noChangeArrowheads="1"/>
              </p:cNvSpPr>
              <p:nvPr/>
            </p:nvSpPr>
            <p:spPr bwMode="auto">
              <a:xfrm>
                <a:off x="1817" y="2187"/>
                <a:ext cx="871" cy="18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6231" name="Text Box 20"/>
              <p:cNvSpPr txBox="1">
                <a:spLocks noChangeArrowheads="1"/>
              </p:cNvSpPr>
              <p:nvPr/>
            </p:nvSpPr>
            <p:spPr bwMode="auto">
              <a:xfrm>
                <a:off x="1813" y="2200"/>
                <a:ext cx="1071" cy="1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/>
                  <a:t>airplane routing</a:t>
                </a:r>
              </a:p>
            </p:txBody>
          </p:sp>
        </p:grpSp>
        <p:sp>
          <p:nvSpPr>
            <p:cNvPr id="136214" name="Rectangle 21"/>
            <p:cNvSpPr>
              <a:spLocks noChangeArrowheads="1"/>
            </p:cNvSpPr>
            <p:nvPr/>
          </p:nvSpPr>
          <p:spPr bwMode="auto">
            <a:xfrm>
              <a:off x="3446" y="1551"/>
              <a:ext cx="1028" cy="10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15" name="Text Box 22"/>
            <p:cNvSpPr txBox="1">
              <a:spLocks noChangeArrowheads="1"/>
            </p:cNvSpPr>
            <p:nvPr/>
          </p:nvSpPr>
          <p:spPr bwMode="auto">
            <a:xfrm>
              <a:off x="3412" y="1598"/>
              <a:ext cx="1071" cy="1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/>
                <a:t>ticket (complain)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baggage (claim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gates (unload)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runway (land)</a:t>
              </a:r>
            </a:p>
            <a:p>
              <a:pPr algn="ctr">
                <a:lnSpc>
                  <a:spcPct val="80000"/>
                </a:lnSpc>
              </a:pPr>
              <a:endParaRPr lang="en-US" sz="1400"/>
            </a:p>
            <a:p>
              <a:pPr algn="ctr">
                <a:lnSpc>
                  <a:spcPct val="80000"/>
                </a:lnSpc>
              </a:pPr>
              <a:r>
                <a:rPr lang="en-US" sz="1400"/>
                <a:t>airplane routing</a:t>
              </a:r>
            </a:p>
          </p:txBody>
        </p:sp>
        <p:sp>
          <p:nvSpPr>
            <p:cNvPr id="136216" name="Line 23"/>
            <p:cNvSpPr>
              <a:spLocks noChangeShapeType="1"/>
            </p:cNvSpPr>
            <p:nvPr/>
          </p:nvSpPr>
          <p:spPr bwMode="auto">
            <a:xfrm>
              <a:off x="3453" y="1777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7" name="Line 24"/>
            <p:cNvSpPr>
              <a:spLocks noChangeShapeType="1"/>
            </p:cNvSpPr>
            <p:nvPr/>
          </p:nvSpPr>
          <p:spPr bwMode="auto">
            <a:xfrm>
              <a:off x="3457" y="1996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8" name="Line 25"/>
            <p:cNvSpPr>
              <a:spLocks noChangeShapeType="1"/>
            </p:cNvSpPr>
            <p:nvPr/>
          </p:nvSpPr>
          <p:spPr bwMode="auto">
            <a:xfrm>
              <a:off x="3453" y="2214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26"/>
            <p:cNvSpPr>
              <a:spLocks noChangeShapeType="1"/>
            </p:cNvSpPr>
            <p:nvPr/>
          </p:nvSpPr>
          <p:spPr bwMode="auto">
            <a:xfrm>
              <a:off x="3461" y="2433"/>
              <a:ext cx="102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0" name="Rectangle 27"/>
            <p:cNvSpPr>
              <a:spLocks noChangeArrowheads="1"/>
            </p:cNvSpPr>
            <p:nvPr/>
          </p:nvSpPr>
          <p:spPr bwMode="auto">
            <a:xfrm>
              <a:off x="268" y="2476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1" name="Rectangle 28"/>
            <p:cNvSpPr>
              <a:spLocks noChangeArrowheads="1"/>
            </p:cNvSpPr>
            <p:nvPr/>
          </p:nvSpPr>
          <p:spPr bwMode="auto">
            <a:xfrm>
              <a:off x="268" y="2256"/>
              <a:ext cx="5293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2" name="Rectangle 29"/>
            <p:cNvSpPr>
              <a:spLocks noChangeArrowheads="1"/>
            </p:cNvSpPr>
            <p:nvPr/>
          </p:nvSpPr>
          <p:spPr bwMode="auto">
            <a:xfrm>
              <a:off x="268" y="2050"/>
              <a:ext cx="5293" cy="116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3" name="Rectangle 30"/>
            <p:cNvSpPr>
              <a:spLocks noChangeArrowheads="1"/>
            </p:cNvSpPr>
            <p:nvPr/>
          </p:nvSpPr>
          <p:spPr bwMode="auto">
            <a:xfrm>
              <a:off x="268" y="1830"/>
              <a:ext cx="5286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4" name="Rectangle 31"/>
            <p:cNvSpPr>
              <a:spLocks noChangeArrowheads="1"/>
            </p:cNvSpPr>
            <p:nvPr/>
          </p:nvSpPr>
          <p:spPr bwMode="auto">
            <a:xfrm>
              <a:off x="268" y="1617"/>
              <a:ext cx="5287" cy="12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36225" name="Text Box 32"/>
            <p:cNvSpPr txBox="1">
              <a:spLocks noChangeArrowheads="1"/>
            </p:cNvSpPr>
            <p:nvPr/>
          </p:nvSpPr>
          <p:spPr bwMode="auto">
            <a:xfrm>
              <a:off x="4776" y="1588"/>
              <a:ext cx="3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ticket</a:t>
              </a:r>
            </a:p>
          </p:txBody>
        </p:sp>
        <p:sp>
          <p:nvSpPr>
            <p:cNvPr id="136226" name="Text Box 33"/>
            <p:cNvSpPr txBox="1">
              <a:spLocks noChangeArrowheads="1"/>
            </p:cNvSpPr>
            <p:nvPr/>
          </p:nvSpPr>
          <p:spPr bwMode="auto">
            <a:xfrm>
              <a:off x="4774" y="1801"/>
              <a:ext cx="48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baggage</a:t>
              </a:r>
            </a:p>
          </p:txBody>
        </p:sp>
        <p:sp>
          <p:nvSpPr>
            <p:cNvPr id="136227" name="Text Box 34"/>
            <p:cNvSpPr txBox="1">
              <a:spLocks noChangeArrowheads="1"/>
            </p:cNvSpPr>
            <p:nvPr/>
          </p:nvSpPr>
          <p:spPr bwMode="auto">
            <a:xfrm>
              <a:off x="4772" y="2013"/>
              <a:ext cx="30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gate</a:t>
              </a:r>
            </a:p>
          </p:txBody>
        </p:sp>
        <p:sp>
          <p:nvSpPr>
            <p:cNvPr id="136228" name="Text Box 35"/>
            <p:cNvSpPr txBox="1">
              <a:spLocks noChangeArrowheads="1"/>
            </p:cNvSpPr>
            <p:nvPr/>
          </p:nvSpPr>
          <p:spPr bwMode="auto">
            <a:xfrm>
              <a:off x="4767" y="2225"/>
              <a:ext cx="73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takeoff/landing</a:t>
              </a:r>
            </a:p>
          </p:txBody>
        </p:sp>
        <p:sp>
          <p:nvSpPr>
            <p:cNvPr id="136229" name="Text Box 36"/>
            <p:cNvSpPr txBox="1">
              <a:spLocks noChangeArrowheads="1"/>
            </p:cNvSpPr>
            <p:nvPr/>
          </p:nvSpPr>
          <p:spPr bwMode="auto">
            <a:xfrm>
              <a:off x="4769" y="2444"/>
              <a:ext cx="77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/>
                <a:t>airplane routing</a:t>
              </a:r>
            </a:p>
          </p:txBody>
        </p:sp>
      </p:grpSp>
      <p:sp>
        <p:nvSpPr>
          <p:cNvPr id="136196" name="Rectangle 39"/>
          <p:cNvSpPr>
            <a:spLocks noGrp="1" noChangeArrowheads="1"/>
          </p:cNvSpPr>
          <p:nvPr>
            <p:ph type="title" idx="4294967295"/>
          </p:nvPr>
        </p:nvSpPr>
        <p:spPr>
          <a:xfrm>
            <a:off x="319088" y="3175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Layering of airline functionality</a:t>
            </a:r>
          </a:p>
        </p:txBody>
      </p:sp>
      <p:sp>
        <p:nvSpPr>
          <p:cNvPr id="136197" name="Rectangle 40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4441825"/>
            <a:ext cx="7613650" cy="17637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layers:</a:t>
            </a:r>
            <a:r>
              <a:rPr lang="en-US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mtClean="0">
                <a:ea typeface="ＭＳ Ｐゴシック" pitchFamily="34" charset="-128"/>
              </a:rPr>
              <a:t>each layer implements a service</a:t>
            </a:r>
          </a:p>
          <a:p>
            <a:pPr lvl="1" eaLnBrk="1" hangingPunct="1"/>
            <a:r>
              <a:rPr lang="en-US" sz="2800" smtClean="0"/>
              <a:t>via its own internal-layer actions</a:t>
            </a:r>
          </a:p>
          <a:p>
            <a:pPr lvl="1" eaLnBrk="1" hangingPunct="1"/>
            <a:r>
              <a:rPr lang="en-US" sz="2800" smtClean="0"/>
              <a:t>relying on services provided by layer below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ea typeface="ＭＳ Ｐゴシック" pitchFamily="34" charset="-128"/>
            </a:endParaRPr>
          </a:p>
        </p:txBody>
      </p:sp>
      <p:sp>
        <p:nvSpPr>
          <p:cNvPr id="1361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F1054B9-ADF9-4DF0-9F4F-0A854585685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38242" name="Picture 9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1022350"/>
            <a:ext cx="3656013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8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Why layering?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6100" y="14351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3200" smtClean="0">
                <a:ea typeface="ＭＳ Ｐゴシック" pitchFamily="34" charset="-128"/>
              </a:rPr>
              <a:t>dealing with complex systems: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explicit structure allows identification, relationship of complex system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pieces</a:t>
            </a:r>
          </a:p>
          <a:p>
            <a:pPr lvl="1" eaLnBrk="1" hangingPunct="1"/>
            <a:r>
              <a:rPr lang="en-US" smtClean="0"/>
              <a:t>layered </a:t>
            </a:r>
            <a:r>
              <a:rPr lang="en-US" i="1" smtClean="0">
                <a:solidFill>
                  <a:srgbClr val="CC0000"/>
                </a:solidFill>
              </a:rPr>
              <a:t>reference model</a:t>
            </a:r>
            <a:r>
              <a:rPr lang="en-US" smtClean="0"/>
              <a:t> for discussion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modularization eases maintenance, updating of system</a:t>
            </a:r>
          </a:p>
          <a:p>
            <a:pPr lvl="1" eaLnBrk="1" hangingPunct="1"/>
            <a:r>
              <a:rPr lang="en-US" smtClean="0"/>
              <a:t>change of implementation of layer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service transparent to rest of system</a:t>
            </a:r>
          </a:p>
          <a:p>
            <a:pPr lvl="1" eaLnBrk="1" hangingPunct="1"/>
            <a:r>
              <a:rPr lang="en-US" smtClean="0"/>
              <a:t>e.g., change in gate procedure doesn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affect rest of system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layering considered harmful?</a:t>
            </a:r>
          </a:p>
        </p:txBody>
      </p:sp>
      <p:sp>
        <p:nvSpPr>
          <p:cNvPr id="138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EE45B13-324F-41EB-84BD-24B0AEBE3360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0290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" y="873125"/>
            <a:ext cx="5484812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1" name="Rectangle 2"/>
          <p:cNvSpPr>
            <a:spLocks noChangeArrowheads="1"/>
          </p:cNvSpPr>
          <p:nvPr/>
        </p:nvSpPr>
        <p:spPr bwMode="auto">
          <a:xfrm>
            <a:off x="6575425" y="17272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33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Internet protocol stack</a:t>
            </a:r>
          </a:p>
        </p:txBody>
      </p:sp>
      <p:sp>
        <p:nvSpPr>
          <p:cNvPr id="14029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7050" y="1333500"/>
            <a:ext cx="5554663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application:</a:t>
            </a:r>
            <a:r>
              <a:rPr lang="en-US" dirty="0" smtClean="0">
                <a:ea typeface="ＭＳ Ｐゴシック" pitchFamily="34" charset="-128"/>
              </a:rPr>
              <a:t> 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FTP, SMTP, HTTP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transport:</a:t>
            </a:r>
            <a:r>
              <a:rPr lang="en-US" dirty="0" smtClean="0">
                <a:ea typeface="ＭＳ Ｐゴシック" pitchFamily="34" charset="-128"/>
              </a:rPr>
              <a:t> 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TCP, UDP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network:</a:t>
            </a:r>
            <a:r>
              <a:rPr lang="en-US" dirty="0" smtClean="0">
                <a:ea typeface="ＭＳ Ｐゴシック" pitchFamily="34" charset="-128"/>
              </a:rPr>
              <a:t> routing of datagrams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IP, routing protocols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link:</a:t>
            </a:r>
            <a:r>
              <a:rPr lang="en-US" dirty="0" smtClean="0">
                <a:ea typeface="ＭＳ Ｐゴシック" pitchFamily="34" charset="-128"/>
              </a:rPr>
              <a:t> 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Ethernet, </a:t>
            </a:r>
            <a:r>
              <a:rPr lang="en-US" smtClean="0"/>
              <a:t>802.11 </a:t>
            </a:r>
            <a:r>
              <a:rPr lang="en-US" smtClean="0"/>
              <a:t>(</a:t>
            </a:r>
            <a:r>
              <a:rPr lang="en-US" dirty="0" err="1" smtClean="0"/>
              <a:t>WiFi</a:t>
            </a:r>
            <a:r>
              <a:rPr lang="en-US" dirty="0" smtClean="0"/>
              <a:t>), PPP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i="1" dirty="0" smtClean="0">
                <a:solidFill>
                  <a:srgbClr val="CC0000"/>
                </a:solidFill>
                <a:ea typeface="ＭＳ Ｐゴシック" pitchFamily="34" charset="-128"/>
              </a:rPr>
              <a:t>physical:</a:t>
            </a:r>
            <a:r>
              <a:rPr lang="en-US" dirty="0" smtClean="0">
                <a:ea typeface="ＭＳ Ｐゴシック" pitchFamily="34" charset="-128"/>
              </a:rPr>
              <a:t> bits </a:t>
            </a:r>
            <a:r>
              <a:rPr lang="ja-JP" altLang="en-US" dirty="0" smtClean="0">
                <a:ea typeface="ＭＳ Ｐゴシック" pitchFamily="34" charset="-128"/>
              </a:rPr>
              <a:t>“</a:t>
            </a:r>
            <a:r>
              <a:rPr lang="en-US" altLang="ja-JP" dirty="0" smtClean="0">
                <a:ea typeface="ＭＳ Ｐゴシック" pitchFamily="34" charset="-128"/>
              </a:rPr>
              <a:t>on the wire</a:t>
            </a:r>
            <a:r>
              <a:rPr lang="ja-JP" altLang="en-US" dirty="0" smtClean="0">
                <a:ea typeface="ＭＳ Ｐゴシック" pitchFamily="34" charset="-128"/>
              </a:rPr>
              <a:t>”</a:t>
            </a:r>
            <a:endParaRPr lang="en-US" altLang="ja-JP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6457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6562725" y="1920875"/>
            <a:ext cx="16446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application</a:t>
            </a:r>
          </a:p>
          <a:p>
            <a:pPr algn="ctr"/>
            <a:endParaRPr lang="en-US"/>
          </a:p>
          <a:p>
            <a:pPr algn="ctr"/>
            <a:r>
              <a:rPr lang="en-US"/>
              <a:t>transport</a:t>
            </a:r>
          </a:p>
          <a:p>
            <a:pPr algn="ctr"/>
            <a:endParaRPr lang="en-US"/>
          </a:p>
          <a:p>
            <a:pPr algn="ctr"/>
            <a:r>
              <a:rPr lang="en-US"/>
              <a:t>network</a:t>
            </a:r>
          </a:p>
          <a:p>
            <a:pPr algn="ctr"/>
            <a:endParaRPr lang="en-US"/>
          </a:p>
          <a:p>
            <a:pPr algn="ctr"/>
            <a:r>
              <a:rPr lang="en-US"/>
              <a:t>link</a:t>
            </a:r>
          </a:p>
          <a:p>
            <a:pPr algn="ctr"/>
            <a:endParaRPr lang="en-US"/>
          </a:p>
          <a:p>
            <a:pPr algn="ctr"/>
            <a:r>
              <a:rPr lang="en-US"/>
              <a:t>physical</a:t>
            </a:r>
          </a:p>
        </p:txBody>
      </p:sp>
      <p:sp>
        <p:nvSpPr>
          <p:cNvPr id="140296" name="Line 8"/>
          <p:cNvSpPr>
            <a:spLocks noChangeShapeType="1"/>
          </p:cNvSpPr>
          <p:nvPr/>
        </p:nvSpPr>
        <p:spPr bwMode="auto">
          <a:xfrm>
            <a:off x="6451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>
            <a:off x="6451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8" name="Line 10"/>
          <p:cNvSpPr>
            <a:spLocks noChangeShapeType="1"/>
          </p:cNvSpPr>
          <p:nvPr/>
        </p:nvSpPr>
        <p:spPr bwMode="auto">
          <a:xfrm>
            <a:off x="6451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299" name="Line 11"/>
          <p:cNvSpPr>
            <a:spLocks noChangeShapeType="1"/>
          </p:cNvSpPr>
          <p:nvPr/>
        </p:nvSpPr>
        <p:spPr bwMode="auto">
          <a:xfrm>
            <a:off x="6451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565933B5-0296-4FF0-9F82-F6C42B908962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6505575" y="1638300"/>
            <a:ext cx="1892300" cy="3530600"/>
          </a:xfrm>
          <a:prstGeom prst="rect">
            <a:avLst/>
          </a:prstGeom>
          <a:solidFill>
            <a:srgbClr val="000099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00050" y="85725"/>
            <a:ext cx="6503988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ISO/OSI reference model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84200" y="1422400"/>
            <a:ext cx="5154613" cy="46482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presentation:</a:t>
            </a:r>
            <a:r>
              <a:rPr lang="en-US" smtClean="0">
                <a:ea typeface="ＭＳ Ｐゴシック" pitchFamily="34" charset="-128"/>
              </a:rPr>
              <a:t> allow applications to interpret meaning of data, e.g., encryption, compression, machine-specific conventions</a:t>
            </a:r>
          </a:p>
          <a:p>
            <a:pPr eaLnBrk="1" hangingPunct="1">
              <a:buSzPct val="75000"/>
            </a:pPr>
            <a:r>
              <a:rPr lang="en-US" i="1" smtClean="0">
                <a:solidFill>
                  <a:srgbClr val="CC0000"/>
                </a:solidFill>
                <a:ea typeface="ＭＳ Ｐゴシック" pitchFamily="34" charset="-128"/>
              </a:rPr>
              <a:t>session:</a:t>
            </a:r>
            <a:r>
              <a:rPr lang="en-US" smtClean="0">
                <a:ea typeface="ＭＳ Ｐゴシック" pitchFamily="34" charset="-128"/>
              </a:rPr>
              <a:t> synchronization, checkpointing, recovery of data exchange</a:t>
            </a:r>
          </a:p>
          <a:p>
            <a:pPr eaLnBrk="1" hangingPunct="1">
              <a:buSzPct val="75000"/>
            </a:pPr>
            <a:r>
              <a:rPr lang="en-US" smtClean="0">
                <a:ea typeface="ＭＳ Ｐゴシック" pitchFamily="34" charset="-128"/>
              </a:rPr>
              <a:t>Internet stack </a:t>
            </a:r>
            <a:r>
              <a:rPr lang="ja-JP" altLang="en-US" smtClean="0">
                <a:ea typeface="ＭＳ Ｐゴシック" pitchFamily="34" charset="-128"/>
              </a:rPr>
              <a:t>“</a:t>
            </a:r>
            <a:r>
              <a:rPr lang="en-US" altLang="ja-JP" smtClean="0">
                <a:ea typeface="ＭＳ Ｐゴシック" pitchFamily="34" charset="-128"/>
              </a:rPr>
              <a:t>missing</a:t>
            </a:r>
            <a:r>
              <a:rPr lang="ja-JP" altLang="en-US" smtClean="0">
                <a:ea typeface="ＭＳ Ｐゴシック" pitchFamily="34" charset="-128"/>
              </a:rPr>
              <a:t>”</a:t>
            </a:r>
            <a:r>
              <a:rPr lang="en-US" altLang="ja-JP" smtClean="0">
                <a:ea typeface="ＭＳ Ｐゴシック" pitchFamily="34" charset="-128"/>
              </a:rPr>
              <a:t> these layers!</a:t>
            </a:r>
          </a:p>
          <a:p>
            <a:pPr lvl="1" eaLnBrk="1" hangingPunct="1"/>
            <a:r>
              <a:rPr lang="en-US" smtClean="0"/>
              <a:t>these services, </a:t>
            </a:r>
            <a:r>
              <a:rPr lang="en-US" i="1" smtClean="0"/>
              <a:t>if needed,</a:t>
            </a:r>
            <a:r>
              <a:rPr lang="en-US" smtClean="0"/>
              <a:t> must be implemented in application</a:t>
            </a:r>
          </a:p>
          <a:p>
            <a:pPr lvl="1" eaLnBrk="1" hangingPunct="1"/>
            <a:r>
              <a:rPr lang="en-US" smtClean="0"/>
              <a:t>needed?</a:t>
            </a:r>
          </a:p>
        </p:txBody>
      </p:sp>
      <p:sp>
        <p:nvSpPr>
          <p:cNvPr id="142341" name="Rectangle 6"/>
          <p:cNvSpPr>
            <a:spLocks noChangeArrowheads="1"/>
          </p:cNvSpPr>
          <p:nvPr/>
        </p:nvSpPr>
        <p:spPr bwMode="auto">
          <a:xfrm>
            <a:off x="6391275" y="1774825"/>
            <a:ext cx="1892300" cy="35861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142342" name="Text Box 7"/>
          <p:cNvSpPr txBox="1">
            <a:spLocks noChangeArrowheads="1"/>
          </p:cNvSpPr>
          <p:nvPr/>
        </p:nvSpPr>
        <p:spPr bwMode="auto">
          <a:xfrm>
            <a:off x="6348413" y="1946275"/>
            <a:ext cx="1982787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/>
              <a:t>application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presentation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session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transport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network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link</a:t>
            </a:r>
          </a:p>
          <a:p>
            <a:pPr algn="ctr">
              <a:lnSpc>
                <a:spcPct val="70000"/>
              </a:lnSpc>
            </a:pPr>
            <a:endParaRPr lang="en-US"/>
          </a:p>
          <a:p>
            <a:pPr algn="ctr">
              <a:lnSpc>
                <a:spcPct val="70000"/>
              </a:lnSpc>
            </a:pPr>
            <a:r>
              <a:rPr lang="en-US"/>
              <a:t>physical</a:t>
            </a:r>
          </a:p>
        </p:txBody>
      </p:sp>
      <p:sp>
        <p:nvSpPr>
          <p:cNvPr id="142343" name="Line 8"/>
          <p:cNvSpPr>
            <a:spLocks noChangeShapeType="1"/>
          </p:cNvSpPr>
          <p:nvPr/>
        </p:nvSpPr>
        <p:spPr bwMode="auto">
          <a:xfrm>
            <a:off x="6370638" y="2366963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Line 9"/>
          <p:cNvSpPr>
            <a:spLocks noChangeShapeType="1"/>
          </p:cNvSpPr>
          <p:nvPr/>
        </p:nvSpPr>
        <p:spPr bwMode="auto">
          <a:xfrm>
            <a:off x="6384925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10"/>
          <p:cNvSpPr>
            <a:spLocks noChangeShapeType="1"/>
          </p:cNvSpPr>
          <p:nvPr/>
        </p:nvSpPr>
        <p:spPr bwMode="auto">
          <a:xfrm>
            <a:off x="6384925" y="3883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1"/>
          <p:cNvSpPr>
            <a:spLocks noChangeShapeType="1"/>
          </p:cNvSpPr>
          <p:nvPr/>
        </p:nvSpPr>
        <p:spPr bwMode="auto">
          <a:xfrm>
            <a:off x="6386513" y="48990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Line 12"/>
          <p:cNvSpPr>
            <a:spLocks noChangeShapeType="1"/>
          </p:cNvSpPr>
          <p:nvPr/>
        </p:nvSpPr>
        <p:spPr bwMode="auto">
          <a:xfrm>
            <a:off x="6370638" y="4416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Line 13"/>
          <p:cNvSpPr>
            <a:spLocks noChangeShapeType="1"/>
          </p:cNvSpPr>
          <p:nvPr/>
        </p:nvSpPr>
        <p:spPr bwMode="auto">
          <a:xfrm>
            <a:off x="6369050" y="28860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42349" name="Picture 18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538" y="895350"/>
            <a:ext cx="59880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EF53D828-B7BA-4378-8CA7-85EDBE4F8176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Introduction</a:t>
            </a:r>
          </a:p>
        </p:txBody>
      </p:sp>
      <p:pic>
        <p:nvPicPr>
          <p:cNvPr id="144386" name="Picture 193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3175" y="795338"/>
            <a:ext cx="33702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4387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88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80"/>
          <p:cNvGrpSpPr>
            <a:grpSpLocks/>
          </p:cNvGrpSpPr>
          <p:nvPr/>
        </p:nvGrpSpPr>
        <p:grpSpPr bwMode="auto">
          <a:xfrm>
            <a:off x="7329488" y="2754313"/>
            <a:ext cx="1052512" cy="355600"/>
            <a:chOff x="4410" y="1365"/>
            <a:chExt cx="663" cy="224"/>
          </a:xfrm>
        </p:grpSpPr>
        <p:sp>
          <p:nvSpPr>
            <p:cNvPr id="144523" name="Rectangle 18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4" name="AutoShape 182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25" name="Freeform 18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6" name="Freeform 18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93 h 63"/>
                <a:gd name="T2" fmla="*/ 13798 w 280"/>
                <a:gd name="T3" fmla="*/ 674 h 63"/>
                <a:gd name="T4" fmla="*/ 81432 w 280"/>
                <a:gd name="T5" fmla="*/ 0 h 63"/>
                <a:gd name="T6" fmla="*/ 103965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27" name="Freeform 18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70"/>
          <p:cNvGrpSpPr>
            <a:grpSpLocks/>
          </p:cNvGrpSpPr>
          <p:nvPr/>
        </p:nvGrpSpPr>
        <p:grpSpPr bwMode="auto">
          <a:xfrm>
            <a:off x="7392988" y="5013325"/>
            <a:ext cx="881062" cy="422275"/>
            <a:chOff x="2356" y="1300"/>
            <a:chExt cx="555" cy="194"/>
          </a:xfrm>
        </p:grpSpPr>
        <p:sp>
          <p:nvSpPr>
            <p:cNvPr id="1445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Times New Roman" pitchFamily="18" charset="0"/>
              </a:endParaRPr>
            </a:p>
          </p:txBody>
        </p:sp>
        <p:sp>
          <p:nvSpPr>
            <p:cNvPr id="1445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4" name="Group 174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4521" name="Freeform 17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22" name="Freeform 17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519" name="Line 177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20" name="Line 178"/>
            <p:cNvSpPr>
              <a:spLocks noChangeShapeType="1"/>
            </p:cNvSpPr>
            <p:nvPr/>
          </p:nvSpPr>
          <p:spPr bwMode="auto">
            <a:xfrm>
              <a:off x="2907" y="1363"/>
              <a:ext cx="0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391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100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0099"/>
                </a:solidFill>
              </a:rPr>
              <a:t>source</a:t>
            </a:r>
          </a:p>
        </p:txBody>
      </p:sp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0875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39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39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39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09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10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11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12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513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14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636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segment</a:t>
            </a: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07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8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1042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datagram</a:t>
            </a:r>
          </a:p>
        </p:txBody>
      </p:sp>
      <p:sp>
        <p:nvSpPr>
          <p:cNvPr id="14440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rgbClr val="000099"/>
                </a:solidFill>
              </a:rPr>
              <a:t>destination</a:t>
            </a:r>
          </a:p>
        </p:txBody>
      </p:sp>
      <p:sp>
        <p:nvSpPr>
          <p:cNvPr id="144406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407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8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09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/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/>
              <a:t>physical</a:t>
            </a:r>
          </a:p>
        </p:txBody>
      </p:sp>
      <p:sp>
        <p:nvSpPr>
          <p:cNvPr id="144411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499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0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501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502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503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504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5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506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49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9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9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9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9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89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0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91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92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8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82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3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4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5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  <p:sp>
          <p:nvSpPr>
            <p:cNvPr id="144486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78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9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0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1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/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/>
                <a:t>physical</a:t>
              </a:r>
            </a:p>
          </p:txBody>
        </p:sp>
      </p:grpSp>
      <p:sp>
        <p:nvSpPr>
          <p:cNvPr id="144420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7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7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7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7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75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6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77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6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6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6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6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62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63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5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5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t</a:t>
              </a:r>
            </a:p>
          </p:txBody>
        </p:sp>
        <p:sp>
          <p:nvSpPr>
            <p:cNvPr id="14445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  <p:sp>
          <p:nvSpPr>
            <p:cNvPr id="14445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l</a:t>
              </a:r>
            </a:p>
          </p:txBody>
        </p:sp>
        <p:sp>
          <p:nvSpPr>
            <p:cNvPr id="14445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  <p:sp>
          <p:nvSpPr>
            <p:cNvPr id="144455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6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457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425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84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router</a:t>
            </a:r>
          </a:p>
        </p:txBody>
      </p:sp>
      <p:sp>
        <p:nvSpPr>
          <p:cNvPr id="144426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/>
              <a:t>switch</a:t>
            </a:r>
          </a:p>
        </p:txBody>
      </p:sp>
      <p:sp>
        <p:nvSpPr>
          <p:cNvPr id="144427" name="Rectangle 168"/>
          <p:cNvSpPr>
            <a:spLocks noGrp="1" noChangeArrowheads="1"/>
          </p:cNvSpPr>
          <p:nvPr>
            <p:ph type="title" idx="4294967295"/>
          </p:nvPr>
        </p:nvSpPr>
        <p:spPr>
          <a:xfrm>
            <a:off x="4995863" y="0"/>
            <a:ext cx="3805237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Encapsulation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100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message</a:t>
            </a:r>
          </a:p>
        </p:txBody>
      </p:sp>
      <p:grpSp>
        <p:nvGrpSpPr>
          <p:cNvPr id="17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M</a:t>
              </a:r>
            </a:p>
          </p:txBody>
        </p:sp>
      </p:grpSp>
      <p:grpSp>
        <p:nvGrpSpPr>
          <p:cNvPr id="18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9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6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7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H</a:t>
                </a:r>
                <a:r>
                  <a:rPr lang="en-US" sz="1800" baseline="-25000"/>
                  <a:t>t</a:t>
                </a:r>
              </a:p>
            </p:txBody>
          </p:sp>
        </p:grpSp>
        <p:grpSp>
          <p:nvGrpSpPr>
            <p:cNvPr id="20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4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44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M</a:t>
                </a:r>
              </a:p>
            </p:txBody>
          </p:sp>
        </p:grpSp>
      </p:grpSp>
      <p:grpSp>
        <p:nvGrpSpPr>
          <p:cNvPr id="21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4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4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H</a:t>
              </a:r>
              <a:r>
                <a:rPr lang="en-US" sz="1800" baseline="-25000"/>
                <a:t>n</a:t>
              </a: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4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frame</a:t>
            </a:r>
          </a:p>
        </p:txBody>
      </p:sp>
      <p:grpSp>
        <p:nvGrpSpPr>
          <p:cNvPr id="22" name="Group 187"/>
          <p:cNvGrpSpPr>
            <a:grpSpLocks/>
          </p:cNvGrpSpPr>
          <p:nvPr/>
        </p:nvGrpSpPr>
        <p:grpSpPr bwMode="auto">
          <a:xfrm flipH="1">
            <a:off x="3178175" y="4970463"/>
            <a:ext cx="803275" cy="771525"/>
            <a:chOff x="-44" y="1473"/>
            <a:chExt cx="981" cy="1105"/>
          </a:xfrm>
        </p:grpSpPr>
        <p:pic>
          <p:nvPicPr>
            <p:cNvPr id="144438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39" name="Freeform 1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190"/>
          <p:cNvGrpSpPr>
            <a:grpSpLocks/>
          </p:cNvGrpSpPr>
          <p:nvPr/>
        </p:nvGrpSpPr>
        <p:grpSpPr bwMode="auto">
          <a:xfrm flipH="1">
            <a:off x="4140200" y="1087438"/>
            <a:ext cx="803275" cy="771525"/>
            <a:chOff x="-44" y="1473"/>
            <a:chExt cx="981" cy="1105"/>
          </a:xfrm>
        </p:grpSpPr>
        <p:pic>
          <p:nvPicPr>
            <p:cNvPr id="1444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4437" name="Freeform 1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44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BA70A798-37C9-4A51-BDCA-BCFA7FE44576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605</Words>
  <Application>Microsoft Office PowerPoint</Application>
  <PresentationFormat>On-screen Show (4:3)</PresentationFormat>
  <Paragraphs>206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Protocol “layers”</vt:lpstr>
      <vt:lpstr>Organization of air travel</vt:lpstr>
      <vt:lpstr>Layering of airline functionality</vt:lpstr>
      <vt:lpstr>Why layering?</vt:lpstr>
      <vt:lpstr>Internet protocol stack</vt:lpstr>
      <vt:lpstr>ISO/OSI reference model</vt:lpstr>
      <vt:lpstr>Encapsulation</vt:lpstr>
    </vt:vector>
  </TitlesOfParts>
  <Company>New Jersey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George Blank</dc:creator>
  <cp:lastModifiedBy>Blank, George</cp:lastModifiedBy>
  <cp:revision>2</cp:revision>
  <dcterms:created xsi:type="dcterms:W3CDTF">2013-07-26T16:15:14Z</dcterms:created>
  <dcterms:modified xsi:type="dcterms:W3CDTF">2014-01-24T19:03:14Z</dcterms:modified>
</cp:coreProperties>
</file>