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slide" Target="slides/slide118.xml" /><Relationship Id="rId120" Type="http://schemas.openxmlformats.org/officeDocument/2006/relationships/slide" Target="slides/slide119.xml" /><Relationship Id="rId121" Type="http://schemas.openxmlformats.org/officeDocument/2006/relationships/slide" Target="slides/slide120.xml" /><Relationship Id="rId122" Type="http://schemas.openxmlformats.org/officeDocument/2006/relationships/slide" Target="slides/slide121.xml" /><Relationship Id="rId123" Type="http://schemas.openxmlformats.org/officeDocument/2006/relationships/slide" Target="slides/slide122.xml" /><Relationship Id="rId124" Type="http://schemas.openxmlformats.org/officeDocument/2006/relationships/slide" Target="slides/slide123.xml" /><Relationship Id="rId125" Type="http://schemas.openxmlformats.org/officeDocument/2006/relationships/slide" Target="slides/slide124.xml" /><Relationship Id="rId126" Type="http://schemas.openxmlformats.org/officeDocument/2006/relationships/slide" Target="slides/slide125.xml" /><Relationship Id="rId127" Type="http://schemas.openxmlformats.org/officeDocument/2006/relationships/slide" Target="slides/slide126.xml" /><Relationship Id="rId128" Type="http://schemas.openxmlformats.org/officeDocument/2006/relationships/slide" Target="slides/slide127.xml" /><Relationship Id="rId129" Type="http://schemas.openxmlformats.org/officeDocument/2006/relationships/slide" Target="slides/slide128.xml" /><Relationship Id="rId130" Type="http://schemas.openxmlformats.org/officeDocument/2006/relationships/slide" Target="slides/slide129.xml" /><Relationship Id="rId131" Type="http://schemas.openxmlformats.org/officeDocument/2006/relationships/slide" Target="slides/slide130.xml" /><Relationship Id="rId132" Type="http://schemas.openxmlformats.org/officeDocument/2006/relationships/slide" Target="slides/slide131.xml" /><Relationship Id="rId133" Type="http://schemas.openxmlformats.org/officeDocument/2006/relationships/slide" Target="slides/slide132.xml" /><Relationship Id="rId134" Type="http://schemas.openxmlformats.org/officeDocument/2006/relationships/slide" Target="slides/slide133.xml" /><Relationship Id="rId135" Type="http://schemas.openxmlformats.org/officeDocument/2006/relationships/slide" Target="slides/slide134.xml" /><Relationship Id="rId136" Type="http://schemas.openxmlformats.org/officeDocument/2006/relationships/slide" Target="slides/slide135.xml" /><Relationship Id="rId137" Type="http://schemas.openxmlformats.org/officeDocument/2006/relationships/slide" Target="slides/slide136.xml" /><Relationship Id="rId138" Type="http://schemas.openxmlformats.org/officeDocument/2006/relationships/slide" Target="slides/slide137.xml" /><Relationship Id="rId139" Type="http://schemas.openxmlformats.org/officeDocument/2006/relationships/slide" Target="slides/slide138.xml" /><Relationship Id="rId140" Type="http://schemas.openxmlformats.org/officeDocument/2006/relationships/slide" Target="slides/slide139.xml" /><Relationship Id="rId144" Type="http://schemas.openxmlformats.org/officeDocument/2006/relationships/tableStyles" Target="tableStyles.xml" /><Relationship Id="rId14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2" Type="http://schemas.openxmlformats.org/officeDocument/2006/relationships/viewProps" Target="viewProps.xml" /><Relationship Id="rId14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linkdata.se/sourcecode/memwatch/" TargetMode="External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nu.org/software/binutils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eclipse.org/cdt/" TargetMode="Externa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nu.org/software/libc/manual/html_node/Character-Handling.html" TargetMode="Externa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m.bell-labs.co/who/dmr/chist.html" TargetMode="External" /><Relationship Id="rId3" Type="http://schemas.openxmlformats.org/officeDocument/2006/relationships/hyperlink" Target="http://cm.bell-labs.co/who/dmr/bintro.html" TargetMode="External" /><Relationship Id="rId4" Type="http://schemas.openxmlformats.org/officeDocument/2006/relationships/hyperlink" Target="http://www.open-std.org/jtc1/sc22/wg14/" TargetMode="Externa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introduction.md#multiple-source-files-&#8211;-hello.c" TargetMode="Externa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introduction.md#multiple-source-files-&#8211;-print.h" TargetMode="Externa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gcc.gnu.org/" TargetMode="Externa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Devendra</a:t>
            </a:r>
            <a:r>
              <a:rPr/>
              <a:t> </a:t>
            </a:r>
            <a:r>
              <a:rPr/>
              <a:t>Tewari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05,</a:t>
            </a:r>
            <a:r>
              <a:rPr/>
              <a:t> </a:t>
            </a:r>
            <a:r>
              <a:rPr/>
              <a:t>2005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Conceptual first step in compilation</a:t>
            </a:r>
          </a:p>
          <a:p>
            <a:pPr lvl="1"/>
            <a:r>
              <a:rPr/>
              <a:t>Two tasks commonly performed</a:t>
            </a:r>
          </a:p>
          <a:p>
            <a:pPr lvl="1"/>
            <a:r>
              <a:rPr/>
              <a:t>File inclusion with </a:t>
            </a:r>
            <a:r>
              <a:rPr sz="1800">
                <a:latin typeface="Courier"/>
              </a:rPr>
              <a:t>#include</a:t>
            </a:r>
            <a:r>
              <a:rPr/>
              <a:t> directive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&lt;stdio.h&gt;</a:t>
            </a:r>
          </a:p>
          <a:p>
            <a:pPr lvl="1"/>
            <a:r>
              <a:rPr/>
              <a:t>Macro substitution with </a:t>
            </a:r>
            <a:r>
              <a:rPr sz="1800">
                <a:latin typeface="Courier"/>
              </a:rPr>
              <a:t>#define</a:t>
            </a:r>
            <a:r>
              <a:rPr/>
              <a:t> directive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pf printf</a:t>
            </a:r>
            <a:br/>
            <a:r>
              <a:rPr sz="1800">
                <a:latin typeface="Courier"/>
              </a:rPr>
              <a:t>pf(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world!"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Multi-dimensional</a:t>
            </a:r>
            <a:r>
              <a:rPr/>
              <a:t> </a:t>
            </a: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Multi-dimensional arrays can be assigned to pointers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= { {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}, {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} };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*b[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], **c, *d;</a:t>
            </a:r>
            <a:br/>
            <a:r>
              <a:rPr sz="1800">
                <a:latin typeface="Courier"/>
              </a:rPr>
              <a:t>b[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 = a[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]; b[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= a[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];</a:t>
            </a:r>
            <a:br/>
            <a:r>
              <a:rPr sz="1800">
                <a:latin typeface="Courier"/>
              </a:rPr>
              <a:t>c = b; d = 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*)a;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a[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*(*(a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b[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*(*(b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c[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*(*(c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d[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*(d +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));</a:t>
            </a:r>
          </a:p>
          <a:p>
            <a:pPr lvl="1">
              <a:buNone/>
            </a:pP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main</a:t>
            </a:r>
            <a:r>
              <a:rPr/>
              <a:t> function syntax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main 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argc,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 argv[])</a:t>
            </a:r>
          </a:p>
          <a:p>
            <a:pPr lvl="2"/>
            <a:r>
              <a:rPr sz="1800">
                <a:latin typeface="Courier"/>
              </a:rPr>
              <a:t>argc</a:t>
            </a:r>
            <a:r>
              <a:rPr/>
              <a:t> is the number of arguments in the command-line that invoked the program</a:t>
            </a:r>
          </a:p>
          <a:p>
            <a:pPr lvl="3"/>
            <a:r>
              <a:rPr/>
              <a:t>always at least </a:t>
            </a:r>
            <a:r>
              <a:rPr sz="1800">
                <a:latin typeface="Courier"/>
              </a:rPr>
              <a:t>1</a:t>
            </a:r>
            <a:r>
              <a:rPr/>
              <a:t> because the program name is itself an argument</a:t>
            </a:r>
          </a:p>
          <a:p>
            <a:pPr lvl="2"/>
            <a:r>
              <a:rPr sz="1800">
                <a:latin typeface="Courier"/>
              </a:rPr>
              <a:t>argv</a:t>
            </a:r>
            <a:r>
              <a:rPr/>
              <a:t> is an array of pointers to </a:t>
            </a:r>
            <a:r>
              <a:rPr sz="1800">
                <a:latin typeface="Courier"/>
              </a:rPr>
              <a:t>char</a:t>
            </a:r>
            <a:r>
              <a:rPr/>
              <a:t>, each element points to a string</a:t>
            </a:r>
          </a:p>
          <a:p>
            <a:pPr lvl="2"/>
            <a:r>
              <a:rPr sz="1800">
                <a:latin typeface="Courier"/>
              </a:rPr>
              <a:t>argv[argc]</a:t>
            </a:r>
            <a:r>
              <a:rPr/>
              <a:t> required to be a </a:t>
            </a:r>
            <a:r>
              <a:rPr sz="1800">
                <a:latin typeface="Courier"/>
              </a:rPr>
              <a:t>NULL</a:t>
            </a:r>
            <a:r>
              <a:rPr/>
              <a:t> pointer</a:t>
            </a:r>
          </a:p>
          <a:p>
            <a:pPr lvl="1">
              <a:buNone/>
            </a:pP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Pointers can point to functions</a:t>
            </a:r>
          </a:p>
          <a:p>
            <a:pPr lvl="1"/>
            <a:r>
              <a:rPr/>
              <a:t>Functions are very different from variables, but have an address where they start</a:t>
            </a:r>
          </a:p>
          <a:p>
            <a:pPr lvl="1"/>
            <a:r>
              <a:rPr/>
              <a:t>Declare a pointer to a function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(*p)(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a,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b)</a:t>
            </a:r>
          </a:p>
          <a:p>
            <a:pPr lvl="1"/>
            <a:r>
              <a:rPr/>
              <a:t>Assign a function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 = add;</a:t>
            </a:r>
          </a:p>
          <a:p>
            <a:pPr lvl="1"/>
            <a:r>
              <a:rPr/>
              <a:t>Call the function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 = b =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(*p)(&amp;a, &amp;b);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void</a:t>
            </a:r>
            <a:r>
              <a:rPr/>
              <a:t> </a:t>
            </a:r>
            <a:r>
              <a:rPr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Any pointer type can be assigned to, or passed to a function as, a void pointer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ip;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* vp = ip;</a:t>
            </a:r>
          </a:p>
          <a:p>
            <a:pPr lvl="1"/>
            <a:r>
              <a:rPr/>
              <a:t>void pointer can be cast to any pointer type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 cp = (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*) vp;</a:t>
            </a:r>
          </a:p>
          <a:p>
            <a:pPr lvl="1"/>
            <a:r>
              <a:rPr/>
              <a:t>Useful for making generic functions that apply to various types</a:t>
            </a:r>
          </a:p>
          <a:p>
            <a:pPr lvl="1"/>
            <a:r>
              <a:rPr/>
              <a:t>Be careful when casting </a:t>
            </a:r>
            <a:r>
              <a:rPr sz="1800">
                <a:latin typeface="Courier"/>
              </a:rPr>
              <a:t>void*</a:t>
            </a:r>
            <a:r>
              <a:rPr/>
              <a:t> to another type; know what you are doing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Dynamic</a:t>
            </a:r>
            <a:r>
              <a:rPr/>
              <a:t> </a:t>
            </a:r>
            <a:r>
              <a:rPr/>
              <a:t>memory</a:t>
            </a:r>
            <a:r>
              <a:rPr/>
              <a:t> </a:t>
            </a:r>
            <a:r>
              <a:rPr/>
              <a:t>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Pointers not yet initialized are dangerous if they are not NULL pointers</a:t>
            </a:r>
          </a:p>
          <a:p>
            <a:pPr lvl="1"/>
            <a:r>
              <a:rPr/>
              <a:t>Pointers can be initialized to point to storage dynamically allocated using </a:t>
            </a:r>
            <a:r>
              <a:rPr sz="1800">
                <a:latin typeface="Courier"/>
              </a:rPr>
              <a:t>malloc</a:t>
            </a:r>
            <a:r>
              <a:rPr/>
              <a:t> or </a:t>
            </a:r>
            <a:r>
              <a:rPr sz="1800">
                <a:latin typeface="Courier"/>
              </a:rPr>
              <a:t>calloc</a:t>
            </a:r>
          </a:p>
          <a:p>
            <a:pPr lvl="1"/>
            <a:r>
              <a:rPr sz="1800">
                <a:latin typeface="Courier"/>
              </a:rPr>
              <a:t>free</a:t>
            </a:r>
            <a:r>
              <a:rPr/>
              <a:t> must be used to release the allocated memory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malloc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Allocates </a:t>
            </a:r>
            <a:r>
              <a:rPr sz="1800">
                <a:latin typeface="Courier"/>
              </a:rPr>
              <a:t>n</a:t>
            </a:r>
            <a:r>
              <a:rPr/>
              <a:t> bytes of storage and returns a void pointer to it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* malloc(</a:t>
            </a:r>
            <a:r>
              <a:rPr sz="1800">
                <a:solidFill>
                  <a:srgbClr val="902000"/>
                </a:solidFill>
                <a:latin typeface="Courier"/>
              </a:rPr>
              <a:t>size_t</a:t>
            </a:r>
            <a:r>
              <a:rPr sz="1800">
                <a:latin typeface="Courier"/>
              </a:rPr>
              <a:t> n)</a:t>
            </a:r>
          </a:p>
          <a:p>
            <a:pPr lvl="1"/>
            <a:r>
              <a:rPr/>
              <a:t>Example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ip = 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*)malloc(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 * </a:t>
            </a:r>
            <a:r>
              <a:rPr sz="1800" b="1">
                <a:solidFill>
                  <a:srgbClr val="007020"/>
                </a:solidFill>
                <a:latin typeface="Courier"/>
              </a:rPr>
              <a:t>sizeof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));</a:t>
            </a:r>
            <a:br/>
            <a:r>
              <a:rPr sz="1800">
                <a:latin typeface="Courier"/>
              </a:rPr>
              <a:t>free(ip);</a:t>
            </a:r>
          </a:p>
          <a:p>
            <a:pPr lvl="2"/>
            <a:r>
              <a:rPr sz="1800">
                <a:latin typeface="Courier"/>
              </a:rPr>
              <a:t>sizeof</a:t>
            </a:r>
            <a:r>
              <a:rPr/>
              <a:t> </a:t>
            </a:r>
            <a:r>
              <a:rPr i="1"/>
              <a:t>operator</a:t>
            </a:r>
            <a:r>
              <a:rPr/>
              <a:t> returns the size of the object or type specified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Allocates memory for </a:t>
            </a:r>
            <a:r>
              <a:rPr sz="1800">
                <a:latin typeface="Courier"/>
              </a:rPr>
              <a:t>n</a:t>
            </a:r>
            <a:r>
              <a:rPr/>
              <a:t> objects of size </a:t>
            </a:r>
            <a:r>
              <a:rPr sz="1800">
                <a:latin typeface="Courier"/>
              </a:rPr>
              <a:t>size</a:t>
            </a:r>
            <a:r>
              <a:rPr/>
              <a:t> and returns a void pointer to it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* calloc(</a:t>
            </a:r>
            <a:r>
              <a:rPr sz="1800">
                <a:solidFill>
                  <a:srgbClr val="902000"/>
                </a:solidFill>
                <a:latin typeface="Courier"/>
              </a:rPr>
              <a:t>size_t</a:t>
            </a:r>
            <a:r>
              <a:rPr sz="1800">
                <a:latin typeface="Courier"/>
              </a:rPr>
              <a:t> n, </a:t>
            </a:r>
            <a:r>
              <a:rPr sz="1800">
                <a:solidFill>
                  <a:srgbClr val="902000"/>
                </a:solidFill>
                <a:latin typeface="Courier"/>
              </a:rPr>
              <a:t>size_t</a:t>
            </a:r>
            <a:r>
              <a:rPr sz="1800">
                <a:latin typeface="Courier"/>
              </a:rPr>
              <a:t> size)</a:t>
            </a:r>
          </a:p>
          <a:p>
            <a:pPr lvl="1"/>
            <a:r>
              <a:rPr/>
              <a:t>The memory assigned is initialized to zeros</a:t>
            </a:r>
          </a:p>
          <a:p>
            <a:pPr lvl="1"/>
            <a:r>
              <a:rPr/>
              <a:t>Example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ip = 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*)calloc(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sizeof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));</a:t>
            </a:r>
            <a:br/>
            <a:r>
              <a:rPr sz="1800">
                <a:latin typeface="Courier"/>
              </a:rPr>
              <a:t>free(ip);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Memory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an uninitialized pointer</a:t>
            </a:r>
          </a:p>
          <a:p>
            <a:pPr lvl="1"/>
            <a:r>
              <a:rPr/>
              <a:t>Writing to memory outside the allocated region (buffer overflow)</a:t>
            </a:r>
          </a:p>
          <a:p>
            <a:pPr lvl="1"/>
            <a:r>
              <a:rPr/>
              <a:t>Freeing memory not allocated using malloc or calloc</a:t>
            </a:r>
          </a:p>
          <a:p>
            <a:pPr lvl="1"/>
            <a:r>
              <a:rPr/>
              <a:t>Not freeing memory allocated using malloc and calloc (memory leak)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memwatch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memwatch</a:t>
            </a:r>
            <a:r>
              <a:rPr/>
              <a:t> is distributed as a single source file </a:t>
            </a:r>
            <a:r>
              <a:rPr sz="1800">
                <a:latin typeface="Courier"/>
              </a:rPr>
              <a:t>memwatch.c</a:t>
            </a:r>
            <a:r>
              <a:rPr/>
              <a:t> and its accompanying header file </a:t>
            </a:r>
            <a:r>
              <a:rPr sz="1800">
                <a:latin typeface="Courier"/>
              </a:rPr>
              <a:t>memwatch.h</a:t>
            </a:r>
          </a:p>
          <a:p>
            <a:pPr lvl="1"/>
            <a:r>
              <a:rPr/>
              <a:t>Source files you want to watch for memory problems must include </a:t>
            </a:r>
            <a:r>
              <a:rPr sz="1800">
                <a:latin typeface="Courier"/>
              </a:rPr>
              <a:t>memwatch.h</a:t>
            </a:r>
            <a:r>
              <a:rPr/>
              <a:t> and be recompiled using the following compiler options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-DMEMWATCH -DMW_STDIO</a:t>
            </a:r>
          </a:p>
          <a:p>
            <a:pPr lvl="1"/>
            <a:r>
              <a:rPr/>
              <a:t>memwatch prints an error message in the standard output and produces a detailed log file listing the memory problems it encounters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program that sorts an array of strings. Use your favorite sorting algorithm (bubble sort, insertion sort, etc). Write your own replacement for </a:t>
            </a:r>
            <a:r>
              <a:rPr sz="1800">
                <a:latin typeface="Courier"/>
              </a:rPr>
              <a:t>strcmp</a:t>
            </a:r>
            <a:r>
              <a:rPr/>
              <a:t> to compare the strings. Write a generic sort function that can work with arrays of other types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Compilation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Lexical and semantic analysis to generate intermediate code</a:t>
            </a:r>
          </a:p>
          <a:p>
            <a:pPr lvl="1"/>
            <a:r>
              <a:rPr/>
              <a:t>Transform the intermediate code to assembly or machine code</a:t>
            </a:r>
          </a:p>
          <a:p>
            <a:pPr lvl="1"/>
            <a:r>
              <a:rPr/>
              <a:t>Creating an object file using GCC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hello.c -c</a:t>
            </a:r>
          </a:p>
          <a:p>
            <a:pPr lvl="2"/>
            <a:r>
              <a:rPr/>
              <a:t>The -c option tells GCC not to perform linking</a:t>
            </a:r>
          </a:p>
          <a:p>
            <a:pPr lvl="2"/>
            <a:r>
              <a:rPr/>
              <a:t>A file called </a:t>
            </a:r>
            <a:r>
              <a:rPr sz="1800">
                <a:latin typeface="Courier"/>
              </a:rPr>
              <a:t>hello.o</a:t>
            </a:r>
            <a:r>
              <a:rPr/>
              <a:t> is produced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Structures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C structure is a collection of one or more variables of the same or different types</a:t>
            </a:r>
          </a:p>
          <a:p>
            <a:pPr lvl="1"/>
            <a:r>
              <a:rPr/>
              <a:t>Structures permit convenient handling of complicated data as a single unit</a:t>
            </a:r>
          </a:p>
          <a:p>
            <a:pPr lvl="1"/>
            <a:r>
              <a:rPr/>
              <a:t>Similar to records in Pascal</a:t>
            </a:r>
          </a:p>
          <a:p>
            <a:pPr lvl="1"/>
            <a:r>
              <a:rPr/>
              <a:t>Copying, assigning to, recovering address using &amp; and accessing members are all legal operations on structures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struct</a:t>
            </a:r>
            <a:r>
              <a:rPr/>
              <a:t> keyword is used to create structures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 street;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 city;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zip;</a:t>
            </a:r>
            <a:br/>
            <a:r>
              <a:rPr sz="1800">
                <a:latin typeface="Courier"/>
              </a:rPr>
              <a:t>} a, b;</a:t>
            </a:r>
          </a:p>
          <a:p>
            <a:pPr lvl="1"/>
            <a:r>
              <a:rPr/>
              <a:t>The tag </a:t>
            </a:r>
            <a:r>
              <a:rPr sz="1800">
                <a:latin typeface="Courier"/>
              </a:rPr>
              <a:t>address</a:t>
            </a:r>
            <a:r>
              <a:rPr/>
              <a:t> is optional but useful for identifying the </a:t>
            </a:r>
            <a:r>
              <a:rPr sz="1800">
                <a:latin typeface="Courier"/>
              </a:rPr>
              <a:t>struct</a:t>
            </a:r>
            <a:r>
              <a:rPr/>
              <a:t> so new variables can be created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a, b;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Initializing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Structures can be initialized just like arrays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 = {</a:t>
            </a:r>
            <a:r>
              <a:rPr sz="1800">
                <a:solidFill>
                  <a:srgbClr val="4070A0"/>
                </a:solidFill>
                <a:latin typeface="Courier"/>
              </a:rPr>
              <a:t>"street"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123456</a:t>
            </a:r>
            <a:r>
              <a:rPr sz="1800">
                <a:latin typeface="Courier"/>
              </a:rPr>
              <a:t>}, b;</a:t>
            </a:r>
          </a:p>
          <a:p>
            <a:pPr lvl="1"/>
            <a:r>
              <a:rPr/>
              <a:t>An automatic structure can also be initialized by assignment or by calling a function that returns the structure of the right type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a.zip = </a:t>
            </a:r>
            <a:r>
              <a:rPr sz="1800">
                <a:solidFill>
                  <a:srgbClr val="40A070"/>
                </a:solidFill>
                <a:latin typeface="Courier"/>
              </a:rPr>
              <a:t>123456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a.street = </a:t>
            </a:r>
            <a:r>
              <a:rPr sz="1800">
                <a:solidFill>
                  <a:srgbClr val="4070A0"/>
                </a:solidFill>
                <a:latin typeface="Courier"/>
              </a:rPr>
              <a:t>"street"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a.city =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;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Copying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 of an </a:t>
            </a:r>
            <a:r>
              <a:rPr sz="1800">
                <a:latin typeface="Courier"/>
              </a:rPr>
              <a:t>address</a:t>
            </a:r>
            <a:r>
              <a:rPr/>
              <a:t> structure being assigned to another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a, b;</a:t>
            </a:r>
            <a:br/>
            <a:r>
              <a:rPr sz="1800">
                <a:latin typeface="Courier"/>
              </a:rPr>
              <a:t>a.zip = </a:t>
            </a:r>
            <a:r>
              <a:rPr sz="1800">
                <a:solidFill>
                  <a:srgbClr val="40A070"/>
                </a:solidFill>
                <a:latin typeface="Courier"/>
              </a:rPr>
              <a:t>123456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a.street = </a:t>
            </a:r>
            <a:r>
              <a:rPr sz="1800">
                <a:solidFill>
                  <a:srgbClr val="4070A0"/>
                </a:solidFill>
                <a:latin typeface="Courier"/>
              </a:rPr>
              <a:t>"street"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a.city =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b = a;</a:t>
            </a:r>
            <a:br/>
            <a:r>
              <a:rPr sz="1800">
                <a:latin typeface="Courier"/>
              </a:rPr>
              <a:t>b.zip = </a:t>
            </a:r>
            <a:r>
              <a:rPr sz="1800">
                <a:solidFill>
                  <a:srgbClr val="40A070"/>
                </a:solidFill>
                <a:latin typeface="Courier"/>
              </a:rPr>
              <a:t>654321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"%d, %s, %s\n"</a:t>
            </a:r>
            <a:r>
              <a:rPr sz="1800">
                <a:latin typeface="Courier"/>
              </a:rPr>
              <a:t>, a.zip, a.street, a.city);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123456, street, recife</a:t>
            </a:r>
          </a:p>
          <a:p>
            <a:pPr lvl="2"/>
            <a:r>
              <a:rPr/>
              <a:t>Note that changing the copy has not affected the original structure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Structures can be passed as parameters to a function</a:t>
            </a:r>
          </a:p>
          <a:p>
            <a:pPr lvl="1"/>
            <a:r>
              <a:rPr/>
              <a:t>Structures are passed by value i.e. copying their content</a:t>
            </a:r>
          </a:p>
          <a:p>
            <a:pPr lvl="1"/>
            <a:r>
              <a:rPr/>
              <a:t>Large structures should be passed by reference, by passing their pointers as parameters to functions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 of structure manipulation using its pointer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address* b;</a:t>
            </a:r>
            <a:br/>
            <a:r>
              <a:rPr sz="1800">
                <a:latin typeface="Courier"/>
              </a:rPr>
              <a:t>b = (</a:t>
            </a: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address*) malloc(</a:t>
            </a:r>
            <a:r>
              <a:rPr sz="1800" b="1">
                <a:solidFill>
                  <a:srgbClr val="007020"/>
                </a:solidFill>
                <a:latin typeface="Courier"/>
              </a:rPr>
              <a:t>sizeof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address));</a:t>
            </a:r>
            <a:br/>
            <a:r>
              <a:rPr sz="1800">
                <a:latin typeface="Courier"/>
              </a:rPr>
              <a:t>b-&gt;street = </a:t>
            </a:r>
            <a:r>
              <a:rPr sz="1800">
                <a:solidFill>
                  <a:srgbClr val="4070A0"/>
                </a:solidFill>
                <a:latin typeface="Courier"/>
              </a:rPr>
              <a:t>"street"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b-&gt;city =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(*b).zip = </a:t>
            </a:r>
            <a:r>
              <a:rPr sz="1800">
                <a:solidFill>
                  <a:srgbClr val="40A070"/>
                </a:solidFill>
                <a:latin typeface="Courier"/>
              </a:rPr>
              <a:t>654321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"%d, %s, %s\n"</a:t>
            </a:r>
            <a:r>
              <a:rPr sz="1800">
                <a:latin typeface="Courier"/>
              </a:rPr>
              <a:t>, (*b).zip, b-&gt;street, b-&gt;city);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.</a:t>
            </a:r>
            <a:r>
              <a:rPr/>
              <a:t> operator has higher precedence than the </a:t>
            </a:r>
            <a:r>
              <a:rPr sz="1800">
                <a:latin typeface="Courier"/>
              </a:rPr>
              <a:t>*</a:t>
            </a:r>
            <a:r>
              <a:rPr/>
              <a:t> operator</a:t>
            </a:r>
          </a:p>
          <a:p>
            <a:pPr lvl="1"/>
            <a:r>
              <a:rPr/>
              <a:t>C provides the </a:t>
            </a:r>
            <a:r>
              <a:rPr sz="1800">
                <a:latin typeface="Courier"/>
              </a:rPr>
              <a:t>-&gt;</a:t>
            </a:r>
            <a:r>
              <a:rPr/>
              <a:t> operator to facilitate accessing members of structures through their pointers</a:t>
            </a:r>
          </a:p>
          <a:p>
            <a:pPr lvl="1"/>
            <a:r>
              <a:rPr/>
              <a:t>A structure can point to itself e.g. in a tree structure</a:t>
            </a:r>
          </a:p>
        </p:txBody>
      </p:sp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Arrays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Arrays can store structure types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a[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];</a:t>
            </a:r>
          </a:p>
          <a:p>
            <a:pPr lvl="1"/>
            <a:r>
              <a:rPr/>
              <a:t>Arrays can be initialized at time of declaration using literal values and variables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a[] = {</a:t>
            </a:r>
            <a:r>
              <a:rPr sz="1800">
                <a:solidFill>
                  <a:srgbClr val="4070A0"/>
                </a:solidFill>
                <a:latin typeface="Courier"/>
              </a:rPr>
              <a:t>"street1"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4123456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"street2"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"salvador"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654321</a:t>
            </a:r>
            <a:r>
              <a:rPr sz="1800">
                <a:latin typeface="Courier"/>
              </a:rPr>
              <a:t>};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// or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a[] = { {</a:t>
            </a:r>
            <a:r>
              <a:rPr sz="1800">
                <a:solidFill>
                  <a:srgbClr val="4070A0"/>
                </a:solidFill>
                <a:latin typeface="Courier"/>
              </a:rPr>
              <a:t>"street1"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},</a:t>
            </a:r>
            <a:br/>
            <a:r>
              <a:rPr sz="1800">
                <a:latin typeface="Courier"/>
              </a:rPr>
              <a:t>  {</a:t>
            </a:r>
            <a:r>
              <a:rPr sz="1800">
                <a:solidFill>
                  <a:srgbClr val="4070A0"/>
                </a:solidFill>
                <a:latin typeface="Courier"/>
              </a:rPr>
              <a:t>"street2"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"salvador"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654321</a:t>
            </a:r>
            <a:r>
              <a:rPr sz="1800">
                <a:latin typeface="Courier"/>
              </a:rPr>
              <a:t>} };</a:t>
            </a:r>
          </a:p>
        </p:txBody>
      </p:sp>
    </p:spTree>
  </p:cSld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Typedef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data types can be created using the </a:t>
            </a:r>
            <a:r>
              <a:rPr sz="1800">
                <a:latin typeface="Courier"/>
              </a:rPr>
              <a:t>typedef</a:t>
            </a:r>
            <a:r>
              <a:rPr/>
              <a:t> keyword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typedef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unsigned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short</a:t>
            </a:r>
            <a:r>
              <a:rPr sz="1800">
                <a:latin typeface="Courier"/>
              </a:rPr>
              <a:t> UCHAR;</a:t>
            </a:r>
          </a:p>
          <a:p>
            <a:pPr lvl="1"/>
            <a:r>
              <a:rPr/>
              <a:t>New complex types can be created using structures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typedef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 street;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 city;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zip;</a:t>
            </a:r>
            <a:br/>
            <a:r>
              <a:rPr sz="1800">
                <a:latin typeface="Courier"/>
              </a:rPr>
              <a:t>} Address;</a:t>
            </a:r>
            <a:br/>
            <a:br/>
            <a:r>
              <a:rPr sz="1800">
                <a:latin typeface="Courier"/>
              </a:rPr>
              <a:t>b = (Address*)malloc(</a:t>
            </a:r>
            <a:r>
              <a:rPr sz="1800" b="1">
                <a:solidFill>
                  <a:srgbClr val="007020"/>
                </a:solidFill>
                <a:latin typeface="Courier"/>
              </a:rPr>
              <a:t>sizeof</a:t>
            </a:r>
            <a:r>
              <a:rPr sz="1800">
                <a:latin typeface="Courier"/>
              </a:rPr>
              <a:t>(Address));</a:t>
            </a:r>
            <a:br/>
            <a:r>
              <a:rPr sz="1800">
                <a:latin typeface="Courier"/>
              </a:rPr>
              <a:t>b-&gt;street = </a:t>
            </a:r>
            <a:r>
              <a:rPr sz="1800">
                <a:solidFill>
                  <a:srgbClr val="4070A0"/>
                </a:solidFill>
                <a:latin typeface="Courier"/>
              </a:rPr>
              <a:t>"street"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b-&gt;city =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b-&gt;zip = </a:t>
            </a:r>
            <a:r>
              <a:rPr sz="1800">
                <a:solidFill>
                  <a:srgbClr val="40A070"/>
                </a:solidFill>
                <a:latin typeface="Courier"/>
              </a:rPr>
              <a:t>654321</a:t>
            </a:r>
            <a:r>
              <a:rPr sz="1800">
                <a:latin typeface="Courier"/>
              </a:rPr>
              <a:t>;</a:t>
            </a:r>
          </a:p>
        </p:txBody>
      </p:sp>
    </p:spTree>
  </p:cSld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like a structure but store only one type at any given time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union</a:t>
            </a:r>
            <a:r>
              <a:rPr sz="1800">
                <a:latin typeface="Courier"/>
              </a:rPr>
              <a:t> number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ival;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fval;</a:t>
            </a:r>
            <a:br/>
            <a:r>
              <a:rPr sz="1800">
                <a:latin typeface="Courier"/>
              </a:rPr>
              <a:t>} n;</a:t>
            </a:r>
          </a:p>
          <a:p>
            <a:pPr lvl="1"/>
            <a:r>
              <a:rPr/>
              <a:t>The compiler assigns a union a size large enough to store the widest type</a:t>
            </a:r>
          </a:p>
          <a:p>
            <a:pPr lvl="1"/>
            <a:r>
              <a:rPr/>
              <a:t>Unions can be nested within structures</a:t>
            </a:r>
          </a:p>
          <a:p>
            <a:pPr lvl="1"/>
            <a:r>
              <a:rPr/>
              <a:t>Unions support the same operations as structures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Linking combines all the object files and required library code to produce a single executable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hello.o -o hello</a:t>
            </a:r>
          </a:p>
        </p:txBody>
      </p:sp>
    </p:spTree>
  </p:cSld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Bit</a:t>
            </a:r>
            <a:r>
              <a:rPr/>
              <a:t> </a:t>
            </a:r>
            <a:r>
              <a:rPr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Useful for conveniently handling several option flags as a single entity</a:t>
            </a:r>
          </a:p>
          <a:p>
            <a:pPr lvl="1"/>
            <a:r>
              <a:rPr/>
              <a:t>Each flag field can only be an </a:t>
            </a:r>
            <a:r>
              <a:rPr sz="1800">
                <a:latin typeface="Courier"/>
              </a:rPr>
              <a:t>int</a:t>
            </a:r>
          </a:p>
          <a:p>
            <a:pPr lvl="1"/>
            <a:r>
              <a:rPr/>
              <a:t>The fields cannot be arrays, nor be pointed to; thus the </a:t>
            </a:r>
            <a:r>
              <a:rPr sz="1800">
                <a:latin typeface="Courier"/>
              </a:rPr>
              <a:t>&amp;</a:t>
            </a:r>
            <a:r>
              <a:rPr/>
              <a:t> operator cannot be applied to them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bit_fields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unsigned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is_keyword :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unsigned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is_extern :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unsigned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is_static :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} f;</a:t>
            </a:r>
          </a:p>
        </p:txBody>
      </p:sp>
    </p:spTree>
  </p:cSld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program to count the occurrence of each word in a given string. Use a binary search tree to store the words along with their counts.</a:t>
            </a:r>
          </a:p>
          <a:p>
            <a:pPr lvl="1"/>
            <a:r>
              <a:rPr/>
              <a:t>Print the words with their count to standard output in an ascending order by traversing the binary search tree in-order.</a:t>
            </a:r>
          </a:p>
        </p:txBody>
      </p:sp>
    </p:spTree>
  </p:cSld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Input and Output in C is provided by several standard library functions and not by the core language itself</a:t>
            </a:r>
          </a:p>
          <a:p>
            <a:pPr lvl="1"/>
            <a:r>
              <a:rPr/>
              <a:t>The standard library functions operate on streams (source or destination of data)</a:t>
            </a:r>
          </a:p>
          <a:p>
            <a:pPr lvl="1"/>
            <a:r>
              <a:rPr/>
              <a:t>The state of a stream is stored in the FILE structure declared in </a:t>
            </a:r>
            <a:r>
              <a:rPr sz="1800">
                <a:latin typeface="Courier"/>
              </a:rPr>
              <a:t>&lt;stdio.h&gt;</a:t>
            </a:r>
          </a:p>
          <a:p>
            <a:pPr lvl="1"/>
            <a:r>
              <a:rPr/>
              <a:t>A FILE structure variable should not be created by the programmer</a:t>
            </a:r>
          </a:p>
        </p:txBody>
      </p:sp>
    </p:spTree>
  </p:cSld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C library provides three standard streams in </a:t>
            </a:r>
            <a:r>
              <a:rPr sz="1800">
                <a:latin typeface="Courier"/>
              </a:rPr>
              <a:t>&lt;stdio.h&gt;</a:t>
            </a:r>
          </a:p>
          <a:p>
            <a:pPr lvl="2"/>
            <a:r>
              <a:rPr/>
              <a:t>Standard input – </a:t>
            </a:r>
            <a:r>
              <a:rPr sz="1800">
                <a:latin typeface="Courier"/>
              </a:rPr>
              <a:t>stdin</a:t>
            </a:r>
          </a:p>
          <a:p>
            <a:pPr lvl="2"/>
            <a:r>
              <a:rPr/>
              <a:t>Standard output – </a:t>
            </a:r>
            <a:r>
              <a:rPr sz="1800">
                <a:latin typeface="Courier"/>
              </a:rPr>
              <a:t>stdout</a:t>
            </a:r>
          </a:p>
          <a:p>
            <a:pPr lvl="2"/>
            <a:r>
              <a:rPr/>
              <a:t>Standard error – </a:t>
            </a:r>
            <a:r>
              <a:rPr sz="1800">
                <a:latin typeface="Courier"/>
              </a:rPr>
              <a:t>stderr</a:t>
            </a:r>
          </a:p>
        </p:txBody>
      </p:sp>
    </p:spTree>
  </p:cSld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Stream that represents the standard input; usually this is the keyboard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stdin</a:t>
            </a:r>
            <a:r>
              <a:rPr/>
              <a:t> object is the standard input stream; it can be redirected by using the </a:t>
            </a:r>
            <a:r>
              <a:rPr sz="1800">
                <a:latin typeface="Courier"/>
              </a:rPr>
              <a:t>freopen</a:t>
            </a:r>
            <a:r>
              <a:rPr/>
              <a:t> function</a:t>
            </a:r>
          </a:p>
          <a:p>
            <a:pPr lvl="1"/>
            <a:r>
              <a:rPr/>
              <a:t>It can also be redirected at the command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executable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 filename</a:t>
            </a:r>
          </a:p>
          <a:p>
            <a:pPr lvl="2"/>
            <a:r>
              <a:rPr/>
              <a:t>content of filename available in </a:t>
            </a:r>
            <a:r>
              <a:rPr sz="1800">
                <a:latin typeface="Courier"/>
              </a:rPr>
              <a:t>stdin</a:t>
            </a:r>
            <a:r>
              <a:rPr/>
              <a:t> of program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executable1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executable2</a:t>
            </a:r>
          </a:p>
          <a:p>
            <a:pPr lvl="2"/>
            <a:r>
              <a:rPr/>
              <a:t>output of </a:t>
            </a:r>
            <a:r>
              <a:rPr sz="1800">
                <a:latin typeface="Courier"/>
              </a:rPr>
              <a:t>executable1</a:t>
            </a:r>
            <a:r>
              <a:rPr/>
              <a:t> available in </a:t>
            </a:r>
            <a:r>
              <a:rPr sz="1800">
                <a:latin typeface="Courier"/>
              </a:rPr>
              <a:t>stdin</a:t>
            </a:r>
            <a:r>
              <a:rPr/>
              <a:t> of </a:t>
            </a:r>
            <a:r>
              <a:rPr sz="1800">
                <a:latin typeface="Courier"/>
              </a:rPr>
              <a:t>executable2</a:t>
            </a:r>
          </a:p>
        </p:txBody>
      </p:sp>
    </p:spTree>
  </p:cSld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Stream that represents the standard output; usually this is the display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stdout</a:t>
            </a:r>
            <a:r>
              <a:rPr/>
              <a:t> object is the standard output stream; it can be redirected using the </a:t>
            </a:r>
            <a:r>
              <a:rPr sz="1800">
                <a:latin typeface="Courier"/>
              </a:rPr>
              <a:t>freopen</a:t>
            </a:r>
            <a:r>
              <a:rPr/>
              <a:t> function</a:t>
            </a:r>
          </a:p>
          <a:p>
            <a:pPr lvl="1"/>
            <a:r>
              <a:rPr/>
              <a:t>It can also be redirected at the command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executable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filename</a:t>
            </a:r>
          </a:p>
          <a:p>
            <a:pPr lvl="2"/>
            <a:r>
              <a:rPr/>
              <a:t>redirects </a:t>
            </a:r>
            <a:r>
              <a:rPr sz="1800">
                <a:latin typeface="Courier"/>
              </a:rPr>
              <a:t>stdout</a:t>
            </a:r>
            <a:r>
              <a:rPr/>
              <a:t> of program to file </a:t>
            </a:r>
            <a:r>
              <a:rPr sz="1800">
                <a:latin typeface="Courier"/>
              </a:rPr>
              <a:t>filename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executable1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executable2</a:t>
            </a:r>
          </a:p>
          <a:p>
            <a:pPr lvl="2"/>
            <a:r>
              <a:rPr/>
              <a:t>redirects </a:t>
            </a:r>
            <a:r>
              <a:rPr sz="1800">
                <a:latin typeface="Courier"/>
              </a:rPr>
              <a:t>stdout</a:t>
            </a:r>
            <a:r>
              <a:rPr/>
              <a:t> of </a:t>
            </a:r>
            <a:r>
              <a:rPr sz="1800">
                <a:latin typeface="Courier"/>
              </a:rPr>
              <a:t>executable1</a:t>
            </a:r>
            <a:r>
              <a:rPr/>
              <a:t> to </a:t>
            </a:r>
            <a:r>
              <a:rPr sz="1800">
                <a:latin typeface="Courier"/>
              </a:rPr>
              <a:t>stdin</a:t>
            </a:r>
            <a:r>
              <a:rPr/>
              <a:t> of </a:t>
            </a:r>
            <a:r>
              <a:rPr sz="1800">
                <a:latin typeface="Courier"/>
              </a:rPr>
              <a:t>executable2</a:t>
            </a:r>
          </a:p>
        </p:txBody>
      </p:sp>
    </p:spTree>
  </p:cSld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Stream that represents the standard error; usually this is the display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stdout</a:t>
            </a:r>
            <a:r>
              <a:rPr/>
              <a:t> object is the standard output stream; it can be redirected using the </a:t>
            </a:r>
            <a:r>
              <a:rPr sz="1800">
                <a:latin typeface="Courier"/>
              </a:rPr>
              <a:t>freopen</a:t>
            </a:r>
            <a:r>
              <a:rPr/>
              <a:t> function</a:t>
            </a:r>
          </a:p>
          <a:p>
            <a:pPr lvl="1"/>
            <a:r>
              <a:rPr/>
              <a:t>Program errors should be sent to this stream; this way, when the standard output is redirected to some other file, the error messages will continue to appear to the user on the display</a:t>
            </a:r>
          </a:p>
          <a:p>
            <a:pPr lvl="1"/>
            <a:r>
              <a:rPr/>
              <a:t>It can also be redirected at the command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executable </a:t>
            </a:r>
            <a:r>
              <a:rPr sz="1800">
                <a:solidFill>
                  <a:srgbClr val="666666"/>
                </a:solidFill>
                <a:latin typeface="Courier"/>
              </a:rPr>
              <a:t>2&gt;</a:t>
            </a:r>
            <a:r>
              <a:rPr sz="1800">
                <a:latin typeface="Courier"/>
              </a:rPr>
              <a:t> filename</a:t>
            </a:r>
          </a:p>
        </p:txBody>
      </p:sp>
    </p:spTree>
  </p:cSld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a file stream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FILE</a:t>
            </a:r>
            <a:r>
              <a:rPr sz="1800">
                <a:latin typeface="Courier"/>
              </a:rPr>
              <a:t>* fp;</a:t>
            </a:r>
            <a:br/>
            <a:r>
              <a:rPr sz="1800">
                <a:latin typeface="Courier"/>
              </a:rPr>
              <a:t>fp = fopen(name, mode);</a:t>
            </a:r>
          </a:p>
          <a:p>
            <a:pPr lvl="2"/>
            <a:r>
              <a:rPr sz="1800">
                <a:latin typeface="Courier"/>
              </a:rPr>
              <a:t>name</a:t>
            </a:r>
            <a:r>
              <a:rPr/>
              <a:t> is a relative or absolute file name and path</a:t>
            </a:r>
          </a:p>
          <a:p>
            <a:pPr lvl="2"/>
            <a:r>
              <a:rPr/>
              <a:t>mode can be </a:t>
            </a:r>
            <a:r>
              <a:rPr sz="1800">
                <a:latin typeface="Courier"/>
              </a:rPr>
              <a:t>"r"</a:t>
            </a:r>
            <a:r>
              <a:rPr/>
              <a:t>, </a:t>
            </a:r>
            <a:r>
              <a:rPr sz="1800">
                <a:latin typeface="Courier"/>
              </a:rPr>
              <a:t>"w"</a:t>
            </a:r>
            <a:r>
              <a:rPr/>
              <a:t>, </a:t>
            </a:r>
            <a:r>
              <a:rPr sz="1800">
                <a:latin typeface="Courier"/>
              </a:rPr>
              <a:t>"a"</a:t>
            </a:r>
            <a:r>
              <a:rPr/>
              <a:t>, </a:t>
            </a:r>
            <a:r>
              <a:rPr sz="1800">
                <a:latin typeface="Courier"/>
              </a:rPr>
              <a:t>"rt"</a:t>
            </a:r>
            <a:r>
              <a:rPr/>
              <a:t>, </a:t>
            </a:r>
            <a:r>
              <a:rPr sz="1800">
                <a:latin typeface="Courier"/>
              </a:rPr>
              <a:t>"wt"</a:t>
            </a:r>
            <a:r>
              <a:rPr/>
              <a:t>, </a:t>
            </a:r>
            <a:r>
              <a:rPr sz="1800">
                <a:latin typeface="Courier"/>
              </a:rPr>
              <a:t>"at"</a:t>
            </a:r>
            <a:r>
              <a:rPr/>
              <a:t>, </a:t>
            </a:r>
            <a:r>
              <a:rPr sz="1800">
                <a:latin typeface="Courier"/>
              </a:rPr>
              <a:t>"rb"</a:t>
            </a:r>
            <a:r>
              <a:rPr/>
              <a:t>, </a:t>
            </a:r>
            <a:r>
              <a:rPr sz="1800">
                <a:latin typeface="Courier"/>
              </a:rPr>
              <a:t>"wb"</a:t>
            </a:r>
            <a:r>
              <a:rPr/>
              <a:t>, </a:t>
            </a:r>
            <a:r>
              <a:rPr sz="1800">
                <a:latin typeface="Courier"/>
              </a:rPr>
              <a:t>"ab"</a:t>
            </a:r>
            <a:r>
              <a:rPr/>
              <a:t>, </a:t>
            </a:r>
            <a:r>
              <a:rPr sz="1800">
                <a:latin typeface="Courier"/>
              </a:rPr>
              <a:t>"r+t"</a:t>
            </a:r>
            <a:r>
              <a:rPr/>
              <a:t>, </a:t>
            </a:r>
            <a:r>
              <a:rPr sz="1800">
                <a:latin typeface="Courier"/>
              </a:rPr>
              <a:t>"w+t"</a:t>
            </a:r>
            <a:r>
              <a:rPr/>
              <a:t>, </a:t>
            </a:r>
            <a:r>
              <a:rPr sz="1800">
                <a:latin typeface="Courier"/>
              </a:rPr>
              <a:t>"a+t"</a:t>
            </a:r>
            <a:r>
              <a:rPr/>
              <a:t>, </a:t>
            </a:r>
            <a:r>
              <a:rPr sz="1800">
                <a:latin typeface="Courier"/>
              </a:rPr>
              <a:t>"r+b"</a:t>
            </a:r>
            <a:r>
              <a:rPr/>
              <a:t>, </a:t>
            </a:r>
            <a:r>
              <a:rPr sz="1800">
                <a:latin typeface="Courier"/>
              </a:rPr>
              <a:t>"w+b"</a:t>
            </a:r>
            <a:r>
              <a:rPr/>
              <a:t>, or </a:t>
            </a:r>
            <a:r>
              <a:rPr sz="1800">
                <a:latin typeface="Courier"/>
              </a:rPr>
              <a:t>"a+b"</a:t>
            </a:r>
          </a:p>
          <a:p>
            <a:pPr lvl="1"/>
            <a:r>
              <a:rPr/>
              <a:t>Use the functions in </a:t>
            </a:r>
            <a:r>
              <a:rPr sz="1800">
                <a:latin typeface="Courier"/>
              </a:rPr>
              <a:t>&lt;stdio.h&gt;</a:t>
            </a:r>
            <a:r>
              <a:rPr/>
              <a:t> to manipulate the content of the file stream</a:t>
            </a:r>
          </a:p>
          <a:p>
            <a:pPr lvl="1"/>
            <a:r>
              <a:rPr/>
              <a:t>Call </a:t>
            </a:r>
            <a:r>
              <a:rPr sz="1800">
                <a:latin typeface="Courier"/>
              </a:rPr>
              <a:t>fclose</a:t>
            </a:r>
            <a:r>
              <a:rPr/>
              <a:t> to close the file stream</a:t>
            </a:r>
          </a:p>
        </p:txBody>
      </p:sp>
    </p:spTree>
  </p:cSld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Formatted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 </a:t>
            </a:r>
            <a:r>
              <a:rPr sz="1800">
                <a:latin typeface="Courier"/>
              </a:rPr>
              <a:t>printf</a:t>
            </a:r>
            <a:r>
              <a:rPr/>
              <a:t> prints text to stdout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printf(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 format, ...)</a:t>
            </a:r>
          </a:p>
          <a:p>
            <a:pPr lvl="1"/>
            <a:r>
              <a:rPr/>
              <a:t>Function </a:t>
            </a:r>
            <a:r>
              <a:rPr sz="1800">
                <a:latin typeface="Courier"/>
              </a:rPr>
              <a:t>fprintf</a:t>
            </a:r>
            <a:r>
              <a:rPr/>
              <a:t> prints to any open stream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fprintf(</a:t>
            </a:r>
            <a:r>
              <a:rPr sz="1800">
                <a:solidFill>
                  <a:srgbClr val="902000"/>
                </a:solidFill>
                <a:latin typeface="Courier"/>
              </a:rPr>
              <a:t>FILE</a:t>
            </a:r>
            <a:r>
              <a:rPr sz="1800">
                <a:latin typeface="Courier"/>
              </a:rPr>
              <a:t>* fp,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 format, ...)</a:t>
            </a:r>
          </a:p>
          <a:p>
            <a:pPr lvl="1"/>
            <a:r>
              <a:rPr sz="1800">
                <a:latin typeface="Courier"/>
              </a:rPr>
              <a:t>format</a:t>
            </a:r>
            <a:r>
              <a:rPr/>
              <a:t> is the format string; it contains the text to be printed, interspersed with conversion specifications that are used to convert and print the arguments that follow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hello.c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"print.h"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/* Function main - Print hello world */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 sz="1800">
                <a:latin typeface="Courier"/>
              </a:rPr>
              <a:t>main()</a:t>
            </a:r>
            <a:br/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print_hello(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world!\n"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%[flags][width][.precision][modifiers]type</a:t>
            </a:r>
          </a:p>
          <a:p>
            <a:pPr lvl="1"/>
            <a:r>
              <a:rPr sz="1800">
                <a:latin typeface="Courier"/>
              </a:rPr>
              <a:t>flags</a:t>
            </a:r>
            <a:r>
              <a:rPr/>
              <a:t> can be </a:t>
            </a:r>
            <a:r>
              <a:rPr sz="1800">
                <a:latin typeface="Courier"/>
              </a:rPr>
              <a:t>-</a:t>
            </a:r>
            <a:r>
              <a:rPr/>
              <a:t>, </a:t>
            </a:r>
            <a:r>
              <a:rPr sz="1800">
                <a:latin typeface="Courier"/>
              </a:rPr>
              <a:t>+</a:t>
            </a:r>
            <a:r>
              <a:rPr/>
              <a:t>, space, </a:t>
            </a:r>
            <a:r>
              <a:rPr sz="1800">
                <a:latin typeface="Courier"/>
              </a:rPr>
              <a:t>0</a:t>
            </a:r>
            <a:r>
              <a:rPr/>
              <a:t>, </a:t>
            </a:r>
            <a:r>
              <a:rPr sz="1800">
                <a:latin typeface="Courier"/>
              </a:rPr>
              <a:t>#</a:t>
            </a:r>
          </a:p>
          <a:p>
            <a:pPr lvl="1"/>
            <a:r>
              <a:rPr sz="1800">
                <a:latin typeface="Courier"/>
              </a:rPr>
              <a:t>width</a:t>
            </a:r>
            <a:r>
              <a:rPr/>
              <a:t> specifies the minimum field width</a:t>
            </a:r>
          </a:p>
          <a:p>
            <a:pPr lvl="1"/>
            <a:r>
              <a:rPr sz="1800">
                <a:latin typeface="Courier"/>
              </a:rPr>
              <a:t>precision</a:t>
            </a:r>
            <a:r>
              <a:rPr/>
              <a:t> specifies different things depending on the </a:t>
            </a:r>
            <a:r>
              <a:rPr sz="1800">
                <a:latin typeface="Courier"/>
              </a:rPr>
              <a:t>type</a:t>
            </a:r>
          </a:p>
          <a:p>
            <a:pPr lvl="1"/>
            <a:r>
              <a:rPr sz="1800">
                <a:latin typeface="Courier"/>
              </a:rPr>
              <a:t>modifiers</a:t>
            </a:r>
            <a:r>
              <a:rPr/>
              <a:t> can be </a:t>
            </a:r>
            <a:r>
              <a:rPr sz="1800">
                <a:latin typeface="Courier"/>
              </a:rPr>
              <a:t>h</a:t>
            </a:r>
            <a:r>
              <a:rPr/>
              <a:t>, </a:t>
            </a:r>
            <a:r>
              <a:rPr sz="1800">
                <a:latin typeface="Courier"/>
              </a:rPr>
              <a:t>l</a:t>
            </a:r>
            <a:r>
              <a:rPr/>
              <a:t> or </a:t>
            </a:r>
            <a:r>
              <a:rPr sz="1800">
                <a:latin typeface="Courier"/>
              </a:rPr>
              <a:t>L</a:t>
            </a:r>
          </a:p>
          <a:p>
            <a:pPr lvl="1"/>
            <a:r>
              <a:rPr sz="1800">
                <a:latin typeface="Courier"/>
              </a:rPr>
              <a:t>type</a:t>
            </a:r>
            <a:r>
              <a:rPr/>
              <a:t> can be </a:t>
            </a:r>
            <a:r>
              <a:rPr sz="1800">
                <a:latin typeface="Courier"/>
              </a:rPr>
              <a:t>d</a:t>
            </a:r>
            <a:r>
              <a:rPr/>
              <a:t>, </a:t>
            </a:r>
            <a:r>
              <a:rPr sz="1800">
                <a:latin typeface="Courier"/>
              </a:rPr>
              <a:t>i</a:t>
            </a:r>
            <a:r>
              <a:rPr/>
              <a:t>, </a:t>
            </a:r>
            <a:r>
              <a:rPr sz="1800">
                <a:latin typeface="Courier"/>
              </a:rPr>
              <a:t>o</a:t>
            </a:r>
            <a:r>
              <a:rPr/>
              <a:t>, </a:t>
            </a:r>
            <a:r>
              <a:rPr sz="1800">
                <a:latin typeface="Courier"/>
              </a:rPr>
              <a:t>x</a:t>
            </a:r>
            <a:r>
              <a:rPr/>
              <a:t>, </a:t>
            </a:r>
            <a:r>
              <a:rPr sz="1800">
                <a:latin typeface="Courier"/>
              </a:rPr>
              <a:t>X</a:t>
            </a:r>
            <a:r>
              <a:rPr/>
              <a:t>, </a:t>
            </a:r>
            <a:r>
              <a:rPr sz="1800">
                <a:latin typeface="Courier"/>
              </a:rPr>
              <a:t>u</a:t>
            </a:r>
            <a:r>
              <a:rPr/>
              <a:t>, </a:t>
            </a:r>
            <a:r>
              <a:rPr sz="1800">
                <a:latin typeface="Courier"/>
              </a:rPr>
              <a:t>c</a:t>
            </a:r>
            <a:r>
              <a:rPr/>
              <a:t>, </a:t>
            </a:r>
            <a:r>
              <a:rPr sz="1800">
                <a:latin typeface="Courier"/>
              </a:rPr>
              <a:t>s</a:t>
            </a:r>
            <a:r>
              <a:rPr/>
              <a:t>, </a:t>
            </a:r>
            <a:r>
              <a:rPr sz="1800">
                <a:latin typeface="Courier"/>
              </a:rPr>
              <a:t>f</a:t>
            </a:r>
            <a:r>
              <a:rPr/>
              <a:t>, </a:t>
            </a:r>
            <a:r>
              <a:rPr sz="1800">
                <a:latin typeface="Courier"/>
              </a:rPr>
              <a:t>e</a:t>
            </a:r>
            <a:r>
              <a:rPr/>
              <a:t>, </a:t>
            </a:r>
            <a:r>
              <a:rPr sz="1800">
                <a:latin typeface="Courier"/>
              </a:rPr>
              <a:t>E</a:t>
            </a:r>
            <a:r>
              <a:rPr/>
              <a:t>, </a:t>
            </a:r>
            <a:r>
              <a:rPr sz="1800">
                <a:latin typeface="Courier"/>
              </a:rPr>
              <a:t>g</a:t>
            </a:r>
            <a:r>
              <a:rPr/>
              <a:t>, </a:t>
            </a:r>
            <a:r>
              <a:rPr sz="1800">
                <a:latin typeface="Courier"/>
              </a:rPr>
              <a:t>G</a:t>
            </a:r>
            <a:r>
              <a:rPr/>
              <a:t>, </a:t>
            </a:r>
            <a:r>
              <a:rPr sz="1800">
                <a:latin typeface="Courier"/>
              </a:rPr>
              <a:t>p</a:t>
            </a:r>
            <a:r>
              <a:rPr/>
              <a:t>, </a:t>
            </a:r>
            <a:r>
              <a:rPr sz="1800">
                <a:latin typeface="Courier"/>
              </a:rPr>
              <a:t>n</a:t>
            </a:r>
            <a:r>
              <a:rPr/>
              <a:t>, or </a:t>
            </a:r>
            <a:r>
              <a:rPr sz="1800">
                <a:latin typeface="Courier"/>
              </a:rPr>
              <a:t>%</a:t>
            </a:r>
          </a:p>
        </p:txBody>
      </p:sp>
    </p:spTree>
  </p:cSld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Formatted</a:t>
            </a:r>
            <a:r>
              <a:rPr/>
              <a:t> </a:t>
            </a:r>
            <a:r>
              <a:rPr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 </a:t>
            </a:r>
            <a:r>
              <a:rPr sz="1800">
                <a:latin typeface="Courier"/>
              </a:rPr>
              <a:t>scanf</a:t>
            </a:r>
            <a:r>
              <a:rPr/>
              <a:t> reads formatted input from stdin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scanf(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*format, ...)</a:t>
            </a:r>
          </a:p>
          <a:p>
            <a:pPr lvl="1"/>
            <a:r>
              <a:rPr/>
              <a:t>Function </a:t>
            </a:r>
            <a:r>
              <a:rPr sz="1800">
                <a:latin typeface="Courier"/>
              </a:rPr>
              <a:t>fscanf</a:t>
            </a:r>
            <a:r>
              <a:rPr/>
              <a:t> reads formatted input from any stream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fscanf(</a:t>
            </a:r>
            <a:r>
              <a:rPr sz="1800">
                <a:solidFill>
                  <a:srgbClr val="902000"/>
                </a:solidFill>
                <a:latin typeface="Courier"/>
              </a:rPr>
              <a:t>FILE</a:t>
            </a:r>
            <a:r>
              <a:rPr sz="1800">
                <a:latin typeface="Courier"/>
              </a:rPr>
              <a:t> *fp;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*format, ...)</a:t>
            </a:r>
          </a:p>
          <a:p>
            <a:pPr lvl="1"/>
            <a:r>
              <a:rPr sz="1800">
                <a:latin typeface="Courier"/>
              </a:rPr>
              <a:t>format</a:t>
            </a:r>
            <a:r>
              <a:rPr/>
              <a:t> is the format string; this contains the text to be matched against the input, interspersed with conversion specifications that are used to convert and read values into the following arguments</a:t>
            </a:r>
          </a:p>
          <a:p>
            <a:pPr lvl="1"/>
            <a:r>
              <a:rPr/>
              <a:t>Blanks and tabs in the format string are ignored</a:t>
            </a:r>
          </a:p>
          <a:p>
            <a:pPr lvl="1"/>
            <a:r>
              <a:rPr/>
              <a:t>White-space characters in the input stream act as field separators</a:t>
            </a:r>
          </a:p>
        </p:txBody>
      </p:sp>
    </p:spTree>
  </p:cSld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Input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%[*][width][modifiers]type</a:t>
            </a:r>
          </a:p>
          <a:p>
            <a:pPr lvl="1"/>
            <a:r>
              <a:rPr sz="1800">
                <a:latin typeface="Courier"/>
              </a:rPr>
              <a:t>*</a:t>
            </a:r>
            <a:r>
              <a:rPr/>
              <a:t> specifies assignment suppression</a:t>
            </a:r>
          </a:p>
          <a:p>
            <a:pPr lvl="1"/>
            <a:r>
              <a:rPr sz="1800">
                <a:latin typeface="Courier"/>
              </a:rPr>
              <a:t>width</a:t>
            </a:r>
            <a:r>
              <a:rPr/>
              <a:t> specifies the maximum width</a:t>
            </a:r>
          </a:p>
          <a:p>
            <a:pPr lvl="1"/>
            <a:r>
              <a:rPr sz="1800">
                <a:latin typeface="Courier"/>
              </a:rPr>
              <a:t>modifiers</a:t>
            </a:r>
            <a:r>
              <a:rPr/>
              <a:t> can be </a:t>
            </a:r>
            <a:r>
              <a:rPr sz="1800">
                <a:latin typeface="Courier"/>
              </a:rPr>
              <a:t>h</a:t>
            </a:r>
            <a:r>
              <a:rPr/>
              <a:t> or </a:t>
            </a:r>
            <a:r>
              <a:rPr sz="1800">
                <a:latin typeface="Courier"/>
              </a:rPr>
              <a:t>l</a:t>
            </a:r>
          </a:p>
          <a:p>
            <a:pPr lvl="1"/>
            <a:r>
              <a:rPr sz="1800">
                <a:latin typeface="Courier"/>
              </a:rPr>
              <a:t>type</a:t>
            </a:r>
            <a:r>
              <a:rPr/>
              <a:t> can be </a:t>
            </a:r>
            <a:r>
              <a:rPr sz="1800">
                <a:latin typeface="Courier"/>
              </a:rPr>
              <a:t>d</a:t>
            </a:r>
            <a:r>
              <a:rPr/>
              <a:t>, </a:t>
            </a:r>
            <a:r>
              <a:rPr sz="1800">
                <a:latin typeface="Courier"/>
              </a:rPr>
              <a:t>i</a:t>
            </a:r>
            <a:r>
              <a:rPr/>
              <a:t>, </a:t>
            </a:r>
            <a:r>
              <a:rPr sz="1800">
                <a:latin typeface="Courier"/>
              </a:rPr>
              <a:t>o</a:t>
            </a:r>
            <a:r>
              <a:rPr/>
              <a:t>, </a:t>
            </a:r>
            <a:r>
              <a:rPr sz="1800">
                <a:latin typeface="Courier"/>
              </a:rPr>
              <a:t>u</a:t>
            </a:r>
            <a:r>
              <a:rPr/>
              <a:t>, </a:t>
            </a:r>
            <a:r>
              <a:rPr sz="1800">
                <a:latin typeface="Courier"/>
              </a:rPr>
              <a:t>x</a:t>
            </a:r>
            <a:r>
              <a:rPr/>
              <a:t>, </a:t>
            </a:r>
            <a:r>
              <a:rPr sz="1800">
                <a:latin typeface="Courier"/>
              </a:rPr>
              <a:t>c</a:t>
            </a:r>
            <a:r>
              <a:rPr/>
              <a:t>, </a:t>
            </a:r>
            <a:r>
              <a:rPr sz="1800">
                <a:latin typeface="Courier"/>
              </a:rPr>
              <a:t>s</a:t>
            </a:r>
            <a:r>
              <a:rPr/>
              <a:t>, </a:t>
            </a:r>
            <a:r>
              <a:rPr sz="1800">
                <a:latin typeface="Courier"/>
              </a:rPr>
              <a:t>e</a:t>
            </a:r>
            <a:r>
              <a:rPr/>
              <a:t>, </a:t>
            </a:r>
            <a:r>
              <a:rPr sz="1800">
                <a:latin typeface="Courier"/>
              </a:rPr>
              <a:t>f</a:t>
            </a:r>
            <a:r>
              <a:rPr/>
              <a:t>, </a:t>
            </a:r>
            <a:r>
              <a:rPr sz="1800">
                <a:latin typeface="Courier"/>
              </a:rPr>
              <a:t>g</a:t>
            </a:r>
            <a:r>
              <a:rPr/>
              <a:t>, </a:t>
            </a:r>
            <a:r>
              <a:rPr sz="1800">
                <a:latin typeface="Courier"/>
              </a:rPr>
              <a:t>p</a:t>
            </a:r>
            <a:r>
              <a:rPr/>
              <a:t>, </a:t>
            </a:r>
            <a:r>
              <a:rPr sz="1800">
                <a:latin typeface="Courier"/>
              </a:rPr>
              <a:t>n</a:t>
            </a:r>
            <a:r>
              <a:rPr/>
              <a:t>, </a:t>
            </a:r>
            <a:r>
              <a:rPr sz="1800">
                <a:latin typeface="Courier"/>
              </a:rPr>
              <a:t>[...]</a:t>
            </a:r>
            <a:r>
              <a:rPr/>
              <a:t>, </a:t>
            </a:r>
            <a:r>
              <a:rPr sz="1800">
                <a:latin typeface="Courier"/>
              </a:rPr>
              <a:t>[^...]</a:t>
            </a:r>
            <a:r>
              <a:rPr/>
              <a:t>, or </a:t>
            </a:r>
            <a:r>
              <a:rPr sz="1800">
                <a:latin typeface="Courier"/>
              </a:rPr>
              <a:t>%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scanf(</a:t>
            </a:r>
            <a:r>
              <a:rPr sz="1800">
                <a:solidFill>
                  <a:srgbClr val="4070A0"/>
                </a:solidFill>
                <a:latin typeface="Courier"/>
              </a:rPr>
              <a:t>"%d/%d/%d"</a:t>
            </a:r>
            <a:r>
              <a:rPr sz="1800">
                <a:latin typeface="Courier"/>
              </a:rPr>
              <a:t>, &amp;day, &amp;month, &amp;year)</a:t>
            </a:r>
          </a:p>
        </p:txBody>
      </p:sp>
    </p:spTree>
  </p:cSld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may contain a variable length argument list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printf(</a:t>
            </a:r>
            <a:r>
              <a:rPr sz="1800">
                <a:solidFill>
                  <a:srgbClr val="902000"/>
                </a:solidFill>
                <a:latin typeface="Courier"/>
              </a:rPr>
              <a:t>const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*, ...)</a:t>
            </a:r>
          </a:p>
          <a:p>
            <a:pPr lvl="1"/>
            <a:r>
              <a:rPr/>
              <a:t>Header </a:t>
            </a:r>
            <a:r>
              <a:rPr sz="1800">
                <a:latin typeface="Courier"/>
              </a:rPr>
              <a:t>&lt;stdarg.h&gt;</a:t>
            </a:r>
            <a:r>
              <a:rPr/>
              <a:t> contains macro definitions that define how to read the argument list</a:t>
            </a:r>
          </a:p>
          <a:p>
            <a:pPr lvl="2"/>
            <a:r>
              <a:rPr/>
              <a:t>Declare a variable </a:t>
            </a:r>
            <a:r>
              <a:rPr sz="1800">
                <a:latin typeface="Courier"/>
              </a:rPr>
              <a:t>ap</a:t>
            </a:r>
            <a:r>
              <a:rPr/>
              <a:t> of type </a:t>
            </a:r>
            <a:r>
              <a:rPr sz="1800">
                <a:latin typeface="Courier"/>
              </a:rPr>
              <a:t>va_list</a:t>
            </a:r>
          </a:p>
          <a:p>
            <a:pPr lvl="2"/>
            <a:r>
              <a:rPr/>
              <a:t>Call </a:t>
            </a:r>
            <a:r>
              <a:rPr sz="1800">
                <a:latin typeface="Courier"/>
              </a:rPr>
              <a:t>va_start(ap, lastarg)</a:t>
            </a:r>
            <a:r>
              <a:rPr/>
              <a:t> to initialize </a:t>
            </a:r>
            <a:r>
              <a:rPr sz="1800">
                <a:latin typeface="Courier"/>
              </a:rPr>
              <a:t>ap</a:t>
            </a:r>
            <a:r>
              <a:rPr/>
              <a:t>; </a:t>
            </a:r>
            <a:r>
              <a:rPr sz="1800">
                <a:latin typeface="Courier"/>
              </a:rPr>
              <a:t>lastarg</a:t>
            </a:r>
            <a:r>
              <a:rPr/>
              <a:t> is the last argument before </a:t>
            </a:r>
            <a:r>
              <a:rPr sz="1800">
                <a:latin typeface="Courier"/>
              </a:rPr>
              <a:t>...</a:t>
            </a:r>
          </a:p>
          <a:p>
            <a:pPr lvl="2"/>
            <a:r>
              <a:rPr/>
              <a:t>Call </a:t>
            </a:r>
            <a:r>
              <a:rPr sz="1800">
                <a:latin typeface="Courier"/>
              </a:rPr>
              <a:t>va_arg(ap, type)</a:t>
            </a:r>
            <a:r>
              <a:rPr/>
              <a:t> to read next argument</a:t>
            </a:r>
          </a:p>
          <a:p>
            <a:pPr lvl="2"/>
            <a:r>
              <a:rPr/>
              <a:t>Call </a:t>
            </a:r>
            <a:r>
              <a:rPr sz="1800">
                <a:latin typeface="Courier"/>
              </a:rPr>
              <a:t>va_end(ap)</a:t>
            </a:r>
            <a:r>
              <a:rPr/>
              <a:t> to clean up</a:t>
            </a:r>
          </a:p>
        </p:txBody>
      </p:sp>
    </p:spTree>
  </p:cSld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int getc (FILE* fp)</a:t>
            </a:r>
          </a:p>
          <a:p>
            <a:pPr lvl="1"/>
            <a:r>
              <a:rPr/>
              <a:t>returns next character from stream </a:t>
            </a:r>
            <a:r>
              <a:rPr sz="1800">
                <a:latin typeface="Courier"/>
              </a:rPr>
              <a:t>fp</a:t>
            </a:r>
            <a:r>
              <a:rPr/>
              <a:t>, or </a:t>
            </a:r>
            <a:r>
              <a:rPr sz="1800">
                <a:latin typeface="Courier"/>
              </a:rPr>
              <a:t>EOF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int putc(int c, FILE* fp)</a:t>
            </a:r>
          </a:p>
          <a:p>
            <a:pPr lvl="1"/>
            <a:r>
              <a:rPr/>
              <a:t>write character </a:t>
            </a:r>
            <a:r>
              <a:rPr sz="1800">
                <a:latin typeface="Courier"/>
              </a:rPr>
              <a:t>c</a:t>
            </a:r>
            <a:r>
              <a:rPr/>
              <a:t> to stream </a:t>
            </a:r>
            <a:r>
              <a:rPr sz="1800">
                <a:latin typeface="Courier"/>
              </a:rPr>
              <a:t>fp</a:t>
            </a:r>
          </a:p>
          <a:p>
            <a:pPr lvl="1"/>
            <a:r>
              <a:rPr/>
              <a:t>returns character written, or </a:t>
            </a:r>
            <a:r>
              <a:rPr sz="1800">
                <a:latin typeface="Courier"/>
              </a:rPr>
              <a:t>EOF</a:t>
            </a:r>
            <a:r>
              <a:rPr/>
              <a:t> on error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getchar()</a:t>
            </a:r>
          </a:p>
          <a:p>
            <a:pPr lvl="1"/>
            <a:r>
              <a:rPr/>
              <a:t>same as </a:t>
            </a:r>
            <a:r>
              <a:rPr sz="1800">
                <a:latin typeface="Courier"/>
              </a:rPr>
              <a:t>getc(stdin)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putchar(c)</a:t>
            </a:r>
          </a:p>
          <a:p>
            <a:pPr lvl="1"/>
            <a:r>
              <a:rPr/>
              <a:t>same as </a:t>
            </a:r>
            <a:r>
              <a:rPr sz="1800">
                <a:latin typeface="Courier"/>
              </a:rPr>
              <a:t>putc(c, stdout)</a:t>
            </a:r>
          </a:p>
        </p:txBody>
      </p:sp>
    </p:spTree>
  </p:cSld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char* fgets(char* line, int maxline, FILE* fp)</a:t>
            </a:r>
          </a:p>
          <a:p>
            <a:pPr lvl="1"/>
            <a:r>
              <a:rPr/>
              <a:t>reads at most </a:t>
            </a:r>
            <a:r>
              <a:rPr sz="1800">
                <a:latin typeface="Courier"/>
              </a:rPr>
              <a:t>(maxline - 1)</a:t>
            </a:r>
            <a:r>
              <a:rPr/>
              <a:t> characters from file stream </a:t>
            </a:r>
            <a:r>
              <a:rPr sz="1800">
                <a:latin typeface="Courier"/>
              </a:rPr>
              <a:t>fp</a:t>
            </a:r>
          </a:p>
          <a:p>
            <a:pPr lvl="1"/>
            <a:r>
              <a:rPr/>
              <a:t>returns line, </a:t>
            </a:r>
            <a:r>
              <a:rPr sz="1800">
                <a:latin typeface="Courier"/>
              </a:rPr>
              <a:t>NULL</a:t>
            </a:r>
            <a:r>
              <a:rPr/>
              <a:t> on error, or </a:t>
            </a:r>
            <a:r>
              <a:rPr sz="1800">
                <a:latin typeface="Courier"/>
              </a:rPr>
              <a:t>EOF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int fputs(char* line, FILE* fp)</a:t>
            </a:r>
          </a:p>
          <a:p>
            <a:pPr lvl="1"/>
            <a:r>
              <a:rPr/>
              <a:t>writes the string in </a:t>
            </a:r>
            <a:r>
              <a:rPr sz="1800">
                <a:latin typeface="Courier"/>
              </a:rPr>
              <a:t>line</a:t>
            </a:r>
            <a:r>
              <a:rPr/>
              <a:t> to the file stream </a:t>
            </a:r>
            <a:r>
              <a:rPr sz="1800">
                <a:latin typeface="Courier"/>
              </a:rPr>
              <a:t>fp</a:t>
            </a:r>
          </a:p>
          <a:p>
            <a:pPr lvl="1"/>
            <a:r>
              <a:rPr/>
              <a:t>returns zero or </a:t>
            </a:r>
            <a:r>
              <a:rPr sz="1800">
                <a:latin typeface="Courier"/>
              </a:rPr>
              <a:t>EOF</a:t>
            </a:r>
            <a:r>
              <a:rPr/>
              <a:t> if an error occurs</a:t>
            </a:r>
          </a:p>
        </p:txBody>
      </p:sp>
    </p:spTree>
  </p:cSld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fseek(FILE* stream, long offset, int origin)</a:t>
            </a:r>
          </a:p>
          <a:p>
            <a:pPr lvl="1"/>
            <a:r>
              <a:rPr/>
              <a:t>sets the file position for the stream; offset may be </a:t>
            </a:r>
            <a:r>
              <a:rPr sz="1800">
                <a:latin typeface="Courier"/>
              </a:rPr>
              <a:t>SEEK_SET</a:t>
            </a:r>
            <a:r>
              <a:rPr/>
              <a:t>, </a:t>
            </a:r>
            <a:r>
              <a:rPr sz="1800">
                <a:latin typeface="Courier"/>
              </a:rPr>
              <a:t>SEEK_CUR</a:t>
            </a:r>
            <a:r>
              <a:rPr/>
              <a:t> or </a:t>
            </a:r>
            <a:r>
              <a:rPr sz="1800">
                <a:latin typeface="Courier"/>
              </a:rPr>
              <a:t>SEEK_END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long ftell(FILE* stream)</a:t>
            </a:r>
          </a:p>
          <a:p>
            <a:pPr lvl="1"/>
            <a:r>
              <a:rPr/>
              <a:t>returns the current file position or </a:t>
            </a:r>
            <a:r>
              <a:rPr sz="1800">
                <a:latin typeface="Courier"/>
              </a:rPr>
              <a:t>-1L</a:t>
            </a:r>
            <a:r>
              <a:rPr/>
              <a:t> on error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void rewind(FILE* stream)</a:t>
            </a:r>
          </a:p>
          <a:p>
            <a:pPr lvl="1"/>
            <a:r>
              <a:rPr/>
              <a:t>sets the file position to the beginning, this is same as calling </a:t>
            </a:r>
            <a:r>
              <a:rPr sz="1800">
                <a:latin typeface="Courier"/>
              </a:rPr>
              <a:t>fseek(fp, 0L, SEEK_SET)</a:t>
            </a:r>
          </a:p>
        </p:txBody>
      </p:sp>
    </p:spTree>
  </p:cSld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void clearerr(FILE* stream)</a:t>
            </a:r>
          </a:p>
          <a:p>
            <a:pPr lvl="1"/>
            <a:r>
              <a:rPr/>
              <a:t>clears end of file and error indicators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int feof(FILE* stream)</a:t>
            </a:r>
          </a:p>
          <a:p>
            <a:pPr lvl="1"/>
            <a:r>
              <a:rPr/>
              <a:t>returns non-zero if end of file indicator is set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int ferror(FILE* stream)</a:t>
            </a:r>
          </a:p>
          <a:p>
            <a:pPr lvl="1"/>
            <a:r>
              <a:rPr/>
              <a:t>returns non-zero if error indicator is set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void perror(const char*)</a:t>
            </a:r>
          </a:p>
          <a:p>
            <a:pPr lvl="1"/>
            <a:r>
              <a:rPr/>
              <a:t>prints error message</a:t>
            </a:r>
          </a:p>
        </p:txBody>
      </p:sp>
    </p:spTree>
  </p:cSld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BSD / Linux compatible library functions in </a:t>
            </a:r>
            <a:r>
              <a:rPr sz="1800">
                <a:latin typeface="Courier"/>
              </a:rPr>
              <a:t>&lt;dirent.h&gt;</a:t>
            </a:r>
          </a:p>
          <a:p>
            <a:pPr lvl="1"/>
            <a:r>
              <a:rPr/>
              <a:t>File information function stat from </a:t>
            </a:r>
            <a:r>
              <a:rPr sz="1800">
                <a:latin typeface="Courier"/>
              </a:rPr>
              <a:t>&lt;sys/stat.h&gt;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DIR* dir;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dirent* item;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stat statbuf;</a:t>
            </a:r>
            <a:br/>
            <a:r>
              <a:rPr sz="1800">
                <a:latin typeface="Courier"/>
              </a:rPr>
              <a:t>dir = opendir(</a:t>
            </a:r>
            <a:r>
              <a:rPr sz="1800">
                <a:solidFill>
                  <a:srgbClr val="4070A0"/>
                </a:solidFill>
                <a:latin typeface="Courier"/>
              </a:rPr>
              <a:t>"."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item = readdir(dir);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(item != NULL) {</a:t>
            </a:r>
            <a:br/>
            <a:r>
              <a:rPr sz="1800">
                <a:latin typeface="Courier"/>
              </a:rPr>
              <a:t>  stat(item-&gt;d_name, &amp;statbuf);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(S_ISDIR(statbuf.st_mode)) {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//...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item = readdir(dir);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program that functions like the Unix tar command. The program should pack all files in the current directory into a single file whose name is specified at the command line. If the program receives the </a:t>
            </a:r>
            <a:r>
              <a:rPr sz="1800">
                <a:latin typeface="Courier"/>
              </a:rPr>
              <a:t>–u</a:t>
            </a:r>
            <a:r>
              <a:rPr/>
              <a:t> flag followed by a file name, it should unpack the content of the file to the current directory</a:t>
            </a:r>
          </a:p>
          <a:p>
            <a:pPr lvl="1">
              <a:buNone/>
            </a:pPr>
            <a:r>
              <a:rPr sz="1800">
                <a:latin typeface="Courier"/>
              </a:rPr>
              <a:t>pack [-u] filename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print.c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&lt;stdio.h&gt;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"print.h"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print_hello()</a:t>
            </a:r>
            <a:br/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"printing: hello world!"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print.h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#ifndef _PRINT_H_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#define _PRINT_H_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extern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print_hello();</a:t>
            </a:r>
            <a:br/>
            <a:br/>
            <a:r>
              <a:rPr sz="1800">
                <a:solidFill>
                  <a:srgbClr val="BC7A00"/>
                </a:solidFill>
                <a:latin typeface="Courier"/>
              </a:rPr>
              <a:t>#endif </a:t>
            </a:r>
            <a:r>
              <a:rPr sz="1800" i="1">
                <a:solidFill>
                  <a:srgbClr val="60A0B0"/>
                </a:solidFill>
                <a:latin typeface="Courier"/>
              </a:rPr>
              <a:t>//_PRINT_H_</a:t>
            </a:r>
          </a:p>
          <a:p>
            <a:pPr lvl="1"/>
            <a:r>
              <a:rPr sz="1800">
                <a:latin typeface="Courier"/>
              </a:rPr>
              <a:t>#ifndef</a:t>
            </a:r>
            <a:r>
              <a:rPr/>
              <a:t> / </a:t>
            </a:r>
            <a:r>
              <a:rPr sz="1800">
                <a:latin typeface="Courier"/>
              </a:rPr>
              <a:t>#endif</a:t>
            </a:r>
            <a:r>
              <a:rPr/>
              <a:t> prevents pre-processor from including same file twice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Compile and link using gcc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hello.c print.c -o hello</a:t>
            </a:r>
          </a:p>
          <a:p>
            <a:pPr lvl="1"/>
            <a:r>
              <a:rPr/>
              <a:t>Execute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./hello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printing: hello world!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Complex</a:t>
            </a:r>
            <a:r>
              <a:rPr/>
              <a:t> </a:t>
            </a:r>
            <a:r>
              <a:rPr/>
              <a:t>Compilation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Compile </a:t>
            </a:r>
            <a:r>
              <a:rPr sz="1800">
                <a:latin typeface="Courier"/>
              </a:rPr>
              <a:t>hello.c</a:t>
            </a:r>
            <a:r>
              <a:rPr/>
              <a:t> using gcc; produces </a:t>
            </a:r>
            <a:r>
              <a:rPr sz="1800">
                <a:latin typeface="Courier"/>
              </a:rPr>
              <a:t>hello.c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hello.c -c</a:t>
            </a:r>
          </a:p>
          <a:p>
            <a:pPr lvl="1"/>
            <a:r>
              <a:rPr/>
              <a:t>Compile </a:t>
            </a:r>
            <a:r>
              <a:rPr sz="1800">
                <a:latin typeface="Courier"/>
              </a:rPr>
              <a:t>print.c</a:t>
            </a:r>
            <a:r>
              <a:rPr/>
              <a:t>; produces </a:t>
            </a:r>
            <a:r>
              <a:rPr sz="1800">
                <a:latin typeface="Courier"/>
              </a:rPr>
              <a:t>print.o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print.c -c</a:t>
            </a:r>
          </a:p>
          <a:p>
            <a:pPr lvl="1"/>
            <a:r>
              <a:rPr/>
              <a:t>Link using gcc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hello.o -o 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hello.o(.text+0x27):hello.c: undefined reference to `_print_hello'
collect2: ld returned 1 exit status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Complex</a:t>
            </a:r>
            <a:r>
              <a:rPr/>
              <a:t> </a:t>
            </a:r>
            <a:r>
              <a:rPr/>
              <a:t>Compilation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Correcting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Link using gcc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hello.o print.o -o hello</a:t>
            </a:r>
          </a:p>
          <a:p>
            <a:pPr lvl="1"/>
            <a:r>
              <a:rPr/>
              <a:t>Using </a:t>
            </a:r>
            <a:r>
              <a:rPr>
                <a:hlinkClick r:id="rId2"/>
              </a:rPr>
              <a:t>ld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ld</a:t>
            </a:r>
            <a:r>
              <a:rPr sz="1800">
                <a:latin typeface="Courier"/>
              </a:rPr>
              <a:t> -o hello \</a:t>
            </a:r>
            <a:br/>
            <a:r>
              <a:rPr sz="1800">
                <a:latin typeface="Courier"/>
              </a:rPr>
              <a:t>/lib/crt0.o -L/opt/gcc.3.3/lib/gcc-lib/i586-pc-interix3/3.3 \</a:t>
            </a:r>
            <a:br/>
            <a:r>
              <a:rPr sz="1800">
                <a:latin typeface="Courier"/>
              </a:rPr>
              <a:t>hello.o print.o -lgcc -lc -lpsxdll -v</a:t>
            </a:r>
          </a:p>
          <a:p>
            <a:pPr lvl="2"/>
            <a:r>
              <a:rPr/>
              <a:t>Calling gcc with </a:t>
            </a:r>
            <a:r>
              <a:rPr sz="1800">
                <a:latin typeface="Courier"/>
              </a:rPr>
              <a:t>-v</a:t>
            </a:r>
            <a:r>
              <a:rPr/>
              <a:t> switch shows how</a:t>
            </a:r>
          </a:p>
          <a:p>
            <a:pPr lvl="2"/>
            <a:r>
              <a:rPr/>
              <a:t>Note path to </a:t>
            </a:r>
            <a:r>
              <a:rPr sz="1800">
                <a:latin typeface="Courier"/>
              </a:rPr>
              <a:t>libgcc.a</a:t>
            </a:r>
            <a:r>
              <a:rPr/>
              <a:t> in my Windows SFU installation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Debug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DDD</a:t>
            </a:r>
          </a:p>
        </p:txBody>
      </p:sp>
      <p:pic>
        <p:nvPicPr>
          <p:cNvPr descr="media/dd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600200"/>
            <a:ext cx="4318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Objectives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DDD is a graphical debugger for X Windows and it uses gdb, the command line debugger</a:t>
            </a:r>
          </a:p>
          <a:p>
            <a:pPr lvl="1"/>
            <a:r>
              <a:rPr/>
              <a:t>Re-compile source code with extra debug information for gdb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hello.c print.c -o hello –g</a:t>
            </a:r>
          </a:p>
          <a:p>
            <a:pPr lvl="1"/>
            <a:r>
              <a:rPr/>
              <a:t>Execute ddd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ddd hello</a:t>
            </a:r>
          </a:p>
          <a:p>
            <a:pPr lvl="1"/>
            <a:r>
              <a:rPr/>
              <a:t>Try stepping through code and adding watch expressions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Creating static and shared libraries</a:t>
            </a:r>
          </a:p>
          <a:p>
            <a:pPr lvl="1"/>
            <a:r>
              <a:rPr/>
              <a:t>Dynamic linking</a:t>
            </a:r>
          </a:p>
          <a:p>
            <a:pPr lvl="1"/>
            <a:r>
              <a:rPr/>
              <a:t>GCC compile, link and optimize options</a:t>
            </a:r>
          </a:p>
          <a:p>
            <a:pPr lvl="1"/>
            <a:r>
              <a:rPr/>
              <a:t>Building applications with make</a:t>
            </a:r>
          </a:p>
          <a:p>
            <a:pPr lvl="1"/>
            <a:r>
              <a:rPr/>
              <a:t>Using Eclipse and </a:t>
            </a:r>
            <a:r>
              <a:rPr>
                <a:hlinkClick r:id="rId2"/>
              </a:rPr>
              <a:t>CDT</a:t>
            </a:r>
            <a:r>
              <a:rPr/>
              <a:t> for C/C++ development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Types,</a:t>
            </a:r>
            <a:r>
              <a:rPr/>
              <a:t> </a:t>
            </a:r>
            <a:r>
              <a:rPr/>
              <a:t>Operators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basic C data objects are</a:t>
            </a:r>
          </a:p>
          <a:p>
            <a:pPr lvl="2"/>
            <a:r>
              <a:rPr/>
              <a:t>Variables</a:t>
            </a:r>
          </a:p>
          <a:p>
            <a:pPr lvl="2"/>
            <a:r>
              <a:rPr/>
              <a:t>Constants</a:t>
            </a:r>
          </a:p>
          <a:p>
            <a:pPr lvl="1"/>
            <a:r>
              <a:rPr/>
              <a:t>Operators act on data objects</a:t>
            </a:r>
          </a:p>
          <a:p>
            <a:pPr lvl="1"/>
            <a:r>
              <a:rPr/>
              <a:t>Expressions are composed of data objects and operators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 are composed of letters and digits</a:t>
            </a:r>
          </a:p>
          <a:p>
            <a:pPr lvl="2"/>
            <a:r>
              <a:rPr/>
              <a:t>Underscore is treated as a letter</a:t>
            </a:r>
          </a:p>
          <a:p>
            <a:pPr lvl="1"/>
            <a:r>
              <a:rPr/>
              <a:t>Must start with a letter</a:t>
            </a:r>
          </a:p>
          <a:p>
            <a:pPr lvl="1"/>
            <a:r>
              <a:rPr/>
              <a:t>Are case sensitive</a:t>
            </a:r>
          </a:p>
          <a:p>
            <a:pPr lvl="1"/>
            <a:r>
              <a:rPr/>
              <a:t>Have a size limit of 31 characters</a:t>
            </a:r>
          </a:p>
          <a:p>
            <a:pPr lvl="1"/>
            <a:r>
              <a:rPr/>
              <a:t>As a convention lower case is used for variable names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Symbols reserved by C</a:t>
            </a:r>
          </a:p>
          <a:p>
            <a:pPr lvl="1"/>
            <a:r>
              <a:rPr/>
              <a:t>Cannot be used as variable names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auto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return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switch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while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break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double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goto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short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typedef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signed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union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char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enum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sizeof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unsigned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extern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static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void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continue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float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register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struct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volatile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Integer</a:t>
            </a:r>
          </a:p>
          <a:p>
            <a:pPr lvl="2"/>
            <a:r>
              <a:rPr/>
              <a:t>int</a:t>
            </a:r>
          </a:p>
          <a:p>
            <a:pPr lvl="2"/>
            <a:r>
              <a:rPr/>
              <a:t>short int</a:t>
            </a:r>
          </a:p>
          <a:p>
            <a:pPr lvl="2"/>
            <a:r>
              <a:rPr/>
              <a:t>long int</a:t>
            </a:r>
          </a:p>
          <a:p>
            <a:pPr lvl="2"/>
            <a:r>
              <a:rPr/>
              <a:t>char</a:t>
            </a:r>
          </a:p>
          <a:p>
            <a:pPr lvl="2"/>
            <a:r>
              <a:rPr/>
              <a:t>signed and unsigned types</a:t>
            </a:r>
          </a:p>
          <a:p>
            <a:pPr lvl="1"/>
            <a:r>
              <a:rPr/>
              <a:t>Floating point</a:t>
            </a:r>
          </a:p>
          <a:p>
            <a:pPr lvl="2"/>
            <a:r>
              <a:rPr/>
              <a:t>float</a:t>
            </a:r>
          </a:p>
          <a:p>
            <a:pPr lvl="2"/>
            <a:r>
              <a:rPr/>
              <a:t>double</a:t>
            </a:r>
          </a:p>
          <a:p>
            <a:pPr lvl="2"/>
            <a:r>
              <a:rPr/>
              <a:t>long double</a:t>
            </a:r>
          </a:p>
          <a:p>
            <a:pPr lvl="1"/>
            <a:r>
              <a:rPr/>
              <a:t>Size is implementation dependent</a:t>
            </a:r>
          </a:p>
          <a:p>
            <a:pPr lvl="2"/>
            <a:r>
              <a:rPr sz="1800">
                <a:latin typeface="Courier"/>
              </a:rPr>
              <a:t>&lt;limits.h&gt;</a:t>
            </a:r>
            <a:r>
              <a:rPr/>
              <a:t> and </a:t>
            </a:r>
            <a:r>
              <a:rPr sz="1800">
                <a:latin typeface="Courier"/>
              </a:rPr>
              <a:t>&lt;float.h&gt;</a:t>
            </a:r>
            <a:r>
              <a:rPr/>
              <a:t> contain constants for sizes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Integer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 is normally the natural size for a machine</a:t>
            </a:r>
          </a:p>
          <a:p>
            <a:pPr lvl="1"/>
            <a:r>
              <a:rPr/>
              <a:t>unsigned types store negative values in two’s complement form</a:t>
            </a:r>
          </a:p>
          <a:p>
            <a:pPr lvl="1"/>
            <a:r>
              <a:rPr/>
              <a:t>char meant for holding single byte character code</a:t>
            </a:r>
          </a:p>
          <a:p>
            <a:pPr lvl="2"/>
            <a:r>
              <a:rPr/>
              <a:t>insufficient for </a:t>
            </a:r>
            <a:r>
              <a:rPr>
                <a:hlinkClick r:id="rId2"/>
              </a:rPr>
              <a:t>Unicode and other codes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graphicFrame><p:nvGraphicFramePr><p:cNvPr id="6" name="Content Placeholder 5" /><p:cNvGraphicFramePr><a:graphicFrameLocks noGrp="1" /></p:cNvGraphicFramePr><p:nvPr><p:ph idx="1" /></p:nvPr></p:nvGraphicFramePr><p:xfrm><a:off x="457200" y="1600200" /><a:ext cx="8229600" cy="4521200" /></p:xfrm><a:graphic><a:graphicData uri="http://schemas.openxmlformats.org/drawingml/2006/table"><a:tbl><a:tblPr firstRow="1" bandRow="1"><a:tableStyleId>{5C22544A-7EE6-4342-B048-85BDC9FD1C3A}</a:tableStyleId></a:tblPr><a:tblGrid><a:gridCol w="2057400" /><a:gridCol w="2057400" /><a:gridCol w="2057400" /><a:gridCol w="2057400" /></a:tblGrid><a:tr h="0"><a:tc><a:txBody><a:bodyPr /><a:lstStyle /><a:p><a:endParaRPr /></a:p></a:txBody><a:tcPr /></a:tc><a:tc><a:txBody><a:bodyPr /><a:lstStyle /><a:p><a:pPr lvl="0" marL="0" indent="0"><a:buNone /></a:pPr><a:r><a:rPr /><a:t>bits</a:t></a:r></a:p></a:txBody><a:tcPr /></a:tc><a:tc><a:txBody><a:bodyPr /><a:lstStyle /><a:p><a:pPr lvl="0" marL="0" indent="0"><a:buNone /></a:pPr><a:r><a:rPr /><a:t>unsigned</a:t></a:r></a:p></a:txBody><a:tcPr /></a:tc><a:tc><a:txBody><a:bodyPr /><a:lstStyle /><a:p><a:pPr lvl="0" marL="0" indent="0"><a:buNone /></a:pPr><a:r><a:rPr /><a:t>signed</a:t></a:r></a:p></a:txBody><a:tcPr /></a:tc></a:tr><a:tr h="0"><a:tc><a:txBody><a:bodyPr /><a:lstStyle /><a:p><a:pPr lvl="0" marL="0" indent="0"><a:buNone /></a:pPr><a:r><a:rPr /><a:t>long</a:t></a:r></a:p></a:txBody></a:tc><a:tc><a:txBody><a:bodyPr /><a:lstStyle /><a:p><a:pPr lvl="0" marL="0" indent="0"><a:buNone /></a:pPr><a:r><a:rPr /><a:t>32</a:t></a:r></a:p></a:txBody></a:tc><a:tc><a:txBody><a:bodyPr /><a:lstStyle /><a:p><a:pPr lvl="0" marL="0" indent="0"><a:buNone /></a:pPr><a14:m><m:oMath xmlns:m="http://schemas.openxmlformats.org/officeDocument/2006/math"><m:r><m:t>0</m:t></m:r></m:oMath></a14:m><a:r><a:rPr /><a:t> </a:t></a:r><a:r><a:rPr /><a:t>to</a:t></a:r><a:r><a:rPr /><a:t> </a:t></a:r><a14:m><m:oMath xmlns:m="http://schemas.openxmlformats.org/officeDocument/2006/math"><m:sSup><m:e><m:r><m:t>2</m:t></m:r></m:e><m:sup><m:r><m:t>32</m:t></m:r></m:sup></m:sSup><m:r><m:t>−</m:t></m:r><m:r><m:t>1</m:t></m:r></m:oMath></a14:m></a:p></a:txBody></a:tc><a:tc><a:txBody><a:bodyPr /><a:lstStyle /><a:p><a:pPr lvl="0" marL="0" indent="0"><a:buNone /></a:pPr><a14:m><m:oMath xmlns:m="http://schemas.openxmlformats.org/officeDocument/2006/math"><m:r><m:t>−</m:t></m:r><m:sSup><m:e><m:r><m:t>2</m:t></m:r></m:e><m:sup><m:r><m:t>31</m:t></m:r></m:sup></m:sSup></m:oMath></a14:m><a:r><a:rPr /><a:t> </a:t></a:r><a:r><a:rPr /><a:t>to</a:t></a:r><a:r><a:rPr /><a:t> </a:t></a:r><a14:m><m:oMath xmlns:m="http://schemas.openxmlformats.org/officeDocument/2006/math"><m:sSup><m:e><m:r><m:t>2</m:t></m:r></m:e><m:sup><m:r><m:t>31</m:t></m:r></m:sup></m:sSup><m:r><m:t>−</m:t></m:r><m:r><m:t>1</m:t></m:r></m:oMath></a14:m></a:p></a:txBody></a:tc></a:tr><a:tr h="0"><a:tc><a:txBody><a:bodyPr /><a:lstStyle /><a:p><a:pPr lvl="0" marL="0" indent="0"><a:buNone /></a:pPr><a:r><a:rPr /><a:t>int</a:t></a:r></a:p></a:txBody></a:tc><a:tc><a:txBody><a:bodyPr /><a:lstStyle /><a:p><a:pPr lvl="0" marL="0" indent="0"><a:buNone /></a:pPr><a:r><a:rPr /><a:t>32</a:t></a:r></a:p></a:txBody></a:tc><a:tc><a:txBody><a:bodyPr /><a:lstStyle /><a:p><a:pPr lvl="0" marL="0" indent="0"><a:buNone /></a:pPr><a14:m><m:oMath xmlns:m="http://schemas.openxmlformats.org/officeDocument/2006/math"><m:r><m:t>0</m:t></m:r></m:oMath></a14:m><a:r><a:rPr /><a:t> </a:t></a:r><a:r><a:rPr /><a:t>to</a:t></a:r><a:r><a:rPr /><a:t> </a:t></a:r><a14:m><m:oMath xmlns:m="http://schemas.openxmlformats.org/officeDocument/2006/math"><m:sSup><m:e><m:r><m:t>2</m:t></m:r></m:e><m:sup><m:r><m:t>32</m:t></m:r></m:sup></m:sSup><m:r><m:t>−</m:t></m:r><m:r><m:t>1</m:t></m:r></m:oMath></a14:m></a:p></a:txBody></a:tc><a:tc><a:txBody><a:bodyPr /><a:lstStyle /><a:p><a:pPr lvl="0" marL="0" indent="0"><a:buNone /></a:pPr><a14:m><m:oMath xmlns:m="http://schemas.openxmlformats.org/officeDocument/2006/math"><m:r><m:t>−</m:t></m:r><m:sSup><m:e><m:r><m:t>2</m:t></m:r></m:e><m:sup><m:r><m:t>31</m:t></m:r></m:sup></m:sSup></m:oMath></a14:m><a:r><a:rPr /><a:t> </a:t></a:r><a:r><a:rPr /><a:t>to</a:t></a:r><a:r><a:rPr /><a:t> </a:t></a:r><a14:m><m:oMath xmlns:m="http://schemas.openxmlformats.org/officeDocument/2006/math"><m:sSup><m:e><m:r><m:t>2</m:t></m:r></m:e><m:sup><m:r><m:t>31</m:t></m:r></m:sup></m:sSup><m:r><m:t>−</m:t></m:r><m:r><m:t>1</m:t></m:r></m:oMath></a14:m></a:p></a:txBody></a:tc></a:tr><a:tr h="0"><a:tc><a:txBody><a:bodyPr /><a:lstStyle /><a:p><a:pPr lvl="0" marL="0" indent="0"><a:buNone /></a:pPr><a:r><a:rPr /><a:t>short</a:t></a:r></a:p></a:txBody></a:tc><a:tc><a:txBody><a:bodyPr /><a:lstStyle /><a:p><a:pPr lvl="0" marL="0" indent="0"><a:buNone /></a:pPr><a:r><a:rPr /><a:t>16</a:t></a:r></a:p></a:txBody></a:tc><a:tc><a:txBody><a:bodyPr /><a:lstStyle /><a:p><a:pPr lvl="0" marL="0" indent="0"><a:buNone /></a:pPr><a14:m><m:oMath xmlns:m="http://schemas.openxmlformats.org/officeDocument/2006/math"><m:r><m:t>0</m:t></m:r></m:oMath></a14:m><a:r><a:rPr /><a:t> </a:t></a:r><a:r><a:rPr /><a:t>to</a:t></a:r><a:r><a:rPr /><a:t> </a:t></a:r><a14:m><m:oMath xmlns:m="http://schemas.openxmlformats.org/officeDocument/2006/math"><m:sSup><m:e><m:r><m:t>2</m:t></m:r></m:e><m:sup><m:r><m:t>16</m:t></m:r></m:sup></m:sSup><m:r><m:t>−</m:t></m:r><m:r><m:t>1</m:t></m:r></m:oMath></a14:m></a:p></a:txBody></a:tc><a:tc><a:txBody><a:bodyPr /><a:lstStyle /><a:p><a:pPr lvl="0" marL="0" indent="0"><a:buNone /></a:pPr><a14:m><m:oMath xmlns:m="http://schemas.openxmlformats.org/officeDocument/2006/math"><m:r><m:t>−</m:t></m:r><m:sSup><m:e><m:r><m:t>2</m:t></m:r></m:e><m:sup><m:r><m:t>15</m:t></m:r></m:sup></m:sSup></m:oMath></a14:m><a:r><a:rPr /><a:t> </a:t></a:r><a:r><a:rPr /><a:t>to</a:t></a:r><a:r><a:rPr /><a:t> </a:t></a:r><a14:m><m:oMath xmlns:m="http://schemas.openxmlformats.org/officeDocument/2006/math"><m:sSup><m:e><m:r><m:t>2</m:t></m:r></m:e><m:sup><m:r><m:t>15</m:t></m:r></m:sup></m:sSup><m:r><m:t>−</m:t></m:r><m:r><m:t>1</m:t></m:r></m:oMath></a14:m></a:p></a:txBody></a:tc></a:tr><a:tr h="0"><a:tc><a:txBody><a:bodyPr /><a:lstStyle /><a:p><a:pPr lvl="0" marL="0" indent="0"><a:buNone /></a:pPr><a:r><a:rPr /><a:t>char</a:t></a:r></a:p></a:txBody></a:tc><a:tc><a:txBody><a:bodyPr /><a:lstStyle /><a:p><a:pPr lvl="0" marL="0" indent="0"><a:buNone /></a:pPr><a:r><a:rPr /><a:t>8</a:t></a:r></a:p></a:txBody></a:tc><a:tc><a:txBody><a:bodyPr /><a:lstStyle /><a:p><a:pPr lvl="0" marL="0" indent="0"><a:buNone /></a:pPr><a14:m><m:oMath xmlns:m="http://schemas.openxmlformats.org/officeDocument/2006/math"><m:r><m:t>0</m:t></m:r></m:oMath></a14:m><a:r><a:rPr /><a:t> </a:t></a:r><a:r><a:rPr /><a:t>to</a:t></a:r><a:r><a:rPr /><a:t> </a:t></a:r><a14:m><m:oMath xmlns:m="http://schemas.openxmlformats.org/officeDocument/2006/math"><m:sSup><m:e><m:r><m:t>2</m:t></m:r></m:e><m:sup><m:r><m:t>8</m:t></m:r></m:sup></m:sSup><m:r><m:t>−</m:t></m:r><m:r><m:t>1</m:t></m:r></m:oMath></a14:m></a:p></a:txBody></a:tc><a:tc><a:txBody><a:bodyPr /><a:lstStyle /><a:p><a:pPr lvl="0" marL="0" indent="0"><a:buNone /></a:pPr><a14:m><m:oMath xmlns:m="http://schemas.openxmlformats.org/officeDocument/2006/math"><m:r><m:t>−</m:t></m:r><m:sSup><m:e><m:r><m:t>2</m:t></m:r></m:e><m:sup><m:r><m:t>7</m:t></m:r></m:sup></m:sSup></m:oMath></a14:m><a:r><a:rPr /><a:t> </a:t></a:r><a:r><a:rPr /><a:t>to</a:t></a:r><a:r><a:rPr /><a:t> </a:t></a:r><a14:m><m:oMath xmlns:m="http://schemas.openxmlformats.org/officeDocument/2006/math"><m:sSup><m:e><m:r><m:t>2</m:t></m:r></m:e><m:sup><m:r><m:t>7</m:t></m:r></m:sup></m:sSup><m:r><m:t>−</m:t></m:r><m:r><m:t>1</m:t></m:r></m:oMath></a14:m></a:p></a:txBody></a:tc></a:tr></a:tbl></a:graphicData></a:graphic></p:graphicFrame></p:spTree></p:cSld>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Learn the core elements of ANSI C</a:t>
            </a:r>
          </a:p>
          <a:p>
            <a:pPr lvl="1"/>
            <a:r>
              <a:rPr/>
              <a:t>Get to know tools for building C programs on GNU/Linux</a:t>
            </a:r>
          </a:p>
          <a:p>
            <a:pPr lvl="1"/>
            <a:r>
              <a:rPr/>
              <a:t>Learn to read and debug C programs</a:t>
            </a:r>
          </a:p>
          <a:p>
            <a:pPr lvl="1"/>
            <a:r>
              <a:rPr/>
              <a:t>Build useful utilities for reusing in your own programs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Floating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Maximum and minimum values implementation dependent</a:t>
            </a:r>
          </a:p>
          <a:p>
            <a:pPr lvl="1"/>
            <a:r>
              <a:rPr/>
              <a:t>Decimal precision is limited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Precision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float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1E-37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1E+37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double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1E-308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1E+308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long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1E-308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1E+308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Following types</a:t>
            </a:r>
          </a:p>
          <a:p>
            <a:pPr lvl="2"/>
            <a:r>
              <a:rPr/>
              <a:t>Numeric</a:t>
            </a:r>
          </a:p>
          <a:p>
            <a:pPr lvl="2"/>
            <a:r>
              <a:rPr/>
              <a:t>Character</a:t>
            </a:r>
          </a:p>
          <a:p>
            <a:pPr lvl="2"/>
            <a:r>
              <a:rPr/>
              <a:t>String</a:t>
            </a:r>
          </a:p>
          <a:p>
            <a:pPr lvl="2"/>
            <a:r>
              <a:rPr/>
              <a:t>Enumeration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Numeric</a:t>
            </a:r>
            <a:r>
              <a:rPr/>
              <a:t> </a:t>
            </a:r>
            <a:r>
              <a:rPr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Integer constants</a:t>
            </a:r>
          </a:p>
          <a:p>
            <a:pPr lvl="2"/>
            <a:r>
              <a:rPr/>
              <a:t>A sequence of numbers (4567) is an </a:t>
            </a:r>
            <a:r>
              <a:rPr sz="1800">
                <a:latin typeface="Courier"/>
              </a:rPr>
              <a:t>int</a:t>
            </a:r>
          </a:p>
          <a:p>
            <a:pPr lvl="2"/>
            <a:r>
              <a:rPr/>
              <a:t>Signed long integers specified by suffixing </a:t>
            </a:r>
            <a:r>
              <a:rPr sz="1800">
                <a:latin typeface="Courier"/>
              </a:rPr>
              <a:t>l</a:t>
            </a:r>
            <a:r>
              <a:rPr/>
              <a:t> or </a:t>
            </a:r>
            <a:r>
              <a:rPr sz="1800">
                <a:latin typeface="Courier"/>
              </a:rPr>
              <a:t>L</a:t>
            </a:r>
            <a:r>
              <a:rPr/>
              <a:t> (</a:t>
            </a:r>
            <a:r>
              <a:rPr sz="1800">
                <a:latin typeface="Courier"/>
              </a:rPr>
              <a:t>4567L</a:t>
            </a:r>
            <a:r>
              <a:rPr/>
              <a:t>) and unsigned long integers by suffixing </a:t>
            </a:r>
            <a:r>
              <a:rPr sz="1800">
                <a:latin typeface="Courier"/>
              </a:rPr>
              <a:t>ul</a:t>
            </a:r>
            <a:r>
              <a:rPr/>
              <a:t> or </a:t>
            </a:r>
            <a:r>
              <a:rPr sz="1800">
                <a:latin typeface="Courier"/>
              </a:rPr>
              <a:t>UL</a:t>
            </a:r>
            <a:r>
              <a:rPr/>
              <a:t> (</a:t>
            </a:r>
            <a:r>
              <a:rPr sz="1800">
                <a:latin typeface="Courier"/>
              </a:rPr>
              <a:t>4567UL</a:t>
            </a:r>
            <a:r>
              <a:rPr/>
              <a:t>)</a:t>
            </a:r>
          </a:p>
          <a:p>
            <a:pPr lvl="2"/>
            <a:r>
              <a:rPr/>
              <a:t>Octal values indicated with a leading </a:t>
            </a:r>
            <a:r>
              <a:rPr sz="1800">
                <a:latin typeface="Courier"/>
              </a:rPr>
              <a:t>0</a:t>
            </a:r>
          </a:p>
          <a:p>
            <a:pPr lvl="2"/>
            <a:r>
              <a:rPr/>
              <a:t>Hexadecimal values indicated with leading </a:t>
            </a:r>
            <a:r>
              <a:rPr sz="1800">
                <a:latin typeface="Courier"/>
              </a:rPr>
              <a:t>0x</a:t>
            </a:r>
          </a:p>
          <a:p>
            <a:pPr lvl="1"/>
            <a:r>
              <a:rPr/>
              <a:t>Floating-point constants</a:t>
            </a:r>
          </a:p>
          <a:p>
            <a:pPr lvl="2"/>
            <a:r>
              <a:rPr/>
              <a:t>A sequence of numbers with a decimal point (1.23) or an exponent (123E-2) or both (12.3E-1) is a double</a:t>
            </a:r>
          </a:p>
          <a:p>
            <a:pPr lvl="2"/>
            <a:r>
              <a:rPr/>
              <a:t>Long doubles are indicated by suffixing </a:t>
            </a:r>
            <a:r>
              <a:rPr sz="1800">
                <a:latin typeface="Courier"/>
              </a:rPr>
              <a:t>l</a:t>
            </a:r>
            <a:r>
              <a:rPr/>
              <a:t> or </a:t>
            </a:r>
            <a:r>
              <a:rPr sz="1800">
                <a:latin typeface="Courier"/>
              </a:rPr>
              <a:t>L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</a:t>
            </a:r>
            <a:r>
              <a:rPr/>
              <a:t> </a:t>
            </a:r>
            <a:r>
              <a:rPr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character between single quotes (</a:t>
            </a:r>
            <a:r>
              <a:rPr sz="1800">
                <a:latin typeface="Courier"/>
              </a:rPr>
              <a:t>'0'</a:t>
            </a:r>
            <a:r>
              <a:rPr/>
              <a:t>) is a </a:t>
            </a:r>
            <a:r>
              <a:rPr sz="1800">
                <a:latin typeface="Courier"/>
              </a:rPr>
              <a:t>char</a:t>
            </a:r>
          </a:p>
          <a:p>
            <a:pPr lvl="1"/>
            <a:r>
              <a:rPr/>
              <a:t>A character constant represents the integer value of the character (</a:t>
            </a:r>
            <a:r>
              <a:rPr sz="1800">
                <a:latin typeface="Courier"/>
              </a:rPr>
              <a:t>'0'</a:t>
            </a:r>
            <a:r>
              <a:rPr/>
              <a:t> = 48 in ASCII character set)</a:t>
            </a:r>
          </a:p>
          <a:p>
            <a:pPr lvl="1"/>
            <a:r>
              <a:rPr/>
              <a:t>A character constant is more portable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sequence of characters delimited by double quotes (</a:t>
            </a:r>
            <a:r>
              <a:rPr sz="1800">
                <a:latin typeface="Courier"/>
              </a:rPr>
              <a:t>"hello world\n"</a:t>
            </a:r>
            <a:r>
              <a:rPr/>
              <a:t>)</a:t>
            </a:r>
          </a:p>
          <a:p>
            <a:pPr lvl="1"/>
            <a:r>
              <a:rPr/>
              <a:t>Strings constants separated by white-spaces are concatenated at compile time</a:t>
            </a:r>
          </a:p>
          <a:p>
            <a:pPr lvl="2"/>
            <a:r>
              <a:rPr sz="1800">
                <a:latin typeface="Courier"/>
              </a:rPr>
              <a:t>"hello " "world\n"</a:t>
            </a:r>
            <a:r>
              <a:rPr/>
              <a:t> becomes </a:t>
            </a:r>
            <a:r>
              <a:rPr sz="1800">
                <a:latin typeface="Courier"/>
              </a:rPr>
              <a:t>"hello world\n"</a:t>
            </a:r>
          </a:p>
          <a:p>
            <a:pPr lvl="1"/>
            <a:r>
              <a:rPr/>
              <a:t>Internally a string constant is terminated by a </a:t>
            </a:r>
            <a:r>
              <a:rPr sz="1800">
                <a:latin typeface="Courier"/>
              </a:rPr>
              <a:t>'\0'</a:t>
            </a:r>
            <a:r>
              <a:rPr/>
              <a:t> (null) character</a:t>
            </a:r>
          </a:p>
          <a:p>
            <a:pPr lvl="1"/>
            <a:r>
              <a:rPr/>
              <a:t>Function </a:t>
            </a:r>
            <a:r>
              <a:rPr sz="1800">
                <a:latin typeface="Courier"/>
              </a:rPr>
              <a:t>strlen(s)</a:t>
            </a:r>
            <a:r>
              <a:rPr/>
              <a:t> in </a:t>
            </a:r>
            <a:r>
              <a:rPr sz="1800">
                <a:latin typeface="Courier"/>
              </a:rPr>
              <a:t>&lt;string.h&gt;</a:t>
            </a:r>
            <a:r>
              <a:rPr/>
              <a:t> returns the size of a string</a:t>
            </a:r>
          </a:p>
          <a:p>
            <a:pPr lvl="1"/>
            <a:r>
              <a:rPr/>
              <a:t>A string is actually an array of char (</a:t>
            </a:r>
            <a:r>
              <a:rPr sz="1800">
                <a:latin typeface="Courier"/>
              </a:rPr>
              <a:t>char []</a:t>
            </a:r>
            <a:r>
              <a:rPr/>
              <a:t>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Escape</a:t>
            </a:r>
            <a:r>
              <a:rPr/>
              <a:t> </a:t>
            </a:r>
            <a:r>
              <a:rPr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 characters are hard to represent in character constants and string constants</a:t>
            </a:r>
          </a:p>
          <a:p>
            <a:pPr lvl="1"/>
            <a:r>
              <a:rPr/>
              <a:t>Escape sequences are used to represent such characters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Constant</a:t>
            </a:r>
            <a:r>
              <a:rPr/>
              <a:t> </a:t>
            </a:r>
            <a:r>
              <a:rPr/>
              <a:t>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Expressions involving only constants</a:t>
            </a:r>
          </a:p>
          <a:p>
            <a:pPr lvl="1"/>
            <a:r>
              <a:rPr/>
              <a:t>May be evaluated at compile time</a:t>
            </a:r>
          </a:p>
          <a:p>
            <a:pPr lvl="1"/>
            <a:r>
              <a:rPr/>
              <a:t>Can be used in the place of a constant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MAX 100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 = MAX;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Enumeration</a:t>
            </a:r>
            <a:r>
              <a:rPr/>
              <a:t> </a:t>
            </a:r>
            <a:r>
              <a:rPr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list of constant integers</a:t>
            </a:r>
          </a:p>
          <a:p>
            <a:pPr lvl="1"/>
            <a:r>
              <a:rPr/>
              <a:t>Values can be specified or generated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enum</a:t>
            </a:r>
            <a:r>
              <a:rPr sz="1800">
                <a:latin typeface="Courier"/>
              </a:rPr>
              <a:t> colors { RED = 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BLUE = </a:t>
            </a:r>
            <a:r>
              <a:rPr sz="1800">
                <a:solidFill>
                  <a:srgbClr val="4070A0"/>
                </a:solidFill>
                <a:latin typeface="Courier"/>
              </a:rPr>
              <a:t>'b'</a:t>
            </a:r>
            <a:r>
              <a:rPr sz="1800">
                <a:latin typeface="Courier"/>
              </a:rPr>
              <a:t>, GREEN = </a:t>
            </a:r>
            <a:r>
              <a:rPr sz="1800">
                <a:solidFill>
                  <a:srgbClr val="4070A0"/>
                </a:solidFill>
                <a:latin typeface="Courier"/>
              </a:rPr>
              <a:t>'g'</a:t>
            </a:r>
            <a:r>
              <a:rPr sz="1800">
                <a:latin typeface="Courier"/>
              </a:rPr>
              <a:t>};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enum</a:t>
            </a:r>
            <a:r>
              <a:rPr sz="1800">
                <a:latin typeface="Courier"/>
              </a:rPr>
              <a:t> dow { SUN =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MON, TUE, WED, THU, FRI, SAT};</a:t>
            </a:r>
          </a:p>
          <a:p>
            <a:pPr lvl="1"/>
            <a:r>
              <a:rPr/>
              <a:t>Variables of enum types can be declared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enum</a:t>
            </a:r>
            <a:r>
              <a:rPr sz="1800">
                <a:latin typeface="Courier"/>
              </a:rPr>
              <a:t> colors c = RED;</a:t>
            </a:r>
          </a:p>
          <a:p>
            <a:pPr lvl="1"/>
            <a:r>
              <a:rPr/>
              <a:t>DDD shows values of enum variables as symbols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 variables must be declared before use</a:t>
            </a:r>
          </a:p>
          <a:p>
            <a:pPr lvl="1"/>
            <a:r>
              <a:rPr/>
              <a:t>A declaration only specifies the nature of a variable (i.e. type)</a:t>
            </a:r>
          </a:p>
          <a:p>
            <a:pPr lvl="1"/>
            <a:r>
              <a:rPr/>
              <a:t>A declaration contains a type followed by a list of one or more comma separated names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c, name [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];</a:t>
            </a:r>
          </a:p>
          <a:p>
            <a:pPr lvl="1"/>
            <a:r>
              <a:rPr/>
              <a:t>A variable may be initialized in its declaration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 = MAX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j = i;</a:t>
            </a:r>
          </a:p>
          <a:p>
            <a:pPr lvl="1"/>
            <a:r>
              <a:rPr/>
              <a:t>By prefixing </a:t>
            </a:r>
            <a:r>
              <a:rPr sz="1800">
                <a:latin typeface="Courier"/>
              </a:rPr>
              <a:t>const</a:t>
            </a:r>
            <a:r>
              <a:rPr/>
              <a:t> to a declaration, a variable can be declared as unchangeable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const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double</a:t>
            </a:r>
            <a:r>
              <a:rPr sz="1800">
                <a:latin typeface="Courier"/>
              </a:rPr>
              <a:t> pi = </a:t>
            </a:r>
            <a:r>
              <a:rPr sz="1800">
                <a:solidFill>
                  <a:srgbClr val="40A070"/>
                </a:solidFill>
                <a:latin typeface="Courier"/>
              </a:rPr>
              <a:t>3.14</a:t>
            </a:r>
            <a:r>
              <a:rPr sz="1800">
                <a:latin typeface="Courier"/>
              </a:rPr>
              <a:t>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Arithmetic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Binary operators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+ - * / %</a:t>
            </a:r>
          </a:p>
          <a:p>
            <a:pPr lvl="1"/>
            <a:r>
              <a:rPr/>
              <a:t>Unary operators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++ -- + -</a:t>
            </a:r>
          </a:p>
          <a:p>
            <a:pPr lvl="1"/>
            <a:r>
              <a:rPr/>
              <a:t>Postfix / prefix unary operator usage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 =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j;</a:t>
            </a:r>
            <a:br/>
            <a:r>
              <a:rPr sz="1800">
                <a:latin typeface="Courier"/>
              </a:rPr>
              <a:t>j = i++; </a:t>
            </a:r>
            <a:r>
              <a:rPr sz="1800" i="1">
                <a:solidFill>
                  <a:srgbClr val="60A0B0"/>
                </a:solidFill>
                <a:latin typeface="Courier"/>
              </a:rPr>
              <a:t>/* j = 0, i = 1 */</a:t>
            </a:r>
            <a:br/>
            <a:r>
              <a:rPr sz="1800">
                <a:latin typeface="Courier"/>
              </a:rPr>
              <a:t>j = ++i; </a:t>
            </a:r>
            <a:r>
              <a:rPr sz="1800" i="1">
                <a:solidFill>
                  <a:srgbClr val="60A0B0"/>
                </a:solidFill>
                <a:latin typeface="Courier"/>
              </a:rPr>
              <a:t>/* j = 2, i = 2 */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Relational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Equal and not equal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== !=</a:t>
            </a:r>
          </a:p>
          <a:p>
            <a:pPr lvl="1"/>
            <a:r>
              <a:rPr/>
              <a:t>Less than and less than or equal to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&lt; &lt;=</a:t>
            </a:r>
          </a:p>
          <a:p>
            <a:pPr lvl="1"/>
            <a:r>
              <a:rPr/>
              <a:t>Greater than and greater than or equal to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&gt; &gt;=</a:t>
            </a:r>
          </a:p>
          <a:p>
            <a:pPr lvl="1"/>
            <a:r>
              <a:rPr/>
              <a:t>No boolean type, a value of 0 represents FALSE, any other value is TRUE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Logical negation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!</a:t>
            </a:r>
          </a:p>
          <a:p>
            <a:pPr lvl="1"/>
            <a:r>
              <a:rPr/>
              <a:t>Logical AND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&amp;&amp;</a:t>
            </a:r>
          </a:p>
          <a:p>
            <a:pPr lvl="1"/>
            <a:r>
              <a:rPr/>
              <a:t>Logical 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||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Bitwise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Bitwise complement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~</a:t>
            </a:r>
          </a:p>
          <a:p>
            <a:pPr lvl="1"/>
            <a:r>
              <a:rPr/>
              <a:t>Bitwise left and right shift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&lt;&lt; &gt;&gt;</a:t>
            </a:r>
          </a:p>
          <a:p>
            <a:pPr lvl="1"/>
            <a:r>
              <a:rPr/>
              <a:t>Bitwise AND, OR, and exclusive OR (XOR)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&amp; | ^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Normal assignment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=</a:t>
            </a:r>
          </a:p>
          <a:p>
            <a:pPr lvl="1"/>
            <a:r>
              <a:rPr/>
              <a:t>Arithmetic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+= -= *= /= %=</a:t>
            </a:r>
          </a:p>
          <a:p>
            <a:pPr lvl="1"/>
            <a:r>
              <a:rPr/>
              <a:t>Bitwise assignment operators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&amp;= ^= |= &lt;&lt;= &gt;&gt;=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expressions are assignments or functions calls</a:t>
            </a:r>
          </a:p>
          <a:p>
            <a:pPr lvl="1"/>
            <a:r>
              <a:rPr/>
              <a:t>If an expression is missing the statement is called a null statement</a:t>
            </a:r>
          </a:p>
          <a:p>
            <a:pPr lvl="2"/>
            <a:r>
              <a:rPr/>
              <a:t>Can be used to supply an empty body for an iteration or loop</a:t>
            </a:r>
          </a:p>
          <a:p>
            <a:pPr lvl="1"/>
            <a:r>
              <a:rPr/>
              <a:t>All side effects from the expressions are completed before the next statement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</a:t>
            </a:r>
            <a:r>
              <a:rPr/>
              <a:t> </a:t>
            </a:r>
            <a:r>
              <a:rPr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Side effects are unpredictable assignment to variables resulting from undefined order of evaluation of an expression</a:t>
            </a:r>
          </a:p>
          <a:p>
            <a:pPr lvl="2"/>
            <a:r>
              <a:rPr/>
              <a:t>In function calls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"%d, %d"</a:t>
            </a:r>
            <a:r>
              <a:rPr sz="1800">
                <a:latin typeface="Courier"/>
              </a:rPr>
              <a:t>, i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i = j +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"%d, %d, %d"</a:t>
            </a:r>
            <a:r>
              <a:rPr sz="1800">
                <a:latin typeface="Courier"/>
              </a:rPr>
              <a:t>, i++, i++, i++);</a:t>
            </a:r>
          </a:p>
          <a:p>
            <a:pPr lvl="2"/>
            <a:r>
              <a:rPr/>
              <a:t>Nested assignments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 = getchar() != EOF</a:t>
            </a:r>
          </a:p>
          <a:p>
            <a:pPr lvl="2"/>
            <a:r>
              <a:rPr/>
              <a:t>Increment and decrement operators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a[i] = i++;</a:t>
            </a:r>
          </a:p>
          <a:p>
            <a:pPr lvl="1"/>
            <a:r>
              <a:rPr/>
              <a:t>Avoid side effects, don’t depend on the results from your compiler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</a:t>
            </a:r>
            <a:r>
              <a:rPr/>
              <a:t> </a:t>
            </a:r>
            <a:r>
              <a:rPr/>
              <a:t>Precedence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() [] -&gt; 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! ~ ++ -- + - * &amp; (type) sizeof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right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left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* / 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+ 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&lt;&lt; &gt;&gt;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&lt; &lt;= &gt; &gt;=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== !=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&amp;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^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|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&amp;&amp;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||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?: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right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left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= += -= *= /= %= &amp;= ^= |= &lt;&lt;= &gt;&gt;=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right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left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,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Conditional</a:t>
            </a:r>
            <a:r>
              <a:rPr/>
              <a:t> </a:t>
            </a:r>
            <a:r>
              <a:rPr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lvalue = expr1 ? expr2 : expr3</a:t>
            </a:r>
          </a:p>
          <a:p>
            <a:pPr lvl="1">
              <a:buNone/>
            </a:pPr>
            <a:r>
              <a:rPr sz="1800">
                <a:latin typeface="Courier"/>
              </a:rPr>
              <a:t>lvalue</a:t>
            </a:r>
            <a:r>
              <a:rPr/>
              <a:t> is the value of the expression</a:t>
            </a:r>
            <a:br/>
            <a:r>
              <a:rPr sz="1800">
                <a:latin typeface="Courier"/>
              </a:rPr>
              <a:t>expr1</a:t>
            </a:r>
            <a:r>
              <a:rPr/>
              <a:t> is evaluated first</a:t>
            </a:r>
            <a:br/>
            <a:r>
              <a:rPr sz="1800">
                <a:latin typeface="Courier"/>
              </a:rPr>
              <a:t>expr2</a:t>
            </a:r>
            <a:r>
              <a:rPr/>
              <a:t> is evaluated if </a:t>
            </a:r>
            <a:r>
              <a:rPr sz="1800">
                <a:latin typeface="Courier"/>
              </a:rPr>
              <a:t>expr1</a:t>
            </a:r>
            <a:r>
              <a:rPr/>
              <a:t> is not 0 (i.e. true)</a:t>
            </a:r>
            <a:br/>
            <a:r>
              <a:rPr sz="1800">
                <a:latin typeface="Courier"/>
              </a:rPr>
              <a:t>expr3</a:t>
            </a:r>
            <a:r>
              <a:rPr/>
              <a:t> is evaluated if </a:t>
            </a:r>
            <a:r>
              <a:rPr sz="1800">
                <a:latin typeface="Courier"/>
              </a:rPr>
              <a:t>expr1</a:t>
            </a:r>
            <a:r>
              <a:rPr/>
              <a:t> is 0 (i.e. false)</a:t>
            </a:r>
          </a:p>
          <a:p>
            <a:pPr lvl="1"/>
            <a:r>
              <a:rPr/>
              <a:t>This is equivalent to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(expr1)  </a:t>
            </a:r>
            <a:br/>
            <a:r>
              <a:rPr sz="1800">
                <a:latin typeface="Courier"/>
              </a:rPr>
              <a:t>  lvalue = expr2; 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lvalue = expr3;  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Automatic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conversion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Wider conversions are automatic, e.g. </a:t>
                </a:r>
                <a:r>
                  <a:rPr sz="1800">
                    <a:latin typeface="Courier"/>
                  </a:rPr>
                  <a:t>char</a:t>
                </a:r>
                <a:r>
                  <a:rPr/>
                  <a:t> to </a:t>
                </a:r>
                <a:r>
                  <a:rPr sz="1800">
                    <a:latin typeface="Courier"/>
                  </a:rPr>
                  <a:t>int</a:t>
                </a:r>
              </a:p>
              <a:p>
                <a:pPr lvl="1"/>
                <a:r>
                  <a:rPr/>
                  <a:t>Beware mixing signed and unsigned values, </a:t>
                </a:r>
                <a:r>
                  <a:rPr sz="1800">
                    <a:latin typeface="Courier"/>
                  </a:rPr>
                  <a:t>-1L &gt; 1UL</a:t>
                </a:r>
              </a:p>
              <a:p>
                <a:pPr lvl="1">
                  <a:buNone/>
                </a:pPr>
                <a:r>
                  <a:rPr sz="1800">
                    <a:latin typeface="Courier"/>
                  </a:rPr>
                  <a:t>1UL</a:t>
                </a:r>
                <a:br/>
                <a:r>
                  <a:rPr sz="1800">
                    <a:latin typeface="Courier"/>
                  </a:rPr>
                  <a:t>00000000000000000000000000000001</a:t>
                </a:r>
              </a:p>
              <a:p>
                <a:pPr lvl="1">
                  <a:buNone/>
                </a:pPr>
                <a:r>
                  <a:rPr sz="1800">
                    <a:latin typeface="Courier"/>
                  </a:rPr>
                  <a:t>1L</a:t>
                </a:r>
                <a:r>
                  <a:rPr/>
                  <a:t> as two’s complement of </a:t>
                </a:r>
                <a:r>
                  <a:rPr sz="1800">
                    <a:latin typeface="Courier"/>
                  </a:rPr>
                  <a:t>1L</a:t>
                </a:r>
                <a:r>
                  <a:rPr/>
                  <a:t> (calculated as </a:t>
                </a:r>
                <a:r>
                  <a:rPr sz="1800">
                    <a:latin typeface="Courier"/>
                  </a:rPr>
                  <a:t>~1+1</a:t>
                </a:r>
                <a:r>
                  <a:rPr/>
                  <a:t> or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32</m:t>
                        </m:r>
                      </m:sup>
                    </m:sSup>
                    <m: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)</a:t>
                </a:r>
                <a:br/>
                <a:r>
                  <a:rPr sz="1800">
                    <a:latin typeface="Courier"/>
                  </a:rPr>
                  <a:t>11111111111111111111111111111111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Originally designed and implemented by Dennis Ritchie on a DEC PDP-11</a:t>
            </a:r>
          </a:p>
          <a:p>
            <a:pPr lvl="1"/>
            <a:r>
              <a:rPr/>
              <a:t>Influenced by </a:t>
            </a:r>
            <a:r>
              <a:rPr>
                <a:hlinkClick r:id="rId3"/>
              </a:rPr>
              <a:t>B</a:t>
            </a:r>
            <a:r>
              <a:rPr/>
              <a:t> written by Ken Thompson in 1970</a:t>
            </a:r>
          </a:p>
          <a:p>
            <a:pPr lvl="1"/>
            <a:r>
              <a:rPr/>
              <a:t>First C standard in 1988 by ANSI (C89)</a:t>
            </a:r>
          </a:p>
          <a:p>
            <a:pPr lvl="1"/>
            <a:r>
              <a:rPr/>
              <a:t>Adopted by ISO in 1990 (C90)</a:t>
            </a:r>
          </a:p>
          <a:p>
            <a:pPr lvl="1"/>
            <a:r>
              <a:rPr>
                <a:hlinkClick r:id="rId4"/>
              </a:rPr>
              <a:t>Most recent standard</a:t>
            </a:r>
            <a:r>
              <a:rPr/>
              <a:t> C99 by ISO</a:t>
            </a:r>
          </a:p>
          <a:p>
            <a:pPr lvl="1"/>
            <a:r>
              <a:rPr/>
              <a:t>Compiled language</a:t>
            </a:r>
          </a:p>
          <a:p>
            <a:pPr lvl="1"/>
            <a:r>
              <a:rPr/>
              <a:t>Source code portable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Automatic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an operator that takes two operands</a:t>
            </a:r>
          </a:p>
          <a:p>
            <a:pPr lvl="1"/>
            <a:r>
              <a:rPr/>
              <a:t>If one is </a:t>
            </a:r>
            <a:r>
              <a:rPr sz="1800">
                <a:latin typeface="Courier"/>
              </a:rPr>
              <a:t>long double</a:t>
            </a:r>
            <a:r>
              <a:rPr/>
              <a:t>, convert other to </a:t>
            </a:r>
            <a:r>
              <a:rPr sz="1800">
                <a:latin typeface="Courier"/>
              </a:rPr>
              <a:t>long double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double</a:t>
            </a:r>
            <a:r>
              <a:rPr/>
              <a:t>, convert other to </a:t>
            </a:r>
            <a:r>
              <a:rPr sz="1800">
                <a:latin typeface="Courier"/>
              </a:rPr>
              <a:t>double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float</a:t>
            </a:r>
            <a:r>
              <a:rPr/>
              <a:t>, convert other to </a:t>
            </a:r>
            <a:r>
              <a:rPr sz="1800">
                <a:latin typeface="Courier"/>
              </a:rPr>
              <a:t>float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unsigned long int</a:t>
            </a:r>
            <a:r>
              <a:rPr/>
              <a:t>, convert other to </a:t>
            </a:r>
            <a:r>
              <a:rPr sz="1800">
                <a:latin typeface="Courier"/>
              </a:rPr>
              <a:t>unsigned long int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long int</a:t>
            </a:r>
            <a:r>
              <a:rPr/>
              <a:t> and other is </a:t>
            </a:r>
            <a:r>
              <a:rPr sz="1800">
                <a:latin typeface="Courier"/>
              </a:rPr>
              <a:t>unsigned int</a:t>
            </a:r>
          </a:p>
          <a:p>
            <a:pPr lvl="2"/>
            <a:r>
              <a:rPr/>
              <a:t>If a </a:t>
            </a:r>
            <a:r>
              <a:rPr sz="1800">
                <a:latin typeface="Courier"/>
              </a:rPr>
              <a:t>long int</a:t>
            </a:r>
            <a:r>
              <a:rPr/>
              <a:t> can represent all values of an </a:t>
            </a:r>
            <a:r>
              <a:rPr sz="1800">
                <a:latin typeface="Courier"/>
              </a:rPr>
              <a:t>unsigned int</a:t>
            </a:r>
            <a:r>
              <a:rPr/>
              <a:t>, convert both to </a:t>
            </a:r>
            <a:r>
              <a:rPr sz="1800">
                <a:latin typeface="Courier"/>
              </a:rPr>
              <a:t>long int</a:t>
            </a:r>
          </a:p>
          <a:p>
            <a:pPr lvl="2"/>
            <a:r>
              <a:rPr/>
              <a:t>Else convert both to </a:t>
            </a:r>
            <a:r>
              <a:rPr sz="1800">
                <a:latin typeface="Courier"/>
              </a:rPr>
              <a:t>unsigned long int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long int</a:t>
            </a:r>
            <a:r>
              <a:rPr/>
              <a:t>, convert other to </a:t>
            </a:r>
            <a:r>
              <a:rPr sz="1800">
                <a:latin typeface="Courier"/>
              </a:rPr>
              <a:t>long int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unsigned int</a:t>
            </a:r>
            <a:r>
              <a:rPr/>
              <a:t>, convert other to </a:t>
            </a:r>
            <a:r>
              <a:rPr sz="1800">
                <a:latin typeface="Courier"/>
              </a:rPr>
              <a:t>unsigned int</a:t>
            </a:r>
          </a:p>
          <a:p>
            <a:pPr lvl="1"/>
            <a:r>
              <a:rPr/>
              <a:t>Else, convert both to </a:t>
            </a:r>
            <a:r>
              <a:rPr sz="1800">
                <a:latin typeface="Courier"/>
              </a:rPr>
              <a:t>int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Forced type conversions (coercion)</a:t>
            </a:r>
          </a:p>
          <a:p>
            <a:pPr lvl="1">
              <a:buNone/>
            </a:pPr>
            <a:r>
              <a:rPr/>
              <a:t>(</a:t>
            </a:r>
            <a:r>
              <a:rPr i="1"/>
              <a:t>type-name</a:t>
            </a:r>
            <a:r>
              <a:rPr/>
              <a:t>) </a:t>
            </a:r>
            <a:r>
              <a:rPr i="1"/>
              <a:t>expression</a:t>
            </a:r>
          </a:p>
          <a:p>
            <a:pPr lvl="1"/>
            <a:r>
              <a:rPr/>
              <a:t>Required for </a:t>
            </a:r>
            <a:r>
              <a:rPr i="1"/>
              <a:t>narrow</a:t>
            </a:r>
            <a:r>
              <a:rPr/>
              <a:t> conversions</a:t>
            </a:r>
          </a:p>
          <a:p>
            <a:pPr lvl="1"/>
            <a:r>
              <a:rPr/>
              <a:t>Can result in loss of data</a:t>
            </a:r>
          </a:p>
          <a:p>
            <a:pPr lvl="2"/>
            <a:r>
              <a:rPr/>
              <a:t>Wide integers to narrow integers</a:t>
            </a:r>
          </a:p>
          <a:p>
            <a:pPr lvl="2"/>
            <a:r>
              <a:rPr/>
              <a:t>Float or double to integers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if</a:t>
            </a:r>
            <a:r>
              <a:rPr/>
              <a:t>-</a:t>
            </a:r>
            <a:r>
              <a:rPr sz="1800">
                <a:latin typeface="Courier"/>
              </a:rPr>
              <a:t>else</a:t>
            </a:r>
            <a:r>
              <a:rPr/>
              <a:t> expresses decisions</a:t>
            </a:r>
          </a:p>
          <a:p>
            <a:pPr lvl="1"/>
            <a:r>
              <a:rPr sz="1800">
                <a:latin typeface="Courier"/>
              </a:rPr>
              <a:t>else</a:t>
            </a:r>
            <a:r>
              <a:rPr/>
              <a:t> part is optional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(expression)</a:t>
            </a:r>
            <a:br/>
            <a:r>
              <a:rPr sz="1800">
                <a:latin typeface="Courier"/>
              </a:rPr>
              <a:t>statement1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 sz="1800">
                <a:latin typeface="Courier"/>
              </a:rPr>
              <a:t>statement2</a:t>
            </a:r>
          </a:p>
          <a:p>
            <a:pPr lvl="1"/>
            <a:r>
              <a:rPr sz="1800">
                <a:latin typeface="Courier"/>
              </a:rPr>
              <a:t>expression</a:t>
            </a:r>
            <a:r>
              <a:rPr/>
              <a:t> returns a numerical value</a:t>
            </a:r>
          </a:p>
          <a:p>
            <a:pPr lvl="1"/>
            <a:r>
              <a:rPr sz="1800">
                <a:latin typeface="Courier"/>
              </a:rPr>
              <a:t>0</a:t>
            </a:r>
            <a:r>
              <a:rPr/>
              <a:t> is considered FALSE, any other value is TRUE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if-else</a:t>
            </a:r>
            <a:r>
              <a:rPr/>
              <a:t> </a:t>
            </a:r>
            <a:r>
              <a:rPr/>
              <a:t>ambiguities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default, the </a:t>
            </a:r>
            <a:r>
              <a:rPr sz="1800">
                <a:latin typeface="Courier"/>
              </a:rPr>
              <a:t>else</a:t>
            </a:r>
            <a:r>
              <a:rPr/>
              <a:t> is associated with the inner </a:t>
            </a:r>
            <a:r>
              <a:rPr sz="1800">
                <a:latin typeface="Courier"/>
              </a:rPr>
              <a:t>if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(i \&gt;=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(i \&lt;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a = b;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 sz="1800">
                <a:latin typeface="Courier"/>
              </a:rPr>
              <a:t>    a = c;</a:t>
            </a:r>
          </a:p>
          <a:p>
            <a:pPr lvl="1"/>
            <a:r>
              <a:rPr/>
              <a:t>Use braces to remove ambiguity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(i \&gt;=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(i \&lt;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a = b;</a:t>
            </a:r>
            <a:br/>
            <a:r>
              <a:rPr sz="1800">
                <a:latin typeface="Courier"/>
              </a:rPr>
              <a:t>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 sz="1800">
                <a:latin typeface="Courier"/>
              </a:rPr>
              <a:t>  a = c;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else-if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Useful for expressing multi-way decisions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(expression)</a:t>
            </a:r>
            <a:br/>
            <a:r>
              <a:rPr sz="1800">
                <a:latin typeface="Courier"/>
              </a:rPr>
              <a:t>  statement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(expression)</a:t>
            </a:r>
            <a:br/>
            <a:r>
              <a:rPr sz="1800">
                <a:latin typeface="Courier"/>
              </a:rPr>
              <a:t>  statement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(expression)</a:t>
            </a:r>
            <a:br/>
            <a:r>
              <a:rPr sz="1800">
                <a:latin typeface="Courier"/>
              </a:rPr>
              <a:t>  statement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 sz="1800">
                <a:latin typeface="Courier"/>
              </a:rPr>
              <a:t>  statement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Used to express multi-way decision</a:t>
            </a:r>
          </a:p>
          <a:p>
            <a:pPr lvl="1"/>
            <a:r>
              <a:rPr/>
              <a:t>Matches the result of an expression to one of several integer constants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switch</a:t>
            </a:r>
            <a:r>
              <a:rPr sz="1800">
                <a:latin typeface="Courier"/>
              </a:rPr>
              <a:t> (expression)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case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const</a:t>
            </a:r>
            <a:r>
              <a:rPr sz="1800">
                <a:latin typeface="Courier"/>
              </a:rPr>
              <a:t>-expr:</a:t>
            </a:r>
            <a:br/>
            <a:r>
              <a:rPr sz="1800">
                <a:latin typeface="Courier"/>
              </a:rPr>
              <a:t>    statements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case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const</a:t>
            </a:r>
            <a:r>
              <a:rPr sz="1800">
                <a:latin typeface="Courier"/>
              </a:rPr>
              <a:t>-expr:</a:t>
            </a:r>
            <a:br/>
            <a:r>
              <a:rPr sz="1800">
                <a:latin typeface="Courier"/>
              </a:rPr>
              <a:t>    statements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default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statements</a:t>
            </a:r>
            <a:br/>
            <a:r>
              <a:rPr sz="1800">
                <a:latin typeface="Courier"/>
              </a:rPr>
              <a:t>}</a:t>
            </a:r>
          </a:p>
          <a:p>
            <a:pPr lvl="1"/>
            <a:r>
              <a:rPr/>
              <a:t>a </a:t>
            </a:r>
            <a:r>
              <a:rPr sz="1800">
                <a:latin typeface="Courier"/>
              </a:rPr>
              <a:t>break</a:t>
            </a:r>
            <a:r>
              <a:rPr/>
              <a:t> statement causes exit from the </a:t>
            </a:r>
            <a:r>
              <a:rPr sz="1800">
                <a:latin typeface="Courier"/>
              </a:rPr>
              <a:t>switch</a:t>
            </a:r>
          </a:p>
          <a:p>
            <a:pPr lvl="1"/>
            <a:r>
              <a:rPr/>
              <a:t>without a </a:t>
            </a:r>
            <a:r>
              <a:rPr sz="1800">
                <a:latin typeface="Courier"/>
              </a:rPr>
              <a:t>break</a:t>
            </a:r>
            <a:r>
              <a:rPr/>
              <a:t> all statements after the matching </a:t>
            </a:r>
            <a:r>
              <a:rPr sz="1800">
                <a:latin typeface="Courier"/>
              </a:rPr>
              <a:t>case</a:t>
            </a:r>
            <a:r>
              <a:rPr/>
              <a:t> are executed till the end of the </a:t>
            </a:r>
            <a:r>
              <a:rPr sz="1800">
                <a:latin typeface="Courier"/>
              </a:rPr>
              <a:t>switch</a:t>
            </a:r>
            <a:r>
              <a:rPr/>
              <a:t> block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while loop executes as long as </a:t>
            </a:r>
            <a:r>
              <a:rPr sz="1800">
                <a:latin typeface="Courier"/>
              </a:rPr>
              <a:t>expression</a:t>
            </a:r>
            <a:r>
              <a:rPr/>
              <a:t> is TRUE (not 0)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(expression) {</a:t>
            </a:r>
            <a:br/>
            <a:r>
              <a:rPr sz="1800">
                <a:latin typeface="Courier"/>
              </a:rPr>
              <a:t>  statements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loop has three parts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(expr1; expr2; expr3) {</a:t>
            </a:r>
            <a:br/>
            <a:r>
              <a:rPr sz="1800">
                <a:latin typeface="Courier"/>
              </a:rPr>
              <a:t>  statements</a:t>
            </a:r>
            <a:br/>
            <a:r>
              <a:rPr sz="1800">
                <a:latin typeface="Courier"/>
              </a:rPr>
              <a:t>}</a:t>
            </a:r>
          </a:p>
          <a:p>
            <a:pPr lvl="2"/>
            <a:r>
              <a:rPr sz="1800">
                <a:latin typeface="Courier"/>
              </a:rPr>
              <a:t>expr1</a:t>
            </a:r>
            <a:r>
              <a:rPr/>
              <a:t> is an initialization expression</a:t>
            </a:r>
          </a:p>
          <a:p>
            <a:pPr lvl="2"/>
            <a:r>
              <a:rPr sz="1800">
                <a:latin typeface="Courier"/>
              </a:rPr>
              <a:t>expr2</a:t>
            </a:r>
            <a:r>
              <a:rPr/>
              <a:t> is a relational expression, and</a:t>
            </a:r>
          </a:p>
          <a:p>
            <a:pPr lvl="2"/>
            <a:r>
              <a:rPr sz="1800">
                <a:latin typeface="Courier"/>
              </a:rPr>
              <a:t>expr3</a:t>
            </a:r>
            <a:r>
              <a:rPr/>
              <a:t> is the increment expression</a:t>
            </a:r>
          </a:p>
          <a:p>
            <a:pPr lvl="1"/>
            <a:r>
              <a:rPr/>
              <a:t>The loop executes as long as </a:t>
            </a:r>
            <a:r>
              <a:rPr sz="1800">
                <a:latin typeface="Courier"/>
              </a:rPr>
              <a:t>expr2</a:t>
            </a:r>
            <a:r>
              <a:rPr/>
              <a:t> is TRUE (not 0)</a:t>
            </a:r>
          </a:p>
          <a:p>
            <a:pPr lvl="1"/>
            <a:r>
              <a:rPr/>
              <a:t>All three expressions can be empty which leads to an infinite </a:t>
            </a:r>
            <a:r>
              <a:rPr sz="1800">
                <a:latin typeface="Courier"/>
              </a:rPr>
              <a:t>for</a:t>
            </a:r>
            <a:r>
              <a:rPr/>
              <a:t> loop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do-while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do</a:t>
            </a:r>
            <a:r>
              <a:rPr/>
              <a:t> loop executes at least once before </a:t>
            </a:r>
            <a:r>
              <a:rPr sz="1800">
                <a:latin typeface="Courier"/>
              </a:rPr>
              <a:t>expression</a:t>
            </a:r>
            <a:r>
              <a:rPr/>
              <a:t> is evaluated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do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statements</a:t>
            </a:r>
            <a:br/>
            <a:r>
              <a:rPr sz="1800">
                <a:latin typeface="Courier"/>
              </a:rPr>
              <a:t>} </a:t>
            </a:r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(expression);</a:t>
            </a:r>
          </a:p>
          <a:p>
            <a:pPr lvl="1"/>
            <a:r>
              <a:rPr/>
              <a:t>The loop executes as long as </a:t>
            </a:r>
            <a:r>
              <a:rPr sz="1800">
                <a:latin typeface="Courier"/>
              </a:rPr>
              <a:t>expression</a:t>
            </a:r>
            <a:r>
              <a:rPr/>
              <a:t> is TRUE (not </a:t>
            </a:r>
            <a:r>
              <a:rPr sz="1800">
                <a:latin typeface="Courier"/>
              </a:rPr>
              <a:t>0</a:t>
            </a:r>
            <a:r>
              <a:rPr/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hello.c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&lt;stdio.h&gt;</a:t>
            </a:r>
            <a:br/>
            <a:br/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/* function main - print hello world */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 sz="1800">
                <a:latin typeface="Courier"/>
              </a:rPr>
              <a:t>main()</a:t>
            </a:r>
            <a:br/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  printf(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world!\n"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break statement causes immediate exit from a loop (</a:t>
            </a:r>
            <a:r>
              <a:rPr sz="1800">
                <a:latin typeface="Courier"/>
              </a:rPr>
              <a:t>for</a:t>
            </a:r>
            <a:r>
              <a:rPr/>
              <a:t>, </a:t>
            </a:r>
            <a:r>
              <a:rPr sz="1800">
                <a:latin typeface="Courier"/>
              </a:rPr>
              <a:t>while</a:t>
            </a:r>
            <a:r>
              <a:rPr/>
              <a:t> or </a:t>
            </a:r>
            <a:r>
              <a:rPr sz="1800">
                <a:latin typeface="Courier"/>
              </a:rPr>
              <a:t>do</a:t>
            </a:r>
            <a:r>
              <a:rPr/>
              <a:t>-</a:t>
            </a:r>
            <a:r>
              <a:rPr sz="1800">
                <a:latin typeface="Courier"/>
              </a:rPr>
              <a:t>while</a:t>
            </a:r>
            <a:r>
              <a:rPr/>
              <a:t>) or </a:t>
            </a:r>
            <a:r>
              <a:rPr sz="1800">
                <a:latin typeface="Courier"/>
              </a:rPr>
              <a:t>switch</a:t>
            </a:r>
            <a:r>
              <a:rPr/>
              <a:t> block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continue</a:t>
            </a:r>
            <a:r>
              <a:rPr/>
              <a:t> statement causes a loop to begin the next iteration, the statements following </a:t>
            </a:r>
            <a:r>
              <a:rPr sz="1800">
                <a:latin typeface="Courier"/>
              </a:rPr>
              <a:t>continue</a:t>
            </a:r>
            <a:r>
              <a:rPr/>
              <a:t> are not executed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goto</a:t>
            </a:r>
            <a:r>
              <a:rPr/>
              <a:t> statement causes execution to jump to the statements after the </a:t>
            </a:r>
            <a:r>
              <a:rPr sz="1800">
                <a:latin typeface="Courier"/>
              </a:rPr>
              <a:t>label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goto</a:t>
            </a:r>
            <a:r>
              <a:rPr sz="1800">
                <a:latin typeface="Courier"/>
              </a:rPr>
              <a:t> label;</a:t>
            </a:r>
            <a:br/>
            <a:r>
              <a:rPr sz="1800">
                <a:latin typeface="Courier"/>
              </a:rPr>
              <a:t>statements</a:t>
            </a:r>
            <a:br/>
            <a:r>
              <a:rPr sz="1800">
                <a:latin typeface="Courier"/>
              </a:rPr>
              <a:t>label:</a:t>
            </a:r>
            <a:br/>
            <a:r>
              <a:rPr sz="1800">
                <a:latin typeface="Courier"/>
              </a:rPr>
              <a:t>statements</a:t>
            </a:r>
          </a:p>
          <a:p>
            <a:pPr lvl="1"/>
            <a:r>
              <a:rPr sz="1800">
                <a:latin typeface="Courier"/>
              </a:rPr>
              <a:t>goto</a:t>
            </a:r>
            <a:r>
              <a:rPr/>
              <a:t> is not recommended as it results in spaghetti code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program that converts 1 to 50 mile(s) into kilometers</a:t>
            </a:r>
          </a:p>
          <a:p>
            <a:pPr lvl="1">
              <a:buNone/>
            </a:pPr>
            <a:r>
              <a:rPr b="1"/>
              <a:t>NOTE</a:t>
            </a:r>
            <a:r>
              <a:rPr/>
              <a:t> 1 mile = 1.609344 kilometers</a:t>
            </a:r>
          </a:p>
          <a:p>
            <a:pPr lvl="1"/>
            <a:r>
              <a:rPr/>
              <a:t>Print the result in tabular form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01 mile(s) = 01.609344 km   02 mile(s) = 03.218688 km
03 mile(s) = 04.828032 km   04 mile(s) = 06.437376 km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Structure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Useful for program structuring</a:t>
            </a:r>
          </a:p>
          <a:p>
            <a:pPr lvl="1"/>
            <a:r>
              <a:rPr/>
              <a:t>Make program more modular</a:t>
            </a:r>
          </a:p>
          <a:p>
            <a:pPr lvl="1"/>
            <a:r>
              <a:rPr/>
              <a:t>Should be as generally applicable as possible</a:t>
            </a:r>
          </a:p>
          <a:p>
            <a:pPr lvl="1"/>
            <a:r>
              <a:rPr/>
              <a:t>Should encapsulate implementation as best as possible</a:t>
            </a:r>
          </a:p>
          <a:p>
            <a:pPr lvl="1"/>
            <a:r>
              <a:rPr/>
              <a:t>Cannot be nested (unlike in Pascal)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</a:t>
            </a:r>
            <a:r>
              <a:rPr/>
              <a:t> </a:t>
            </a:r>
            <a:r>
              <a:rPr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need to be declared before use</a:t>
            </a:r>
          </a:p>
          <a:p>
            <a:pPr lvl="1"/>
            <a:r>
              <a:rPr/>
              <a:t>The compiler matches the declaration with the syntax of usage and definition to see if they match</a:t>
            </a:r>
          </a:p>
          <a:p>
            <a:pPr lvl="2"/>
            <a:r>
              <a:rPr/>
              <a:t>the return type should be the same</a:t>
            </a:r>
          </a:p>
          <a:p>
            <a:pPr lvl="2"/>
            <a:r>
              <a:rPr/>
              <a:t>the parameters should be the same type (not name)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return-type function-name (argument declarations);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</a:t>
            </a:r>
            <a:r>
              <a:rPr/>
              <a:t> </a:t>
            </a:r>
            <a:r>
              <a:rPr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return-type function-name (argument declarations) {
  declarations and statements
  return statement returns a value of type return-type
}</a:t>
            </a:r>
          </a:p>
          <a:p>
            <a:pPr lvl="1"/>
            <a:r>
              <a:rPr/>
              <a:t>The return-type can be void or any other type; if not specified, it defaults to </a:t>
            </a:r>
            <a:r>
              <a:rPr sz="1800">
                <a:latin typeface="Courier"/>
              </a:rPr>
              <a:t>int</a:t>
            </a:r>
          </a:p>
          <a:p>
            <a:pPr lvl="1"/>
            <a:r>
              <a:rPr/>
              <a:t>A </a:t>
            </a:r>
            <a:r>
              <a:rPr sz="1800">
                <a:latin typeface="Courier"/>
              </a:rPr>
              <a:t>return</a:t>
            </a:r>
            <a:r>
              <a:rPr/>
              <a:t> statement is optional and can be used to return a value to the caller, the caller may ignore this value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expression;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Anywhere in a C source file</a:t>
            </a:r>
          </a:p>
          <a:p>
            <a:pPr lvl="1"/>
            <a:r>
              <a:rPr/>
              <a:t>Inside a function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a, b;</a:t>
            </a:r>
            <a:br/>
            <a:r>
              <a:rPr sz="1800">
                <a:latin typeface="Courier"/>
              </a:rPr>
              <a:t>}</a:t>
            </a:r>
          </a:p>
          <a:p>
            <a:pPr lvl="1"/>
            <a:r>
              <a:rPr/>
              <a:t>Inside any code block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a, b;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Declaration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 =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"a" is local to main</a:t>
            </a:r>
            <a:br/>
            <a:r>
              <a:rPr sz="1800">
                <a:latin typeface="Courier"/>
              </a:rPr>
              <a:t>  print();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prints "a: 0"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print() {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"a: %d\n"</a:t>
            </a:r>
            <a:r>
              <a:rPr sz="1800">
                <a:latin typeface="Courier"/>
              </a:rPr>
              <a:t>, a);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Multi-line comments begin with </a:t>
            </a:r>
            <a:r>
              <a:rPr sz="1800">
                <a:latin typeface="Courier"/>
              </a:rPr>
              <a:t>/*</a:t>
            </a:r>
            <a:r>
              <a:rPr/>
              <a:t> and end with </a:t>
            </a:r>
            <a:r>
              <a:rPr sz="1800">
                <a:latin typeface="Courier"/>
              </a:rPr>
              <a:t>*/</a:t>
            </a:r>
            <a:r>
              <a:rPr/>
              <a:t>, these are called delimiters</a:t>
            </a:r>
          </a:p>
          <a:p>
            <a:pPr lvl="1"/>
            <a:r>
              <a:rPr sz="1800">
                <a:latin typeface="Courier"/>
              </a:rPr>
              <a:t>#</a:t>
            </a:r>
            <a:r>
              <a:rPr/>
              <a:t> is used to begin pre-processor directives</a:t>
            </a:r>
          </a:p>
          <a:p>
            <a:pPr lvl="1"/>
            <a:r>
              <a:rPr/>
              <a:t>Execution of a C program begins at function main</a:t>
            </a:r>
          </a:p>
          <a:p>
            <a:pPr lvl="2"/>
            <a:r>
              <a:rPr/>
              <a:t>main can return an int value to the operating system otherwise it should return void</a:t>
            </a:r>
          </a:p>
          <a:p>
            <a:pPr lvl="1"/>
            <a:r>
              <a:rPr/>
              <a:t>Code blocks and function bodies begin with { and end with }</a:t>
            </a:r>
          </a:p>
          <a:p>
            <a:pPr lvl="1"/>
            <a:r>
              <a:rPr/>
              <a:t>C statements end with a semicolon ;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External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 defined outside functions or in other source files are external</a:t>
            </a:r>
          </a:p>
          <a:p>
            <a:pPr lvl="2"/>
            <a:r>
              <a:rPr i="1"/>
              <a:t>Definition</a:t>
            </a:r>
            <a:r>
              <a:rPr/>
              <a:t> indicates the place where a variable is created or assigned storage</a:t>
            </a:r>
          </a:p>
          <a:p>
            <a:pPr lvl="1"/>
            <a:r>
              <a:rPr/>
              <a:t>A variable defined before the function definition in a source file is visible to the function, as seen in previous example</a:t>
            </a:r>
          </a:p>
          <a:p>
            <a:pPr lvl="1"/>
            <a:r>
              <a:rPr/>
              <a:t>Remember </a:t>
            </a:r>
            <a:r>
              <a:rPr>
                <a:hlinkClick r:id="rId2"/>
              </a:rPr>
              <a:t>multiple source files</a:t>
            </a:r>
            <a:r>
              <a:rPr/>
              <a:t> example from Introduction?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extern</a:t>
            </a:r>
            <a:r>
              <a:rPr/>
              <a:t> </a:t>
            </a:r>
            <a:r>
              <a:rPr/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extern</a:t>
            </a:r>
            <a:r>
              <a:rPr/>
              <a:t> keyword is used to declare variables defined outside the current function or source file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 =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"a" is local to main</a:t>
            </a:r>
            <a:br/>
            <a:r>
              <a:rPr sz="1800">
                <a:latin typeface="Courier"/>
              </a:rPr>
              <a:t>  print();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prints "a: 0"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print()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extern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"a: %d\n"</a:t>
            </a:r>
            <a:r>
              <a:rPr sz="1800">
                <a:latin typeface="Courier"/>
              </a:rPr>
              <a:t>, a);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auto</a:t>
            </a:r>
            <a:r>
              <a:rPr/>
              <a:t> </a:t>
            </a:r>
            <a:r>
              <a:rPr/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Variables within functions or code blocks that are not declared as extern are </a:t>
            </a:r>
            <a:r>
              <a:rPr sz="1800">
                <a:latin typeface="Courier"/>
              </a:rPr>
              <a:t>auto</a:t>
            </a:r>
            <a:r>
              <a:rPr/>
              <a:t> (for automatic)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auto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 =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"a" is local to main</a:t>
            </a:r>
            <a:br/>
            <a:r>
              <a:rPr sz="1800">
                <a:latin typeface="Courier"/>
              </a:rPr>
              <a:t>  print();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prints "a: 0"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print()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extern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"a: %d\n"</a:t>
            </a:r>
            <a:r>
              <a:rPr sz="1800">
                <a:latin typeface="Courier"/>
              </a:rPr>
              <a:t>, a);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variable declared with the keyword </a:t>
            </a:r>
            <a:r>
              <a:rPr sz="1800">
                <a:latin typeface="Courier"/>
              </a:rPr>
              <a:t>static</a:t>
            </a:r>
            <a:r>
              <a:rPr/>
              <a:t> within a function or code block retains its value till the program ends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print();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prints "a: 0"</a:t>
            </a:r>
            <a:br/>
            <a:r>
              <a:rPr sz="1800">
                <a:latin typeface="Courier"/>
              </a:rPr>
              <a:t>  print();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prints "a: 1"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print()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static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"a: %d\n"</a:t>
            </a:r>
            <a:r>
              <a:rPr sz="1800">
                <a:latin typeface="Courier"/>
              </a:rPr>
              <a:t>, a++);</a:t>
            </a:r>
            <a:br/>
            <a:r>
              <a:rPr sz="1800">
                <a:latin typeface="Courier"/>
              </a:rPr>
              <a:t>}</a:t>
            </a:r>
          </a:p>
          <a:p>
            <a:pPr lvl="1"/>
            <a:r>
              <a:rPr/>
              <a:t>A static variable anywhere else in the source file is considered local to that file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register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Useful for advising a compiler to retain a heavily used variable in a CPU register</a:t>
            </a:r>
          </a:p>
          <a:p>
            <a:pPr lvl="1"/>
            <a:r>
              <a:rPr/>
              <a:t>Examples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register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register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c;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External and static variables</a:t>
            </a:r>
          </a:p>
          <a:p>
            <a:pPr lvl="2"/>
            <a:r>
              <a:rPr/>
              <a:t>Are guaranteed to be initialized to zero</a:t>
            </a:r>
          </a:p>
          <a:p>
            <a:pPr lvl="2"/>
            <a:r>
              <a:rPr/>
              <a:t>Any values assigned must be constant expressions</a:t>
            </a:r>
          </a:p>
          <a:p>
            <a:pPr lvl="1"/>
            <a:r>
              <a:rPr/>
              <a:t>Automatic and register variables</a:t>
            </a:r>
          </a:p>
          <a:p>
            <a:pPr lvl="2"/>
            <a:r>
              <a:rPr/>
              <a:t>Contain garbage unless initialized</a:t>
            </a:r>
          </a:p>
          <a:p>
            <a:pPr lvl="2"/>
            <a:r>
              <a:rPr/>
              <a:t>Can be initialized by specifying expressions containing constants and variables defined earlier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can call itself</a:t>
            </a:r>
          </a:p>
          <a:p>
            <a:pPr lvl="1"/>
            <a:r>
              <a:rPr/>
              <a:t>The local automatic variables are stored in the stack</a:t>
            </a:r>
          </a:p>
          <a:p>
            <a:pPr lvl="1"/>
            <a:r>
              <a:rPr/>
              <a:t>Function parameters are passed using the stack</a:t>
            </a:r>
          </a:p>
          <a:p>
            <a:pPr lvl="1"/>
            <a:r>
              <a:rPr/>
              <a:t>Prone to stack overflow</a:t>
            </a:r>
          </a:p>
          <a:p>
            <a:pPr lvl="1"/>
            <a:r>
              <a:rPr/>
              <a:t>There is always a danger of creating an infinite loop if the exit criteria is not clear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Recursion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print(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i) {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"i:%d\n"</a:t>
            </a:r>
            <a:r>
              <a:rPr sz="1800">
                <a:latin typeface="Courier"/>
              </a:rPr>
              <a:t>, i++);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(i &gt;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print(i);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Used to include external variable and function definitions</a:t>
            </a:r>
          </a:p>
          <a:p>
            <a:pPr lvl="1"/>
            <a:r>
              <a:rPr/>
              <a:t>Allow applications to be compiled in parts</a:t>
            </a:r>
          </a:p>
          <a:p>
            <a:pPr lvl="1"/>
            <a:r>
              <a:rPr/>
              <a:t>The remaining parts are resolved during linking from statically or dynamically linked libraries</a:t>
            </a:r>
          </a:p>
          <a:p>
            <a:pPr lvl="1"/>
            <a:r>
              <a:rPr/>
              <a:t>Remember the </a:t>
            </a:r>
            <a:r>
              <a:rPr>
                <a:hlinkClick r:id="rId2"/>
              </a:rPr>
              <a:t>example</a:t>
            </a:r>
            <a:r>
              <a:rPr/>
              <a:t> from Introduction?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Macro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macro definition takes the form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name replacement-text</a:t>
            </a:r>
          </a:p>
          <a:p>
            <a:pPr lvl="1"/>
            <a:r>
              <a:rPr/>
              <a:t>Token name has the same syntax as a variable name</a:t>
            </a:r>
          </a:p>
          <a:p>
            <a:pPr lvl="1"/>
            <a:r>
              <a:rPr/>
              <a:t>Everywhere in the source file, where the token name occurs, it is substituted by </a:t>
            </a:r>
            <a:r>
              <a:rPr sz="1800">
                <a:latin typeface="Courier"/>
              </a:rPr>
              <a:t>replacement-text</a:t>
            </a:r>
          </a:p>
          <a:p>
            <a:pPr lvl="1"/>
            <a:r>
              <a:rPr sz="1800">
                <a:latin typeface="Courier"/>
              </a:rPr>
              <a:t>replacement-text</a:t>
            </a:r>
            <a:r>
              <a:rPr/>
              <a:t> is any arbitrary text and it can span several lines by ending each line with a </a:t>
            </a:r>
            <a:r>
              <a:rPr sz="1800">
                <a:latin typeface="Courier"/>
              </a:rPr>
              <a:t>\</a:t>
            </a:r>
          </a:p>
          <a:p>
            <a:pPr lvl="1"/>
            <a:r>
              <a:rPr/>
              <a:t>A macro can also be defined or redefined by using the </a:t>
            </a:r>
            <a:r>
              <a:rPr sz="1800">
                <a:latin typeface="Courier"/>
              </a:rPr>
              <a:t>-D</a:t>
            </a:r>
            <a:r>
              <a:rPr/>
              <a:t> compiler option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–Dname=value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Executing</a:t>
            </a:r>
            <a:r>
              <a:rPr/>
              <a:t> </a:t>
            </a:r>
            <a:r>
              <a:rPr/>
              <a:t>hello.c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</a:t>
            </a:r>
            <a:r>
              <a:rPr>
                <a:hlinkClick r:id="rId2"/>
              </a:rPr>
              <a:t>GCC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hello.c -o hello -Wall</a:t>
            </a:r>
          </a:p>
          <a:p>
            <a:pPr lvl="1"/>
            <a:r>
              <a:rPr/>
              <a:t>Without -o option the output is named a.out</a:t>
            </a:r>
          </a:p>
          <a:p>
            <a:pPr lvl="1"/>
            <a:r>
              <a:rPr/>
              <a:t>Execute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./hello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hello world!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Un-define</a:t>
            </a:r>
            <a:r>
              <a:rPr/>
              <a:t> </a:t>
            </a:r>
            <a:r>
              <a:rPr/>
              <a:t>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un-define a macro called </a:t>
            </a:r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#undef name</a:t>
            </a:r>
          </a:p>
          <a:p>
            <a:pPr lvl="1"/>
            <a:r>
              <a:rPr/>
              <a:t>A macro defined in a program can also be undefined by using the </a:t>
            </a:r>
            <a:r>
              <a:rPr sz="1800">
                <a:latin typeface="Courier"/>
              </a:rPr>
              <a:t>-U</a:t>
            </a:r>
            <a:r>
              <a:rPr/>
              <a:t> compiler option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-Uname</a:t>
            </a:r>
          </a:p>
          <a:p>
            <a:pPr lvl="1"/>
            <a:r>
              <a:rPr/>
              <a:t>where </a:t>
            </a:r>
            <a:r>
              <a:rPr sz="1800">
                <a:latin typeface="Courier"/>
              </a:rPr>
              <a:t>name</a:t>
            </a:r>
            <a:r>
              <a:rPr/>
              <a:t> is the name of the macro you want to undefine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Macro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like functions but result in inline code</a:t>
            </a:r>
          </a:p>
          <a:p>
            <a:pPr lvl="1"/>
            <a:r>
              <a:rPr/>
              <a:t>Macro with arguments are applicable to arbitrary types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MAX(A,B) ((A) &gt; (B) ? (A) : (B))</a:t>
            </a:r>
            <a:br/>
            <a:br/>
            <a:r>
              <a:rPr sz="1800">
                <a:latin typeface="Courier"/>
              </a:rPr>
              <a:t>MAX(</a:t>
            </a:r>
            <a:r>
              <a:rPr sz="1800">
                <a:solidFill>
                  <a:srgbClr val="40A070"/>
                </a:solidFill>
                <a:latin typeface="Courier"/>
              </a:rPr>
              <a:t>1.5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2.9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// ((1.5) &gt; (2.9) ? (1.5) : (2.9))</a:t>
            </a:r>
            <a:br/>
            <a:br/>
            <a:r>
              <a:rPr sz="1800">
                <a:latin typeface="Courier"/>
              </a:rPr>
              <a:t>MAX(a+b, c+d) </a:t>
            </a:r>
            <a:r>
              <a:rPr sz="1800" i="1">
                <a:solidFill>
                  <a:srgbClr val="60A0B0"/>
                </a:solidFill>
                <a:latin typeface="Courier"/>
              </a:rPr>
              <a:t>// ((a+b) &gt; (c+d) ? (a+b) : (c+d))</a:t>
            </a:r>
          </a:p>
          <a:p>
            <a:pPr lvl="1"/>
            <a:r>
              <a:rPr/>
              <a:t>The parentheses are required to maintain proper expression semantics after substitution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Macro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debug_print(expression) printf(\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  #expression " = %g\n", expression)</a:t>
            </a:r>
            <a:br/>
            <a:br/>
            <a:r>
              <a:rPr sz="1800">
                <a:latin typeface="Courier"/>
              </a:rPr>
              <a:t>debug_print(x);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//printf("x" " = %g\n", x);</a:t>
            </a:r>
            <a:br/>
            <a:br/>
            <a:br/>
            <a:r>
              <a:rPr sz="1800">
                <a:solidFill>
                  <a:srgbClr val="BC7A00"/>
                </a:solidFill>
                <a:latin typeface="Courier"/>
              </a:rPr>
              <a:t>#define concat(prefix, suffix) prefix ## suffix</a:t>
            </a:r>
            <a:br/>
            <a:br/>
            <a:r>
              <a:rPr sz="1800">
                <a:latin typeface="Courier"/>
              </a:rPr>
              <a:t>concat(name,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//name1;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Conditional</a:t>
            </a:r>
            <a:r>
              <a:rPr/>
              <a:t> </a:t>
            </a:r>
            <a:r>
              <a:rPr/>
              <a:t>inclusion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Preprocessing provides for means to insert code conditionally</a:t>
            </a:r>
          </a:p>
          <a:p>
            <a:pPr lvl="1"/>
            <a:r>
              <a:rPr/>
              <a:t>This can useful to</a:t>
            </a:r>
          </a:p>
          <a:p>
            <a:pPr lvl="2"/>
            <a:r>
              <a:rPr/>
              <a:t>Enable or disable tracing statements</a:t>
            </a:r>
          </a:p>
          <a:p>
            <a:pPr lvl="2"/>
            <a:r>
              <a:rPr/>
              <a:t>Include OS specific code</a:t>
            </a:r>
          </a:p>
          <a:p>
            <a:pPr lvl="2"/>
            <a:r>
              <a:rPr/>
              <a:t>Include a header file just once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disable</a:t>
            </a:r>
            <a:r>
              <a:rPr/>
              <a:t> </a:t>
            </a: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integer constants and the following operators can be used in the expression following </a:t>
            </a:r>
            <a:r>
              <a:rPr sz="1800">
                <a:latin typeface="Courier"/>
              </a:rPr>
              <a:t>#if</a:t>
            </a:r>
          </a:p>
          <a:p>
            <a:pPr lvl="2"/>
            <a:r>
              <a:rPr sz="1800">
                <a:latin typeface="Courier"/>
              </a:rPr>
              <a:t>&amp;&amp;</a:t>
            </a:r>
            <a:r>
              <a:rPr/>
              <a:t>, </a:t>
            </a:r>
            <a:r>
              <a:rPr sz="1800">
                <a:latin typeface="Courier"/>
              </a:rPr>
              <a:t>||</a:t>
            </a:r>
            <a:r>
              <a:rPr/>
              <a:t>, </a:t>
            </a:r>
            <a:r>
              <a:rPr sz="1800">
                <a:latin typeface="Courier"/>
              </a:rPr>
              <a:t>&lt;</a:t>
            </a:r>
            <a:r>
              <a:rPr/>
              <a:t>, </a:t>
            </a:r>
            <a:r>
              <a:rPr sz="1800">
                <a:latin typeface="Courier"/>
              </a:rPr>
              <a:t>&gt;</a:t>
            </a:r>
            <a:r>
              <a:rPr/>
              <a:t>, </a:t>
            </a:r>
            <a:r>
              <a:rPr sz="1800">
                <a:latin typeface="Courier"/>
              </a:rPr>
              <a:t>&lt;=</a:t>
            </a:r>
            <a:r>
              <a:rPr/>
              <a:t>, </a:t>
            </a:r>
            <a:r>
              <a:rPr sz="1800">
                <a:latin typeface="Courier"/>
              </a:rPr>
              <a:t>&gt;=</a:t>
            </a:r>
            <a:r>
              <a:rPr/>
              <a:t>, </a:t>
            </a:r>
            <a:r>
              <a:rPr sz="1800">
                <a:latin typeface="Courier"/>
              </a:rPr>
              <a:t>!</a:t>
            </a:r>
            <a:r>
              <a:rPr/>
              <a:t>, and </a:t>
            </a:r>
            <a:r>
              <a:rPr sz="1800">
                <a:latin typeface="Courier"/>
              </a:rPr>
              <a:t>==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TRACE_NONE 0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#define TRACE_DEBUG 1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#define TRACE_ALL 2</a:t>
            </a:r>
            <a:br/>
            <a:br/>
            <a:r>
              <a:rPr sz="1800">
                <a:solidFill>
                  <a:srgbClr val="BC7A00"/>
                </a:solidFill>
                <a:latin typeface="Courier"/>
              </a:rPr>
              <a:t>#define TRACE_LEVEL TRACE_DEBUG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#if TRACE_LEVEL == TRACE_ALL || TRACE_LEVEL == \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    TRACE_DEBUG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"within main\n"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#endif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OS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#if !defined(OSNAME)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BC7A00"/>
                </a:solidFill>
                <a:latin typeface="Courier"/>
              </a:rPr>
              <a:t>#error OSNAME not specified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#endif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#if OSNAME == LINUX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"Linux\n"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#else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"Windows\n"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#endif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}</a:t>
            </a:r>
          </a:p>
          <a:p>
            <a:pPr lvl="1"/>
            <a:r>
              <a:rPr/>
              <a:t>Compile program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-DOSNAME -DLINUX macro.c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Include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#ifndef _HDR_H_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#define _HDR_H_</a:t>
            </a:r>
            <a:br/>
            <a:r>
              <a:rPr sz="1800">
                <a:latin typeface="Courier"/>
              </a:rPr>
              <a:t>  declarations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#endif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factorial of a number </a:t>
            </a:r>
            <a:r>
              <a:rPr sz="1800">
                <a:latin typeface="Courier"/>
              </a:rPr>
              <a:t>n</a:t>
            </a:r>
            <a:r>
              <a:rPr/>
              <a:t>, denoted as </a:t>
            </a:r>
            <a:r>
              <a:rPr sz="1800">
                <a:latin typeface="Courier"/>
              </a:rPr>
              <a:t>n!</a:t>
            </a:r>
            <a:r>
              <a:rPr/>
              <a:t>, is calculated as:</a:t>
            </a:r>
          </a:p>
          <a:p>
            <a:pPr lvl="1">
              <a:buNone/>
            </a:pPr>
            <a:r>
              <a:rPr sz="1800">
                <a:latin typeface="Courier"/>
              </a:rPr>
              <a:t>n * (n-1) * (n-2)... 3 * 2 * 1</a:t>
            </a:r>
          </a:p>
          <a:p>
            <a:pPr lvl="1">
              <a:buNone/>
            </a:pPr>
            <a:r>
              <a:rPr/>
              <a:t>Thus, </a:t>
            </a:r>
            <a:r>
              <a:rPr sz="1800">
                <a:latin typeface="Courier"/>
              </a:rPr>
              <a:t>5!=120</a:t>
            </a:r>
            <a:r>
              <a:rPr/>
              <a:t> and </a:t>
            </a:r>
            <a:r>
              <a:rPr sz="1800">
                <a:latin typeface="Courier"/>
              </a:rPr>
              <a:t>10!=3628800</a:t>
            </a:r>
          </a:p>
          <a:p>
            <a:pPr lvl="1"/>
            <a:r>
              <a:rPr/>
              <a:t>Write a recursive function to calculate factorial for any number </a:t>
            </a:r>
            <a:r>
              <a:rPr sz="1800">
                <a:latin typeface="Courier"/>
              </a:rPr>
              <a:t>n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Pointers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Arrays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Pointers are variables that store memory addresses</a:t>
            </a:r>
          </a:p>
          <a:p>
            <a:pPr lvl="1"/>
            <a:r>
              <a:rPr/>
              <a:t>They store the address of a memory region that stores a particular type of data</a:t>
            </a:r>
          </a:p>
          <a:p>
            <a:pPr lvl="1"/>
            <a:r>
              <a:rPr/>
              <a:t>The size of a pointer is determined by the address size of the CPU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p;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 =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p = &amp;i;</a:t>
            </a:r>
          </a:p>
          <a:p>
            <a:pPr lvl="1"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Compilation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Compiler produces the executable by performing the following steps</a:t>
            </a:r>
          </a:p>
          <a:p>
            <a:pPr lvl="2"/>
            <a:r>
              <a:rPr/>
              <a:t>Pre-processing</a:t>
            </a:r>
          </a:p>
          <a:p>
            <a:pPr lvl="2"/>
            <a:r>
              <a:rPr/>
              <a:t>Compilation and assembly</a:t>
            </a:r>
          </a:p>
          <a:p>
            <a:pPr lvl="2"/>
            <a:r>
              <a:rPr/>
              <a:t>Linking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</a:t>
            </a:r>
            <a:r>
              <a:rPr/>
              <a:t> </a:t>
            </a:r>
            <a:r>
              <a:rPr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pointer is declared using the </a:t>
            </a:r>
            <a:r>
              <a:rPr sz="1800">
                <a:latin typeface="Courier"/>
              </a:rPr>
              <a:t>*</a:t>
            </a:r>
            <a:r>
              <a:rPr/>
              <a:t> operator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p;</a:t>
            </a:r>
          </a:p>
          <a:p>
            <a:pPr lvl="1"/>
            <a:r>
              <a:rPr sz="1800">
                <a:latin typeface="Courier"/>
              </a:rPr>
              <a:t>*</a:t>
            </a:r>
            <a:r>
              <a:rPr/>
              <a:t> is called the dereferencing operator because </a:t>
            </a:r>
            <a:r>
              <a:rPr sz="1800">
                <a:latin typeface="Courier"/>
              </a:rPr>
              <a:t>*p</a:t>
            </a:r>
            <a:r>
              <a:rPr/>
              <a:t> returns the value of the value </a:t>
            </a:r>
            <a:r>
              <a:rPr sz="1800">
                <a:latin typeface="Courier"/>
              </a:rPr>
              <a:t>p</a:t>
            </a:r>
            <a:r>
              <a:rPr/>
              <a:t> points to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&amp;</a:t>
            </a:r>
            <a:r>
              <a:rPr/>
              <a:t> operator is used to recover the memory address of a variable; it cannot be applied to expressions, constants, or register variables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 = &amp;i;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Pointers of the same type can be assigned to one another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 =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ip = &amp;i;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iq = ip;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iq now points to i</a:t>
            </a:r>
          </a:p>
          <a:p>
            <a:pPr lvl="1"/>
            <a:r>
              <a:rPr/>
              <a:t>Operator precedence in usage of </a:t>
            </a:r>
            <a:r>
              <a:rPr sz="1800">
                <a:latin typeface="Courier"/>
              </a:rPr>
              <a:t>*</a:t>
            </a:r>
            <a:r>
              <a:rPr/>
              <a:t> operator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*ip +=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++*ip;</a:t>
            </a:r>
            <a:br/>
            <a:r>
              <a:rPr sz="1800">
                <a:latin typeface="Courier"/>
              </a:rPr>
              <a:t>(*ip)++;</a:t>
            </a:r>
          </a:p>
          <a:p>
            <a:pPr lvl="2"/>
            <a:r>
              <a:rPr/>
              <a:t>increment value pointed to by </a:t>
            </a:r>
            <a:r>
              <a:rPr sz="1800">
                <a:latin typeface="Courier"/>
              </a:rPr>
              <a:t>ip</a:t>
            </a:r>
          </a:p>
          <a:p>
            <a:pPr lvl="2"/>
            <a:r>
              <a:rPr sz="1800">
                <a:latin typeface="Courier"/>
              </a:rPr>
              <a:t>*ip++;</a:t>
            </a:r>
            <a:r>
              <a:rPr/>
              <a:t> would be incorrect; why?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</a:t>
            </a:r>
            <a:r>
              <a:rPr/>
              <a:t> </a:t>
            </a: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Arguments are passed to a function by value, even pointer arguments</a:t>
            </a:r>
          </a:p>
          <a:p>
            <a:pPr lvl="1"/>
            <a:r>
              <a:rPr/>
              <a:t>Pointers provide a mechanism for functions to alter the value of referenced variables</a:t>
            </a:r>
          </a:p>
          <a:p>
            <a:pPr lvl="1"/>
            <a:r>
              <a:rPr/>
              <a:t>Exercise: write a function that swaps the value of its arguments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Arrays provide contiguous storage to multiple elements of the same type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a[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];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declares an array of 10 integers</a:t>
            </a:r>
          </a:p>
          <a:p>
            <a:pPr lvl="1"/>
            <a:r>
              <a:rPr/>
              <a:t>Elements of arrays declared as </a:t>
            </a:r>
            <a:r>
              <a:rPr sz="1800">
                <a:latin typeface="Courier"/>
              </a:rPr>
              <a:t>extern</a:t>
            </a:r>
            <a:r>
              <a:rPr/>
              <a:t>, </a:t>
            </a:r>
            <a:r>
              <a:rPr sz="1800">
                <a:latin typeface="Courier"/>
              </a:rPr>
              <a:t>static</a:t>
            </a:r>
            <a:r>
              <a:rPr/>
              <a:t> and </a:t>
            </a:r>
            <a:r>
              <a:rPr sz="1800">
                <a:latin typeface="Courier"/>
              </a:rPr>
              <a:t>auto</a:t>
            </a:r>
            <a:r>
              <a:rPr/>
              <a:t> are initialized to zero</a:t>
            </a:r>
          </a:p>
          <a:p>
            <a:pPr lvl="1"/>
            <a:r>
              <a:rPr/>
              <a:t>The array index starts at zero</a:t>
            </a:r>
          </a:p>
          <a:p>
            <a:pPr lvl="1">
              <a:buNone/>
            </a:pP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Array</a:t>
            </a:r>
            <a:r>
              <a:rPr/>
              <a:t> </a:t>
            </a:r>
            <a:r>
              <a:rPr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Arrays can be initialized during declaration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days[] = {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};</a:t>
            </a:r>
          </a:p>
          <a:p>
            <a:pPr lvl="2"/>
            <a:r>
              <a:rPr/>
              <a:t>compiler fills in the size and fills the array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name[] = </a:t>
            </a:r>
            <a:r>
              <a:rPr sz="1800">
                <a:solidFill>
                  <a:srgbClr val="4070A0"/>
                </a:solidFill>
                <a:latin typeface="Courier"/>
              </a:rPr>
              <a:t>"name"</a:t>
            </a:r>
            <a:r>
              <a:rPr sz="1800">
                <a:latin typeface="Courier"/>
              </a:rPr>
              <a:t>;</a:t>
            </a:r>
          </a:p>
          <a:p>
            <a:pPr lvl="2"/>
            <a:r>
              <a:rPr/>
              <a:t>right-hand side is a string constant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name[] = {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'm'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'e'</a:t>
            </a:r>
            <a:r>
              <a:rPr sz="1800">
                <a:latin typeface="Courier"/>
              </a:rPr>
              <a:t>};</a:t>
            </a:r>
          </a:p>
          <a:p>
            <a:pPr lvl="1"/>
            <a:r>
              <a:rPr/>
              <a:t>Arrays can be initialized using assignment statements or using loops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days[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];</a:t>
            </a:r>
            <a:br/>
            <a:r>
              <a:rPr sz="1800">
                <a:latin typeface="Courier"/>
              </a:rPr>
              <a:t>days[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 =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;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Arrays and pointers are related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 = {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 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};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p = &amp;a[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q = a;</a:t>
            </a:r>
          </a:p>
          <a:p>
            <a:pPr lvl="2"/>
            <a:r>
              <a:rPr sz="1800">
                <a:latin typeface="Courier"/>
              </a:rPr>
              <a:t>a</a:t>
            </a:r>
            <a:r>
              <a:rPr/>
              <a:t> always points to the start of the array and cannot be changed</a:t>
            </a:r>
          </a:p>
          <a:p>
            <a:pPr lvl="1">
              <a:buNone/>
            </a:pP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Pointers can be incremented in integer steps</a:t>
            </a:r>
          </a:p>
          <a:p>
            <a:pPr lvl="1"/>
            <a:r>
              <a:rPr sz="1800">
                <a:latin typeface="Courier"/>
              </a:rPr>
              <a:t>p++</a:t>
            </a:r>
            <a:r>
              <a:rPr/>
              <a:t> points to the next element</a:t>
            </a:r>
          </a:p>
          <a:p>
            <a:pPr lvl="2"/>
            <a:r>
              <a:rPr/>
              <a:t>what does </a:t>
            </a:r>
            <a:r>
              <a:rPr sz="1800">
                <a:latin typeface="Courier"/>
              </a:rPr>
              <a:t>*p++ = 10</a:t>
            </a:r>
            <a:r>
              <a:rPr/>
              <a:t> do? (hint – see operator precedence table)</a:t>
            </a:r>
          </a:p>
          <a:p>
            <a:pPr lvl="1"/>
            <a:r>
              <a:rPr sz="1800">
                <a:latin typeface="Courier"/>
              </a:rPr>
              <a:t>p--</a:t>
            </a:r>
            <a:r>
              <a:rPr/>
              <a:t> points to the previous element</a:t>
            </a:r>
          </a:p>
          <a:p>
            <a:pPr lvl="2"/>
            <a:r>
              <a:rPr/>
              <a:t>what does </a:t>
            </a:r>
            <a:r>
              <a:rPr sz="1800">
                <a:latin typeface="Courier"/>
              </a:rPr>
              <a:t>*--p = 10</a:t>
            </a:r>
            <a:r>
              <a:rPr/>
              <a:t> do? (hint – see operator precedence table)</a:t>
            </a:r>
          </a:p>
          <a:p>
            <a:pPr lvl="1"/>
            <a:r>
              <a:rPr sz="1800">
                <a:latin typeface="Courier"/>
              </a:rPr>
              <a:t>p+=i</a:t>
            </a:r>
            <a:r>
              <a:rPr/>
              <a:t> points to </a:t>
            </a:r>
            <a:r>
              <a:rPr sz="1800">
                <a:latin typeface="Courier"/>
              </a:rPr>
              <a:t>i</a:t>
            </a:r>
            <a:r>
              <a:rPr/>
              <a:t> elements beyond the current position</a:t>
            </a:r>
          </a:p>
          <a:p>
            <a:pPr lvl="1"/>
            <a:r>
              <a:rPr sz="1800">
                <a:latin typeface="Courier"/>
              </a:rPr>
              <a:t>p-=i</a:t>
            </a:r>
            <a:r>
              <a:rPr/>
              <a:t> points to </a:t>
            </a:r>
            <a:r>
              <a:rPr sz="1800">
                <a:latin typeface="Courier"/>
              </a:rPr>
              <a:t>i</a:t>
            </a:r>
            <a:r>
              <a:rPr/>
              <a:t> elements before the current position</a:t>
            </a:r>
          </a:p>
          <a:p>
            <a:pPr lvl="1"/>
            <a:r>
              <a:rPr sz="1800">
                <a:latin typeface="Courier"/>
              </a:rPr>
              <a:t>p = 0</a:t>
            </a:r>
            <a:r>
              <a:rPr/>
              <a:t> or </a:t>
            </a:r>
            <a:r>
              <a:rPr sz="1800">
                <a:latin typeface="Courier"/>
              </a:rPr>
              <a:t>p = NULL</a:t>
            </a:r>
            <a:r>
              <a:rPr/>
              <a:t> makes p a null pointer; a valid pointer that does not point to anything in particular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constants are arrays of </a:t>
            </a:r>
            <a:r>
              <a:rPr sz="1800">
                <a:latin typeface="Courier"/>
              </a:rPr>
              <a:t>char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name [] = </a:t>
            </a:r>
            <a:r>
              <a:rPr sz="1800">
                <a:solidFill>
                  <a:srgbClr val="4070A0"/>
                </a:solidFill>
                <a:latin typeface="Courier"/>
              </a:rPr>
              <a:t>"name"</a:t>
            </a:r>
            <a:r>
              <a:rPr sz="1800">
                <a:latin typeface="Courier"/>
              </a:rPr>
              <a:t>;</a:t>
            </a:r>
          </a:p>
          <a:p>
            <a:pPr lvl="1"/>
            <a:r>
              <a:rPr/>
              <a:t>Since an array of </a:t>
            </a:r>
            <a:r>
              <a:rPr sz="1800">
                <a:latin typeface="Courier"/>
              </a:rPr>
              <a:t>char</a:t>
            </a:r>
            <a:r>
              <a:rPr/>
              <a:t> can be assigned to a pointer to </a:t>
            </a:r>
            <a:r>
              <a:rPr sz="1800">
                <a:latin typeface="Courier"/>
              </a:rPr>
              <a:t>char</a:t>
            </a:r>
            <a:r>
              <a:rPr/>
              <a:t>, a pointer to </a:t>
            </a:r>
            <a:r>
              <a:rPr sz="1800">
                <a:latin typeface="Courier"/>
              </a:rPr>
              <a:t>char</a:t>
            </a:r>
            <a:r>
              <a:rPr/>
              <a:t> can refer to a string constant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 name = </a:t>
            </a:r>
            <a:r>
              <a:rPr sz="1800">
                <a:solidFill>
                  <a:srgbClr val="4070A0"/>
                </a:solidFill>
                <a:latin typeface="Courier"/>
              </a:rPr>
              <a:t>"name"</a:t>
            </a:r>
            <a:r>
              <a:rPr sz="1800">
                <a:latin typeface="Courier"/>
              </a:rPr>
              <a:t>;</a:t>
            </a:r>
          </a:p>
          <a:p>
            <a:pPr lvl="1"/>
            <a:r>
              <a:rPr sz="1800">
                <a:latin typeface="Courier"/>
              </a:rPr>
              <a:t>strlen(s)</a:t>
            </a:r>
            <a:r>
              <a:rPr/>
              <a:t> can be used to calculate length of a string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strlen(name) returns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</a:p>
          <a:p>
            <a:pPr lvl="1"/>
            <a:r>
              <a:rPr/>
              <a:t>A string is internally padded with NULL character or </a:t>
            </a:r>
            <a:r>
              <a:rPr sz="1800">
                <a:latin typeface="Courier"/>
              </a:rPr>
              <a:t>'\0'</a:t>
            </a:r>
            <a:r>
              <a:rPr/>
              <a:t>; </a:t>
            </a:r>
            <a:r>
              <a:rPr sz="1800">
                <a:latin typeface="Courier"/>
              </a:rPr>
              <a:t>name</a:t>
            </a:r>
            <a:r>
              <a:rPr/>
              <a:t> is thus internally 5 characters long</a:t>
            </a:r>
          </a:p>
          <a:p>
            <a:pPr lvl="1"/>
            <a:r>
              <a:rPr/>
              <a:t>Exercise: write a function to replace </a:t>
            </a:r>
            <a:r>
              <a:rPr sz="1800">
                <a:latin typeface="Courier"/>
              </a:rPr>
              <a:t>strcpy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Multi-dimensional</a:t>
            </a:r>
            <a:r>
              <a:rPr/>
              <a:t> </a:t>
            </a: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Declaration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a[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];</a:t>
            </a:r>
          </a:p>
          <a:p>
            <a:pPr lvl="2"/>
            <a:r>
              <a:rPr/>
              <a:t>10 rows and 20 columns, </a:t>
            </a:r>
            <a:r>
              <a:rPr i="1"/>
              <a:t>contiguous</a:t>
            </a:r>
            <a:r>
              <a:rPr/>
              <a:t> storage for 200 integers</a:t>
            </a:r>
          </a:p>
          <a:p>
            <a:pPr lvl="1"/>
            <a:r>
              <a:rPr/>
              <a:t>Initialization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a[][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= { {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}, {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} };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(b[])[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= { {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}, {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} };</a:t>
            </a:r>
          </a:p>
          <a:p>
            <a:pPr lvl="2"/>
            <a:r>
              <a:rPr/>
              <a:t>The number of columns (length of each row) needs to be known beforehand; try printing </a:t>
            </a:r>
            <a:r>
              <a:rPr sz="1800">
                <a:latin typeface="Courier"/>
              </a:rPr>
              <a:t>a[1][1]</a:t>
            </a:r>
            <a:r>
              <a:rPr/>
              <a:t>, what do you get?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Array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is how you would construct an array of string constants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a[][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] = {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"world!"</a:t>
            </a:r>
            <a:r>
              <a:rPr sz="1800">
                <a:latin typeface="Courier"/>
              </a:rPr>
              <a:t>};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"%s %s\n"</a:t>
            </a:r>
            <a:r>
              <a:rPr sz="1800">
                <a:latin typeface="Courier"/>
              </a:rPr>
              <a:t>, a[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 a[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]);</a:t>
            </a:r>
          </a:p>
          <a:p>
            <a:pPr lvl="1">
              <a:buNone/>
            </a:pPr>
          </a:p>
          <a:p>
            <a:pPr lvl="1"/>
            <a:r>
              <a:rPr/>
              <a:t>The multi-dimensional array above may be substituted by an array of pointers to char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 a[] = {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"world!"</a:t>
            </a:r>
            <a:r>
              <a:rPr sz="1800">
                <a:latin typeface="Courier"/>
              </a:rPr>
              <a:t>};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"%s %s\n"</a:t>
            </a:r>
            <a:r>
              <a:rPr sz="1800">
                <a:latin typeface="Courier"/>
              </a:rPr>
              <a:t>, a[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 a[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]);</a:t>
            </a:r>
          </a:p>
          <a:p>
            <a:pPr lvl="1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Devendra Tewari</dc:creator>
  <cp:keywords/>
  <dcterms:created xsi:type="dcterms:W3CDTF">2018-12-19T16:53:51Z</dcterms:created>
  <dcterms:modified xsi:type="dcterms:W3CDTF">2018-12-19T16:53:51Z</dcterms:modified>
</cp:coreProperties>
</file>