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0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altLang="en-US"/>
          </a:p>
        </p:txBody>
      </p:sp>
      <p:sp>
        <p:nvSpPr>
          <p:cNvPr id="133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os estilos do texto mestre</a:t>
            </a:r>
          </a:p>
          <a:p>
            <a:pPr lvl="1"/>
            <a:r>
              <a:rPr lang="pt-BR" altLang="en-US" smtClean="0"/>
              <a:t>Segundo nível</a:t>
            </a:r>
          </a:p>
          <a:p>
            <a:pPr lvl="2"/>
            <a:r>
              <a:rPr lang="pt-BR" altLang="en-US" smtClean="0"/>
              <a:t>Terceiro nível</a:t>
            </a:r>
          </a:p>
          <a:p>
            <a:pPr lvl="3"/>
            <a:r>
              <a:rPr lang="pt-BR" altLang="en-US" smtClean="0"/>
              <a:t>Quarto nível</a:t>
            </a:r>
          </a:p>
          <a:p>
            <a:pPr lvl="4"/>
            <a:r>
              <a:rPr lang="pt-BR" altLang="en-US" smtClean="0"/>
              <a:t>Quinto nível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5D4A86-884A-4C13-89B8-A93CCBD874A2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14545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5F447E-7C49-43E5-8B45-28D4DD5FCC5E}" type="slidenum">
              <a:rPr lang="pt-BR" altLang="en-US"/>
              <a:pPr/>
              <a:t>1</a:t>
            </a:fld>
            <a:endParaRPr lang="pt-BR" altLang="en-US"/>
          </a:p>
        </p:txBody>
      </p:sp>
      <p:sp>
        <p:nvSpPr>
          <p:cNvPr id="14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04812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72AC1-C1D5-48BF-808E-3FA688655128}" type="slidenum">
              <a:rPr lang="pt-BR" altLang="en-US"/>
              <a:pPr/>
              <a:t>10</a:t>
            </a:fld>
            <a:endParaRPr lang="pt-BR" altLang="en-US"/>
          </a:p>
        </p:txBody>
      </p:sp>
      <p:sp>
        <p:nvSpPr>
          <p:cNvPr id="21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21570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1F6B28-FF83-474E-A04E-AD80564E7190}" type="slidenum">
              <a:rPr lang="pt-BR" altLang="en-US"/>
              <a:pPr/>
              <a:t>11</a:t>
            </a:fld>
            <a:endParaRPr lang="pt-BR" altLang="en-US"/>
          </a:p>
        </p:txBody>
      </p:sp>
      <p:sp>
        <p:nvSpPr>
          <p:cNvPr id="23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212125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EAAC40-1E2B-4CAA-B3E3-50208B028D43}" type="slidenum">
              <a:rPr lang="pt-BR" altLang="en-US"/>
              <a:pPr/>
              <a:t>12</a:t>
            </a:fld>
            <a:endParaRPr lang="pt-BR" altLang="en-US"/>
          </a:p>
        </p:txBody>
      </p:sp>
      <p:sp>
        <p:nvSpPr>
          <p:cNvPr id="25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6570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716458-6C77-4119-B4AB-54C0B5F72437}" type="slidenum">
              <a:rPr lang="pt-BR" altLang="en-US"/>
              <a:pPr/>
              <a:t>2</a:t>
            </a:fld>
            <a:endParaRPr lang="pt-BR" altLang="en-US"/>
          </a:p>
        </p:txBody>
      </p:sp>
      <p:sp>
        <p:nvSpPr>
          <p:cNvPr id="15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2288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8D7EAB-1AB6-42C3-8002-8B6D66FE7D24}" type="slidenum">
              <a:rPr lang="pt-BR" altLang="en-US"/>
              <a:pPr/>
              <a:t>3</a:t>
            </a:fld>
            <a:endParaRPr lang="pt-BR" altLang="en-US"/>
          </a:p>
        </p:txBody>
      </p:sp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81360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BB432-BAC7-4834-9627-5388C385A6E8}" type="slidenum">
              <a:rPr lang="pt-BR" altLang="en-US"/>
              <a:pPr/>
              <a:t>4</a:t>
            </a:fld>
            <a:endParaRPr lang="pt-BR" altLang="en-US"/>
          </a:p>
        </p:txBody>
      </p:sp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26838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A28703-C126-44E7-B78B-B2DE53D7DFCE}" type="slidenum">
              <a:rPr lang="pt-BR" altLang="en-US"/>
              <a:pPr/>
              <a:t>5</a:t>
            </a:fld>
            <a:endParaRPr lang="pt-BR" altLang="en-US"/>
          </a:p>
        </p:txBody>
      </p:sp>
      <p:sp>
        <p:nvSpPr>
          <p:cNvPr id="17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55901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45052E-C29E-4D79-A66E-0C20C9C86E71}" type="slidenum">
              <a:rPr lang="pt-BR" altLang="en-US"/>
              <a:pPr/>
              <a:t>6</a:t>
            </a:fld>
            <a:endParaRPr lang="pt-BR" altLang="en-US"/>
          </a:p>
        </p:txBody>
      </p:sp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71508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EBC859-98F2-4A92-8764-239412F7BB9E}" type="slidenum">
              <a:rPr lang="pt-BR" altLang="en-US"/>
              <a:pPr/>
              <a:t>7</a:t>
            </a:fld>
            <a:endParaRPr lang="pt-BR" altLang="en-US"/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360245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C7E6EC-7D56-473E-993F-12E2A08F56FF}" type="slidenum">
              <a:rPr lang="pt-BR" altLang="en-US"/>
              <a:pPr/>
              <a:t>8</a:t>
            </a:fld>
            <a:endParaRPr lang="pt-BR" altLang="en-US"/>
          </a:p>
        </p:txBody>
      </p:sp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268768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28205C-C402-4A11-8327-CE2DCC2032D2}" type="slidenum">
              <a:rPr lang="pt-BR" altLang="en-US"/>
              <a:pPr/>
              <a:t>9</a:t>
            </a:fld>
            <a:endParaRPr lang="pt-BR" altLang="en-US"/>
          </a:p>
        </p:txBody>
      </p:sp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7313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FC0B6-8083-471E-B53A-25B7170F32EC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16210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E5B22-F0B0-452C-930D-2F5462942AEF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50700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52E93-BE1D-42B0-93BA-FBEDCA37AB99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80204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3CB733E-CAD2-42CB-BA49-62C0A892E66D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19055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2DC16-C40C-4BA7-AF0C-FF541233639A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02375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901BF8-5AFD-4FF0-9983-4032329E6523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14682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FB6F3-B442-48D4-BB2B-43FD9B207B00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73314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CD557-6ACD-4832-A4BF-8D10E329F197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4023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0C9D6-B8A6-4FE5-A572-26BC0CD1B342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5818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3E8FF-2E37-4602-B47C-4E45548D67AA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68595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054F2-B002-4B2B-855C-576DCAF4E36C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0205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68BB5-632A-405F-A204-776F9A80E87D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24059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os estilos do texto mestre</a:t>
            </a:r>
          </a:p>
          <a:p>
            <a:pPr lvl="1"/>
            <a:r>
              <a:rPr lang="pt-BR" altLang="en-US" smtClean="0"/>
              <a:t>Segundo nível</a:t>
            </a:r>
          </a:p>
          <a:p>
            <a:pPr lvl="2"/>
            <a:r>
              <a:rPr lang="pt-BR" altLang="en-US" smtClean="0"/>
              <a:t>Terceiro nível</a:t>
            </a:r>
          </a:p>
          <a:p>
            <a:pPr lvl="3"/>
            <a:r>
              <a:rPr lang="pt-BR" altLang="en-US" smtClean="0"/>
              <a:t>Quarto nível</a:t>
            </a:r>
          </a:p>
          <a:p>
            <a:pPr lvl="4"/>
            <a:r>
              <a:rPr lang="pt-BR" altLang="en-US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7A82ED0-9FBE-437F-8C6A-9D125B5415B6}" type="slidenum">
              <a:rPr lang="pt-BR" altLang="en-US"/>
              <a:pPr/>
              <a:t>‹#›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pt-BR" altLang="en-US" sz="4400"/>
              <a:t>Control Flow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© 2005 Devendra Tewari</a:t>
            </a:r>
            <a:endParaRPr lang="pt-BR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continue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continue statement causes a loop to begin the next iteration, the statements following continue are not executed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goto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goto </a:t>
            </a:r>
            <a:r>
              <a:rPr lang="en-US" altLang="en-US" i="1"/>
              <a:t>label</a:t>
            </a:r>
            <a:r>
              <a:rPr lang="en-US" altLang="en-US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i="1"/>
              <a:t>statements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i="1"/>
              <a:t>label</a:t>
            </a:r>
            <a:r>
              <a:rPr lang="en-US" altLang="en-US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i="1"/>
              <a:t>statements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goto statement causes execution to jump to the statements after the </a:t>
            </a:r>
            <a:r>
              <a:rPr lang="en-US" altLang="en-US" i="1"/>
              <a:t>label</a:t>
            </a:r>
          </a:p>
          <a:p>
            <a:pPr>
              <a:lnSpc>
                <a:spcPct val="90000"/>
              </a:lnSpc>
            </a:pPr>
            <a:r>
              <a:rPr lang="en-US" altLang="en-US"/>
              <a:t>goto is not recommended as it results in spaghetti code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800"/>
              <a:t>Write a program that converts 1 to 50 mile(s) into kilometers.</a:t>
            </a:r>
          </a:p>
          <a:p>
            <a:pPr lvl="1">
              <a:buFontTx/>
              <a:buNone/>
            </a:pPr>
            <a:r>
              <a:rPr lang="en-US" altLang="en-US" sz="2400"/>
              <a:t>NOTE: 1 mile = 1.609344 kilometers</a:t>
            </a:r>
          </a:p>
          <a:p>
            <a:r>
              <a:rPr lang="en-US" altLang="en-US" sz="2800"/>
              <a:t>Print the result in tabular form as shown below</a:t>
            </a:r>
          </a:p>
        </p:txBody>
      </p:sp>
      <p:graphicFrame>
        <p:nvGraphicFramePr>
          <p:cNvPr id="24633" name="Group 57"/>
          <p:cNvGraphicFramePr>
            <a:graphicFrameLocks noGrp="1"/>
          </p:cNvGraphicFramePr>
          <p:nvPr>
            <p:ph sz="half" idx="2"/>
          </p:nvPr>
        </p:nvGraphicFramePr>
        <p:xfrm>
          <a:off x="685800" y="4114800"/>
          <a:ext cx="7772400" cy="1976438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01 mile(s) = 01.609344 km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02 mile(s) = 03,218688 km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03 mile(s) = 04,828032 km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04 mile(s) = 06,437376 km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if-else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if-else expresses decisions</a:t>
            </a:r>
          </a:p>
          <a:p>
            <a:r>
              <a:rPr lang="en-US" altLang="en-US" sz="2800"/>
              <a:t>else part is optional</a:t>
            </a:r>
          </a:p>
          <a:p>
            <a:pPr lvl="1">
              <a:buFontTx/>
              <a:buNone/>
            </a:pPr>
            <a:r>
              <a:rPr lang="en-US" altLang="en-US" sz="2400"/>
              <a:t>if (</a:t>
            </a:r>
            <a:r>
              <a:rPr lang="en-US" altLang="en-US" sz="2400" i="1"/>
              <a:t>expression</a:t>
            </a:r>
            <a:r>
              <a:rPr lang="en-US" altLang="en-US" sz="2400"/>
              <a:t>)</a:t>
            </a:r>
          </a:p>
          <a:p>
            <a:pPr lvl="1"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i="1"/>
              <a:t>statement</a:t>
            </a:r>
            <a:r>
              <a:rPr lang="en-US" altLang="en-US" sz="2400" baseline="-25000"/>
              <a:t>1</a:t>
            </a:r>
          </a:p>
          <a:p>
            <a:pPr lvl="1">
              <a:buFontTx/>
              <a:buNone/>
            </a:pPr>
            <a:r>
              <a:rPr lang="en-US" altLang="en-US" sz="2400"/>
              <a:t>else</a:t>
            </a:r>
          </a:p>
          <a:p>
            <a:pPr lvl="1"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i="1"/>
              <a:t>statement</a:t>
            </a:r>
            <a:r>
              <a:rPr lang="en-US" altLang="en-US" sz="2400" baseline="-25000"/>
              <a:t>2</a:t>
            </a:r>
          </a:p>
          <a:p>
            <a:r>
              <a:rPr lang="en-US" altLang="en-US" sz="2800" i="1"/>
              <a:t>expression</a:t>
            </a:r>
            <a:r>
              <a:rPr lang="en-US" altLang="en-US" sz="2800"/>
              <a:t> returns a numerical value, 0 is considered FALSE, any other value is TRUE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if-else ambiguities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en-US" sz="2800">
                <a:latin typeface="Courier New" panose="02070309020205020404" pitchFamily="49" charset="0"/>
              </a:rPr>
              <a:t>if (i &gt;= 0)</a:t>
            </a:r>
          </a:p>
          <a:p>
            <a:pPr>
              <a:buFontTx/>
              <a:buNone/>
            </a:pPr>
            <a:r>
              <a:rPr lang="pt-BR" altLang="en-US" sz="2800">
                <a:latin typeface="Courier New" panose="02070309020205020404" pitchFamily="49" charset="0"/>
              </a:rPr>
              <a:t>	if (i &lt; 5)</a:t>
            </a:r>
          </a:p>
          <a:p>
            <a:pPr>
              <a:buFontTx/>
              <a:buNone/>
            </a:pPr>
            <a:r>
              <a:rPr lang="pt-BR" altLang="en-US" sz="2800">
                <a:latin typeface="Courier New" panose="02070309020205020404" pitchFamily="49" charset="0"/>
              </a:rPr>
              <a:t>		a = b;</a:t>
            </a:r>
          </a:p>
          <a:p>
            <a:pPr>
              <a:buFontTx/>
              <a:buNone/>
            </a:pPr>
            <a:r>
              <a:rPr lang="pt-BR" altLang="en-US" sz="2800">
                <a:latin typeface="Courier New" panose="02070309020205020404" pitchFamily="49" charset="0"/>
              </a:rPr>
              <a:t>	else</a:t>
            </a:r>
          </a:p>
          <a:p>
            <a:pPr>
              <a:buFontTx/>
              <a:buNone/>
            </a:pPr>
            <a:r>
              <a:rPr lang="pt-BR" altLang="en-US" sz="2800">
                <a:latin typeface="Courier New" panose="02070309020205020404" pitchFamily="49" charset="0"/>
              </a:rPr>
              <a:t>		a = c;</a:t>
            </a:r>
          </a:p>
          <a:p>
            <a:r>
              <a:rPr lang="pt-BR" altLang="en-US" sz="2800"/>
              <a:t>By default the else is associated with the inner if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en-US" sz="2800">
                <a:latin typeface="Courier New" panose="02070309020205020404" pitchFamily="49" charset="0"/>
              </a:rPr>
              <a:t>if (i &gt;= 0) {</a:t>
            </a:r>
          </a:p>
          <a:p>
            <a:pPr>
              <a:buFontTx/>
              <a:buNone/>
            </a:pPr>
            <a:r>
              <a:rPr lang="pt-BR" altLang="en-US" sz="2800">
                <a:latin typeface="Courier New" panose="02070309020205020404" pitchFamily="49" charset="0"/>
              </a:rPr>
              <a:t>	if (i &lt; 5)</a:t>
            </a:r>
          </a:p>
          <a:p>
            <a:pPr>
              <a:buFontTx/>
              <a:buNone/>
            </a:pPr>
            <a:r>
              <a:rPr lang="pt-BR" altLang="en-US" sz="2800">
                <a:latin typeface="Courier New" panose="02070309020205020404" pitchFamily="49" charset="0"/>
              </a:rPr>
              <a:t>		a = b;</a:t>
            </a:r>
          </a:p>
          <a:p>
            <a:pPr>
              <a:buFontTx/>
              <a:buNone/>
            </a:pPr>
            <a:r>
              <a:rPr lang="pt-BR" altLang="en-US" sz="2800">
                <a:latin typeface="Courier New" panose="02070309020205020404" pitchFamily="49" charset="0"/>
              </a:rPr>
              <a:t>} else</a:t>
            </a:r>
          </a:p>
          <a:p>
            <a:pPr>
              <a:buFontTx/>
              <a:buNone/>
            </a:pPr>
            <a:r>
              <a:rPr lang="pt-BR" altLang="en-US" sz="2800">
                <a:latin typeface="Courier New" panose="02070309020205020404" pitchFamily="49" charset="0"/>
              </a:rPr>
              <a:t>	a = c;</a:t>
            </a:r>
          </a:p>
          <a:p>
            <a:r>
              <a:rPr lang="pt-BR" altLang="en-US" sz="2800"/>
              <a:t>Use braces to remove ambiguity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else-if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Useful for expressing multi-way decisions</a:t>
            </a:r>
          </a:p>
          <a:p>
            <a:pPr lvl="1">
              <a:buFontTx/>
              <a:buNone/>
            </a:pPr>
            <a:r>
              <a:rPr lang="en-US" altLang="en-US" sz="2400"/>
              <a:t>if (</a:t>
            </a:r>
            <a:r>
              <a:rPr lang="en-US" altLang="en-US" sz="2400" i="1"/>
              <a:t>expressions</a:t>
            </a:r>
            <a:r>
              <a:rPr lang="en-US" altLang="en-US" sz="2400"/>
              <a:t>)</a:t>
            </a:r>
          </a:p>
          <a:p>
            <a:pPr lvl="1"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i="1"/>
              <a:t>statement</a:t>
            </a:r>
          </a:p>
          <a:p>
            <a:pPr lvl="1">
              <a:buFontTx/>
              <a:buNone/>
            </a:pPr>
            <a:r>
              <a:rPr lang="en-US" altLang="en-US" sz="2400"/>
              <a:t>else if (</a:t>
            </a:r>
            <a:r>
              <a:rPr lang="en-US" altLang="en-US" sz="2400" i="1"/>
              <a:t>expression</a:t>
            </a:r>
            <a:r>
              <a:rPr lang="en-US" altLang="en-US" sz="2400"/>
              <a:t>)</a:t>
            </a:r>
          </a:p>
          <a:p>
            <a:pPr lvl="1"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i="1"/>
              <a:t>statement</a:t>
            </a:r>
          </a:p>
          <a:p>
            <a:pPr lvl="1">
              <a:buFontTx/>
              <a:buNone/>
            </a:pPr>
            <a:r>
              <a:rPr lang="en-US" altLang="en-US" sz="2400"/>
              <a:t>else if (</a:t>
            </a:r>
            <a:r>
              <a:rPr lang="en-US" altLang="en-US" sz="2400" i="1"/>
              <a:t>expression</a:t>
            </a:r>
            <a:r>
              <a:rPr lang="en-US" altLang="en-US" sz="2400"/>
              <a:t>)</a:t>
            </a:r>
          </a:p>
          <a:p>
            <a:pPr lvl="1"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i="1"/>
              <a:t>statement</a:t>
            </a:r>
          </a:p>
          <a:p>
            <a:pPr lvl="1">
              <a:buFontTx/>
              <a:buNone/>
            </a:pPr>
            <a:r>
              <a:rPr lang="en-US" altLang="en-US" sz="2400"/>
              <a:t>else</a:t>
            </a:r>
          </a:p>
          <a:p>
            <a:pPr lvl="1"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i="1"/>
              <a:t>statement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switch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Used to express multi-way decision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Matches the result of an expression to one of several integer constants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switch (</a:t>
            </a:r>
            <a:r>
              <a:rPr lang="en-US" altLang="en-US" sz="2000" i="1"/>
              <a:t>expression</a:t>
            </a:r>
            <a:r>
              <a:rPr lang="en-US" altLang="en-US" sz="2000"/>
              <a:t>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	case </a:t>
            </a:r>
            <a:r>
              <a:rPr lang="en-US" altLang="en-US" sz="2000" i="1"/>
              <a:t>const-expr</a:t>
            </a:r>
            <a:r>
              <a:rPr lang="en-US" altLang="en-US" sz="2000"/>
              <a:t>: </a:t>
            </a:r>
            <a:r>
              <a:rPr lang="en-US" altLang="en-US" sz="2000" i="1"/>
              <a:t>statements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	case </a:t>
            </a:r>
            <a:r>
              <a:rPr lang="en-US" altLang="en-US" sz="2000" i="1"/>
              <a:t>const-expr</a:t>
            </a:r>
            <a:r>
              <a:rPr lang="en-US" altLang="en-US" sz="2000"/>
              <a:t>: </a:t>
            </a:r>
            <a:r>
              <a:rPr lang="en-US" altLang="en-US" sz="2000" i="1"/>
              <a:t>statements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	default: </a:t>
            </a:r>
            <a:r>
              <a:rPr lang="en-US" altLang="en-US" sz="2000" i="1"/>
              <a:t>statements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break statement causes exit from the switch, without a break all statements after the matching case are executed till the end of the switch block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while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en-US"/>
              <a:t>while (</a:t>
            </a:r>
            <a:r>
              <a:rPr lang="pt-BR" altLang="en-US" i="1"/>
              <a:t>expression</a:t>
            </a:r>
            <a:r>
              <a:rPr lang="pt-BR" altLang="en-US"/>
              <a:t>) {</a:t>
            </a:r>
          </a:p>
          <a:p>
            <a:pPr>
              <a:buFontTx/>
              <a:buNone/>
            </a:pPr>
            <a:r>
              <a:rPr lang="pt-BR" altLang="en-US"/>
              <a:t>	</a:t>
            </a:r>
            <a:r>
              <a:rPr lang="pt-BR" altLang="en-US" i="1"/>
              <a:t>statements</a:t>
            </a:r>
          </a:p>
          <a:p>
            <a:pPr>
              <a:buFontTx/>
              <a:buNone/>
            </a:pPr>
            <a:r>
              <a:rPr lang="pt-BR" altLang="en-US"/>
              <a:t>}</a:t>
            </a:r>
          </a:p>
          <a:p>
            <a:r>
              <a:rPr lang="pt-BR" altLang="en-US"/>
              <a:t>The while loop executes as long as </a:t>
            </a:r>
            <a:r>
              <a:rPr lang="pt-BR" altLang="en-US" i="1"/>
              <a:t>expression</a:t>
            </a:r>
            <a:r>
              <a:rPr lang="pt-BR" altLang="en-US"/>
              <a:t> is TRUE (not 0)</a:t>
            </a:r>
          </a:p>
          <a:p>
            <a:endParaRPr lang="pt-B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for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for (</a:t>
            </a:r>
            <a:r>
              <a:rPr lang="en-US" altLang="en-US" sz="2800" i="1"/>
              <a:t>expr</a:t>
            </a:r>
            <a:r>
              <a:rPr lang="en-US" altLang="en-US" sz="2800" baseline="-25000"/>
              <a:t>1</a:t>
            </a:r>
            <a:r>
              <a:rPr lang="en-US" altLang="en-US" sz="2800"/>
              <a:t>; </a:t>
            </a:r>
            <a:r>
              <a:rPr lang="en-US" altLang="en-US" sz="2800" i="1"/>
              <a:t>expr</a:t>
            </a:r>
            <a:r>
              <a:rPr lang="en-US" altLang="en-US" sz="2800" baseline="-25000"/>
              <a:t>2</a:t>
            </a:r>
            <a:r>
              <a:rPr lang="en-US" altLang="en-US" sz="2800"/>
              <a:t>; </a:t>
            </a:r>
            <a:r>
              <a:rPr lang="en-US" altLang="en-US" sz="2800" i="1"/>
              <a:t>expr</a:t>
            </a:r>
            <a:r>
              <a:rPr lang="en-US" altLang="en-US" sz="2800" baseline="-25000"/>
              <a:t>3</a:t>
            </a:r>
            <a:r>
              <a:rPr lang="en-US" altLang="en-US" sz="2800"/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	</a:t>
            </a:r>
            <a:r>
              <a:rPr lang="en-US" altLang="en-US" sz="2800" i="1"/>
              <a:t>statements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loop has three parts, </a:t>
            </a:r>
            <a:r>
              <a:rPr lang="en-US" altLang="en-US" sz="2800" i="1"/>
              <a:t>expr</a:t>
            </a:r>
            <a:r>
              <a:rPr lang="en-US" altLang="en-US" sz="2800" baseline="-25000"/>
              <a:t>1</a:t>
            </a:r>
            <a:r>
              <a:rPr lang="en-US" altLang="en-US" sz="2800"/>
              <a:t> is an initialization expression, </a:t>
            </a:r>
            <a:r>
              <a:rPr lang="en-US" altLang="en-US" sz="2800" i="1"/>
              <a:t>expr</a:t>
            </a:r>
            <a:r>
              <a:rPr lang="en-US" altLang="en-US" sz="2800" baseline="-25000"/>
              <a:t>2</a:t>
            </a:r>
            <a:r>
              <a:rPr lang="en-US" altLang="en-US" sz="2800"/>
              <a:t> is a relational expression and </a:t>
            </a:r>
            <a:r>
              <a:rPr lang="en-US" altLang="en-US" sz="2800" i="1"/>
              <a:t>expr</a:t>
            </a:r>
            <a:r>
              <a:rPr lang="en-US" altLang="en-US" sz="2800" baseline="-25000"/>
              <a:t>3</a:t>
            </a:r>
            <a:r>
              <a:rPr lang="en-US" altLang="en-US" sz="2800"/>
              <a:t> is the increment expression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loop executes as long as </a:t>
            </a:r>
            <a:r>
              <a:rPr lang="en-US" altLang="en-US" sz="2800" i="1"/>
              <a:t>expr</a:t>
            </a:r>
            <a:r>
              <a:rPr lang="en-US" altLang="en-US" sz="2800" baseline="-25000"/>
              <a:t>2</a:t>
            </a:r>
            <a:r>
              <a:rPr lang="en-US" altLang="en-US" sz="2800"/>
              <a:t> is TRUE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All three expressions can be empty which leads to an infinite for loop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do-while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do {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 i="1"/>
              <a:t>statements</a:t>
            </a:r>
          </a:p>
          <a:p>
            <a:pPr>
              <a:buFontTx/>
              <a:buNone/>
            </a:pPr>
            <a:r>
              <a:rPr lang="en-US" altLang="en-US"/>
              <a:t>} while (</a:t>
            </a:r>
            <a:r>
              <a:rPr lang="en-US" altLang="en-US" i="1"/>
              <a:t>expression</a:t>
            </a:r>
            <a:r>
              <a:rPr lang="en-US" altLang="en-US"/>
              <a:t>);</a:t>
            </a:r>
          </a:p>
          <a:p>
            <a:r>
              <a:rPr lang="en-US" altLang="en-US"/>
              <a:t>The do loop executes at least once before </a:t>
            </a:r>
            <a:r>
              <a:rPr lang="en-US" altLang="en-US" i="1"/>
              <a:t>expression</a:t>
            </a:r>
            <a:r>
              <a:rPr lang="en-US" altLang="en-US"/>
              <a:t> is evaluated</a:t>
            </a:r>
          </a:p>
          <a:p>
            <a:r>
              <a:rPr lang="en-US" altLang="en-US"/>
              <a:t>The loop executes as long as </a:t>
            </a:r>
            <a:r>
              <a:rPr lang="en-US" altLang="en-US" i="1"/>
              <a:t>expression</a:t>
            </a:r>
            <a:r>
              <a:rPr lang="en-US" altLang="en-US"/>
              <a:t> is TRUE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break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Using the break statement causes immediate exit from a loop (for, while or do-while) or switch block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223</Words>
  <Application>Microsoft Office PowerPoint</Application>
  <PresentationFormat>On-screen Show (4:3)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Times New Roman</vt:lpstr>
      <vt:lpstr>Arial</vt:lpstr>
      <vt:lpstr>Courier New</vt:lpstr>
      <vt:lpstr>Design padrão</vt:lpstr>
      <vt:lpstr>Control Flow</vt:lpstr>
      <vt:lpstr>if-else</vt:lpstr>
      <vt:lpstr>if-else ambiguities</vt:lpstr>
      <vt:lpstr>else-if</vt:lpstr>
      <vt:lpstr>switch</vt:lpstr>
      <vt:lpstr>while</vt:lpstr>
      <vt:lpstr>for</vt:lpstr>
      <vt:lpstr>do-while</vt:lpstr>
      <vt:lpstr>break</vt:lpstr>
      <vt:lpstr>continue</vt:lpstr>
      <vt:lpstr>goto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Devendra Tewari</dc:creator>
  <cp:lastModifiedBy>Devendra Tewari</cp:lastModifiedBy>
  <cp:revision>31</cp:revision>
  <dcterms:created xsi:type="dcterms:W3CDTF">1601-01-01T00:00:00Z</dcterms:created>
  <dcterms:modified xsi:type="dcterms:W3CDTF">2018-03-09T01:12:20Z</dcterms:modified>
</cp:coreProperties>
</file>