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60" r:id="rId9"/>
    <p:sldId id="273" r:id="rId10"/>
    <p:sldId id="261" r:id="rId11"/>
    <p:sldId id="262" r:id="rId12"/>
    <p:sldId id="264" r:id="rId13"/>
    <p:sldId id="265" r:id="rId14"/>
    <p:sldId id="274" r:id="rId15"/>
    <p:sldId id="266" r:id="rId16"/>
    <p:sldId id="267" r:id="rId17"/>
    <p:sldId id="280" r:id="rId18"/>
    <p:sldId id="276" r:id="rId19"/>
    <p:sldId id="281" r:id="rId20"/>
    <p:sldId id="268" r:id="rId21"/>
    <p:sldId id="279" r:id="rId22"/>
    <p:sldId id="277" r:id="rId23"/>
    <p:sldId id="278" r:id="rId24"/>
    <p:sldId id="26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en-US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5F5758-5463-477F-A381-959C4D3A81DA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04645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008E4-F99E-4C72-B606-E95F23844947}" type="slidenum">
              <a:rPr lang="pt-BR" altLang="en-US"/>
              <a:pPr/>
              <a:t>1</a:t>
            </a:fld>
            <a:endParaRPr lang="pt-BR" alt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8249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F26F9-3F8D-4F5B-B76B-B74F077FFBD5}" type="slidenum">
              <a:rPr lang="pt-BR" altLang="en-US"/>
              <a:pPr/>
              <a:t>13</a:t>
            </a:fld>
            <a:endParaRPr lang="pt-BR" alt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47879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ECF05-07DA-4BC9-ABDC-5C0BBE44C676}" type="slidenum">
              <a:rPr lang="pt-BR" altLang="en-US"/>
              <a:pPr/>
              <a:t>15</a:t>
            </a:fld>
            <a:endParaRPr lang="pt-BR" altLang="en-US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9835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90218-E42E-4831-8215-1FD32B358048}" type="slidenum">
              <a:rPr lang="pt-BR" altLang="en-US"/>
              <a:pPr/>
              <a:t>16</a:t>
            </a:fld>
            <a:endParaRPr lang="pt-BR" altLang="en-U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1715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37F1E-33EF-49B7-BA45-9175C6FF8684}" type="slidenum">
              <a:rPr lang="pt-BR" altLang="en-US"/>
              <a:pPr/>
              <a:t>20</a:t>
            </a:fld>
            <a:endParaRPr lang="pt-BR" alt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61837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38844-45D0-4B2D-9956-1EB0BAC0C471}" type="slidenum">
              <a:rPr lang="pt-BR" altLang="en-US"/>
              <a:pPr/>
              <a:t>24</a:t>
            </a:fld>
            <a:endParaRPr lang="pt-BR" alt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3693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84EA6-A620-4B46-8743-CDE75F81D2F2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6988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E7BA9-39A8-4832-A1A3-58C00C050663}" type="slidenum">
              <a:rPr lang="pt-BR" altLang="en-US"/>
              <a:pPr/>
              <a:t>3</a:t>
            </a:fld>
            <a:endParaRPr lang="pt-BR" alt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9858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791FA-18CB-4E47-91E3-98BAE38C28A4}" type="slidenum">
              <a:rPr lang="pt-BR" altLang="en-US"/>
              <a:pPr/>
              <a:t>4</a:t>
            </a:fld>
            <a:endParaRPr lang="pt-BR" altLang="en-US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3791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83FF2-AB2C-4578-83B9-71EBB9E68D80}" type="slidenum">
              <a:rPr lang="pt-BR" altLang="en-US"/>
              <a:pPr/>
              <a:t>7</a:t>
            </a:fld>
            <a:endParaRPr lang="pt-BR" alt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8073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1B931-D8BE-4EAE-B607-87677C317ED9}" type="slidenum">
              <a:rPr lang="pt-BR" altLang="en-US"/>
              <a:pPr/>
              <a:t>8</a:t>
            </a:fld>
            <a:endParaRPr lang="pt-BR" alt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7865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15073-20BD-45C6-A501-E821F8910720}" type="slidenum">
              <a:rPr lang="pt-BR" altLang="en-US"/>
              <a:pPr/>
              <a:t>10</a:t>
            </a:fld>
            <a:endParaRPr lang="pt-BR" alt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593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63CC3-7B46-4242-A3D1-B6F16DE25603}" type="slidenum">
              <a:rPr lang="pt-BR" altLang="en-US"/>
              <a:pPr/>
              <a:t>11</a:t>
            </a:fld>
            <a:endParaRPr lang="pt-BR" alt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3095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8459E-C227-40A0-A07B-215E5544216C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3648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717A5-8776-49CC-8302-9E284C5C48D7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8670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FD873-F3DA-4926-BBD2-A0F12FA5486B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6559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03744-A439-48AB-AAD0-FE1F7F3B9DDE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04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64306-C47B-44BE-B60E-8445A763432F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961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01D59-DF8A-45B5-9D89-E842B69B7858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904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2AF1C-04F0-4BDD-A242-4B759559EB57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6996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7FB0D-38C3-4F83-A22D-1FF1A1307942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5888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3F1AA-2124-472D-869E-02E453503E3E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1577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82720-DB82-472E-A022-03C86F6FF2C9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2173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8FED4-D782-48F2-909B-5004F35B9BCB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078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9D1A5-87D9-4D65-A0CC-2125561B70A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8290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975E48-9E06-4E53-A105-031A71564B07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Functions and Advanced Program Structure</a:t>
            </a:r>
            <a:endParaRPr lang="pt-BR" altLang="en-US" sz="44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© 2005 Devendra Tewari</a:t>
            </a:r>
            <a:endParaRPr lang="pt-BR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variables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variable declared with the keyword static within a function or code block retains it's value till the program ends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main()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print(); // prints "a: 0"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print(); // prints "a: 1"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print()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static int a;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printf("a: %d\n", a++);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static variable anywhere else in the source file is considered local to that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Useful for advising a compiler to retain a heavily used variable in a CPU register</a:t>
            </a:r>
          </a:p>
          <a:p>
            <a:r>
              <a:rPr lang="en-US" altLang="en-US"/>
              <a:t>Examples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register int i;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register char c;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initialization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External and static variables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Are guaranteed to be initialized to zero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values assigned must be constant expressions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Automatic and register variables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Contain garbage unless initialized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initialized by specifying expressions containing constants and variables already defined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function can call itself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local automatic variables are stored in the stack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Function parameters are passed using the stack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Prone to stack overflow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is always a danger of creating an infinite loop if the exit criteria is not clear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–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print(1);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int print(int i)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printf("i:%d\n", i++);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if (i &gt; 5) return;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		else print(i);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Header files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include external variable and function definitions</a:t>
            </a:r>
          </a:p>
          <a:p>
            <a:r>
              <a:rPr lang="en-US" altLang="en-US"/>
              <a:t>Allow applications to be compiled in parts </a:t>
            </a:r>
          </a:p>
          <a:p>
            <a:r>
              <a:rPr lang="en-US" altLang="en-US"/>
              <a:t>The remaining parts are resolved during linking from statically or dynamically linked libraries </a:t>
            </a:r>
          </a:p>
          <a:p>
            <a:r>
              <a:rPr lang="en-US" altLang="en-US"/>
              <a:t>Remember the example from Introduction?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Macro definition and substitution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macro definition takes the form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#define name replacement-text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Token </a:t>
            </a:r>
            <a:r>
              <a:rPr lang="en-US" altLang="en-US" sz="2400">
                <a:latin typeface="Courier New" panose="02070309020205020404" pitchFamily="49" charset="0"/>
              </a:rPr>
              <a:t>name</a:t>
            </a:r>
            <a:r>
              <a:rPr lang="en-US" altLang="en-US" sz="2400"/>
              <a:t> has the same syntax as a variable name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Everywhere in the source file where the token </a:t>
            </a:r>
            <a:r>
              <a:rPr lang="en-US" altLang="en-US" sz="2400">
                <a:latin typeface="Courier New" panose="02070309020205020404" pitchFamily="49" charset="0"/>
              </a:rPr>
              <a:t>name</a:t>
            </a:r>
            <a:r>
              <a:rPr lang="en-US" altLang="en-US" sz="2400"/>
              <a:t> occurs it is substituted by </a:t>
            </a:r>
            <a:r>
              <a:rPr lang="en-US" altLang="en-US" sz="2400">
                <a:latin typeface="Courier New" panose="02070309020205020404" pitchFamily="49" charset="0"/>
              </a:rPr>
              <a:t>replacement-text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replacement-text</a:t>
            </a:r>
            <a:r>
              <a:rPr lang="en-US" altLang="en-US" sz="2400"/>
              <a:t> is any arbitrary text and it can span several lines by ending each line with a </a:t>
            </a:r>
            <a:r>
              <a:rPr lang="en-US" altLang="en-US" sz="2400">
                <a:latin typeface="Courier New" panose="02070309020205020404" pitchFamily="49" charset="0"/>
              </a:rPr>
              <a:t>\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A macro can also be defined or redefined by using the </a:t>
            </a:r>
            <a:r>
              <a:rPr lang="en-US" altLang="en-US" sz="2400">
                <a:latin typeface="Courier New" panose="02070309020205020404" pitchFamily="49" charset="0"/>
              </a:rPr>
              <a:t>-D</a:t>
            </a:r>
            <a:r>
              <a:rPr lang="en-US" altLang="en-US" sz="2400"/>
              <a:t> compiler option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gcc –Dname=value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Un-define macros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un-define a macro called </a:t>
            </a:r>
            <a:r>
              <a:rPr lang="en-US" altLang="en-US">
                <a:latin typeface="Courier New" panose="02070309020205020404" pitchFamily="49" charset="0"/>
              </a:rPr>
              <a:t>name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#undef name</a:t>
            </a:r>
          </a:p>
          <a:p>
            <a:r>
              <a:rPr lang="en-US" altLang="en-US"/>
              <a:t>A macro defined in a program can also be undefined by using the -U compiler option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gcc -Uname</a:t>
            </a:r>
          </a:p>
          <a:p>
            <a:pPr lvl="2">
              <a:buFontTx/>
              <a:buNone/>
            </a:pPr>
            <a:r>
              <a:rPr lang="en-US" altLang="en-US"/>
              <a:t>where </a:t>
            </a:r>
            <a:r>
              <a:rPr lang="en-US" altLang="en-US">
                <a:latin typeface="Courier New" panose="02070309020205020404" pitchFamily="49" charset="0"/>
              </a:rPr>
              <a:t>name</a:t>
            </a:r>
            <a:r>
              <a:rPr lang="en-US" altLang="en-US"/>
              <a:t> is the name of the macro you want to undefine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Macro with arguments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Look like functions but result in inline code</a:t>
            </a:r>
          </a:p>
          <a:p>
            <a:r>
              <a:rPr lang="en-US" altLang="en-US"/>
              <a:t>Macro with arguments are applicable to arbitrary types</a:t>
            </a:r>
          </a:p>
          <a:p>
            <a:pPr lvl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#define MAX(A,B) ((A) &gt; (B) ? (A) : (B))</a:t>
            </a:r>
          </a:p>
          <a:p>
            <a:pPr lvl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MAX(1.5,2.9)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 ((1.5) &gt; (2.9) ? (1.5) : (2.9))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MAX(a+b, c+d)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 ((a+b) &gt; (c+d) ? (a+b) : (c+d))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2"/>
            <a:r>
              <a:rPr lang="en-US" altLang="en-US"/>
              <a:t>The parentheses are required to maintain proper expression semantics after substitution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Macro with arguments – additional syntax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#define debug_print(expression) printf(\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#expression " = %g\n", expression)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debug_print(x) </a:t>
            </a: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 printf("x" " = %g\n", x)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sym typeface="Wingdings" panose="05000000000000000000" pitchFamily="2" charset="2"/>
              </a:rPr>
              <a:t>#define concat(prefix, suffix) prefix ## suffix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concat(name, 1)  name1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Useful for program structuring</a:t>
            </a:r>
          </a:p>
          <a:p>
            <a:r>
              <a:rPr lang="en-US" altLang="en-US"/>
              <a:t>Make program more modular</a:t>
            </a:r>
          </a:p>
          <a:p>
            <a:r>
              <a:rPr lang="en-US" altLang="en-US"/>
              <a:t>Should be as generally applicable as possible</a:t>
            </a:r>
          </a:p>
          <a:p>
            <a:r>
              <a:rPr lang="en-US" altLang="en-US"/>
              <a:t>Should encapsulate implementation as best as possible</a:t>
            </a:r>
          </a:p>
          <a:p>
            <a:r>
              <a:rPr lang="en-US" altLang="en-US"/>
              <a:t>Cannot be nested (unlike in Pascal)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inclusion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Preprocessing provides for means to insert code conditionally</a:t>
            </a:r>
          </a:p>
          <a:p>
            <a:r>
              <a:rPr lang="en-US" altLang="en-US"/>
              <a:t>This can useful to</a:t>
            </a:r>
          </a:p>
          <a:p>
            <a:pPr lvl="1"/>
            <a:r>
              <a:rPr lang="en-US" altLang="en-US"/>
              <a:t>Enable or disable tracing statements</a:t>
            </a:r>
          </a:p>
          <a:p>
            <a:pPr lvl="1"/>
            <a:r>
              <a:rPr lang="en-US" altLang="en-US"/>
              <a:t>Include OS specific code</a:t>
            </a:r>
          </a:p>
          <a:p>
            <a:pPr lvl="1"/>
            <a:r>
              <a:rPr lang="en-US" altLang="en-US"/>
              <a:t>Include a header file just once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Enable and disable tracing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84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#define TRACE_NONE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#define TRACE_DEBUG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#define TRACE_ALL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#define TRACE_LEVEL TRACE_DEBUG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#if TRACE_LEVEL == TRACE_ALL || TRACE_LEVEL == \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TRACE_DEBUG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printf("within main\n");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#endif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Only integer constants and the following operators can be used in the expression following </a:t>
            </a:r>
            <a:r>
              <a:rPr lang="en-US" altLang="en-US" sz="2400">
                <a:latin typeface="Courier New" panose="02070309020205020404" pitchFamily="49" charset="0"/>
              </a:rPr>
              <a:t>#if</a:t>
            </a:r>
            <a:r>
              <a:rPr lang="en-US" altLang="en-US" sz="2400"/>
              <a:t>: </a:t>
            </a:r>
            <a:r>
              <a:rPr lang="en-US" altLang="en-US" sz="2400">
                <a:latin typeface="Courier New" panose="02070309020205020404" pitchFamily="49" charset="0"/>
              </a:rPr>
              <a:t>&amp;&amp;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||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&lt;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&gt;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&lt;=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&gt;=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!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==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 specific code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#if !defined(OSNAME)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#error OSNAME not specified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#endif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#if OSNAME == LINUX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printf("Linux\n");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#else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	printf("Windows\n");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#endif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pt-BR" altLang="en-US" sz="2400"/>
              <a:t>Compile program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en-US" sz="2000">
                <a:latin typeface="Courier New" panose="02070309020205020404" pitchFamily="49" charset="0"/>
              </a:rPr>
              <a:t>gcc -DOSNAME -DLINUX macro.c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Include header file just once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#ifndef _HDR_H_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#define _HDR_H_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i="1">
                <a:latin typeface="Courier New" panose="02070309020205020404" pitchFamily="49" charset="0"/>
              </a:rPr>
              <a:t>declarations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#endif</a:t>
            </a:r>
          </a:p>
          <a:p>
            <a:pPr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factorial of a number n, denoted as </a:t>
            </a:r>
            <a:r>
              <a:rPr lang="en-US" altLang="en-US">
                <a:latin typeface="Courier New" panose="02070309020205020404" pitchFamily="49" charset="0"/>
              </a:rPr>
              <a:t>n!</a:t>
            </a:r>
            <a:r>
              <a:rPr lang="en-US" altLang="en-US"/>
              <a:t>, is calculated as: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n * (n-1) * (n-2) ... 3 * 2 * 1</a:t>
            </a:r>
          </a:p>
          <a:p>
            <a:pPr lvl="1">
              <a:buFontTx/>
              <a:buNone/>
            </a:pPr>
            <a:r>
              <a:rPr lang="en-US" altLang="en-US"/>
              <a:t>Thus, </a:t>
            </a:r>
            <a:r>
              <a:rPr lang="en-US" altLang="en-US">
                <a:latin typeface="Courier New" panose="02070309020205020404" pitchFamily="49" charset="0"/>
              </a:rPr>
              <a:t>5!=120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10!=3628800</a:t>
            </a:r>
          </a:p>
          <a:p>
            <a:r>
              <a:rPr lang="en-US" altLang="en-US"/>
              <a:t>Write a recursive function to calculate factorial for any number </a:t>
            </a:r>
            <a:r>
              <a:rPr lang="en-US" altLang="en-US">
                <a:latin typeface="Courier New" panose="02070309020205020404" pitchFamily="49" charset="0"/>
              </a:rPr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Declaration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Functions need to be declared before use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compiler matches the declaration with the syntax of usage and definition to see if they match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return type should be the same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 parameters should be the same type (not name)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return-type function-name (argument declarations);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return-type function-name (argument declarations)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declarations and statements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return statement returns a value of type return-type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return-type</a:t>
            </a:r>
            <a:r>
              <a:rPr lang="en-US" altLang="en-US" sz="2800"/>
              <a:t> can be void or any other type, if not specified it defaults to </a:t>
            </a:r>
            <a:r>
              <a:rPr lang="en-US" altLang="en-US" sz="2800">
                <a:latin typeface="Courier New" panose="02070309020205020404" pitchFamily="49" charset="0"/>
              </a:rPr>
              <a:t>int</a:t>
            </a:r>
          </a:p>
          <a:p>
            <a:r>
              <a:rPr lang="en-US" altLang="en-US" sz="2800"/>
              <a:t>A </a:t>
            </a:r>
            <a:r>
              <a:rPr lang="en-US" altLang="en-US" sz="2800">
                <a:latin typeface="Courier New" panose="02070309020205020404" pitchFamily="49" charset="0"/>
              </a:rPr>
              <a:t>return</a:t>
            </a:r>
            <a:r>
              <a:rPr lang="en-US" altLang="en-US" sz="2800"/>
              <a:t> statement is optional and can be used to return a value to the caller, the caller may ignore this value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return expression;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Declaration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Anywhere in a C source file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Inside a function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main()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int a, b;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Inside any code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int a, b;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Declaration –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int a = 10; // "a" is local to main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print(); // prints "a: 0"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print()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printf("a: %d\n",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variables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Variable defined outside functions or in other source files are external</a:t>
            </a:r>
          </a:p>
          <a:p>
            <a:pPr lvl="1"/>
            <a:r>
              <a:rPr lang="en-US" altLang="en-US" sz="2400"/>
              <a:t>The term Definition indicates the place where a variable is created or assigned storage</a:t>
            </a:r>
          </a:p>
          <a:p>
            <a:r>
              <a:rPr lang="en-US" altLang="en-US" sz="2800"/>
              <a:t>A variable defined before the function definition in a source file is visible to the function, as seen in previous example</a:t>
            </a:r>
          </a:p>
          <a:p>
            <a:r>
              <a:rPr lang="en-US" altLang="en-US" sz="2800"/>
              <a:t>Remember multiple source files example in the Introduction?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 keyword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</a:pPr>
            <a:r>
              <a:rPr lang="en-US" altLang="en-US" sz="2800"/>
              <a:t>The extern keyword is used to declare variables defined outside the current function or source file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a;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main() {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int a = 10; // "a" is local to main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print(); // prints "a: 0"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print() {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extern int a;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printf("a: %d\n", a);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 keyword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Variables within functions or code blocks that are not declared as extern are auto (for automatic)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main()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auto int a = 10; // "a" is local to main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print(); // prints "a: 0"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print()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extern int 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printf("a: %d\n", a);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786</Words>
  <Application>Microsoft Office PowerPoint</Application>
  <PresentationFormat>On-screen Show (4:3)</PresentationFormat>
  <Paragraphs>199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Times New Roman</vt:lpstr>
      <vt:lpstr>Arial</vt:lpstr>
      <vt:lpstr>Courier New</vt:lpstr>
      <vt:lpstr>Wingdings</vt:lpstr>
      <vt:lpstr>Design padrão</vt:lpstr>
      <vt:lpstr>Functions and Advanced Program Structure</vt:lpstr>
      <vt:lpstr>Introduction to Functions</vt:lpstr>
      <vt:lpstr>Function Declaration</vt:lpstr>
      <vt:lpstr>Function Definition</vt:lpstr>
      <vt:lpstr>Variable Declaration</vt:lpstr>
      <vt:lpstr>Variable Declaration – Example</vt:lpstr>
      <vt:lpstr>External variables</vt:lpstr>
      <vt:lpstr>extern keyword</vt:lpstr>
      <vt:lpstr>auto keyword</vt:lpstr>
      <vt:lpstr>static variables</vt:lpstr>
      <vt:lpstr>register variables</vt:lpstr>
      <vt:lpstr>Variable initialization</vt:lpstr>
      <vt:lpstr>Recursion</vt:lpstr>
      <vt:lpstr>Recursion – Example</vt:lpstr>
      <vt:lpstr>Header files</vt:lpstr>
      <vt:lpstr>Macro definition and substitution</vt:lpstr>
      <vt:lpstr>Un-define macros</vt:lpstr>
      <vt:lpstr>Macro with arguments</vt:lpstr>
      <vt:lpstr>Macro with arguments – additional syntax</vt:lpstr>
      <vt:lpstr>Conditional inclusion</vt:lpstr>
      <vt:lpstr>Enable and disable tracing</vt:lpstr>
      <vt:lpstr>OS specific code </vt:lpstr>
      <vt:lpstr>Include header file just once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Tewari</dc:creator>
  <cp:lastModifiedBy>Devendra Tewari</cp:lastModifiedBy>
  <cp:revision>117</cp:revision>
  <dcterms:created xsi:type="dcterms:W3CDTF">1601-01-01T00:00:00Z</dcterms:created>
  <dcterms:modified xsi:type="dcterms:W3CDTF">2018-03-09T01:13:11Z</dcterms:modified>
</cp:coreProperties>
</file>