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59" r:id="rId6"/>
    <p:sldId id="275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61" r:id="rId2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17" autoAdjust="0"/>
  </p:normalViewPr>
  <p:slideViewPr>
    <p:cSldViewPr>
      <p:cViewPr varScale="1">
        <p:scale>
          <a:sx n="78" d="100"/>
          <a:sy n="78" d="100"/>
        </p:scale>
        <p:origin x="135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20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 altLang="en-US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smtClean="0"/>
              <a:t>Clique para editar os estilos do texto mestre</a:t>
            </a:r>
          </a:p>
          <a:p>
            <a:pPr lvl="1"/>
            <a:r>
              <a:rPr lang="pt-BR" altLang="en-US" smtClean="0"/>
              <a:t>Segundo nível</a:t>
            </a:r>
          </a:p>
          <a:p>
            <a:pPr lvl="2"/>
            <a:r>
              <a:rPr lang="pt-BR" altLang="en-US" smtClean="0"/>
              <a:t>Terceiro nível</a:t>
            </a:r>
          </a:p>
          <a:p>
            <a:pPr lvl="3"/>
            <a:r>
              <a:rPr lang="pt-BR" altLang="en-US" smtClean="0"/>
              <a:t>Quarto nível</a:t>
            </a:r>
          </a:p>
          <a:p>
            <a:pPr lvl="4"/>
            <a:r>
              <a:rPr lang="pt-BR" altLang="en-US" smtClean="0"/>
              <a:t>Quinto nível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1F04A1-1920-4237-B969-7704BDE83D1F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9382954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DF6115-E7CE-4816-A647-E66B549FA13E}" type="slidenum">
              <a:rPr lang="pt-BR" altLang="en-US"/>
              <a:pPr/>
              <a:t>1</a:t>
            </a:fld>
            <a:endParaRPr lang="pt-BR" altLang="en-US"/>
          </a:p>
        </p:txBody>
      </p:sp>
      <p:sp>
        <p:nvSpPr>
          <p:cNvPr id="51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6346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541A11-7DF0-439C-9EA9-C2FCE7702220}" type="slidenum">
              <a:rPr lang="pt-BR" altLang="en-US"/>
              <a:pPr/>
              <a:t>10</a:t>
            </a:fld>
            <a:endParaRPr lang="pt-BR" altLang="en-US"/>
          </a:p>
        </p:txBody>
      </p:sp>
      <p:sp>
        <p:nvSpPr>
          <p:cNvPr id="256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384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887FB7-26A4-4B4E-B57A-BB2DEA8E934E}" type="slidenum">
              <a:rPr lang="pt-BR" altLang="en-US"/>
              <a:pPr/>
              <a:t>11</a:t>
            </a:fld>
            <a:endParaRPr lang="pt-BR" altLang="en-US"/>
          </a:p>
        </p:txBody>
      </p:sp>
      <p:sp>
        <p:nvSpPr>
          <p:cNvPr id="276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0889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251EE2-DF5A-44C4-912D-8B19048EB7FC}" type="slidenum">
              <a:rPr lang="pt-BR" altLang="en-US"/>
              <a:pPr/>
              <a:t>12</a:t>
            </a:fld>
            <a:endParaRPr lang="pt-BR" altLang="en-US"/>
          </a:p>
        </p:txBody>
      </p:sp>
      <p:sp>
        <p:nvSpPr>
          <p:cNvPr id="317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659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B96161-7E92-4871-8F0E-CC3F27775F82}" type="slidenum">
              <a:rPr lang="pt-BR" altLang="en-US"/>
              <a:pPr/>
              <a:t>13</a:t>
            </a:fld>
            <a:endParaRPr lang="pt-BR" altLang="en-US"/>
          </a:p>
        </p:txBody>
      </p:sp>
      <p:sp>
        <p:nvSpPr>
          <p:cNvPr id="327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5889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DEB187-05E8-4607-A0E1-32E9DF8DD027}" type="slidenum">
              <a:rPr lang="pt-BR" altLang="en-US"/>
              <a:pPr/>
              <a:t>14</a:t>
            </a:fld>
            <a:endParaRPr lang="pt-BR" altLang="en-US"/>
          </a:p>
        </p:txBody>
      </p:sp>
      <p:sp>
        <p:nvSpPr>
          <p:cNvPr id="337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059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F88C7E-505B-4AC1-BAB4-8A364409F5CB}" type="slidenum">
              <a:rPr lang="pt-BR" altLang="en-US"/>
              <a:pPr/>
              <a:t>15</a:t>
            </a:fld>
            <a:endParaRPr lang="pt-BR" altLang="en-US"/>
          </a:p>
        </p:txBody>
      </p:sp>
      <p:sp>
        <p:nvSpPr>
          <p:cNvPr id="358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290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ABDC88-A847-412B-A1DF-1AB8510DE5C2}" type="slidenum">
              <a:rPr lang="pt-BR" altLang="en-US"/>
              <a:pPr/>
              <a:t>16</a:t>
            </a:fld>
            <a:endParaRPr lang="pt-BR" altLang="en-US"/>
          </a:p>
        </p:txBody>
      </p:sp>
      <p:sp>
        <p:nvSpPr>
          <p:cNvPr id="378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459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473D9-7EFE-4341-B374-3222B86EB429}" type="slidenum">
              <a:rPr lang="pt-BR" altLang="en-US"/>
              <a:pPr/>
              <a:t>17</a:t>
            </a:fld>
            <a:endParaRPr lang="pt-BR" altLang="en-US"/>
          </a:p>
        </p:txBody>
      </p:sp>
      <p:sp>
        <p:nvSpPr>
          <p:cNvPr id="399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593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A6CD44-0AFA-4AA7-8484-73DF666B9D12}" type="slidenum">
              <a:rPr lang="pt-BR" altLang="en-US"/>
              <a:pPr/>
              <a:t>18</a:t>
            </a:fld>
            <a:endParaRPr lang="pt-BR" altLang="en-US"/>
          </a:p>
        </p:txBody>
      </p:sp>
      <p:sp>
        <p:nvSpPr>
          <p:cNvPr id="440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6941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D882F4-2750-4B12-ABA6-CC2D098BEE65}" type="slidenum">
              <a:rPr lang="pt-BR" altLang="en-US"/>
              <a:pPr/>
              <a:t>19</a:t>
            </a:fld>
            <a:endParaRPr lang="pt-BR" altLang="en-US"/>
          </a:p>
        </p:txBody>
      </p:sp>
      <p:sp>
        <p:nvSpPr>
          <p:cNvPr id="419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974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F91107-B2A0-4DC1-9126-EA52ABFC7033}" type="slidenum">
              <a:rPr lang="pt-BR" altLang="en-US"/>
              <a:pPr/>
              <a:t>2</a:t>
            </a:fld>
            <a:endParaRPr lang="pt-BR" altLang="en-US"/>
          </a:p>
        </p:txBody>
      </p:sp>
      <p:sp>
        <p:nvSpPr>
          <p:cNvPr id="6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379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048D1F-04B9-413F-9495-ECD2B8C33F5B}" type="slidenum">
              <a:rPr lang="pt-BR" altLang="en-US"/>
              <a:pPr/>
              <a:t>20</a:t>
            </a:fld>
            <a:endParaRPr lang="pt-BR" altLang="en-US"/>
          </a:p>
        </p:txBody>
      </p:sp>
      <p:sp>
        <p:nvSpPr>
          <p:cNvPr id="174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2656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4E51C9-1632-482F-A975-83AE2258A8B6}" type="slidenum">
              <a:rPr lang="pt-BR" altLang="en-US"/>
              <a:pPr/>
              <a:t>3</a:t>
            </a:fld>
            <a:endParaRPr lang="pt-BR" altLang="en-US"/>
          </a:p>
        </p:txBody>
      </p:sp>
      <p:sp>
        <p:nvSpPr>
          <p:cNvPr id="133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26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92DE7-F515-4476-9371-91CDC6603955}" type="slidenum">
              <a:rPr lang="pt-BR" altLang="en-US"/>
              <a:pPr/>
              <a:t>4</a:t>
            </a:fld>
            <a:endParaRPr lang="pt-BR" altLang="en-US"/>
          </a:p>
        </p:txBody>
      </p:sp>
      <p:sp>
        <p:nvSpPr>
          <p:cNvPr id="153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8203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7B7691-61ED-4F9B-AF25-47C217DE46E5}" type="slidenum">
              <a:rPr lang="pt-BR" altLang="en-US"/>
              <a:pPr/>
              <a:t>5</a:t>
            </a:fld>
            <a:endParaRPr lang="pt-BR" altLang="en-US"/>
          </a:p>
        </p:txBody>
      </p:sp>
      <p:sp>
        <p:nvSpPr>
          <p:cNvPr id="122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4671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04FB1A-9460-4DD9-8A97-ECEB2EEDEBCF}" type="slidenum">
              <a:rPr lang="pt-BR" altLang="en-US"/>
              <a:pPr/>
              <a:t>6</a:t>
            </a:fld>
            <a:endParaRPr lang="pt-BR" altLang="en-US"/>
          </a:p>
        </p:txBody>
      </p:sp>
      <p:sp>
        <p:nvSpPr>
          <p:cNvPr id="491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610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454319-593A-4F79-8475-E7581EC95B24}" type="slidenum">
              <a:rPr lang="pt-BR" altLang="en-US"/>
              <a:pPr/>
              <a:t>7</a:t>
            </a:fld>
            <a:endParaRPr lang="pt-BR" altLang="en-US"/>
          </a:p>
        </p:txBody>
      </p:sp>
      <p:sp>
        <p:nvSpPr>
          <p:cNvPr id="194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9767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1AAAC9-1D2E-4217-9823-CBB982568C36}" type="slidenum">
              <a:rPr lang="pt-BR" altLang="en-US"/>
              <a:pPr/>
              <a:t>8</a:t>
            </a:fld>
            <a:endParaRPr lang="pt-BR" altLang="en-US"/>
          </a:p>
        </p:txBody>
      </p:sp>
      <p:sp>
        <p:nvSpPr>
          <p:cNvPr id="215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1738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15A6C4-7268-4004-8E82-633C31ADD3F0}" type="slidenum">
              <a:rPr lang="pt-BR" altLang="en-US"/>
              <a:pPr/>
              <a:t>9</a:t>
            </a:fld>
            <a:endParaRPr lang="pt-BR" altLang="en-US"/>
          </a:p>
        </p:txBody>
      </p:sp>
      <p:sp>
        <p:nvSpPr>
          <p:cNvPr id="235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4829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3DB6FE-4AF9-459E-A8C4-2F2961D6E6A2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53755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EE67E1-6EE3-44C7-BB0E-1D590826A0FC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87369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01CC1-F0DC-41AF-B706-DF034F44CC93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16196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204E79-7715-4259-AFD1-FE806570EA7D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59967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7EFC2C-0B68-4AAA-9E05-2F0E285D742B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07863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04C14-49E1-4AC9-A26E-D047419AAAD3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89901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8D83B4-F5A7-460A-8A20-BBF07412E888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56438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CC644-5D5D-4F8B-A22C-67FC4426BDAB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91194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1CB596-E93F-49C6-9A4B-A8CA7A6FEF46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8782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AE18B-6026-499C-BE5A-0068B9CE2925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96615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2881C-451F-4746-A788-2DD3B3FF1D91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94659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smtClean="0"/>
              <a:t>Clique para editar os estilos do texto mestre</a:t>
            </a:r>
          </a:p>
          <a:p>
            <a:pPr lvl="1"/>
            <a:r>
              <a:rPr lang="pt-BR" altLang="en-US" smtClean="0"/>
              <a:t>Segundo nível</a:t>
            </a:r>
          </a:p>
          <a:p>
            <a:pPr lvl="2"/>
            <a:r>
              <a:rPr lang="pt-BR" altLang="en-US" smtClean="0"/>
              <a:t>Terceiro nível</a:t>
            </a:r>
          </a:p>
          <a:p>
            <a:pPr lvl="3"/>
            <a:r>
              <a:rPr lang="pt-BR" altLang="en-US" smtClean="0"/>
              <a:t>Quarto nível</a:t>
            </a:r>
          </a:p>
          <a:p>
            <a:pPr lvl="4"/>
            <a:r>
              <a:rPr lang="pt-BR" altLang="en-US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4F984DD-0593-4ADE-B1BA-B67E4EDB78E8}" type="slidenum">
              <a:rPr lang="pt-BR" altLang="en-US"/>
              <a:pPr/>
              <a:t>‹#›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inuxselfhelp.com/HOWTO/GCC-HOWTO/x575.html" TargetMode="External"/><Relationship Id="rId3" Type="http://schemas.openxmlformats.org/officeDocument/2006/relationships/hyperlink" Target="http://cm.bell-labs.com/cm/cs/who/dmr/chist.html" TargetMode="External"/><Relationship Id="rId7" Type="http://schemas.openxmlformats.org/officeDocument/2006/relationships/hyperlink" Target="http://www.gnu.org/software/binutils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cc.gnu.org/" TargetMode="External"/><Relationship Id="rId5" Type="http://schemas.openxmlformats.org/officeDocument/2006/relationships/hyperlink" Target="http://www.open-std.org/jtc1/sc22/wg14/" TargetMode="External"/><Relationship Id="rId4" Type="http://schemas.openxmlformats.org/officeDocument/2006/relationships/hyperlink" Target="http://cm.bell-labs.com/cm/cs/who/dmr/bintro.html" TargetMode="External"/><Relationship Id="rId9" Type="http://schemas.openxmlformats.org/officeDocument/2006/relationships/hyperlink" Target="http://www.eclipse.org/cd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pt-BR" altLang="en-US" sz="4400"/>
              <a:t>Programming in C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/>
              <a:t>© 2005 Devendra Tewari</a:t>
            </a:r>
            <a:endParaRPr lang="pt-BR" altLang="en-US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Compilation and assembly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/>
              <a:t>Lexical and semantic analysis to generate intermediate code</a:t>
            </a:r>
          </a:p>
          <a:p>
            <a:r>
              <a:rPr lang="pt-BR" altLang="en-US"/>
              <a:t>Transform the intermediate code to assembly or machine code</a:t>
            </a:r>
          </a:p>
          <a:p>
            <a:r>
              <a:rPr lang="pt-BR" altLang="en-US"/>
              <a:t>Creating an object file using GCC</a:t>
            </a:r>
          </a:p>
          <a:p>
            <a:pPr lvl="1">
              <a:buFontTx/>
              <a:buNone/>
            </a:pPr>
            <a:r>
              <a:rPr lang="pt-BR" altLang="en-US">
                <a:latin typeface="Courier New" panose="02070309020205020404" pitchFamily="49" charset="0"/>
              </a:rPr>
              <a:t>gcc hello.c -c</a:t>
            </a:r>
          </a:p>
          <a:p>
            <a:pPr lvl="1"/>
            <a:r>
              <a:rPr lang="pt-BR" altLang="en-US"/>
              <a:t>The </a:t>
            </a:r>
            <a:r>
              <a:rPr lang="pt-BR" altLang="en-US">
                <a:latin typeface="Courier New" panose="02070309020205020404" pitchFamily="49" charset="0"/>
              </a:rPr>
              <a:t>c</a:t>
            </a:r>
            <a:r>
              <a:rPr lang="pt-BR" altLang="en-US"/>
              <a:t> option tells GCC to not perform linking</a:t>
            </a:r>
          </a:p>
          <a:p>
            <a:pPr lvl="1"/>
            <a:r>
              <a:rPr lang="pt-BR" altLang="en-US"/>
              <a:t>A file called </a:t>
            </a:r>
            <a:r>
              <a:rPr lang="pt-BR" altLang="en-US">
                <a:latin typeface="Courier New" panose="02070309020205020404" pitchFamily="49" charset="0"/>
              </a:rPr>
              <a:t>hello.o</a:t>
            </a:r>
            <a:r>
              <a:rPr lang="pt-BR" altLang="en-US"/>
              <a:t> is produced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Linking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/>
              <a:t>Linking combines all the object files and required library code to produce a single executable</a:t>
            </a:r>
          </a:p>
          <a:p>
            <a:pPr lvl="1">
              <a:buFontTx/>
              <a:buNone/>
            </a:pPr>
            <a:r>
              <a:rPr lang="pt-BR" altLang="en-US">
                <a:latin typeface="Courier New" panose="02070309020205020404" pitchFamily="49" charset="0"/>
              </a:rPr>
              <a:t>gcc hello.o -o hello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Multiple source files – hello.c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pt-BR" altLang="en-US" sz="2400" b="1">
                <a:latin typeface="Courier New" panose="02070309020205020404" pitchFamily="49" charset="0"/>
              </a:rPr>
              <a:t>#include</a:t>
            </a:r>
            <a:r>
              <a:rPr lang="pt-BR" altLang="en-US" sz="2400">
                <a:latin typeface="Courier New" panose="02070309020205020404" pitchFamily="49" charset="0"/>
              </a:rPr>
              <a:t> "print.h"</a:t>
            </a:r>
          </a:p>
          <a:p>
            <a:pPr>
              <a:lnSpc>
                <a:spcPct val="90000"/>
              </a:lnSpc>
              <a:buFontTx/>
              <a:buNone/>
            </a:pPr>
            <a:endParaRPr lang="pt-BR" altLang="en-US" sz="24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en-US" sz="2400">
                <a:latin typeface="Courier New" panose="02070309020205020404" pitchFamily="49" charset="0"/>
              </a:rPr>
              <a:t> /* Function main - Print hello world */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en-US" sz="2400" b="1">
                <a:latin typeface="Courier New" panose="02070309020205020404" pitchFamily="49" charset="0"/>
              </a:rPr>
              <a:t>int</a:t>
            </a:r>
            <a:endParaRPr lang="pt-BR" altLang="en-US" sz="24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en-US" sz="2400">
                <a:latin typeface="Courier New" panose="02070309020205020404" pitchFamily="49" charset="0"/>
              </a:rPr>
              <a:t>main()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en-US" sz="24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endParaRPr lang="pt-BR" altLang="en-US" sz="24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en-US" sz="2400">
                <a:latin typeface="Courier New" panose="02070309020205020404" pitchFamily="49" charset="0"/>
              </a:rPr>
              <a:t>	print_hello("hello world!\n");</a:t>
            </a:r>
          </a:p>
          <a:p>
            <a:pPr>
              <a:lnSpc>
                <a:spcPct val="90000"/>
              </a:lnSpc>
              <a:buFontTx/>
              <a:buNone/>
            </a:pPr>
            <a:endParaRPr lang="pt-BR" altLang="en-US" sz="24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en-US" sz="2400">
                <a:latin typeface="Courier New" panose="02070309020205020404" pitchFamily="49" charset="0"/>
              </a:rPr>
              <a:t>} </a:t>
            </a:r>
          </a:p>
          <a:p>
            <a:pPr>
              <a:lnSpc>
                <a:spcPct val="90000"/>
              </a:lnSpc>
            </a:pPr>
            <a:endParaRPr lang="pt-BR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Multiple source files – print.c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altLang="en-US" b="1">
                <a:latin typeface="Courier New" panose="02070309020205020404" pitchFamily="49" charset="0"/>
              </a:rPr>
              <a:t>#include</a:t>
            </a:r>
            <a:r>
              <a:rPr lang="pt-BR" altLang="en-US">
                <a:latin typeface="Courier New" panose="02070309020205020404" pitchFamily="49" charset="0"/>
              </a:rPr>
              <a:t> &lt;stdio.h&gt;</a:t>
            </a:r>
            <a:endParaRPr lang="pt-BR" altLang="en-US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pt-BR" altLang="en-US" b="1">
                <a:latin typeface="Courier New" panose="02070309020205020404" pitchFamily="49" charset="0"/>
              </a:rPr>
              <a:t>#include</a:t>
            </a:r>
            <a:r>
              <a:rPr lang="pt-BR" altLang="en-US">
                <a:latin typeface="Courier New" panose="02070309020205020404" pitchFamily="49" charset="0"/>
              </a:rPr>
              <a:t> "print.h"</a:t>
            </a:r>
          </a:p>
          <a:p>
            <a:pPr>
              <a:buFontTx/>
              <a:buNone/>
            </a:pPr>
            <a:endParaRPr lang="pt-BR" altLang="en-US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pt-BR" altLang="en-US" b="1">
                <a:latin typeface="Courier New" panose="02070309020205020404" pitchFamily="49" charset="0"/>
              </a:rPr>
              <a:t>void</a:t>
            </a:r>
            <a:r>
              <a:rPr lang="pt-BR" altLang="en-US">
                <a:latin typeface="Courier New" panose="02070309020205020404" pitchFamily="49" charset="0"/>
              </a:rPr>
              <a:t> print_hello(char * str)</a:t>
            </a:r>
          </a:p>
          <a:p>
            <a:pPr>
              <a:buFontTx/>
              <a:buNone/>
            </a:pPr>
            <a:r>
              <a:rPr lang="pt-BR" altLang="en-US">
                <a:latin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pt-BR" altLang="en-US">
                <a:latin typeface="Courier New" panose="02070309020205020404" pitchFamily="49" charset="0"/>
              </a:rPr>
              <a:t>	printf("printing: %s", str);</a:t>
            </a:r>
          </a:p>
          <a:p>
            <a:pPr>
              <a:buFontTx/>
              <a:buNone/>
            </a:pPr>
            <a:r>
              <a:rPr lang="pt-BR" altLang="en-US">
                <a:latin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endParaRPr lang="pt-B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Multiple source files – print.h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#ifndef</a:t>
            </a:r>
            <a:r>
              <a:rPr lang="en-US" altLang="en-US" sz="2800">
                <a:latin typeface="Courier New" panose="02070309020205020404" pitchFamily="49" charset="0"/>
              </a:rPr>
              <a:t> _PRINT_H_</a:t>
            </a:r>
          </a:p>
          <a:p>
            <a:pPr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#define</a:t>
            </a:r>
            <a:r>
              <a:rPr lang="en-US" altLang="en-US" sz="2800">
                <a:latin typeface="Courier New" panose="02070309020205020404" pitchFamily="49" charset="0"/>
              </a:rPr>
              <a:t> _PRINT_H_</a:t>
            </a:r>
          </a:p>
          <a:p>
            <a:pPr>
              <a:buFontTx/>
              <a:buNone/>
            </a:pPr>
            <a:endParaRPr lang="en-US" altLang="en-US" sz="28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extern void</a:t>
            </a:r>
            <a:r>
              <a:rPr lang="en-US" altLang="en-US" sz="2800">
                <a:latin typeface="Courier New" panose="02070309020205020404" pitchFamily="49" charset="0"/>
              </a:rPr>
              <a:t> print_hello();</a:t>
            </a:r>
          </a:p>
          <a:p>
            <a:pPr>
              <a:buFontTx/>
              <a:buNone/>
            </a:pPr>
            <a:endParaRPr lang="en-US" altLang="en-US" sz="28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#endif</a:t>
            </a:r>
            <a:r>
              <a:rPr lang="en-US" altLang="en-US" sz="2800">
                <a:latin typeface="Courier New" panose="02070309020205020404" pitchFamily="49" charset="0"/>
              </a:rPr>
              <a:t> //_PRINT_H_</a:t>
            </a:r>
          </a:p>
          <a:p>
            <a:pPr lvl="1"/>
            <a:r>
              <a:rPr lang="en-US" altLang="en-US" sz="2400"/>
              <a:t>#</a:t>
            </a:r>
            <a:r>
              <a:rPr lang="en-US" altLang="en-US" sz="2400">
                <a:latin typeface="Courier New" panose="02070309020205020404" pitchFamily="49" charset="0"/>
              </a:rPr>
              <a:t>ifndef</a:t>
            </a:r>
            <a:r>
              <a:rPr lang="en-US" altLang="en-US" sz="2400"/>
              <a:t> - </a:t>
            </a:r>
            <a:r>
              <a:rPr lang="en-US" altLang="en-US" sz="2400">
                <a:latin typeface="Courier New" panose="02070309020205020404" pitchFamily="49" charset="0"/>
              </a:rPr>
              <a:t>#endif</a:t>
            </a:r>
            <a:r>
              <a:rPr lang="en-US" altLang="en-US" sz="2400"/>
              <a:t> sequence above serves to guarantee that the pre-processor does not include the same header file twice in a source file.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Simple compilation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/>
              <a:t>Executing gcc</a:t>
            </a:r>
          </a:p>
          <a:p>
            <a:pPr lvl="1">
              <a:buFontTx/>
              <a:buNone/>
            </a:pPr>
            <a:r>
              <a:rPr lang="pt-BR" altLang="en-US">
                <a:latin typeface="Courier New" panose="02070309020205020404" pitchFamily="49" charset="0"/>
              </a:rPr>
              <a:t>gcc hello.c print.c -o hello</a:t>
            </a:r>
          </a:p>
          <a:p>
            <a:r>
              <a:rPr lang="pt-BR" altLang="en-US"/>
              <a:t>Executing hello</a:t>
            </a:r>
          </a:p>
          <a:p>
            <a:pPr lvl="1">
              <a:buFontTx/>
              <a:buNone/>
            </a:pPr>
            <a:r>
              <a:rPr lang="pt-BR" altLang="en-US">
                <a:latin typeface="Courier New" panose="02070309020205020404" pitchFamily="49" charset="0"/>
              </a:rPr>
              <a:t>./hello</a:t>
            </a:r>
          </a:p>
          <a:p>
            <a:r>
              <a:rPr lang="pt-BR" altLang="en-US"/>
              <a:t>Output</a:t>
            </a:r>
          </a:p>
          <a:p>
            <a:pPr lvl="1">
              <a:buFontTx/>
              <a:buNone/>
            </a:pPr>
            <a:r>
              <a:rPr lang="pt-BR" altLang="en-US">
                <a:latin typeface="Courier New" panose="02070309020205020404" pitchFamily="49" charset="0"/>
              </a:rPr>
              <a:t>printing: hello world!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Complex Compilation- An Error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altLang="en-US" sz="2800"/>
              <a:t>hello.c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altLang="en-US" sz="2400">
                <a:latin typeface="Courier New" panose="02070309020205020404" pitchFamily="49" charset="0"/>
              </a:rPr>
              <a:t>gcc hello.c -c</a:t>
            </a:r>
          </a:p>
          <a:p>
            <a:pPr lvl="1">
              <a:lnSpc>
                <a:spcPct val="80000"/>
              </a:lnSpc>
            </a:pPr>
            <a:r>
              <a:rPr lang="pt-BR" altLang="en-US" sz="2400"/>
              <a:t>produces </a:t>
            </a:r>
            <a:r>
              <a:rPr lang="pt-BR" altLang="en-US" sz="2400">
                <a:latin typeface="Courier New" panose="02070309020205020404" pitchFamily="49" charset="0"/>
              </a:rPr>
              <a:t>hello.o</a:t>
            </a:r>
          </a:p>
          <a:p>
            <a:pPr>
              <a:lnSpc>
                <a:spcPct val="80000"/>
              </a:lnSpc>
            </a:pPr>
            <a:r>
              <a:rPr lang="pt-BR" altLang="en-US" sz="2800"/>
              <a:t>print.c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altLang="en-US" sz="2400">
                <a:latin typeface="Courier New" panose="02070309020205020404" pitchFamily="49" charset="0"/>
              </a:rPr>
              <a:t>gcc print.c -c</a:t>
            </a:r>
          </a:p>
          <a:p>
            <a:pPr lvl="1">
              <a:lnSpc>
                <a:spcPct val="80000"/>
              </a:lnSpc>
            </a:pPr>
            <a:r>
              <a:rPr lang="pt-BR" altLang="en-US" sz="2400"/>
              <a:t>produces </a:t>
            </a:r>
            <a:r>
              <a:rPr lang="pt-BR" altLang="en-US" sz="2400">
                <a:latin typeface="Courier New" panose="02070309020205020404" pitchFamily="49" charset="0"/>
              </a:rPr>
              <a:t>print.o</a:t>
            </a:r>
          </a:p>
          <a:p>
            <a:pPr>
              <a:lnSpc>
                <a:spcPct val="80000"/>
              </a:lnSpc>
            </a:pPr>
            <a:r>
              <a:rPr lang="pt-BR" altLang="en-US" sz="2800"/>
              <a:t>Error?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altLang="en-US" sz="2400">
                <a:latin typeface="Courier New" panose="02070309020205020404" pitchFamily="49" charset="0"/>
              </a:rPr>
              <a:t>gcc hello.o -o hello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hello.o(.text+0x27):hello.c: undefined reference to `_print_hello'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collect2: ld returned 1 exit status</a:t>
            </a:r>
            <a:endParaRPr lang="pt-BR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z="4000"/>
              <a:t>Complex Compilation – Correcting the Error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sz="2800"/>
              <a:t>Using </a:t>
            </a:r>
            <a:r>
              <a:rPr lang="pt-BR" altLang="en-US" sz="2800">
                <a:latin typeface="Courier New" panose="02070309020205020404" pitchFamily="49" charset="0"/>
              </a:rPr>
              <a:t>gcc</a:t>
            </a:r>
          </a:p>
          <a:p>
            <a:pPr lvl="1">
              <a:buFontTx/>
              <a:buNone/>
            </a:pPr>
            <a:r>
              <a:rPr lang="pt-BR" altLang="en-US" sz="2400">
                <a:latin typeface="Courier New" panose="02070309020205020404" pitchFamily="49" charset="0"/>
              </a:rPr>
              <a:t>gcc hello.o print.o -o hello</a:t>
            </a:r>
          </a:p>
          <a:p>
            <a:r>
              <a:rPr lang="pt-BR" altLang="en-US" sz="2800"/>
              <a:t>Using </a:t>
            </a:r>
            <a:r>
              <a:rPr lang="pt-BR" altLang="en-US" sz="2800">
                <a:latin typeface="Courier New" panose="02070309020205020404" pitchFamily="49" charset="0"/>
              </a:rPr>
              <a:t>ld</a:t>
            </a:r>
            <a:r>
              <a:rPr lang="pt-BR" altLang="en-US" sz="2800"/>
              <a:t> [5] (</a:t>
            </a:r>
            <a:r>
              <a:rPr lang="pt-BR" altLang="en-US" sz="2800">
                <a:latin typeface="Courier New" panose="02070309020205020404" pitchFamily="49" charset="0"/>
              </a:rPr>
              <a:t>gcc</a:t>
            </a:r>
            <a:r>
              <a:rPr lang="pt-BR" altLang="en-US" sz="2800"/>
              <a:t> with -v switch shows how)</a:t>
            </a:r>
          </a:p>
          <a:p>
            <a:pPr lvl="1">
              <a:buFontTx/>
              <a:buNone/>
            </a:pPr>
            <a:r>
              <a:rPr lang="pt-BR" altLang="en-US" sz="2400">
                <a:latin typeface="Courier New" panose="02070309020205020404" pitchFamily="49" charset="0"/>
              </a:rPr>
              <a:t>ld -o hello /lib/crt0.o -L/opt/gcc.3.3/lib/gcc-lib/i586-pc-interix3/3.3 hello.o print.o -lgcc -lc -lpsxdll -v</a:t>
            </a:r>
          </a:p>
          <a:p>
            <a:pPr lvl="2"/>
            <a:r>
              <a:rPr lang="pt-BR" altLang="en-US" sz="2000">
                <a:latin typeface="Courier New" panose="02070309020205020404" pitchFamily="49" charset="0"/>
              </a:rPr>
              <a:t>/opt/gcc.3.3/lib/gcc-lib/i586-pc-interix3/3.3</a:t>
            </a:r>
            <a:r>
              <a:rPr lang="pt-BR" altLang="en-US" sz="2000"/>
              <a:t> is the path to </a:t>
            </a:r>
            <a:r>
              <a:rPr lang="pt-BR" altLang="en-US" sz="2000">
                <a:latin typeface="Courier New" panose="02070309020205020404" pitchFamily="49" charset="0"/>
              </a:rPr>
              <a:t>libgcc.a</a:t>
            </a:r>
            <a:r>
              <a:rPr lang="pt-BR" altLang="en-US" sz="2000"/>
              <a:t> in my Windows SFU installation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Debug Using DDD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DDD is a graphical debugger for X Windows and it uses </a:t>
            </a:r>
            <a:r>
              <a:rPr lang="en-US" altLang="en-US" sz="2400">
                <a:latin typeface="Courier New" panose="02070309020205020404" pitchFamily="49" charset="0"/>
              </a:rPr>
              <a:t>gdb</a:t>
            </a:r>
            <a:r>
              <a:rPr lang="en-US" altLang="en-US" sz="2400"/>
              <a:t>, the command line debugger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Re-compile source code with extra debug information for </a:t>
            </a:r>
            <a:r>
              <a:rPr lang="en-US" altLang="en-US" sz="2400">
                <a:latin typeface="Courier New" panose="02070309020205020404" pitchFamily="49" charset="0"/>
              </a:rPr>
              <a:t>gdb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gcc hello.c print.c -o hello –g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Execute ddd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ddd hello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Try stepping through code and adding watch expressions</a:t>
            </a:r>
          </a:p>
        </p:txBody>
      </p:sp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11" b="31992"/>
          <a:stretch>
            <a:fillRect/>
          </a:stretch>
        </p:blipFill>
        <p:spPr bwMode="auto">
          <a:xfrm>
            <a:off x="4572000" y="1484313"/>
            <a:ext cx="4333875" cy="453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Other Topics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/>
              <a:t>Creating static and shared libraries [6]</a:t>
            </a:r>
          </a:p>
          <a:p>
            <a:r>
              <a:rPr lang="pt-BR" altLang="en-US"/>
              <a:t>Dynamic linking</a:t>
            </a:r>
          </a:p>
          <a:p>
            <a:r>
              <a:rPr lang="pt-BR" altLang="en-US"/>
              <a:t>GCC compile, link and optimize options</a:t>
            </a:r>
          </a:p>
          <a:p>
            <a:r>
              <a:rPr lang="pt-BR" altLang="en-US"/>
              <a:t>Building applications with make</a:t>
            </a:r>
          </a:p>
          <a:p>
            <a:r>
              <a:rPr lang="pt-BR" altLang="en-US"/>
              <a:t>Using Eclipse and CDT [7] for C/C++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Objectives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/>
              <a:t>Learn the core elements of ANSI C</a:t>
            </a:r>
          </a:p>
          <a:p>
            <a:r>
              <a:rPr lang="pt-BR" altLang="en-US"/>
              <a:t>Get to know tools for building C programs on GNU/Linux</a:t>
            </a:r>
          </a:p>
          <a:p>
            <a:r>
              <a:rPr lang="pt-BR" altLang="en-US"/>
              <a:t>Learn to read and debug C programs</a:t>
            </a:r>
          </a:p>
          <a:p>
            <a:r>
              <a:rPr lang="pt-BR" altLang="en-US"/>
              <a:t>Build useful utilities for reusing in your own programs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References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400"/>
              <a:t>The Development of the C Language - </a:t>
            </a:r>
            <a:r>
              <a:rPr lang="pt-BR" altLang="en-US" sz="2400">
                <a:hlinkClick r:id="rId3"/>
              </a:rPr>
              <a:t>http://cm.bell-labs.com/cm/cs/who/dmr/chist.html</a:t>
            </a:r>
            <a:r>
              <a:rPr lang="pt-BR" altLang="en-US" sz="2400"/>
              <a:t> 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pt-BR" altLang="en-US" sz="2400"/>
              <a:t>THE PROGRAMMING LANGUAGE B - </a:t>
            </a:r>
            <a:r>
              <a:rPr lang="pt-BR" altLang="en-US" sz="2400">
                <a:hlinkClick r:id="rId4"/>
              </a:rPr>
              <a:t>http://cm.bell-labs.com/cm/cs/who/dmr/bintro.html</a:t>
            </a:r>
            <a:endParaRPr lang="pt-BR" altLang="en-US" sz="240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pt-BR" altLang="en-US" sz="2400"/>
              <a:t>JTC1/SC22/WG14 - C - </a:t>
            </a:r>
            <a:r>
              <a:rPr lang="pt-BR" altLang="en-US" sz="2400">
                <a:hlinkClick r:id="rId5"/>
              </a:rPr>
              <a:t>http://www.open-std.org/jtc1/sc22/wg14/</a:t>
            </a:r>
            <a:r>
              <a:rPr lang="pt-BR" altLang="en-US" sz="2400"/>
              <a:t> 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pt-BR" altLang="en-US" sz="2400"/>
              <a:t>GCC - </a:t>
            </a:r>
            <a:r>
              <a:rPr lang="pt-BR" altLang="en-US" sz="2400">
                <a:hlinkClick r:id="rId6"/>
              </a:rPr>
              <a:t>http://gcc.gnu.org/</a:t>
            </a:r>
            <a:r>
              <a:rPr lang="pt-BR" altLang="en-US" sz="2400"/>
              <a:t> 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pt-BR" altLang="en-US" sz="2400"/>
              <a:t>GNU Binutils - </a:t>
            </a:r>
            <a:r>
              <a:rPr lang="pt-BR" altLang="en-US" sz="2400">
                <a:hlinkClick r:id="rId7"/>
              </a:rPr>
              <a:t>http://www.gnu.org/software/binutils/</a:t>
            </a:r>
            <a:endParaRPr lang="pt-BR" altLang="en-US" sz="240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pt-BR" altLang="en-US" sz="2400"/>
              <a:t>Shared vs static libraries - </a:t>
            </a:r>
            <a:r>
              <a:rPr lang="pt-BR" altLang="en-US" sz="2400">
                <a:hlinkClick r:id="rId8"/>
              </a:rPr>
              <a:t>http://www.linuxselfhelp.com/HOWTO/GCC-HOWTO/x575.html</a:t>
            </a:r>
            <a:r>
              <a:rPr lang="pt-BR" altLang="en-US" sz="2400"/>
              <a:t>  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pt-BR" altLang="en-US" sz="2400"/>
              <a:t>Eclipse CDT - </a:t>
            </a:r>
            <a:r>
              <a:rPr lang="pt-BR" altLang="en-US" sz="2400">
                <a:hlinkClick r:id="rId9"/>
              </a:rPr>
              <a:t>http://www.eclipse.org/cdt/</a:t>
            </a:r>
            <a:r>
              <a:rPr lang="pt-BR" altLang="en-US" sz="2400"/>
              <a:t> 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pt-BR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pt-BR" altLang="en-US" sz="4400"/>
              <a:t>Introduction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endParaRPr lang="en-US" altLang="en-US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History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sz="2800"/>
              <a:t>Originally designed and implemented by Dennis Ritchie on DEC PDP-11 [1]</a:t>
            </a:r>
          </a:p>
          <a:p>
            <a:r>
              <a:rPr lang="pt-BR" altLang="en-US" sz="2800"/>
              <a:t>Influenced by B [2] written by Ken Thompson in 1970</a:t>
            </a:r>
          </a:p>
          <a:p>
            <a:r>
              <a:rPr lang="pt-BR" altLang="en-US" sz="2800"/>
              <a:t>First C standard in 1988 by ANSI (C89)</a:t>
            </a:r>
          </a:p>
          <a:p>
            <a:pPr lvl="1"/>
            <a:r>
              <a:rPr lang="pt-BR" altLang="en-US" sz="2400"/>
              <a:t>Adopted by ISO in 1990 (C90)</a:t>
            </a:r>
          </a:p>
          <a:p>
            <a:r>
              <a:rPr lang="pt-BR" altLang="en-US" sz="2800"/>
              <a:t>Most recent standard C99 by ISO [3]</a:t>
            </a:r>
          </a:p>
          <a:p>
            <a:r>
              <a:rPr lang="pt-BR" altLang="en-US" sz="2800"/>
              <a:t>Compiled language</a:t>
            </a:r>
          </a:p>
          <a:p>
            <a:r>
              <a:rPr lang="pt-BR" altLang="en-US" sz="2800"/>
              <a:t>Source code portable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C program – hello.c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pt-BR" altLang="en-US" sz="2400" b="1"/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en-US" sz="2400" b="1">
                <a:latin typeface="Courier New" panose="02070309020205020404" pitchFamily="49" charset="0"/>
              </a:rPr>
              <a:t>#include</a:t>
            </a:r>
            <a:r>
              <a:rPr lang="pt-BR" altLang="en-US" sz="2400">
                <a:latin typeface="Courier New" panose="02070309020205020404" pitchFamily="49" charset="0"/>
              </a:rPr>
              <a:t> &lt;stdio.h&gt;</a:t>
            </a:r>
          </a:p>
          <a:p>
            <a:pPr>
              <a:lnSpc>
                <a:spcPct val="90000"/>
              </a:lnSpc>
              <a:buFontTx/>
              <a:buNone/>
            </a:pPr>
            <a:endParaRPr lang="pt-BR" altLang="en-US" sz="24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en-US" sz="2400">
                <a:latin typeface="Courier New" panose="02070309020205020404" pitchFamily="49" charset="0"/>
              </a:rPr>
              <a:t> /* function main - print hello world */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en-US" sz="2400" b="1">
                <a:latin typeface="Courier New" panose="02070309020205020404" pitchFamily="49" charset="0"/>
              </a:rPr>
              <a:t>int</a:t>
            </a:r>
            <a:endParaRPr lang="pt-BR" altLang="en-US" sz="24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en-US" sz="2400">
                <a:latin typeface="Courier New" panose="02070309020205020404" pitchFamily="49" charset="0"/>
              </a:rPr>
              <a:t>main()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en-US" sz="24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en-US" sz="2400">
                <a:latin typeface="Courier New" panose="02070309020205020404" pitchFamily="49" charset="0"/>
              </a:rPr>
              <a:t>	printf("hello world!\n");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en-US" sz="2400">
                <a:latin typeface="Courier New" panose="02070309020205020404" pitchFamily="49" charset="0"/>
              </a:rPr>
              <a:t>	return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en-US" sz="2400">
                <a:latin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C program structure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Multi-line comments begin with </a:t>
            </a:r>
            <a:r>
              <a:rPr lang="en-US" altLang="en-US" sz="2800">
                <a:latin typeface="Courier New" panose="02070309020205020404" pitchFamily="49" charset="0"/>
              </a:rPr>
              <a:t>/*</a:t>
            </a:r>
            <a:r>
              <a:rPr lang="en-US" altLang="en-US" sz="2800"/>
              <a:t> and end with </a:t>
            </a:r>
            <a:r>
              <a:rPr lang="en-US" altLang="en-US" sz="2800">
                <a:latin typeface="Courier New" panose="02070309020205020404" pitchFamily="49" charset="0"/>
              </a:rPr>
              <a:t>*/</a:t>
            </a:r>
            <a:r>
              <a:rPr lang="en-US" altLang="en-US" sz="2800"/>
              <a:t>, these are called delimiters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Courier New" panose="02070309020205020404" pitchFamily="49" charset="0"/>
              </a:rPr>
              <a:t>#</a:t>
            </a:r>
            <a:r>
              <a:rPr lang="en-US" altLang="en-US" sz="2800"/>
              <a:t> is used to begin pre-processor directives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Execution of a C program begins at function main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main can return an </a:t>
            </a:r>
            <a:r>
              <a:rPr lang="en-US" altLang="en-US" sz="2400">
                <a:latin typeface="Courier New" panose="02070309020205020404" pitchFamily="49" charset="0"/>
              </a:rPr>
              <a:t>int</a:t>
            </a:r>
            <a:r>
              <a:rPr lang="en-US" altLang="en-US" sz="2400"/>
              <a:t> value to the operating system otherwise it should return </a:t>
            </a:r>
            <a:r>
              <a:rPr lang="en-US" altLang="en-US" sz="2400">
                <a:latin typeface="Courier New" panose="02070309020205020404" pitchFamily="49" charset="0"/>
              </a:rPr>
              <a:t>void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Code blocks and function bodies begin with </a:t>
            </a:r>
            <a:r>
              <a:rPr lang="en-US" altLang="en-US" sz="2800">
                <a:latin typeface="Courier New" panose="02070309020205020404" pitchFamily="49" charset="0"/>
              </a:rPr>
              <a:t>{</a:t>
            </a:r>
            <a:r>
              <a:rPr lang="en-US" altLang="en-US" sz="2800"/>
              <a:t> and end with </a:t>
            </a:r>
            <a:r>
              <a:rPr lang="en-US" altLang="en-US" sz="28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C statements end with </a:t>
            </a:r>
            <a:r>
              <a:rPr lang="en-US" altLang="en-US" sz="280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Executing hello.c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/>
              <a:t>Use GCC [4]</a:t>
            </a:r>
          </a:p>
          <a:p>
            <a:pPr lvl="1">
              <a:buFontTx/>
              <a:buNone/>
            </a:pPr>
            <a:r>
              <a:rPr lang="pt-BR" altLang="en-US">
                <a:latin typeface="Courier New" panose="02070309020205020404" pitchFamily="49" charset="0"/>
              </a:rPr>
              <a:t>gcc  hello.c -o hello -Wall</a:t>
            </a:r>
          </a:p>
          <a:p>
            <a:pPr lvl="1"/>
            <a:r>
              <a:rPr lang="pt-BR" altLang="en-US"/>
              <a:t>Without the o option the executable is a.out</a:t>
            </a:r>
          </a:p>
          <a:p>
            <a:r>
              <a:rPr lang="pt-BR" altLang="en-US"/>
              <a:t>Execute</a:t>
            </a:r>
          </a:p>
          <a:p>
            <a:pPr lvl="1">
              <a:buFontTx/>
              <a:buNone/>
            </a:pPr>
            <a:r>
              <a:rPr lang="pt-BR" altLang="en-US">
                <a:latin typeface="Courier New" panose="02070309020205020404" pitchFamily="49" charset="0"/>
              </a:rPr>
              <a:t>./hello</a:t>
            </a:r>
          </a:p>
          <a:p>
            <a:r>
              <a:rPr lang="pt-BR" altLang="en-US"/>
              <a:t>Output</a:t>
            </a:r>
          </a:p>
          <a:p>
            <a:pPr lvl="1">
              <a:buFontTx/>
              <a:buNone/>
            </a:pPr>
            <a:r>
              <a:rPr lang="pt-BR" altLang="en-US">
                <a:latin typeface="Courier New" panose="02070309020205020404" pitchFamily="49" charset="0"/>
              </a:rPr>
              <a:t>hello world!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Compilation process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/>
              <a:t>A compiler produces the executable by performing through the following steps</a:t>
            </a:r>
          </a:p>
          <a:p>
            <a:pPr lvl="1"/>
            <a:r>
              <a:rPr lang="pt-BR" altLang="en-US"/>
              <a:t>Pre-processing</a:t>
            </a:r>
          </a:p>
          <a:p>
            <a:pPr lvl="1"/>
            <a:r>
              <a:rPr lang="pt-BR" altLang="en-US"/>
              <a:t>Compilation and assembly</a:t>
            </a:r>
          </a:p>
          <a:p>
            <a:pPr lvl="1"/>
            <a:r>
              <a:rPr lang="pt-BR" altLang="en-US"/>
              <a:t>Linking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Pre-processing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/>
              <a:t>Conceptual first step in compilation</a:t>
            </a:r>
          </a:p>
          <a:p>
            <a:r>
              <a:rPr lang="pt-BR" altLang="en-US"/>
              <a:t>Two tasks commonly performed</a:t>
            </a:r>
          </a:p>
          <a:p>
            <a:pPr lvl="1"/>
            <a:r>
              <a:rPr lang="pt-BR" altLang="en-US"/>
              <a:t>File inclusion</a:t>
            </a:r>
          </a:p>
          <a:p>
            <a:pPr lvl="2"/>
            <a:r>
              <a:rPr lang="pt-BR" altLang="en-US">
                <a:latin typeface="Courier New" panose="02070309020205020404" pitchFamily="49" charset="0"/>
              </a:rPr>
              <a:t>#include</a:t>
            </a:r>
            <a:r>
              <a:rPr lang="pt-BR" altLang="en-US"/>
              <a:t> directive</a:t>
            </a:r>
          </a:p>
          <a:p>
            <a:pPr lvl="3">
              <a:buFontTx/>
              <a:buNone/>
            </a:pPr>
            <a:r>
              <a:rPr lang="pt-BR" altLang="en-US">
                <a:latin typeface="Courier New" panose="02070309020205020404" pitchFamily="49" charset="0"/>
              </a:rPr>
              <a:t>#include &lt;stdio.h&gt;</a:t>
            </a:r>
          </a:p>
          <a:p>
            <a:pPr lvl="1"/>
            <a:r>
              <a:rPr lang="pt-BR" altLang="en-US"/>
              <a:t>Macro substitution</a:t>
            </a:r>
          </a:p>
          <a:p>
            <a:pPr lvl="2"/>
            <a:r>
              <a:rPr lang="pt-BR" altLang="en-US">
                <a:latin typeface="Courier New" panose="02070309020205020404" pitchFamily="49" charset="0"/>
              </a:rPr>
              <a:t>#define</a:t>
            </a:r>
            <a:r>
              <a:rPr lang="pt-BR" altLang="en-US"/>
              <a:t> directive</a:t>
            </a:r>
          </a:p>
          <a:p>
            <a:pPr lvl="3">
              <a:buFontTx/>
              <a:buNone/>
            </a:pPr>
            <a:r>
              <a:rPr lang="pt-BR" altLang="en-US">
                <a:latin typeface="Courier New" panose="02070309020205020404" pitchFamily="49" charset="0"/>
              </a:rPr>
              <a:t>#define pf printf</a:t>
            </a:r>
          </a:p>
          <a:p>
            <a:pPr lvl="3">
              <a:buFontTx/>
              <a:buNone/>
            </a:pPr>
            <a:r>
              <a:rPr lang="pt-BR" altLang="en-US">
                <a:latin typeface="Courier New" panose="02070309020205020404" pitchFamily="49" charset="0"/>
              </a:rPr>
              <a:t>pf("hello world!")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</TotalTime>
  <Words>707</Words>
  <Application>Microsoft Office PowerPoint</Application>
  <PresentationFormat>On-screen Show (4:3)</PresentationFormat>
  <Paragraphs>159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Courier New</vt:lpstr>
      <vt:lpstr>Design padrão</vt:lpstr>
      <vt:lpstr>Programming in C</vt:lpstr>
      <vt:lpstr>Objectives</vt:lpstr>
      <vt:lpstr>Introduction</vt:lpstr>
      <vt:lpstr>History</vt:lpstr>
      <vt:lpstr>C program – hello.c</vt:lpstr>
      <vt:lpstr>C program structure</vt:lpstr>
      <vt:lpstr>Executing hello.c</vt:lpstr>
      <vt:lpstr>Compilation process</vt:lpstr>
      <vt:lpstr>Pre-processing</vt:lpstr>
      <vt:lpstr>Compilation and assembly</vt:lpstr>
      <vt:lpstr>Linking</vt:lpstr>
      <vt:lpstr>Multiple source files – hello.c</vt:lpstr>
      <vt:lpstr>Multiple source files – print.c</vt:lpstr>
      <vt:lpstr>Multiple source files – print.h</vt:lpstr>
      <vt:lpstr>Simple compilation</vt:lpstr>
      <vt:lpstr>Complex Compilation- An Error</vt:lpstr>
      <vt:lpstr>Complex Compilation – Correcting the Error</vt:lpstr>
      <vt:lpstr>Debug Using DDD</vt:lpstr>
      <vt:lpstr>Other Topics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</dc:title>
  <dc:creator>Devendra K Tewari</dc:creator>
  <cp:lastModifiedBy>Devendra Tewari</cp:lastModifiedBy>
  <cp:revision>87</cp:revision>
  <dcterms:created xsi:type="dcterms:W3CDTF">2005-04-02T17:21:28Z</dcterms:created>
  <dcterms:modified xsi:type="dcterms:W3CDTF">2018-03-09T01:10:13Z</dcterms:modified>
</cp:coreProperties>
</file>