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2" r:id="rId4"/>
    <p:sldId id="273" r:id="rId5"/>
    <p:sldId id="258" r:id="rId6"/>
    <p:sldId id="259" r:id="rId7"/>
    <p:sldId id="274" r:id="rId8"/>
    <p:sldId id="260" r:id="rId9"/>
    <p:sldId id="261" r:id="rId10"/>
    <p:sldId id="262" r:id="rId11"/>
    <p:sldId id="264" r:id="rId12"/>
    <p:sldId id="263" r:id="rId13"/>
    <p:sldId id="266" r:id="rId14"/>
    <p:sldId id="268" r:id="rId15"/>
    <p:sldId id="267" r:id="rId16"/>
    <p:sldId id="275" r:id="rId17"/>
    <p:sldId id="269" r:id="rId18"/>
    <p:sldId id="276" r:id="rId19"/>
    <p:sldId id="277" r:id="rId20"/>
    <p:sldId id="278" r:id="rId21"/>
    <p:sldId id="279" r:id="rId22"/>
    <p:sldId id="271" r:id="rId23"/>
    <p:sldId id="28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en-US"/>
          </a:p>
        </p:txBody>
      </p:sp>
      <p:sp>
        <p:nvSpPr>
          <p:cNvPr id="112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3C582B-CA63-4250-BD53-962ED0E6872D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01634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9A518-7E98-423F-BDC1-94B1F95FEEB2}" type="slidenum">
              <a:rPr lang="pt-BR" altLang="en-US"/>
              <a:pPr/>
              <a:t>1</a:t>
            </a:fld>
            <a:endParaRPr lang="pt-BR" altLang="en-US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8494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27D11-529C-43B8-B5F7-1C5931805CAE}" type="slidenum">
              <a:rPr lang="pt-BR" altLang="en-US"/>
              <a:pPr/>
              <a:t>13</a:t>
            </a:fld>
            <a:endParaRPr lang="pt-BR" altLang="en-US"/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1025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C077E-4DA9-4519-A6A8-15129EAEF3D4}" type="slidenum">
              <a:rPr lang="pt-BR" altLang="en-US"/>
              <a:pPr/>
              <a:t>14</a:t>
            </a:fld>
            <a:endParaRPr lang="pt-BR" altLang="en-US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64929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8B897-A71A-46B9-BB19-2811426612E6}" type="slidenum">
              <a:rPr lang="pt-BR" altLang="en-US"/>
              <a:pPr/>
              <a:t>15</a:t>
            </a:fld>
            <a:endParaRPr lang="pt-BR" altLang="en-US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876642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E3BE0B-E625-4321-B095-3D58661B1E2B}" type="slidenum">
              <a:rPr lang="pt-BR" altLang="en-US"/>
              <a:pPr/>
              <a:t>17</a:t>
            </a:fld>
            <a:endParaRPr lang="pt-BR" altLang="en-US"/>
          </a:p>
        </p:txBody>
      </p:sp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43098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4297B-34AB-4086-B86A-74FC0209069F}" type="slidenum">
              <a:rPr lang="pt-BR" altLang="en-US"/>
              <a:pPr/>
              <a:t>22</a:t>
            </a:fld>
            <a:endParaRPr lang="pt-BR" altLang="en-US"/>
          </a:p>
        </p:txBody>
      </p:sp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8531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12C2B-5F38-4840-80EB-31A939FDC163}" type="slidenum">
              <a:rPr lang="pt-BR" altLang="en-US"/>
              <a:pPr/>
              <a:t>2</a:t>
            </a:fld>
            <a:endParaRPr lang="pt-BR" altLang="en-US"/>
          </a:p>
        </p:txBody>
      </p:sp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5576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DE5150-C1D6-4713-9109-6D112A2EF987}" type="slidenum">
              <a:rPr lang="pt-BR" altLang="en-US"/>
              <a:pPr/>
              <a:t>5</a:t>
            </a:fld>
            <a:endParaRPr lang="pt-BR" altLang="en-US"/>
          </a:p>
        </p:txBody>
      </p:sp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2510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6F0E4-237B-4D96-B696-A1AD0D07F1AB}" type="slidenum">
              <a:rPr lang="pt-BR" altLang="en-US"/>
              <a:pPr/>
              <a:t>6</a:t>
            </a:fld>
            <a:endParaRPr lang="pt-BR" altLang="en-US"/>
          </a:p>
        </p:txBody>
      </p:sp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0300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652DFF-0F43-4B72-855C-FB5C1839915D}" type="slidenum">
              <a:rPr lang="pt-BR" altLang="en-US"/>
              <a:pPr/>
              <a:t>8</a:t>
            </a:fld>
            <a:endParaRPr lang="pt-BR" altLang="en-US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84473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9AA54-683E-4A40-93F3-882E83C3548F}" type="slidenum">
              <a:rPr lang="pt-BR" altLang="en-US"/>
              <a:pPr/>
              <a:t>9</a:t>
            </a:fld>
            <a:endParaRPr lang="pt-BR" altLang="en-US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70272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ED0AB3-A400-4C65-BF49-E4BA1E28BA7D}" type="slidenum">
              <a:rPr lang="pt-BR" altLang="en-US"/>
              <a:pPr/>
              <a:t>10</a:t>
            </a:fld>
            <a:endParaRPr lang="pt-BR" altLang="en-US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727527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6C3E1-0768-4A96-B924-ED79CE171F28}" type="slidenum">
              <a:rPr lang="pt-BR" altLang="en-US"/>
              <a:pPr/>
              <a:t>11</a:t>
            </a:fld>
            <a:endParaRPr lang="pt-BR" altLang="en-US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6181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79978-A6E6-4A9A-A821-C5EBEFB3FCD3}" type="slidenum">
              <a:rPr lang="pt-BR" altLang="en-US"/>
              <a:pPr/>
              <a:t>12</a:t>
            </a:fld>
            <a:endParaRPr lang="pt-BR" altLang="en-US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4936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E4255-8BBB-4790-B393-F7CFADACDE11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2727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78CC9-4578-4F54-A4C0-6C98A31D6F74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104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77ED6-BA24-4106-AED7-0525D06DA3BE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630538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74D220E-50E1-46C6-8F2A-AB961C8F6474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3043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EDC294E-E09E-47A5-BCB6-B61A1D0AA803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196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93FED-DAD1-4450-A6D4-EB3C5844BE6A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941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8A4A5-97A5-4B6C-97FA-5D9346C27061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7918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2B52D-2F69-4689-BC22-9829C555DE5C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080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643CD-24C0-4ED5-8590-0261EE795A1F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8207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7C92D7-89A1-4B2E-920E-DEA1494DC70D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74194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EE367-B1B9-44A4-992F-EC41FAFBF581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8265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91D8F-FDBB-4204-91E8-4E64B1E92A3E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8664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C82CE-7DA6-4C67-8FB6-6D859012320D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2501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CC3C11B-95EA-49FE-940C-A0E8AE3C938E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data.se/sourcecod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Pointers and Arrays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© 2005 Devendra Tewari</a:t>
            </a:r>
            <a:endParaRPr lang="pt-BR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Strings constants are arrays of </a:t>
            </a:r>
            <a:r>
              <a:rPr lang="en-US" altLang="en-US" sz="2400">
                <a:latin typeface="Courier New" panose="02070309020205020404" pitchFamily="49" charset="0"/>
              </a:rPr>
              <a:t>char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char name [] = "name";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Since an array of </a:t>
            </a:r>
            <a:r>
              <a:rPr lang="en-US" altLang="en-US" sz="2400">
                <a:latin typeface="Courier New" panose="02070309020205020404" pitchFamily="49" charset="0"/>
              </a:rPr>
              <a:t>char</a:t>
            </a:r>
            <a:r>
              <a:rPr lang="en-US" altLang="en-US" sz="2400"/>
              <a:t> can be assigned to a pointer to </a:t>
            </a:r>
            <a:r>
              <a:rPr lang="en-US" altLang="en-US" sz="2400">
                <a:latin typeface="Courier New" panose="02070309020205020404" pitchFamily="49" charset="0"/>
              </a:rPr>
              <a:t>char</a:t>
            </a:r>
            <a:r>
              <a:rPr lang="en-US" altLang="en-US" sz="2400"/>
              <a:t>, a pointer to </a:t>
            </a:r>
            <a:r>
              <a:rPr lang="en-US" altLang="en-US" sz="2400">
                <a:latin typeface="Courier New" panose="02070309020205020404" pitchFamily="49" charset="0"/>
              </a:rPr>
              <a:t>char</a:t>
            </a:r>
            <a:r>
              <a:rPr lang="en-US" altLang="en-US" sz="2400"/>
              <a:t> can refer to a string constant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char * name = "name";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 </a:t>
            </a:r>
            <a:r>
              <a:rPr lang="en-US" altLang="en-US" sz="2400">
                <a:latin typeface="Courier New" panose="02070309020205020404" pitchFamily="49" charset="0"/>
              </a:rPr>
              <a:t>strlen</a:t>
            </a:r>
            <a:r>
              <a:rPr lang="en-US" altLang="en-US" sz="2400"/>
              <a:t> can be used to calculate length of a string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strlen(name)</a:t>
            </a:r>
            <a:r>
              <a:rPr lang="en-US" altLang="en-US" sz="2000"/>
              <a:t> returns </a:t>
            </a:r>
            <a:r>
              <a:rPr lang="en-US" altLang="en-US" sz="2000">
                <a:latin typeface="Courier New" panose="02070309020205020404" pitchFamily="49" charset="0"/>
              </a:rPr>
              <a:t>4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string is internally padded with </a:t>
            </a:r>
            <a:r>
              <a:rPr lang="en-US" altLang="en-US" sz="2400">
                <a:latin typeface="Courier New" panose="02070309020205020404" pitchFamily="49" charset="0"/>
              </a:rPr>
              <a:t>NULL</a:t>
            </a:r>
            <a:r>
              <a:rPr lang="en-US" altLang="en-US" sz="2400"/>
              <a:t> character or </a:t>
            </a:r>
            <a:r>
              <a:rPr lang="en-US" altLang="en-US" sz="2400">
                <a:latin typeface="Courier New" panose="02070309020205020404" pitchFamily="49" charset="0"/>
              </a:rPr>
              <a:t>'\0'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</a:rPr>
              <a:t>name</a:t>
            </a:r>
            <a:r>
              <a:rPr lang="en-US" altLang="en-US" sz="2400"/>
              <a:t> is thus internally </a:t>
            </a:r>
            <a:r>
              <a:rPr lang="en-US" altLang="en-US" sz="2400">
                <a:latin typeface="Courier New" panose="02070309020205020404" pitchFamily="49" charset="0"/>
              </a:rPr>
              <a:t>5</a:t>
            </a:r>
            <a:r>
              <a:rPr lang="en-US" altLang="en-US" sz="2400"/>
              <a:t> characters long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Write a function to replace </a:t>
            </a:r>
            <a:r>
              <a:rPr lang="en-US" altLang="en-US" sz="2400">
                <a:latin typeface="Courier New" panose="02070309020205020404" pitchFamily="49" charset="0"/>
              </a:rPr>
              <a:t>strcpy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Multi-dimensional Arrays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Declaration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a[10][20];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/>
              <a:t>10 rows and 20 columns, </a:t>
            </a:r>
            <a:r>
              <a:rPr lang="en-US" altLang="en-US" i="1"/>
              <a:t>contiguous</a:t>
            </a:r>
            <a:r>
              <a:rPr lang="en-US" altLang="en-US"/>
              <a:t> storage for 200 integers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Initialization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a[][2] = {{1,2}, {3}};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(a[])[2] = {{1,2}, {3}};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/>
              <a:t>The number of columns (length of each row) needs to be known beforehand, try printing </a:t>
            </a:r>
            <a:r>
              <a:rPr lang="en-US" altLang="en-US">
                <a:latin typeface="Courier New" panose="02070309020205020404" pitchFamily="49" charset="0"/>
              </a:rPr>
              <a:t>a[1][1]</a:t>
            </a:r>
            <a:r>
              <a:rPr lang="en-US" altLang="en-US"/>
              <a:t>, what do you get?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of Pointers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67836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This is how you would construct an array of string constants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char a[][7] = {"hello", "world!"};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printf("%s %s\n", a[0], a[1]);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multi-dimensional array above is similar to an array of pointers to char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char * a[] = {"hello", "world!"};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printf("%s %s\n", a[0], a[1]);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graphicFrame>
        <p:nvGraphicFramePr>
          <p:cNvPr id="19553" name="Group 97"/>
          <p:cNvGraphicFramePr>
            <a:graphicFrameLocks noGrp="1"/>
          </p:cNvGraphicFramePr>
          <p:nvPr/>
        </p:nvGraphicFramePr>
        <p:xfrm>
          <a:off x="5651500" y="2636838"/>
          <a:ext cx="2663825" cy="66992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77825"/>
                <a:gridCol w="381000"/>
                <a:gridCol w="381000"/>
                <a:gridCol w="381000"/>
              </a:tblGrid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620" name="Group 164"/>
          <p:cNvGraphicFramePr>
            <a:graphicFrameLocks noGrp="1"/>
          </p:cNvGraphicFramePr>
          <p:nvPr/>
        </p:nvGraphicFramePr>
        <p:xfrm>
          <a:off x="6084888" y="4652963"/>
          <a:ext cx="2663825" cy="334962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77825"/>
                <a:gridCol w="381000"/>
                <a:gridCol w="381000"/>
                <a:gridCol w="381000"/>
              </a:tblGrid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80" name="Line 124"/>
          <p:cNvSpPr>
            <a:spLocks noChangeShapeType="1"/>
          </p:cNvSpPr>
          <p:nvPr/>
        </p:nvSpPr>
        <p:spPr bwMode="auto">
          <a:xfrm>
            <a:off x="8101013" y="2420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581" name="Text Box 125"/>
          <p:cNvSpPr txBox="1">
            <a:spLocks noChangeArrowheads="1"/>
          </p:cNvSpPr>
          <p:nvPr/>
        </p:nvSpPr>
        <p:spPr bwMode="auto">
          <a:xfrm>
            <a:off x="7643813" y="2012950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wasted</a:t>
            </a:r>
          </a:p>
        </p:txBody>
      </p:sp>
      <p:graphicFrame>
        <p:nvGraphicFramePr>
          <p:cNvPr id="19615" name="Group 159"/>
          <p:cNvGraphicFramePr>
            <a:graphicFrameLocks noGrp="1"/>
          </p:cNvGraphicFramePr>
          <p:nvPr/>
        </p:nvGraphicFramePr>
        <p:xfrm>
          <a:off x="5724525" y="5229225"/>
          <a:ext cx="2663825" cy="334963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77825"/>
                <a:gridCol w="381000"/>
                <a:gridCol w="381000"/>
                <a:gridCol w="38100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657" name="Group 201"/>
          <p:cNvGraphicFramePr>
            <a:graphicFrameLocks noGrp="1"/>
          </p:cNvGraphicFramePr>
          <p:nvPr/>
        </p:nvGraphicFramePr>
        <p:xfrm>
          <a:off x="5724525" y="3860800"/>
          <a:ext cx="762000" cy="334963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658" name="Line 202"/>
          <p:cNvSpPr>
            <a:spLocks noChangeShapeType="1"/>
          </p:cNvSpPr>
          <p:nvPr/>
        </p:nvSpPr>
        <p:spPr bwMode="auto">
          <a:xfrm>
            <a:off x="5867400" y="42211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59" name="Line 203"/>
          <p:cNvSpPr>
            <a:spLocks noChangeShapeType="1"/>
          </p:cNvSpPr>
          <p:nvPr/>
        </p:nvSpPr>
        <p:spPr bwMode="auto">
          <a:xfrm>
            <a:off x="6300788" y="42211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660" name="Text Box 204"/>
          <p:cNvSpPr txBox="1">
            <a:spLocks noChangeArrowheads="1"/>
          </p:cNvSpPr>
          <p:nvPr/>
        </p:nvSpPr>
        <p:spPr bwMode="auto">
          <a:xfrm>
            <a:off x="6516688" y="3860800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altLang="en-US" sz="1800">
                <a:latin typeface="Courier New" panose="02070309020205020404" pitchFamily="49" charset="0"/>
              </a:rPr>
              <a:t>char *a[]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Pointers v. multi-dimensional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678363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int a[2][2] = {{1,2},{3,4}};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int *b[2], **c, *d;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b[0] = a[0]; b[1] = a[1];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c = b; d = (int *)a;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printf("%d\n", a[1][1]);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printf("%d\n", *(*(a + 1) + 1));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printf("%d\n", b[1][1]);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printf("%d\n", *(*(b + 1) + 1));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printf("%d\n", c[1][1]);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printf("%d\n", *(*(c + 1) + 1));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printf("%d\n", d[3]);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>
                <a:latin typeface="Courier New" panose="02070309020205020404" pitchFamily="49" charset="0"/>
              </a:rPr>
              <a:t>printf("%d\n", *(d + 3));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graphicFrame>
        <p:nvGraphicFramePr>
          <p:cNvPr id="25631" name="Group 31"/>
          <p:cNvGraphicFramePr>
            <a:graphicFrameLocks noGrp="1"/>
          </p:cNvGraphicFramePr>
          <p:nvPr/>
        </p:nvGraphicFramePr>
        <p:xfrm>
          <a:off x="7739063" y="2854325"/>
          <a:ext cx="720725" cy="790575"/>
        </p:xfrm>
        <a:graphic>
          <a:graphicData uri="http://schemas.openxmlformats.org/drawingml/2006/table">
            <a:tbl>
              <a:tblPr/>
              <a:tblGrid>
                <a:gridCol w="360362"/>
                <a:gridCol w="360363"/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795963" y="3070225"/>
            <a:ext cx="168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n-US" sz="1800">
                <a:latin typeface="Courier New" panose="02070309020205020404" pitchFamily="49" charset="0"/>
              </a:rPr>
              <a:t>int a[2][2]</a:t>
            </a:r>
          </a:p>
        </p:txBody>
      </p:sp>
      <p:graphicFrame>
        <p:nvGraphicFramePr>
          <p:cNvPr id="25643" name="Group 43"/>
          <p:cNvGraphicFramePr>
            <a:graphicFrameLocks noGrp="1"/>
          </p:cNvGraphicFramePr>
          <p:nvPr/>
        </p:nvGraphicFramePr>
        <p:xfrm>
          <a:off x="6588125" y="4043363"/>
          <a:ext cx="720725" cy="395287"/>
        </p:xfrm>
        <a:graphic>
          <a:graphicData uri="http://schemas.openxmlformats.org/drawingml/2006/table">
            <a:tbl>
              <a:tblPr/>
              <a:tblGrid>
                <a:gridCol w="360363"/>
                <a:gridCol w="360362"/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7308850" y="4043363"/>
            <a:ext cx="1412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n-US" sz="1800">
                <a:latin typeface="Courier New" panose="02070309020205020404" pitchFamily="49" charset="0"/>
              </a:rPr>
              <a:t>int *b[2]</a:t>
            </a:r>
          </a:p>
        </p:txBody>
      </p:sp>
      <p:sp>
        <p:nvSpPr>
          <p:cNvPr id="25645" name="Line 45"/>
          <p:cNvSpPr>
            <a:spLocks noChangeShapeType="1"/>
          </p:cNvSpPr>
          <p:nvPr/>
        </p:nvSpPr>
        <p:spPr bwMode="auto">
          <a:xfrm flipV="1">
            <a:off x="6731000" y="3068638"/>
            <a:ext cx="1009650" cy="938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46" name="Line 46"/>
          <p:cNvSpPr>
            <a:spLocks noChangeShapeType="1"/>
          </p:cNvSpPr>
          <p:nvPr/>
        </p:nvSpPr>
        <p:spPr bwMode="auto">
          <a:xfrm flipV="1">
            <a:off x="7091363" y="3429000"/>
            <a:ext cx="649287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25655" name="Group 55"/>
          <p:cNvGraphicFramePr>
            <a:graphicFrameLocks noGrp="1"/>
          </p:cNvGraphicFramePr>
          <p:nvPr/>
        </p:nvGraphicFramePr>
        <p:xfrm>
          <a:off x="6588125" y="4906963"/>
          <a:ext cx="360363" cy="395287"/>
        </p:xfrm>
        <a:graphic>
          <a:graphicData uri="http://schemas.openxmlformats.org/drawingml/2006/table">
            <a:tbl>
              <a:tblPr/>
              <a:tblGrid>
                <a:gridCol w="360363"/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57" name="Text Box 57"/>
          <p:cNvSpPr txBox="1">
            <a:spLocks noChangeArrowheads="1"/>
          </p:cNvSpPr>
          <p:nvPr/>
        </p:nvSpPr>
        <p:spPr bwMode="auto">
          <a:xfrm>
            <a:off x="5435600" y="4906963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n-US" sz="1800">
                <a:latin typeface="Courier New" panose="02070309020205020404" pitchFamily="49" charset="0"/>
              </a:rPr>
              <a:t>int **c</a:t>
            </a:r>
          </a:p>
        </p:txBody>
      </p:sp>
      <p:sp>
        <p:nvSpPr>
          <p:cNvPr id="25658" name="Line 58"/>
          <p:cNvSpPr>
            <a:spLocks noChangeShapeType="1"/>
          </p:cNvSpPr>
          <p:nvPr/>
        </p:nvSpPr>
        <p:spPr bwMode="auto">
          <a:xfrm flipH="1" flipV="1">
            <a:off x="6732588" y="44037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25659" name="Group 59"/>
          <p:cNvGraphicFramePr>
            <a:graphicFrameLocks noGrp="1"/>
          </p:cNvGraphicFramePr>
          <p:nvPr/>
        </p:nvGraphicFramePr>
        <p:xfrm>
          <a:off x="6659563" y="2133600"/>
          <a:ext cx="360362" cy="395288"/>
        </p:xfrm>
        <a:graphic>
          <a:graphicData uri="http://schemas.openxmlformats.org/drawingml/2006/table">
            <a:tbl>
              <a:tblPr/>
              <a:tblGrid>
                <a:gridCol w="360362"/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65" name="Text Box 65"/>
          <p:cNvSpPr txBox="1">
            <a:spLocks noChangeArrowheads="1"/>
          </p:cNvSpPr>
          <p:nvPr/>
        </p:nvSpPr>
        <p:spPr bwMode="auto">
          <a:xfrm>
            <a:off x="5584825" y="2133600"/>
            <a:ext cx="100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n-US" sz="1800">
                <a:latin typeface="Courier New" panose="02070309020205020404" pitchFamily="49" charset="0"/>
              </a:rPr>
              <a:t>int *d</a:t>
            </a:r>
          </a:p>
        </p:txBody>
      </p:sp>
      <p:sp>
        <p:nvSpPr>
          <p:cNvPr id="25666" name="Line 66"/>
          <p:cNvSpPr>
            <a:spLocks noChangeShapeType="1"/>
          </p:cNvSpPr>
          <p:nvPr/>
        </p:nvSpPr>
        <p:spPr bwMode="auto">
          <a:xfrm>
            <a:off x="6875463" y="2565400"/>
            <a:ext cx="8651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 line arguments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749800" cy="41148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main (int argc, char * argv[])</a:t>
            </a:r>
          </a:p>
          <a:p>
            <a:pPr lvl="2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argc</a:t>
            </a:r>
            <a:r>
              <a:rPr lang="en-US" altLang="en-US"/>
              <a:t> is the number of arguments in the command-line that invoked the program, always at least 1 because the program name is itself an argument</a:t>
            </a:r>
          </a:p>
          <a:p>
            <a:pPr lvl="2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argv</a:t>
            </a:r>
            <a:r>
              <a:rPr lang="en-US" altLang="en-US"/>
              <a:t> is an array of pointers to char, each element points to a string</a:t>
            </a:r>
          </a:p>
        </p:txBody>
      </p:sp>
      <p:graphicFrame>
        <p:nvGraphicFramePr>
          <p:cNvPr id="29759" name="Group 63"/>
          <p:cNvGraphicFramePr>
            <a:graphicFrameLocks noGrp="1"/>
          </p:cNvGraphicFramePr>
          <p:nvPr/>
        </p:nvGraphicFramePr>
        <p:xfrm>
          <a:off x="6227763" y="2860675"/>
          <a:ext cx="693737" cy="2016125"/>
        </p:xfrm>
        <a:graphic>
          <a:graphicData uri="http://schemas.openxmlformats.org/drawingml/2006/table">
            <a:tbl>
              <a:tblPr/>
              <a:tblGrid>
                <a:gridCol w="693737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5795963" y="1916113"/>
            <a:ext cx="2774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echo hello, world</a:t>
            </a:r>
          </a:p>
        </p:txBody>
      </p:sp>
      <p:sp>
        <p:nvSpPr>
          <p:cNvPr id="29747" name="Text Box 51"/>
          <p:cNvSpPr txBox="1">
            <a:spLocks noChangeArrowheads="1"/>
          </p:cNvSpPr>
          <p:nvPr/>
        </p:nvSpPr>
        <p:spPr bwMode="auto">
          <a:xfrm>
            <a:off x="7261225" y="2925763"/>
            <a:ext cx="1003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Courier New" panose="02070309020205020404" pitchFamily="49" charset="0"/>
              </a:rPr>
              <a:t>echo\0</a:t>
            </a:r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7256463" y="3429000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Courier New" panose="02070309020205020404" pitchFamily="49" charset="0"/>
              </a:rPr>
              <a:t>hello,\0</a:t>
            </a:r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>
            <a:off x="7248525" y="3868738"/>
            <a:ext cx="113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Courier New" panose="02070309020205020404" pitchFamily="49" charset="0"/>
              </a:rPr>
              <a:t>world\0</a:t>
            </a:r>
          </a:p>
        </p:txBody>
      </p:sp>
      <p:sp>
        <p:nvSpPr>
          <p:cNvPr id="29750" name="Line 54"/>
          <p:cNvSpPr>
            <a:spLocks noChangeShapeType="1"/>
          </p:cNvSpPr>
          <p:nvPr/>
        </p:nvSpPr>
        <p:spPr bwMode="auto">
          <a:xfrm>
            <a:off x="6948488" y="31353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51" name="Line 55"/>
          <p:cNvSpPr>
            <a:spLocks noChangeShapeType="1"/>
          </p:cNvSpPr>
          <p:nvPr/>
        </p:nvSpPr>
        <p:spPr bwMode="auto">
          <a:xfrm>
            <a:off x="6948488" y="36115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52" name="Line 56"/>
          <p:cNvSpPr>
            <a:spLocks noChangeShapeType="1"/>
          </p:cNvSpPr>
          <p:nvPr/>
        </p:nvSpPr>
        <p:spPr bwMode="auto">
          <a:xfrm>
            <a:off x="6948488" y="40862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756" name="Text Box 60"/>
          <p:cNvSpPr txBox="1">
            <a:spLocks noChangeArrowheads="1"/>
          </p:cNvSpPr>
          <p:nvPr/>
        </p:nvSpPr>
        <p:spPr bwMode="auto">
          <a:xfrm>
            <a:off x="5940425" y="5019675"/>
            <a:ext cx="25193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argv[argc] required to be a NULL pointer</a:t>
            </a:r>
          </a:p>
        </p:txBody>
      </p:sp>
      <p:sp>
        <p:nvSpPr>
          <p:cNvPr id="29757" name="Text Box 61"/>
          <p:cNvSpPr txBox="1">
            <a:spLocks noChangeArrowheads="1"/>
          </p:cNvSpPr>
          <p:nvPr/>
        </p:nvSpPr>
        <p:spPr bwMode="auto">
          <a:xfrm>
            <a:off x="6084888" y="2420938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Courier New" panose="02070309020205020404" pitchFamily="49" charset="0"/>
              </a:rPr>
              <a:t>char *argv[]</a:t>
            </a:r>
            <a:endParaRPr lang="pt-BR" altLang="en-US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to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Pointers can point to functions, although functions are very different from variables, they do have an address where they begin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Declare a pointer to a function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(*p)(int * a, int * b)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Assign a function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 = add;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Call the function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a = b = 2;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(*p)(&amp;a, &amp;b);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void pointer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Any pointer type can be assigned to, or passed to a function as, a void pointer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* ip;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* vp = ip;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void pointer can be cast to any pointer type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char * cp = (char *) vp;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Useful for making generic functions that apply to various types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Be careful with casting </a:t>
            </a:r>
            <a:r>
              <a:rPr lang="en-US" altLang="en-US" sz="2800">
                <a:latin typeface="Courier New" panose="02070309020205020404" pitchFamily="49" charset="0"/>
              </a:rPr>
              <a:t>void *</a:t>
            </a:r>
            <a:r>
              <a:rPr lang="en-US" altLang="en-US" sz="2800"/>
              <a:t> to another type, know what you are doing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memory allocation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Pointers not yet initialized are dangerous if they are not NULL pointers</a:t>
            </a:r>
          </a:p>
          <a:p>
            <a:r>
              <a:rPr lang="en-US" altLang="en-US"/>
              <a:t>Pointers can be initialized to point to storage dynamically allocated using </a:t>
            </a:r>
            <a:r>
              <a:rPr lang="en-US" altLang="en-US">
                <a:latin typeface="Courier New" panose="02070309020205020404" pitchFamily="49" charset="0"/>
              </a:rPr>
              <a:t>malloc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calloc</a:t>
            </a:r>
          </a:p>
          <a:p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free</a:t>
            </a:r>
            <a:r>
              <a:rPr lang="en-US" altLang="en-US"/>
              <a:t> must be used to release the memory allocated using the above functions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malloc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void * malloc(size_t n)</a:t>
            </a:r>
          </a:p>
          <a:p>
            <a:pPr lvl="1"/>
            <a:r>
              <a:rPr lang="en-US" altLang="en-US"/>
              <a:t>Allocates </a:t>
            </a:r>
            <a:r>
              <a:rPr lang="en-US" altLang="en-US">
                <a:latin typeface="Courier New" panose="02070309020205020404" pitchFamily="49" charset="0"/>
              </a:rPr>
              <a:t>n</a:t>
            </a:r>
            <a:r>
              <a:rPr lang="en-US" altLang="en-US"/>
              <a:t> bytes of storage and returns a void pointer to it</a:t>
            </a:r>
          </a:p>
          <a:p>
            <a:pPr lvl="1"/>
            <a:endParaRPr lang="en-US" altLang="en-US"/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* ip = (int *)malloc(10 * sizeof(int));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free(ip);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sizeof</a:t>
            </a:r>
            <a:r>
              <a:rPr lang="en-US" altLang="en-US"/>
              <a:t> is an operator that returns the size of the object or type specified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calloc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void * calloc(size_t n, size_t size)</a:t>
            </a:r>
          </a:p>
          <a:p>
            <a:pPr lvl="1"/>
            <a:r>
              <a:rPr lang="en-US" altLang="en-US"/>
              <a:t>Allocates memory for </a:t>
            </a:r>
            <a:r>
              <a:rPr lang="en-US" altLang="en-US">
                <a:latin typeface="Courier New" panose="02070309020205020404" pitchFamily="49" charset="0"/>
              </a:rPr>
              <a:t>n</a:t>
            </a:r>
            <a:r>
              <a:rPr lang="en-US" altLang="en-US"/>
              <a:t> objects of size </a:t>
            </a:r>
            <a:r>
              <a:rPr lang="en-US" altLang="en-US">
                <a:latin typeface="Courier New" panose="02070309020205020404" pitchFamily="49" charset="0"/>
              </a:rPr>
              <a:t>size</a:t>
            </a:r>
            <a:r>
              <a:rPr lang="en-US" altLang="en-US"/>
              <a:t> and returns a void pointer to it</a:t>
            </a:r>
          </a:p>
          <a:p>
            <a:pPr lvl="1"/>
            <a:r>
              <a:rPr lang="en-US" altLang="en-US"/>
              <a:t>The memory assigned is initialized to zeros</a:t>
            </a:r>
          </a:p>
          <a:p>
            <a:pPr lvl="1"/>
            <a:endParaRPr lang="en-US" altLang="en-US"/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* ip = (int *)calloc(10, sizeof(int));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free(ip);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Pointers are variables that store memory addresses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They store the address of a memory region that stores a particular type of data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size of a pointer is determined by the address size of the CPU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* p;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i = 10;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 = &amp;i;</a:t>
            </a:r>
          </a:p>
        </p:txBody>
      </p:sp>
      <p:graphicFrame>
        <p:nvGraphicFramePr>
          <p:cNvPr id="5207" name="Group 87"/>
          <p:cNvGraphicFramePr>
            <a:graphicFrameLocks noGrp="1"/>
          </p:cNvGraphicFramePr>
          <p:nvPr>
            <p:ph sz="half" idx="2"/>
          </p:nvPr>
        </p:nvGraphicFramePr>
        <p:xfrm>
          <a:off x="6732588" y="1989138"/>
          <a:ext cx="1363662" cy="4002087"/>
        </p:xfrm>
        <a:graphic>
          <a:graphicData uri="http://schemas.openxmlformats.org/drawingml/2006/table">
            <a:tbl>
              <a:tblPr/>
              <a:tblGrid>
                <a:gridCol w="1363662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 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 0x81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 0xff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 0x6c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 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 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 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 0x0A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5364163" y="1989138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pt-BR" altLang="en-US" sz="1800">
                <a:latin typeface="Courier New" panose="02070309020205020404" pitchFamily="49" charset="0"/>
              </a:rPr>
              <a:t>int * p;</a:t>
            </a:r>
          </a:p>
        </p:txBody>
      </p:sp>
      <p:sp>
        <p:nvSpPr>
          <p:cNvPr id="5176" name="Freeform 56"/>
          <p:cNvSpPr>
            <a:spLocks/>
          </p:cNvSpPr>
          <p:nvPr/>
        </p:nvSpPr>
        <p:spPr bwMode="auto">
          <a:xfrm>
            <a:off x="8101013" y="2276475"/>
            <a:ext cx="431800" cy="2162175"/>
          </a:xfrm>
          <a:custGeom>
            <a:avLst/>
            <a:gdLst>
              <a:gd name="T0" fmla="*/ 46 w 462"/>
              <a:gd name="T1" fmla="*/ 0 h 1452"/>
              <a:gd name="T2" fmla="*/ 454 w 462"/>
              <a:gd name="T3" fmla="*/ 862 h 1452"/>
              <a:gd name="T4" fmla="*/ 0 w 462"/>
              <a:gd name="T5" fmla="*/ 145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2" h="1452">
                <a:moveTo>
                  <a:pt x="46" y="0"/>
                </a:moveTo>
                <a:cubicBezTo>
                  <a:pt x="254" y="310"/>
                  <a:pt x="462" y="620"/>
                  <a:pt x="454" y="862"/>
                </a:cubicBezTo>
                <a:cubicBezTo>
                  <a:pt x="446" y="1104"/>
                  <a:pt x="83" y="1354"/>
                  <a:pt x="0" y="14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4973638" y="42211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pt-BR" altLang="en-US" sz="1800">
                <a:latin typeface="Courier New" panose="02070309020205020404" pitchFamily="49" charset="0"/>
              </a:rPr>
              <a:t>int i = 10;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problems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Using an unallocated pointer</a:t>
            </a:r>
          </a:p>
          <a:p>
            <a:r>
              <a:rPr lang="en-US" altLang="en-US"/>
              <a:t>Writing to memory outside the allocated region (buffer overflow)</a:t>
            </a:r>
          </a:p>
          <a:p>
            <a:r>
              <a:rPr lang="en-US" altLang="en-US"/>
              <a:t>Freeing memory not allocated using malloc or calloc</a:t>
            </a:r>
          </a:p>
          <a:p>
            <a:r>
              <a:rPr lang="en-US" altLang="en-US"/>
              <a:t>Not freeing memory allocated using malloc and calloc (memory leak)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Detecting using memwatch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memwatch [1] is distributed as a single source file </a:t>
            </a:r>
            <a:r>
              <a:rPr lang="en-US" altLang="en-US" sz="2800">
                <a:latin typeface="Courier New" panose="02070309020205020404" pitchFamily="49" charset="0"/>
              </a:rPr>
              <a:t>memwatch.c</a:t>
            </a:r>
            <a:r>
              <a:rPr lang="en-US" altLang="en-US" sz="2800"/>
              <a:t> and it's accompanying header file </a:t>
            </a:r>
            <a:r>
              <a:rPr lang="en-US" altLang="en-US" sz="2800">
                <a:latin typeface="Courier New" panose="02070309020205020404" pitchFamily="49" charset="0"/>
              </a:rPr>
              <a:t>memwatch.h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Source files you want to watch for memory problems must include </a:t>
            </a:r>
            <a:r>
              <a:rPr lang="en-US" altLang="en-US" sz="2800">
                <a:latin typeface="Courier New" panose="02070309020205020404" pitchFamily="49" charset="0"/>
              </a:rPr>
              <a:t>memwatch.h</a:t>
            </a:r>
            <a:r>
              <a:rPr lang="en-US" altLang="en-US" sz="2800"/>
              <a:t> and be recompiled using the following compiler options: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-DMEMWATCH -DMW_STDIO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memwatch prints an error message in the standard output and produces a detailed log file listing the memory problems it encounters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Write a program that sorts an array of strings. Use your favorite sorting algorithm (bubble sort, insertion sort, etc). Write your own replacement for </a:t>
            </a:r>
            <a:r>
              <a:rPr lang="en-US" altLang="en-US">
                <a:latin typeface="Courier New" panose="02070309020205020404" pitchFamily="49" charset="0"/>
              </a:rPr>
              <a:t>strcmp </a:t>
            </a:r>
            <a:r>
              <a:rPr lang="en-US" altLang="en-US"/>
              <a:t>to compare the strings. Write a generic sort function that can work with arrays of other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Tools and References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z="2400"/>
              <a:t>memwatch –  </a:t>
            </a:r>
            <a:r>
              <a:rPr lang="en-US" altLang="en-US" sz="2400">
                <a:hlinkClick r:id="rId2"/>
              </a:rPr>
              <a:t>http://www.linkdata.se/sourcecode.html</a:t>
            </a: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declaration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 pointer variable is declared using the </a:t>
            </a:r>
            <a:r>
              <a:rPr lang="en-US" altLang="en-US" sz="2800">
                <a:latin typeface="Courier New" panose="02070309020205020404" pitchFamily="49" charset="0"/>
              </a:rPr>
              <a:t>*</a:t>
            </a:r>
            <a:r>
              <a:rPr lang="en-US" altLang="en-US" sz="2800"/>
              <a:t> operator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* p</a:t>
            </a:r>
            <a:r>
              <a:rPr lang="en-US" altLang="en-US" sz="2400"/>
              <a:t>;</a:t>
            </a:r>
          </a:p>
          <a:p>
            <a:r>
              <a:rPr lang="en-US" altLang="en-US" sz="2800"/>
              <a:t> </a:t>
            </a:r>
            <a:r>
              <a:rPr lang="en-US" altLang="en-US" sz="2800">
                <a:latin typeface="Courier New" panose="02070309020205020404" pitchFamily="49" charset="0"/>
              </a:rPr>
              <a:t>*</a:t>
            </a:r>
            <a:r>
              <a:rPr lang="en-US" altLang="en-US" sz="2800"/>
              <a:t> is called the dereferencing operator because </a:t>
            </a:r>
            <a:r>
              <a:rPr lang="en-US" altLang="en-US" sz="2800">
                <a:latin typeface="Courier New" panose="02070309020205020404" pitchFamily="49" charset="0"/>
              </a:rPr>
              <a:t>*p</a:t>
            </a:r>
            <a:r>
              <a:rPr lang="en-US" altLang="en-US" sz="2800"/>
              <a:t> gives the value of the variable </a:t>
            </a:r>
            <a:r>
              <a:rPr lang="en-US" altLang="en-US" sz="2800">
                <a:latin typeface="Courier New" panose="02070309020205020404" pitchFamily="49" charset="0"/>
              </a:rPr>
              <a:t>p</a:t>
            </a:r>
            <a:r>
              <a:rPr lang="en-US" altLang="en-US" sz="2800"/>
              <a:t> points to</a:t>
            </a:r>
          </a:p>
          <a:p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</a:rPr>
              <a:t>&amp;</a:t>
            </a:r>
            <a:r>
              <a:rPr lang="en-US" altLang="en-US" sz="2800"/>
              <a:t> operator is used to recover the address of a variable in memory, it cannot be applied to expressions, constants or register variables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 = &amp;i;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assignment and usage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Pointer can be assigned to one another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i = 10;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* ip = &amp;i;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* iq = ip; /* iq now points to i */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Operator precedence in usage scenarios of </a:t>
            </a:r>
            <a:r>
              <a:rPr lang="en-US" altLang="en-US" sz="2800">
                <a:latin typeface="Courier New" panose="02070309020205020404" pitchFamily="49" charset="0"/>
              </a:rPr>
              <a:t>*</a:t>
            </a:r>
            <a:r>
              <a:rPr lang="en-US" altLang="en-US" sz="2800"/>
              <a:t> operator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*ip += 1;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++*ip;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(*ip)++;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/>
              <a:t>increment value pointed to by </a:t>
            </a:r>
            <a:r>
              <a:rPr lang="en-US" altLang="en-US">
                <a:latin typeface="Courier New" panose="02070309020205020404" pitchFamily="49" charset="0"/>
              </a:rPr>
              <a:t>ip</a:t>
            </a:r>
            <a:endParaRPr lang="en-US" altLang="en-US" sz="1800"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*ip++;</a:t>
            </a:r>
            <a:r>
              <a:rPr lang="en-US" altLang="en-US"/>
              <a:t> would be incorrect in last example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arguments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Arguments are passed to a function by value, even pointer arguments</a:t>
            </a:r>
          </a:p>
          <a:p>
            <a:r>
              <a:rPr lang="en-US" altLang="en-US"/>
              <a:t>Pointers provide a mechanism for functions to alter the value of referenced variables</a:t>
            </a:r>
          </a:p>
          <a:p>
            <a:r>
              <a:rPr lang="en-US" altLang="en-US"/>
              <a:t>Write a function that swaps the value of it's arguments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2527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Arrays provide contiguous storage to several elements of the same type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a [10];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800"/>
              <a:t>declares an array of 10 integers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Elements for external, static and automatic variables are initialized to zero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array index is zero based</a:t>
            </a:r>
          </a:p>
        </p:txBody>
      </p:sp>
      <p:graphicFrame>
        <p:nvGraphicFramePr>
          <p:cNvPr id="7216" name="Group 48"/>
          <p:cNvGraphicFramePr>
            <a:graphicFrameLocks noGrp="1"/>
          </p:cNvGraphicFramePr>
          <p:nvPr/>
        </p:nvGraphicFramePr>
        <p:xfrm>
          <a:off x="1619250" y="4941888"/>
          <a:ext cx="6096000" cy="519112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1547813" y="5586413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a[0]</a:t>
            </a:r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7019925" y="5589588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a[9]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initialization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Arrays can be initialized during declaration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days[] = {5, 10, 15, 25, 30};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/>
              <a:t>compiler fills in the size and fills the array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char name[] = "name";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/>
              <a:t>right-hand side is a string constant</a:t>
            </a: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char name[] = {'n', 'a', 'm', 'e'};</a:t>
            </a:r>
          </a:p>
          <a:p>
            <a:pPr>
              <a:lnSpc>
                <a:spcPct val="80000"/>
              </a:lnSpc>
            </a:pPr>
            <a:r>
              <a:rPr lang="en-US" altLang="en-US"/>
              <a:t>Arrays can be initialized using assignment statements or using loops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days[5];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days[0] = 5;</a:t>
            </a:r>
          </a:p>
          <a:p>
            <a:pPr>
              <a:lnSpc>
                <a:spcPct val="80000"/>
              </a:lnSpc>
            </a:pPr>
            <a:endParaRPr lang="en-US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Pointers and Arrays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Arrays and pointers are related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a[5] = {0 , 1, 2, 3, 4};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* p = &amp;a[0];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* q = a;</a:t>
            </a:r>
          </a:p>
          <a:p>
            <a:pPr lvl="2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</a:t>
            </a:r>
            <a:r>
              <a:rPr lang="en-US" altLang="en-US" sz="1800"/>
              <a:t> always points to the start of the array and cannot be changed</a:t>
            </a:r>
          </a:p>
          <a:p>
            <a:endParaRPr lang="en-US" altLang="en-US" sz="2400"/>
          </a:p>
        </p:txBody>
      </p:sp>
      <p:graphicFrame>
        <p:nvGraphicFramePr>
          <p:cNvPr id="8229" name="Group 37"/>
          <p:cNvGraphicFramePr>
            <a:graphicFrameLocks noGrp="1"/>
          </p:cNvGraphicFramePr>
          <p:nvPr/>
        </p:nvGraphicFramePr>
        <p:xfrm>
          <a:off x="2195513" y="4546600"/>
          <a:ext cx="4343400" cy="592138"/>
        </p:xfrm>
        <a:graphic>
          <a:graphicData uri="http://schemas.openxmlformats.org/drawingml/2006/table">
            <a:tbl>
              <a:tblPr/>
              <a:tblGrid>
                <a:gridCol w="868362"/>
                <a:gridCol w="868363"/>
                <a:gridCol w="869950"/>
                <a:gridCol w="868362"/>
                <a:gridCol w="868363"/>
              </a:tblGrid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2484438" y="5411788"/>
            <a:ext cx="3063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en-US" sz="1600">
                <a:latin typeface="Courier New" panose="02070309020205020404" pitchFamily="49" charset="0"/>
              </a:rPr>
              <a:t>a</a:t>
            </a:r>
          </a:p>
          <a:p>
            <a:pPr algn="ctr"/>
            <a:r>
              <a:rPr lang="pt-BR" altLang="en-US" sz="1600">
                <a:latin typeface="Courier New" panose="02070309020205020404" pitchFamily="49" charset="0"/>
              </a:rPr>
              <a:t>p</a:t>
            </a:r>
          </a:p>
          <a:p>
            <a:pPr algn="ctr"/>
            <a:r>
              <a:rPr lang="pt-BR" altLang="en-US" sz="1600"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2620963" y="49784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3105150" y="5411788"/>
            <a:ext cx="795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en-US" sz="1600">
                <a:latin typeface="Courier New" panose="02070309020205020404" pitchFamily="49" charset="0"/>
              </a:rPr>
              <a:t>a + 1</a:t>
            </a:r>
          </a:p>
          <a:p>
            <a:pPr algn="ctr"/>
            <a:r>
              <a:rPr lang="pt-BR" altLang="en-US" sz="1600">
                <a:latin typeface="Courier New" panose="02070309020205020404" pitchFamily="49" charset="0"/>
              </a:rPr>
              <a:t>p + 1</a:t>
            </a:r>
          </a:p>
          <a:p>
            <a:pPr algn="ctr"/>
            <a:r>
              <a:rPr lang="pt-BR" altLang="en-US" sz="1600">
                <a:latin typeface="Courier New" panose="02070309020205020404" pitchFamily="49" charset="0"/>
              </a:rPr>
              <a:t>q + 1</a:t>
            </a:r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3484563" y="49784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3995738" y="5411788"/>
            <a:ext cx="795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en-US" sz="1600">
                <a:latin typeface="Courier New" panose="02070309020205020404" pitchFamily="49" charset="0"/>
              </a:rPr>
              <a:t>a + 2</a:t>
            </a:r>
          </a:p>
          <a:p>
            <a:pPr algn="ctr"/>
            <a:r>
              <a:rPr lang="pt-BR" altLang="en-US" sz="1600">
                <a:latin typeface="Courier New" panose="02070309020205020404" pitchFamily="49" charset="0"/>
              </a:rPr>
              <a:t>p + 2</a:t>
            </a:r>
          </a:p>
          <a:p>
            <a:pPr algn="ctr"/>
            <a:r>
              <a:rPr lang="pt-BR" altLang="en-US" sz="1600">
                <a:latin typeface="Courier New" panose="02070309020205020404" pitchFamily="49" charset="0"/>
              </a:rPr>
              <a:t>q + 2</a:t>
            </a:r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V="1">
            <a:off x="4375150" y="49784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2339975" y="41354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n-US" sz="1800">
                <a:latin typeface="Courier New" panose="02070309020205020404" pitchFamily="49" charset="0"/>
              </a:rPr>
              <a:t>a[0]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3132138" y="41354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n-US" sz="1800">
                <a:latin typeface="Courier New" panose="02070309020205020404" pitchFamily="49" charset="0"/>
              </a:rPr>
              <a:t>a[1]</a:t>
            </a:r>
          </a:p>
        </p:txBody>
      </p:sp>
      <p:sp>
        <p:nvSpPr>
          <p:cNvPr id="8232" name="Text Box 40"/>
          <p:cNvSpPr txBox="1">
            <a:spLocks noChangeArrowheads="1"/>
          </p:cNvSpPr>
          <p:nvPr/>
        </p:nvSpPr>
        <p:spPr bwMode="auto">
          <a:xfrm>
            <a:off x="3995738" y="41354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en-US" sz="1800">
                <a:latin typeface="Courier New" panose="02070309020205020404" pitchFamily="49" charset="0"/>
              </a:rPr>
              <a:t>a[2]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operations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Pointers can be incremented in integer steps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 </a:t>
            </a:r>
            <a:r>
              <a:rPr lang="en-US" altLang="en-US" sz="2400">
                <a:latin typeface="Courier New" panose="02070309020205020404" pitchFamily="49" charset="0"/>
              </a:rPr>
              <a:t>p++</a:t>
            </a:r>
            <a:r>
              <a:rPr lang="en-US" altLang="en-US" sz="2400"/>
              <a:t> points to the next element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what does </a:t>
            </a:r>
            <a:r>
              <a:rPr lang="en-US" altLang="en-US" sz="2000">
                <a:latin typeface="Courier New" panose="02070309020205020404" pitchFamily="49" charset="0"/>
              </a:rPr>
              <a:t>*p++ = 10</a:t>
            </a:r>
            <a:r>
              <a:rPr lang="en-US" altLang="en-US" sz="2000"/>
              <a:t> do? (hint – see operator precedence table)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 </a:t>
            </a:r>
            <a:r>
              <a:rPr lang="en-US" altLang="en-US" sz="2400">
                <a:latin typeface="Courier New" panose="02070309020205020404" pitchFamily="49" charset="0"/>
              </a:rPr>
              <a:t>p--</a:t>
            </a:r>
            <a:r>
              <a:rPr lang="en-US" altLang="en-US" sz="2400"/>
              <a:t> points to the previous element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what does </a:t>
            </a:r>
            <a:r>
              <a:rPr lang="en-US" altLang="en-US" sz="2000">
                <a:latin typeface="Courier New" panose="02070309020205020404" pitchFamily="49" charset="0"/>
              </a:rPr>
              <a:t>*--p = 10</a:t>
            </a:r>
            <a:r>
              <a:rPr lang="en-US" altLang="en-US" sz="2000"/>
              <a:t> do? (hint – see operator precedence table)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 </a:t>
            </a:r>
            <a:r>
              <a:rPr lang="en-US" altLang="en-US" sz="2400">
                <a:latin typeface="Courier New" panose="02070309020205020404" pitchFamily="49" charset="0"/>
              </a:rPr>
              <a:t>p+=i</a:t>
            </a:r>
            <a:r>
              <a:rPr lang="en-US" altLang="en-US" sz="2400"/>
              <a:t> points to i elements beyond the current position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 </a:t>
            </a:r>
            <a:r>
              <a:rPr lang="en-US" altLang="en-US" sz="2400">
                <a:latin typeface="Courier New" panose="02070309020205020404" pitchFamily="49" charset="0"/>
              </a:rPr>
              <a:t>p-=i</a:t>
            </a:r>
            <a:r>
              <a:rPr lang="en-US" altLang="en-US" sz="2400"/>
              <a:t> points to i elements before the current position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 </a:t>
            </a:r>
            <a:r>
              <a:rPr lang="en-US" altLang="en-US" sz="2400">
                <a:latin typeface="Courier New" panose="02070309020205020404" pitchFamily="49" charset="0"/>
              </a:rPr>
              <a:t>p = 0</a:t>
            </a:r>
            <a:r>
              <a:rPr lang="en-US" altLang="en-US" sz="2400"/>
              <a:t> or </a:t>
            </a:r>
            <a:r>
              <a:rPr lang="en-US" altLang="en-US" sz="2400">
                <a:latin typeface="Courier New" panose="02070309020205020404" pitchFamily="49" charset="0"/>
              </a:rPr>
              <a:t>p = NULL</a:t>
            </a:r>
            <a:r>
              <a:rPr lang="en-US" altLang="en-US" sz="2400"/>
              <a:t> makes </a:t>
            </a:r>
            <a:r>
              <a:rPr lang="en-US" altLang="en-US" sz="2400">
                <a:latin typeface="Courier New" panose="02070309020205020404" pitchFamily="49" charset="0"/>
              </a:rPr>
              <a:t>p</a:t>
            </a:r>
            <a:r>
              <a:rPr lang="en-US" altLang="en-US" sz="2400"/>
              <a:t> a null pointer i.e. a pointer that does not point to anything in particular, a valid pointer value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1495</Words>
  <Application>Microsoft Office PowerPoint</Application>
  <PresentationFormat>On-screen Show (4:3)</PresentationFormat>
  <Paragraphs>237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Times New Roman</vt:lpstr>
      <vt:lpstr>Arial</vt:lpstr>
      <vt:lpstr>Courier New</vt:lpstr>
      <vt:lpstr>Design padrão</vt:lpstr>
      <vt:lpstr>Pointers and Arrays</vt:lpstr>
      <vt:lpstr>Introduction</vt:lpstr>
      <vt:lpstr>Pointer declaration</vt:lpstr>
      <vt:lpstr>Pointer assignment and usage</vt:lpstr>
      <vt:lpstr>Function arguments</vt:lpstr>
      <vt:lpstr>Arrays</vt:lpstr>
      <vt:lpstr>Array initialization</vt:lpstr>
      <vt:lpstr>Pointers and Arrays</vt:lpstr>
      <vt:lpstr>Pointer operations</vt:lpstr>
      <vt:lpstr>Strings</vt:lpstr>
      <vt:lpstr>Multi-dimensional Arrays</vt:lpstr>
      <vt:lpstr>Array of Pointers</vt:lpstr>
      <vt:lpstr>Pointers v. multi-dimensional arrays</vt:lpstr>
      <vt:lpstr>Command line arguments</vt:lpstr>
      <vt:lpstr>Pointers to Functions</vt:lpstr>
      <vt:lpstr>void pointer</vt:lpstr>
      <vt:lpstr>Dynamic memory allocation</vt:lpstr>
      <vt:lpstr>malloc</vt:lpstr>
      <vt:lpstr>calloc</vt:lpstr>
      <vt:lpstr>Memory problems</vt:lpstr>
      <vt:lpstr>Detecting using memwatch</vt:lpstr>
      <vt:lpstr>Exercise</vt:lpstr>
      <vt:lpstr>Tools and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Tewari</dc:creator>
  <cp:lastModifiedBy>Devendra Tewari</cp:lastModifiedBy>
  <cp:revision>138</cp:revision>
  <dcterms:created xsi:type="dcterms:W3CDTF">1601-01-01T00:00:00Z</dcterms:created>
  <dcterms:modified xsi:type="dcterms:W3CDTF">2018-03-09T01:13:53Z</dcterms:modified>
</cp:coreProperties>
</file>