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7" r:id="rId5"/>
    <p:sldId id="259" r:id="rId6"/>
    <p:sldId id="260" r:id="rId7"/>
    <p:sldId id="262" r:id="rId8"/>
    <p:sldId id="278" r:id="rId9"/>
    <p:sldId id="267" r:id="rId10"/>
    <p:sldId id="282" r:id="rId11"/>
    <p:sldId id="283" r:id="rId12"/>
    <p:sldId id="286" r:id="rId13"/>
    <p:sldId id="287" r:id="rId14"/>
    <p:sldId id="284" r:id="rId15"/>
    <p:sldId id="268" r:id="rId16"/>
    <p:sldId id="270" r:id="rId17"/>
    <p:sldId id="271" r:id="rId18"/>
    <p:sldId id="272" r:id="rId19"/>
    <p:sldId id="274" r:id="rId20"/>
    <p:sldId id="289" r:id="rId21"/>
    <p:sldId id="279" r:id="rId22"/>
    <p:sldId id="276" r:id="rId23"/>
    <p:sldId id="275" r:id="rId24"/>
    <p:sldId id="288" r:id="rId25"/>
    <p:sldId id="264" r:id="rId26"/>
    <p:sldId id="290" r:id="rId27"/>
    <p:sldId id="265" r:id="rId28"/>
    <p:sldId id="285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2" autoAdjust="0"/>
    <p:restoredTop sz="94660"/>
  </p:normalViewPr>
  <p:slideViewPr>
    <p:cSldViewPr>
      <p:cViewPr varScale="1">
        <p:scale>
          <a:sx n="89" d="100"/>
          <a:sy n="89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F59-34C7-431C-BA76-ED780837443E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46335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43354-8113-490F-9E7C-B50ECB96F0F7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02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0711A-7CDF-4BC7-A34D-24CAF1E80398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34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51039-7A43-4BBC-A9D8-7BFA9A4A1F11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25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E1898-E1BD-4DEE-A66D-B2AD17D1E65E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54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7111E-7CB5-4DDA-812F-E31B3456E4BD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73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94D1D-10E3-4AC9-B3CA-47AFD4A23F46}" type="slidenum">
              <a:rPr lang="pt-BR" altLang="en-US"/>
              <a:pPr/>
              <a:t>14</a:t>
            </a:fld>
            <a:endParaRPr lang="pt-BR" alt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91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D39FD-01FB-44A3-887D-A487EAF9F449}" type="slidenum">
              <a:rPr lang="pt-BR" altLang="en-US"/>
              <a:pPr/>
              <a:t>15</a:t>
            </a:fld>
            <a:endParaRPr lang="pt-BR" alt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80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BC58C-F406-4099-9FB8-8A8214471D49}" type="slidenum">
              <a:rPr lang="pt-BR" altLang="en-US"/>
              <a:pPr/>
              <a:t>16</a:t>
            </a:fld>
            <a:endParaRPr lang="pt-BR" alt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12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CDBD6-6983-46CA-965C-B652469358C5}" type="slidenum">
              <a:rPr lang="pt-BR" altLang="en-US"/>
              <a:pPr/>
              <a:t>17</a:t>
            </a:fld>
            <a:endParaRPr lang="pt-BR" alt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132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B00D9-CC0D-4F62-91D6-F5CC6646352D}" type="slidenum">
              <a:rPr lang="pt-BR" altLang="en-US"/>
              <a:pPr/>
              <a:t>18</a:t>
            </a:fld>
            <a:endParaRPr lang="pt-BR" altLang="en-US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316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CFE06-1965-45C6-A5CA-6FCD5FA42C90}" type="slidenum">
              <a:rPr lang="pt-BR" altLang="en-US"/>
              <a:pPr/>
              <a:t>19</a:t>
            </a:fld>
            <a:endParaRPr lang="pt-BR" alt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6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1ECF9-3630-4633-920B-C75A4B9DBF53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534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9839C-5469-4329-8EF5-0E57C7D3E08F}" type="slidenum">
              <a:rPr lang="pt-BR" altLang="en-US"/>
              <a:pPr/>
              <a:t>20</a:t>
            </a:fld>
            <a:endParaRPr lang="pt-BR" alt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07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C22C-055C-4578-9C2B-A879EEEC478D}" type="slidenum">
              <a:rPr lang="pt-BR" altLang="en-US"/>
              <a:pPr/>
              <a:t>21</a:t>
            </a:fld>
            <a:endParaRPr lang="pt-BR" alt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264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CD87B-3C05-4854-97E5-906EE289056F}" type="slidenum">
              <a:rPr lang="pt-BR" altLang="en-US"/>
              <a:pPr/>
              <a:t>22</a:t>
            </a:fld>
            <a:endParaRPr lang="pt-BR" altLang="en-US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27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75AF-D652-4A25-8800-243ACB325F21}" type="slidenum">
              <a:rPr lang="pt-BR" altLang="en-US"/>
              <a:pPr/>
              <a:t>23</a:t>
            </a:fld>
            <a:endParaRPr lang="pt-BR" alt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972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49439-C0E9-42C4-95FF-D46C9F749520}" type="slidenum">
              <a:rPr lang="pt-BR" altLang="en-US"/>
              <a:pPr/>
              <a:t>24</a:t>
            </a:fld>
            <a:endParaRPr lang="pt-BR" alt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99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CFA8D-112D-43B9-B999-88F871728D58}" type="slidenum">
              <a:rPr lang="pt-BR" altLang="en-US"/>
              <a:pPr/>
              <a:t>25</a:t>
            </a:fld>
            <a:endParaRPr lang="pt-BR" alt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934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C92E6-96A0-48D0-827F-2CE59AD6B524}" type="slidenum">
              <a:rPr lang="pt-BR" altLang="en-US"/>
              <a:pPr/>
              <a:t>27</a:t>
            </a:fld>
            <a:endParaRPr lang="pt-BR" alt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197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1ED02-F44F-4347-B314-A8880CF51F24}" type="slidenum">
              <a:rPr lang="pt-BR" altLang="en-US"/>
              <a:pPr/>
              <a:t>28</a:t>
            </a:fld>
            <a:endParaRPr lang="pt-BR" alt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8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9161F-0C60-486A-B822-C2F7849BEC1F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47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1868A-D96D-4990-AB82-6158B0035935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39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D917F-A057-4A68-8C0B-53963399D224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7243E-D5F3-4932-A242-2CDE013400D6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8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03064-C89A-4D0E-9C38-70927F41DE7C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40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E3C23-6EE5-4A09-9437-B5587721244D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50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9A3A9-5854-4564-9F66-6C1B5BED0924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18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8DCAD-C9BF-4F7A-A85F-4DC16DA7913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562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E50CB-2C5D-4A3F-A86A-90CCC6F2DBE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599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A3E9D-824E-4E52-B113-CA25743765A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7507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072B8F-E0C5-45D1-9DE3-32578BFBEDE8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4050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BB2C5-B8FA-44B6-B57B-07365B5B2204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7529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DB24D-93A5-4489-BFD5-1D1AB27B81C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5904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BDFDC-5DF6-45EB-A5B7-5EE774460DB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5460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0E062-B111-4134-A210-19D81877C72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318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1E08-AC52-48C3-A0B2-887F1C2352D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762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50EBD-1A5A-4348-8551-BE5FAC789C9C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703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07281-7F50-41DE-8966-FFFCD07E6BB0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252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D781-4C23-4320-806A-F71EA2A6141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566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9B3B5-48D4-47E0-820B-55CA4342EF19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Character-Handling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en-US" sz="4400"/>
              <a:t>Types, Operators and Expressions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© 2005 Devendra Tewari</a:t>
            </a:r>
            <a:endParaRPr lang="pt-BR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Character constants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character between single quotes ('0') is a char</a:t>
            </a:r>
          </a:p>
          <a:p>
            <a:r>
              <a:rPr lang="en-US" altLang="en-US"/>
              <a:t>A character constant represents the integer value of the character ('0' = 48 in ASCII character set)</a:t>
            </a:r>
          </a:p>
          <a:p>
            <a:r>
              <a:rPr lang="en-US" altLang="en-US"/>
              <a:t>A character constant is more portable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constants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sequence of characters delimited by double quotes ("hello world\n")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Strings constants separated by white-spaces are concatenated at compile time ("hello " "world\n" = "hello world\n")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Internally a string constant is terminated by a '\0' (null) character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Function strlen(s) in &lt;string.h&gt; returns the size of a string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string is actually an array of char (char [])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Escape sequences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73263"/>
          </a:xfrm>
        </p:spPr>
        <p:txBody>
          <a:bodyPr/>
          <a:lstStyle/>
          <a:p>
            <a:r>
              <a:rPr lang="en-US" altLang="en-US" sz="2800"/>
              <a:t>Some characters are hard to represent in character constants and string constants</a:t>
            </a:r>
          </a:p>
          <a:p>
            <a:r>
              <a:rPr lang="en-US" altLang="en-US" sz="2800"/>
              <a:t>Escape sequences are used to represent such characters</a:t>
            </a:r>
          </a:p>
        </p:txBody>
      </p:sp>
      <p:graphicFrame>
        <p:nvGraphicFramePr>
          <p:cNvPr id="71796" name="Group 116"/>
          <p:cNvGraphicFramePr>
            <a:graphicFrameLocks noGrp="1"/>
          </p:cNvGraphicFramePr>
          <p:nvPr>
            <p:ph sz="half" idx="2"/>
          </p:nvPr>
        </p:nvGraphicFramePr>
        <p:xfrm>
          <a:off x="1258888" y="3644900"/>
          <a:ext cx="6767512" cy="2767013"/>
        </p:xfrm>
        <a:graphic>
          <a:graphicData uri="http://schemas.openxmlformats.org/drawingml/2006/table">
            <a:tbl>
              <a:tblPr/>
              <a:tblGrid>
                <a:gridCol w="647700"/>
                <a:gridCol w="2519362"/>
                <a:gridCol w="865188"/>
                <a:gridCol w="2735262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alert (beep)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\\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backslash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backspace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question mark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\f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formfeed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single quote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newline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double quote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carriage return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\ooo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octal 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horizontal tab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\xhh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hexadecimal 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\v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vertical tab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 character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Constant expression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pt-BR" altLang="en-US"/>
              <a:t>Expressions involving only constants</a:t>
            </a:r>
          </a:p>
          <a:p>
            <a:pPr marL="609600" indent="-609600"/>
            <a:r>
              <a:rPr lang="pt-BR" altLang="en-US"/>
              <a:t>May be evaluated at compile time</a:t>
            </a:r>
          </a:p>
          <a:p>
            <a:pPr marL="609600" indent="-609600"/>
            <a:r>
              <a:rPr lang="pt-BR" altLang="en-US"/>
              <a:t>Can be used in the place of a constant</a:t>
            </a:r>
          </a:p>
          <a:p>
            <a:pPr marL="990600" lvl="1" indent="-533400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#define MAX 100</a:t>
            </a:r>
          </a:p>
          <a:p>
            <a:pPr marL="990600" lvl="1" indent="-533400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int i = MAX;</a:t>
            </a:r>
          </a:p>
          <a:p>
            <a:pPr marL="609600" indent="-609600">
              <a:buFontTx/>
              <a:buNone/>
            </a:pP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 constants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list of constant integers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Values can be specified or generated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Courier New" panose="02070309020205020404" pitchFamily="49" charset="0"/>
              </a:rPr>
              <a:t>enum colors { RED = 'r', BLUE = 'b', GREEN = 'g'};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Courier New" panose="02070309020205020404" pitchFamily="49" charset="0"/>
              </a:rPr>
              <a:t>enum dow { SUN = 1, MON, TUE, WED, THU, FRI, SAT};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Variables of enum types can de declared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Courier New" panose="02070309020205020404" pitchFamily="49" charset="0"/>
              </a:rPr>
              <a:t>enum colors c = RED;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DDD shows values of enum variables as symbols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All variables must be declared before use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declaration only specifies the nature of a variable (i.e. type)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declaration contains a type followed by a list of one or more comma separated names: char c, name [50];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variable may be initialized in its declaration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i = MAX + 1, j = i;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By prefixing const to a declaration a variable can be declared as unchangeable: const double pi = 3.14;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25762" name="Rectangle 1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Binary operators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+ - * / %</a:t>
            </a:r>
          </a:p>
          <a:p>
            <a:r>
              <a:rPr lang="pt-BR" altLang="en-US"/>
              <a:t>Unary operators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++ -- + -</a:t>
            </a:r>
          </a:p>
          <a:p>
            <a:r>
              <a:rPr lang="pt-BR" altLang="en-US"/>
              <a:t>Postfix prefix example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int i = 0, j;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j = i++; /* j = 0, i = 1 */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j = ++i; /* j = 2, i = 2 */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Relational operators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Equal and not equal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== !=</a:t>
            </a:r>
          </a:p>
          <a:p>
            <a:r>
              <a:rPr lang="pt-BR" altLang="en-US"/>
              <a:t>Less than and less than or equal to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&lt; &lt;=</a:t>
            </a:r>
          </a:p>
          <a:p>
            <a:r>
              <a:rPr lang="pt-BR" altLang="en-US"/>
              <a:t>Greater than and greater than or equal to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&gt; &gt;=</a:t>
            </a:r>
          </a:p>
          <a:p>
            <a:r>
              <a:rPr lang="pt-BR" altLang="en-US"/>
              <a:t>No boolean type, a value of 0 represents FALSE, any other value is 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Logic 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Logical negation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!</a:t>
            </a:r>
          </a:p>
          <a:p>
            <a:r>
              <a:rPr lang="pt-BR" altLang="en-US"/>
              <a:t>Logical AND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&amp;&amp;</a:t>
            </a:r>
          </a:p>
          <a:p>
            <a:r>
              <a:rPr lang="pt-BR" altLang="en-US"/>
              <a:t>Logical OR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||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Bitwise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sz="2800"/>
              <a:t>Bitwise complement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~</a:t>
            </a:r>
          </a:p>
          <a:p>
            <a:pPr>
              <a:lnSpc>
                <a:spcPct val="90000"/>
              </a:lnSpc>
            </a:pPr>
            <a:r>
              <a:rPr lang="pt-BR" altLang="en-US" sz="2800"/>
              <a:t>Bitwise left and right shift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&lt;&lt; &gt;&gt;</a:t>
            </a:r>
          </a:p>
          <a:p>
            <a:pPr>
              <a:lnSpc>
                <a:spcPct val="90000"/>
              </a:lnSpc>
            </a:pPr>
            <a:r>
              <a:rPr lang="pt-BR" altLang="en-US" sz="2800"/>
              <a:t>Bitwise AND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pt-BR" altLang="en-US" sz="2800"/>
              <a:t>Bitwise inclusive 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|</a:t>
            </a:r>
          </a:p>
          <a:p>
            <a:pPr>
              <a:lnSpc>
                <a:spcPct val="90000"/>
              </a:lnSpc>
            </a:pPr>
            <a:r>
              <a:rPr lang="pt-BR" altLang="en-US" sz="2800"/>
              <a:t>Bitwise exclusive 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^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The basic C data objects are</a:t>
            </a:r>
          </a:p>
          <a:p>
            <a:pPr lvl="1"/>
            <a:r>
              <a:rPr lang="pt-BR" altLang="en-US"/>
              <a:t>Variables</a:t>
            </a:r>
          </a:p>
          <a:p>
            <a:pPr lvl="1"/>
            <a:r>
              <a:rPr lang="pt-BR" altLang="en-US"/>
              <a:t>Constants</a:t>
            </a:r>
          </a:p>
          <a:p>
            <a:r>
              <a:rPr lang="pt-BR" altLang="en-US"/>
              <a:t>Operators act on data objects</a:t>
            </a:r>
          </a:p>
          <a:p>
            <a:r>
              <a:rPr lang="pt-BR" altLang="en-US"/>
              <a:t>Expressions are composed of data objects and operators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Assignment operators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Assignment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=</a:t>
            </a:r>
          </a:p>
          <a:p>
            <a:r>
              <a:rPr lang="en-US" altLang="en-US"/>
              <a:t>Arithmetic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+= -= *= /= %=</a:t>
            </a:r>
          </a:p>
          <a:p>
            <a:r>
              <a:rPr lang="en-US" altLang="en-US"/>
              <a:t>Bitwise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&amp;= ^= |= &lt;&lt;= &gt;&gt;=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expressions are assignments or functions calls</a:t>
            </a:r>
          </a:p>
          <a:p>
            <a:r>
              <a:rPr lang="en-US" altLang="en-US"/>
              <a:t>If an expression is missing the statement is called a null statement</a:t>
            </a:r>
          </a:p>
          <a:p>
            <a:pPr lvl="1"/>
            <a:r>
              <a:rPr lang="en-US" altLang="en-US"/>
              <a:t>Can be used to supply an empty body for an iteration or loop</a:t>
            </a:r>
          </a:p>
          <a:p>
            <a:r>
              <a:rPr lang="en-US" altLang="en-US"/>
              <a:t>All side effects from the expressions are completed before the next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Side effects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Side effects are unpredictable assignment to variables resulting from undefined order of evaluation of an expression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In function calls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printf("%d, %d", i + 1, i = j + 2 );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printf("%d, %d, %d", i++, i++, i++);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Nested assignments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 = getchar() != EOF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Increment and Decrement operators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a[i] = i++;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Avoid side effects, don't depend on the results from your compiler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Operator Precedence</a:t>
            </a:r>
          </a:p>
        </p:txBody>
      </p:sp>
      <p:graphicFrame>
        <p:nvGraphicFramePr>
          <p:cNvPr id="38969" name="Group 5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4438"/>
        </p:xfrm>
        <a:graphic>
          <a:graphicData uri="http://schemas.openxmlformats.org/drawingml/2006/table">
            <a:tbl>
              <a:tblPr/>
              <a:tblGrid>
                <a:gridCol w="5794375"/>
                <a:gridCol w="2435225"/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 [] -&gt;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 ~ ++ -- + - * &amp; (type) sizeof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&lt; &lt;= &gt; 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==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 += -= *= /= %= &amp;= ^= |= &lt;&lt;= 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>
                <a:latin typeface="Courier New" panose="02070309020205020404" pitchFamily="49" charset="0"/>
              </a:rPr>
              <a:t>lvalue</a:t>
            </a:r>
            <a:r>
              <a:rPr lang="en-US" altLang="en-US" sz="2800">
                <a:latin typeface="Courier New" panose="02070309020205020404" pitchFamily="49" charset="0"/>
              </a:rPr>
              <a:t> = expr</a:t>
            </a:r>
            <a:r>
              <a:rPr lang="en-US" altLang="en-US" sz="2800" baseline="-25000">
                <a:latin typeface="Courier New" panose="02070309020205020404" pitchFamily="49" charset="0"/>
              </a:rPr>
              <a:t>1</a:t>
            </a:r>
            <a:r>
              <a:rPr lang="en-US" altLang="en-US" sz="2800">
                <a:latin typeface="Courier New" panose="02070309020205020404" pitchFamily="49" charset="0"/>
              </a:rPr>
              <a:t> ? expr</a:t>
            </a:r>
            <a:r>
              <a:rPr lang="en-US" altLang="en-US" sz="2800" baseline="-25000">
                <a:latin typeface="Courier New" panose="02070309020205020404" pitchFamily="49" charset="0"/>
              </a:rPr>
              <a:t>2</a:t>
            </a:r>
            <a:r>
              <a:rPr lang="en-US" altLang="en-US" sz="2800">
                <a:latin typeface="Courier New" panose="02070309020205020404" pitchFamily="49" charset="0"/>
              </a:rPr>
              <a:t> : expr</a:t>
            </a:r>
            <a:r>
              <a:rPr lang="en-US" altLang="en-US" sz="2800" baseline="-25000">
                <a:latin typeface="Courier New" panose="02070309020205020404" pitchFamily="49" charset="0"/>
              </a:rPr>
              <a:t>3</a:t>
            </a:r>
            <a:endParaRPr lang="en-US" altLang="en-US" sz="2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lvalue</a:t>
            </a:r>
            <a:r>
              <a:rPr lang="en-US" altLang="en-US" sz="2400"/>
              <a:t> is the value of the expression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expr1</a:t>
            </a:r>
            <a:r>
              <a:rPr lang="en-US" altLang="en-US" sz="2400"/>
              <a:t> is evaluated first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expr2</a:t>
            </a:r>
            <a:r>
              <a:rPr lang="en-US" altLang="en-US" sz="2400"/>
              <a:t> is evaluated if expr1 is not 0 (i.e. true)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expr3</a:t>
            </a:r>
            <a:r>
              <a:rPr lang="en-US" altLang="en-US" sz="2400"/>
              <a:t> is evaluated if expr1 is 0 (i.e. false)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is equivalent to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if (expr</a:t>
            </a:r>
            <a:r>
              <a:rPr lang="en-US" altLang="en-US" sz="2400" baseline="-25000">
                <a:latin typeface="Courier New" panose="02070309020205020404" pitchFamily="49" charset="0"/>
              </a:rPr>
              <a:t>1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lvalue = expr</a:t>
            </a:r>
            <a:r>
              <a:rPr lang="en-US" altLang="en-US" sz="2400" baseline="-25000">
                <a:latin typeface="Courier New" panose="02070309020205020404" pitchFamily="49" charset="0"/>
              </a:rPr>
              <a:t>2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lvalue = expr</a:t>
            </a:r>
            <a:r>
              <a:rPr lang="en-US" altLang="en-US" sz="2400" baseline="-25000">
                <a:latin typeface="Courier New" panose="02070309020205020404" pitchFamily="49" charset="0"/>
              </a:rPr>
              <a:t>3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type conversion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Wider conversions are automatic, e.g. </a:t>
            </a:r>
            <a:r>
              <a:rPr lang="en-US" altLang="en-US" sz="2400">
                <a:latin typeface="Courier New" panose="02070309020205020404" pitchFamily="49" charset="0"/>
              </a:rPr>
              <a:t>char</a:t>
            </a:r>
            <a:r>
              <a:rPr lang="en-US" altLang="en-US" sz="2400"/>
              <a:t> to </a:t>
            </a:r>
            <a:r>
              <a:rPr lang="en-US" altLang="en-US" sz="2400">
                <a:latin typeface="Courier New" panose="02070309020205020404" pitchFamily="49" charset="0"/>
              </a:rPr>
              <a:t>int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Beware mixing signed and unsigned values, </a:t>
            </a:r>
            <a:r>
              <a:rPr lang="en-US" altLang="en-US" sz="2400">
                <a:latin typeface="Courier New" panose="02070309020205020404" pitchFamily="49" charset="0"/>
              </a:rPr>
              <a:t>-1L &gt; 1UL</a:t>
            </a:r>
          </a:p>
        </p:txBody>
      </p:sp>
      <p:graphicFrame>
        <p:nvGraphicFramePr>
          <p:cNvPr id="19675" name="Group 219"/>
          <p:cNvGraphicFramePr>
            <a:graphicFrameLocks noGrp="1"/>
          </p:cNvGraphicFramePr>
          <p:nvPr/>
        </p:nvGraphicFramePr>
        <p:xfrm>
          <a:off x="684213" y="4214813"/>
          <a:ext cx="7807325" cy="365125"/>
        </p:xfrm>
        <a:graphic>
          <a:graphicData uri="http://schemas.openxmlformats.org/drawingml/2006/table">
            <a:tbl>
              <a:tblPr/>
              <a:tblGrid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4475"/>
                <a:gridCol w="244475"/>
                <a:gridCol w="244475"/>
                <a:gridCol w="244475"/>
                <a:gridCol w="244475"/>
                <a:gridCol w="244475"/>
              </a:tblGrid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41" name="Text Box 85"/>
          <p:cNvSpPr txBox="1">
            <a:spLocks noChangeArrowheads="1"/>
          </p:cNvSpPr>
          <p:nvPr/>
        </p:nvSpPr>
        <p:spPr bwMode="auto">
          <a:xfrm>
            <a:off x="684213" y="37830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1UL</a:t>
            </a:r>
          </a:p>
        </p:txBody>
      </p:sp>
      <p:graphicFrame>
        <p:nvGraphicFramePr>
          <p:cNvPr id="19738" name="Group 282"/>
          <p:cNvGraphicFramePr>
            <a:graphicFrameLocks noGrp="1"/>
          </p:cNvGraphicFramePr>
          <p:nvPr/>
        </p:nvGraphicFramePr>
        <p:xfrm>
          <a:off x="684213" y="5151438"/>
          <a:ext cx="7807325" cy="365125"/>
        </p:xfrm>
        <a:graphic>
          <a:graphicData uri="http://schemas.openxmlformats.org/drawingml/2006/table">
            <a:tbl>
              <a:tblPr/>
              <a:tblGrid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4475"/>
                <a:gridCol w="244475"/>
                <a:gridCol w="244475"/>
                <a:gridCol w="244475"/>
                <a:gridCol w="244475"/>
                <a:gridCol w="244475"/>
              </a:tblGrid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10" name="Text Box 154"/>
          <p:cNvSpPr txBox="1">
            <a:spLocks noChangeArrowheads="1"/>
          </p:cNvSpPr>
          <p:nvPr/>
        </p:nvSpPr>
        <p:spPr bwMode="auto">
          <a:xfrm>
            <a:off x="684213" y="4719638"/>
            <a:ext cx="644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-1L as twos complement of 1L (calculated as ~1 + 1 or 2</a:t>
            </a:r>
            <a:r>
              <a:rPr lang="en-US" altLang="en-US" baseline="30000"/>
              <a:t>32</a:t>
            </a:r>
            <a:r>
              <a:rPr lang="en-US" altLang="en-US"/>
              <a:t> - 1)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type conversion rules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For an operator that takes two operands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If one is </a:t>
            </a:r>
            <a:r>
              <a:rPr lang="en-US" altLang="en-US" sz="2000">
                <a:latin typeface="Courier New" panose="02070309020205020404" pitchFamily="49" charset="0"/>
              </a:rPr>
              <a:t>long double</a:t>
            </a:r>
            <a:r>
              <a:rPr lang="en-US" altLang="en-US" sz="2000"/>
              <a:t>, convert other to </a:t>
            </a:r>
            <a:r>
              <a:rPr lang="en-US" altLang="en-US" sz="2000">
                <a:latin typeface="Courier New" panose="02070309020205020404" pitchFamily="49" charset="0"/>
              </a:rPr>
              <a:t>long double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Else if one is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, convert other to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Else if one is </a:t>
            </a:r>
            <a:r>
              <a:rPr lang="en-US" altLang="en-US" sz="2000">
                <a:latin typeface="Courier New" panose="02070309020205020404" pitchFamily="49" charset="0"/>
              </a:rPr>
              <a:t>float</a:t>
            </a:r>
            <a:r>
              <a:rPr lang="en-US" altLang="en-US" sz="2000"/>
              <a:t>, convert other to </a:t>
            </a:r>
            <a:r>
              <a:rPr lang="en-US" altLang="en-US" sz="2000">
                <a:latin typeface="Courier New" panose="02070309020205020404" pitchFamily="49" charset="0"/>
              </a:rPr>
              <a:t>float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Else if one is </a:t>
            </a:r>
            <a:r>
              <a:rPr lang="en-US" altLang="en-US" sz="2000">
                <a:latin typeface="Courier New" panose="02070309020205020404" pitchFamily="49" charset="0"/>
              </a:rPr>
              <a:t>unsigned long int</a:t>
            </a:r>
            <a:r>
              <a:rPr lang="en-US" altLang="en-US" sz="2000"/>
              <a:t>, convert other to </a:t>
            </a:r>
            <a:r>
              <a:rPr lang="en-US" altLang="en-US" sz="2000">
                <a:latin typeface="Courier New" panose="02070309020205020404" pitchFamily="49" charset="0"/>
              </a:rPr>
              <a:t>unsigned long int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n-US" sz="2000"/>
              <a:t>Else if one is </a:t>
            </a:r>
            <a:r>
              <a:rPr lang="en-US" altLang="en-US" sz="2000">
                <a:latin typeface="Courier New" panose="02070309020205020404" pitchFamily="49" charset="0"/>
              </a:rPr>
              <a:t>long int</a:t>
            </a:r>
            <a:r>
              <a:rPr lang="en-US" altLang="en-US" sz="2000"/>
              <a:t> and other is </a:t>
            </a:r>
            <a:r>
              <a:rPr lang="en-US" altLang="en-US" sz="2000">
                <a:latin typeface="Courier New" panose="02070309020205020404" pitchFamily="49" charset="0"/>
              </a:rPr>
              <a:t>unsigned int</a:t>
            </a:r>
            <a:r>
              <a:rPr lang="en-US" altLang="en-US" sz="2000"/>
              <a:t> and if a </a:t>
            </a:r>
            <a:r>
              <a:rPr lang="en-US" altLang="en-US" sz="2000">
                <a:latin typeface="Courier New" panose="02070309020205020404" pitchFamily="49" charset="0"/>
              </a:rPr>
              <a:t>long int</a:t>
            </a:r>
            <a:r>
              <a:rPr lang="en-US" altLang="en-US" sz="2000"/>
              <a:t> can represent all values of an </a:t>
            </a:r>
            <a:r>
              <a:rPr lang="en-US" altLang="en-US" sz="2000">
                <a:latin typeface="Courier New" panose="02070309020205020404" pitchFamily="49" charset="0"/>
              </a:rPr>
              <a:t>unsigned int</a:t>
            </a:r>
            <a:r>
              <a:rPr lang="en-US" altLang="en-US" sz="2000"/>
              <a:t> then convert both to </a:t>
            </a:r>
            <a:r>
              <a:rPr lang="en-US" altLang="en-US" sz="2000">
                <a:latin typeface="Courier New" panose="02070309020205020404" pitchFamily="49" charset="0"/>
              </a:rPr>
              <a:t>long int</a:t>
            </a:r>
            <a:r>
              <a:rPr lang="en-US" altLang="en-US" sz="2000"/>
              <a:t>, otherwise convert both to </a:t>
            </a:r>
            <a:r>
              <a:rPr lang="en-US" altLang="en-US" sz="2000">
                <a:latin typeface="Courier New" panose="02070309020205020404" pitchFamily="49" charset="0"/>
              </a:rPr>
              <a:t>unsigned long int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Else if one is </a:t>
            </a:r>
            <a:r>
              <a:rPr lang="en-US" altLang="en-US" sz="2000">
                <a:latin typeface="Courier New" panose="02070309020205020404" pitchFamily="49" charset="0"/>
              </a:rPr>
              <a:t>long int</a:t>
            </a:r>
            <a:r>
              <a:rPr lang="en-US" altLang="en-US" sz="2000"/>
              <a:t>, convert other to </a:t>
            </a:r>
            <a:r>
              <a:rPr lang="en-US" altLang="en-US" sz="2000">
                <a:latin typeface="Courier New" panose="02070309020205020404" pitchFamily="49" charset="0"/>
              </a:rPr>
              <a:t>long int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Else if one is </a:t>
            </a:r>
            <a:r>
              <a:rPr lang="en-US" altLang="en-US" sz="2000">
                <a:latin typeface="Courier New" panose="02070309020205020404" pitchFamily="49" charset="0"/>
              </a:rPr>
              <a:t>unsigned int</a:t>
            </a:r>
            <a:r>
              <a:rPr lang="en-US" altLang="en-US" sz="2000"/>
              <a:t>, convert other to </a:t>
            </a:r>
            <a:r>
              <a:rPr lang="en-US" altLang="en-US" sz="2000">
                <a:latin typeface="Courier New" panose="02070309020205020404" pitchFamily="49" charset="0"/>
              </a:rPr>
              <a:t>unsigned int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Else convert both to </a:t>
            </a:r>
            <a:r>
              <a:rPr lang="en-US" altLang="en-US" sz="2000">
                <a:latin typeface="Courier New" panose="02070309020205020404" pitchFamily="49" charset="0"/>
              </a:rPr>
              <a:t>int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Type casting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Forced type conversions (coercion)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 i="1">
                <a:latin typeface="Courier New" panose="02070309020205020404" pitchFamily="49" charset="0"/>
              </a:rPr>
              <a:t>type-name</a:t>
            </a:r>
            <a:r>
              <a:rPr lang="en-US" altLang="en-US"/>
              <a:t>)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</a:p>
          <a:p>
            <a:r>
              <a:rPr lang="en-US" altLang="en-US"/>
              <a:t>Required for </a:t>
            </a:r>
            <a:r>
              <a:rPr lang="en-US" altLang="en-US" i="1"/>
              <a:t>narrow</a:t>
            </a:r>
            <a:r>
              <a:rPr lang="en-US" altLang="en-US"/>
              <a:t> conversions</a:t>
            </a:r>
          </a:p>
          <a:p>
            <a:r>
              <a:rPr lang="en-US" altLang="en-US"/>
              <a:t>Can result in loss of data</a:t>
            </a:r>
          </a:p>
          <a:p>
            <a:pPr lvl="1"/>
            <a:r>
              <a:rPr lang="en-US" altLang="en-US"/>
              <a:t>Wide integers to narrow integers</a:t>
            </a:r>
          </a:p>
          <a:p>
            <a:pPr lvl="1"/>
            <a:r>
              <a:rPr lang="en-US" altLang="en-US"/>
              <a:t>Float or double to integers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References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pt-BR" altLang="en-US"/>
              <a:t>glibc Character Handling - </a:t>
            </a:r>
            <a:r>
              <a:rPr lang="pt-BR" altLang="en-US">
                <a:hlinkClick r:id="rId3"/>
              </a:rPr>
              <a:t>http://www.gnu.org/software/libc/manual/html_node/Character-Handling.html</a:t>
            </a:r>
            <a:r>
              <a:rPr lang="pt-BR" altLang="en-US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Variable Names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Names are composed of letters and digits</a:t>
            </a:r>
          </a:p>
          <a:p>
            <a:pPr lvl="1"/>
            <a:r>
              <a:rPr lang="pt-BR" altLang="en-US"/>
              <a:t>Underscore is treated as a letter</a:t>
            </a:r>
          </a:p>
          <a:p>
            <a:r>
              <a:rPr lang="pt-BR" altLang="en-US"/>
              <a:t>Must start with a letter</a:t>
            </a:r>
          </a:p>
          <a:p>
            <a:r>
              <a:rPr lang="pt-BR" altLang="en-US"/>
              <a:t>Are case sensitive</a:t>
            </a:r>
          </a:p>
          <a:p>
            <a:r>
              <a:rPr lang="pt-BR" altLang="en-US"/>
              <a:t>Have a size limit of 31 characters</a:t>
            </a:r>
          </a:p>
          <a:p>
            <a:r>
              <a:rPr lang="pt-BR" altLang="en-US"/>
              <a:t>As a convention lower case is used for variable names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Keywords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r>
              <a:rPr lang="pt-BR" altLang="en-US"/>
              <a:t>Symbols reserved by C</a:t>
            </a:r>
          </a:p>
          <a:p>
            <a:r>
              <a:rPr lang="pt-BR" altLang="en-US"/>
              <a:t>Cannot be used as variable names</a:t>
            </a:r>
          </a:p>
          <a:p>
            <a:pPr>
              <a:buFontTx/>
              <a:buNone/>
            </a:pPr>
            <a:endParaRPr lang="pt-BR" altLang="en-US"/>
          </a:p>
        </p:txBody>
      </p:sp>
      <p:graphicFrame>
        <p:nvGraphicFramePr>
          <p:cNvPr id="47279" name="Group 175"/>
          <p:cNvGraphicFramePr>
            <a:graphicFrameLocks noGrp="1"/>
          </p:cNvGraphicFramePr>
          <p:nvPr/>
        </p:nvGraphicFramePr>
        <p:xfrm>
          <a:off x="468313" y="3213100"/>
          <a:ext cx="8280400" cy="2733675"/>
        </p:xfrm>
        <a:graphic>
          <a:graphicData uri="http://schemas.openxmlformats.org/drawingml/2006/table">
            <a:tbl>
              <a:tblPr/>
              <a:tblGrid>
                <a:gridCol w="1584325"/>
                <a:gridCol w="1295400"/>
                <a:gridCol w="1439862"/>
                <a:gridCol w="1296988"/>
                <a:gridCol w="1655762"/>
                <a:gridCol w="100806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switch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while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break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goto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typedef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enum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sizeof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void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continue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volatile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Basic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Integer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short int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long int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char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signed and unsigned types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Floating point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float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double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long double</a:t>
            </a:r>
          </a:p>
          <a:p>
            <a:pPr>
              <a:lnSpc>
                <a:spcPct val="90000"/>
              </a:lnSpc>
            </a:pPr>
            <a:r>
              <a:rPr lang="pt-BR" altLang="en-US" sz="2400"/>
              <a:t>Size is implementation dependent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&lt;limits.h&gt; and &lt;float.h&gt; contain constants for sizes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int is normally the natural size for a machine</a:t>
            </a:r>
          </a:p>
          <a:p>
            <a:r>
              <a:rPr lang="en-US" altLang="en-US" sz="2400"/>
              <a:t>unsigned types store negative values in two's complement form</a:t>
            </a:r>
          </a:p>
          <a:p>
            <a:r>
              <a:rPr lang="en-US" altLang="en-US" sz="2400"/>
              <a:t>char meant for holding single byte character code</a:t>
            </a:r>
          </a:p>
          <a:p>
            <a:pPr lvl="1"/>
            <a:r>
              <a:rPr lang="en-US" altLang="en-US" sz="2000"/>
              <a:t>insufficient for Unicode and other codes [1]</a:t>
            </a:r>
          </a:p>
        </p:txBody>
      </p:sp>
      <p:graphicFrame>
        <p:nvGraphicFramePr>
          <p:cNvPr id="9332" name="Group 116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279650"/>
        </p:xfrm>
        <a:graphic>
          <a:graphicData uri="http://schemas.openxmlformats.org/drawingml/2006/table">
            <a:tbl>
              <a:tblPr/>
              <a:tblGrid>
                <a:gridCol w="1495425"/>
                <a:gridCol w="1176338"/>
                <a:gridCol w="2459037"/>
                <a:gridCol w="3098800"/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 point types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Maximum and minimum values implementation dependent</a:t>
            </a:r>
          </a:p>
          <a:p>
            <a:r>
              <a:rPr lang="en-US" altLang="en-US" sz="2800"/>
              <a:t>Decimal precision is limited</a:t>
            </a:r>
          </a:p>
        </p:txBody>
      </p:sp>
      <p:graphicFrame>
        <p:nvGraphicFramePr>
          <p:cNvPr id="11305" name="Group 41"/>
          <p:cNvGraphicFramePr>
            <a:graphicFrameLocks noGrp="1"/>
          </p:cNvGraphicFramePr>
          <p:nvPr>
            <p:ph sz="half" idx="2"/>
          </p:nvPr>
        </p:nvGraphicFramePr>
        <p:xfrm>
          <a:off x="468313" y="3644900"/>
          <a:ext cx="8229600" cy="2192338"/>
        </p:xfrm>
        <a:graphic>
          <a:graphicData uri="http://schemas.openxmlformats.org/drawingml/2006/table">
            <a:tbl>
              <a:tblPr/>
              <a:tblGrid>
                <a:gridCol w="2243137"/>
                <a:gridCol w="3600450"/>
                <a:gridCol w="2386013"/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1E-37 to 1E+37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1E-308 to 1E+308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 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1E-308 to 1E+308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Constants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Following types</a:t>
            </a:r>
          </a:p>
          <a:p>
            <a:pPr lvl="1"/>
            <a:r>
              <a:rPr lang="pt-BR" altLang="en-US"/>
              <a:t>Numeric</a:t>
            </a:r>
          </a:p>
          <a:p>
            <a:pPr lvl="1"/>
            <a:r>
              <a:rPr lang="pt-BR" altLang="en-US"/>
              <a:t>Character</a:t>
            </a:r>
          </a:p>
          <a:p>
            <a:pPr lvl="1"/>
            <a:r>
              <a:rPr lang="pt-BR" altLang="en-US"/>
              <a:t>String</a:t>
            </a:r>
          </a:p>
          <a:p>
            <a:pPr lvl="1"/>
            <a:r>
              <a:rPr lang="pt-BR" altLang="en-US"/>
              <a:t>Enumeration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Numeric constants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Integer constants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sequence of numbers (4567) is an int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Signed long integers specified by suffixing l or L (4567L) and unsigned long integers by suffixing ul or UL (4567UL)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Octal values indicated with a leading 0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Hexadecimal values indicated with leading 0x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Floating-point constants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sequence of numbers with a  decimal point (1.23) or an exponent (123E-2) or both (12.3E-1) is a double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Long doubles are indicated by suffixing l or 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1398</Words>
  <Application>Microsoft Office PowerPoint</Application>
  <PresentationFormat>On-screen Show (4:3)</PresentationFormat>
  <Paragraphs>391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Design padrão</vt:lpstr>
      <vt:lpstr>Types, Operators and Expressions</vt:lpstr>
      <vt:lpstr>Introduction</vt:lpstr>
      <vt:lpstr>Variable Names</vt:lpstr>
      <vt:lpstr>Keywords</vt:lpstr>
      <vt:lpstr>Basic Data Types</vt:lpstr>
      <vt:lpstr>Integer types</vt:lpstr>
      <vt:lpstr>Floating point types</vt:lpstr>
      <vt:lpstr>Constants</vt:lpstr>
      <vt:lpstr>Numeric constants</vt:lpstr>
      <vt:lpstr>Character constants</vt:lpstr>
      <vt:lpstr>String constants</vt:lpstr>
      <vt:lpstr>Escape sequences</vt:lpstr>
      <vt:lpstr>Constant expression</vt:lpstr>
      <vt:lpstr>Enumeration constants</vt:lpstr>
      <vt:lpstr>Variable Declarations</vt:lpstr>
      <vt:lpstr>Arithmetic Operators</vt:lpstr>
      <vt:lpstr>Relational operators</vt:lpstr>
      <vt:lpstr>Logic operators</vt:lpstr>
      <vt:lpstr>Bitwise operators</vt:lpstr>
      <vt:lpstr>Assignment operators</vt:lpstr>
      <vt:lpstr>Expressions</vt:lpstr>
      <vt:lpstr>Side effects</vt:lpstr>
      <vt:lpstr>Operator Precedence</vt:lpstr>
      <vt:lpstr>Conditional expressions</vt:lpstr>
      <vt:lpstr>Automatic type conversion</vt:lpstr>
      <vt:lpstr>Automatic type conversion rules</vt:lpstr>
      <vt:lpstr>Type casting</vt:lpstr>
      <vt:lpstr>References</vt:lpstr>
    </vt:vector>
  </TitlesOfParts>
  <Company>cesar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Types, Operators and Expressions</dc:title>
  <dc:creator>cesar</dc:creator>
  <cp:lastModifiedBy>Devendra Tewari</cp:lastModifiedBy>
  <cp:revision>120</cp:revision>
  <dcterms:created xsi:type="dcterms:W3CDTF">2005-04-04T16:41:09Z</dcterms:created>
  <dcterms:modified xsi:type="dcterms:W3CDTF">2018-03-09T01:11:35Z</dcterms:modified>
</cp:coreProperties>
</file>