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print.h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hello.c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Functions and Advanced Program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Devendra 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variable declared with the keyword </a:t>
            </a:r>
            <a:r>
              <a:rPr>
                <a:latin typeface="Courier"/>
              </a:rPr>
              <a:t>static</a:t>
            </a:r>
            <a:r>
              <a:rPr/>
              <a:t> within a function or code block retains its value till the program ends</a:t>
            </a:r>
          </a:p>
          <a:p>
            <a:pPr lvl="0"/>
            <a:r>
              <a:rPr/>
              <a:t>A static variable anywhere else in the source file is considered local to that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print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>
                <a:latin typeface="Courier"/>
              </a:rPr>
              <a:t>  print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prints "a: 1"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print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"a: %d\n"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++);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register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Useful for advising a compiler to retain a heavily used variable in a CPU register</a:t>
            </a:r>
          </a:p>
          <a:p>
            <a:pPr lvl="0"/>
            <a:r>
              <a:rPr/>
              <a:t>Examples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register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register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External and static variables</a:t>
            </a:r>
          </a:p>
          <a:p>
            <a:pPr lvl="1"/>
            <a:r>
              <a:rPr/>
              <a:t>Are guaranteed to be initialized to zero</a:t>
            </a:r>
          </a:p>
          <a:p>
            <a:pPr lvl="1"/>
            <a:r>
              <a:rPr/>
              <a:t>Any values assigned must be constant expressions</a:t>
            </a:r>
          </a:p>
          <a:p>
            <a:pPr lvl="0"/>
            <a:r>
              <a:rPr/>
              <a:t>Automatic and register variables</a:t>
            </a:r>
          </a:p>
          <a:p>
            <a:pPr lvl="1"/>
            <a:r>
              <a:rPr/>
              <a:t>Contain garbage unless initialized</a:t>
            </a:r>
          </a:p>
          <a:p>
            <a:pPr lvl="1"/>
            <a:r>
              <a:rPr/>
              <a:t>Can be initialized by specifying expressions containing constants and variables defined earlier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function can call itself</a:t>
            </a:r>
          </a:p>
          <a:p>
            <a:pPr lvl="0"/>
            <a:r>
              <a:rPr/>
              <a:t>The local automatic variables are stored in the stack</a:t>
            </a:r>
          </a:p>
          <a:p>
            <a:pPr lvl="0"/>
            <a:r>
              <a:rPr/>
              <a:t>Function parameters are passed using the stack</a:t>
            </a:r>
          </a:p>
          <a:p>
            <a:pPr lvl="0"/>
            <a:r>
              <a:rPr/>
              <a:t>Prone to stack overflow</a:t>
            </a:r>
          </a:p>
          <a:p>
            <a:pPr lvl="0"/>
            <a:r>
              <a:rPr/>
              <a:t>There is always a danger of creating an infinite loop if the exit criteria is not clear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print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print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"i:%d\n"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print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Used to include external variable and function definitions</a:t>
            </a:r>
          </a:p>
          <a:p>
            <a:pPr lvl="0"/>
            <a:r>
              <a:rPr/>
              <a:t>Allow applications to be compiled in parts</a:t>
            </a:r>
          </a:p>
          <a:p>
            <a:pPr lvl="0"/>
            <a:r>
              <a:rPr/>
              <a:t>The remaining parts are resolved during linking from statically or dynamically linked libraries</a:t>
            </a:r>
          </a:p>
          <a:p>
            <a:pPr lvl="0"/>
            <a:r>
              <a:rPr/>
              <a:t>Remember the </a:t>
            </a:r>
            <a:r>
              <a:rPr>
                <a:hlinkClick r:id="rId2"/>
              </a:rPr>
              <a:t>example</a:t>
            </a:r>
            <a:r>
              <a:rPr/>
              <a:t> from Introduction?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Macro definition 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macro definition takes the form</a:t>
            </a:r>
          </a:p>
          <a:p>
            <a:pPr lvl="1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#define name replacement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BC7A00"/>
                </a:solidFill>
                <a:latin typeface="Courier"/>
              </a:rPr>
              <a:t>text</a:t>
            </a:r>
          </a:p>
          <a:p>
            <a:pPr lvl="0"/>
            <a:r>
              <a:rPr/>
              <a:t>Token name has the same syntax as a variable name</a:t>
            </a:r>
          </a:p>
          <a:p>
            <a:pPr lvl="0"/>
            <a:r>
              <a:rPr/>
              <a:t>Everywhere in the source file, where the token name occurs, it is substituted by </a:t>
            </a:r>
            <a:r>
              <a:rPr>
                <a:latin typeface="Courier"/>
              </a:rPr>
              <a:t>replacement-text</a:t>
            </a:r>
          </a:p>
          <a:p>
            <a:pPr lvl="0"/>
            <a:r>
              <a:rPr>
                <a:latin typeface="Courier"/>
              </a:rPr>
              <a:t>replacement-text</a:t>
            </a:r>
            <a:r>
              <a:rPr/>
              <a:t> is any arbitrary text and it can span several lines by ending each line with a </a:t>
            </a:r>
            <a:r>
              <a:rPr>
                <a:latin typeface="Courier"/>
              </a:rPr>
              <a:t>\</a:t>
            </a:r>
          </a:p>
          <a:p>
            <a:pPr lvl="0"/>
            <a:r>
              <a:rPr/>
              <a:t>A macro can also be defined or redefined by using the </a:t>
            </a:r>
            <a:r>
              <a:rPr>
                <a:latin typeface="Courier"/>
              </a:rPr>
              <a:t>-D</a:t>
            </a:r>
            <a:r>
              <a:rPr/>
              <a:t> compiler option</a:t>
            </a:r>
          </a:p>
          <a:p>
            <a:pPr lvl="1" indent="0">
              <a:buNone/>
            </a:pPr>
            <a:r>
              <a:rPr>
                <a:latin typeface="Courier"/>
              </a:rPr>
              <a:t>gcc –Dname=value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Un-define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un-define a macro called </a:t>
            </a:r>
            <a:r>
              <a:rPr>
                <a:latin typeface="Courier"/>
              </a:rPr>
              <a:t>name</a:t>
            </a:r>
          </a:p>
          <a:p>
            <a:pPr lvl="1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#undef name</a:t>
            </a:r>
          </a:p>
          <a:p>
            <a:pPr lvl="0"/>
            <a:r>
              <a:rPr/>
              <a:t>A macro defined in a program can also be undefined by using the </a:t>
            </a:r>
            <a:r>
              <a:rPr>
                <a:latin typeface="Courier"/>
              </a:rPr>
              <a:t>-U</a:t>
            </a:r>
            <a:r>
              <a:rPr/>
              <a:t> compiler option</a:t>
            </a:r>
          </a:p>
          <a:p>
            <a:pPr lvl="1" indent="0">
              <a:buNone/>
            </a:pPr>
            <a:r>
              <a:rPr>
                <a:latin typeface="Courier"/>
              </a:rPr>
              <a:t>gcc -Uname</a:t>
            </a:r>
          </a:p>
          <a:p>
            <a:pPr lvl="0"/>
            <a:r>
              <a:rPr/>
              <a:t>where </a:t>
            </a:r>
            <a:r>
              <a:rPr>
                <a:latin typeface="Courier"/>
              </a:rPr>
              <a:t>name</a:t>
            </a:r>
            <a:r>
              <a:rPr/>
              <a:t> is the name of the macro you want to undefine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Macro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Look like functions but result in inline code</a:t>
            </a:r>
          </a:p>
          <a:p>
            <a:pPr lvl="0"/>
            <a:r>
              <a:rPr/>
              <a:t>Macro with arguments are applicable to arbitrary types</a:t>
            </a:r>
          </a:p>
          <a:p>
            <a:pPr lvl="1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#define MAX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BC7A00"/>
                </a:solidFill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BC7A00"/>
                </a:solidFill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((</a:t>
            </a:r>
            <a:r>
              <a:rPr>
                <a:solidFill>
                  <a:srgbClr val="BC7A00"/>
                </a:solidFill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BC7A00"/>
                </a:solidFill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BC7A00"/>
                </a:solidFill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BC7A00"/>
                </a:solidFill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2.9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((1.5) &gt; (2.9) ? (1.5) : (2.9))</a:t>
            </a:r>
            <a:br/>
            <a:br/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((a+b) &gt; (c+d) ? (a+b) : (c+d))</a:t>
            </a:r>
          </a:p>
          <a:p>
            <a:pPr lvl="0"/>
            <a:r>
              <a:rPr/>
              <a:t>The parentheses are required to maintain proper expression semantics after substitution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Macro with arguments – additional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#define debug_print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BC7A00"/>
                </a:solidFill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solidFill>
                  <a:srgbClr val="BC7A00"/>
                </a:solidFill>
                <a:latin typeface="Courier"/>
              </a:rPr>
              <a:t> printf</a:t>
            </a:r>
            <a:r>
              <a:rPr>
                <a:solidFill>
                  <a:srgbClr val="666666"/>
                </a:solidFill>
                <a:latin typeface="Courier"/>
              </a:rPr>
              <a:t>(\</a:t>
            </a:r>
            <a:br/>
            <a:r>
              <a:rPr>
                <a:solidFill>
                  <a:srgbClr val="BC7A00"/>
                </a:solidFill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#</a:t>
            </a:r>
            <a:r>
              <a:rPr>
                <a:solidFill>
                  <a:srgbClr val="BC7A00"/>
                </a:solidFill>
                <a:latin typeface="Courier"/>
              </a:rPr>
              <a:t>expression </a:t>
            </a:r>
            <a:r>
              <a:rPr>
                <a:solidFill>
                  <a:srgbClr val="4070A0"/>
                </a:solidFill>
                <a:latin typeface="Courier"/>
              </a:rPr>
              <a:t>" = %g\n"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BC7A00"/>
                </a:solidFill>
                <a:latin typeface="Courier"/>
              </a:rPr>
              <a:t> 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debug_print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//printf("x" " = %g\n", x);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#define concat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BC7A00"/>
                </a:solidFill>
                <a:latin typeface="Courier"/>
              </a:rPr>
              <a:t>prefix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BC7A00"/>
                </a:solidFill>
                <a:latin typeface="Courier"/>
              </a:rPr>
              <a:t> suffix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solidFill>
                  <a:srgbClr val="BC7A00"/>
                </a:solidFill>
                <a:latin typeface="Courier"/>
              </a:rPr>
              <a:t> prefix </a:t>
            </a:r>
            <a:r>
              <a:rPr>
                <a:solidFill>
                  <a:srgbClr val="666666"/>
                </a:solidFill>
                <a:latin typeface="Courier"/>
              </a:rPr>
              <a:t>##</a:t>
            </a:r>
            <a:r>
              <a:rPr>
                <a:solidFill>
                  <a:srgbClr val="BC7A00"/>
                </a:solidFill>
                <a:latin typeface="Courier"/>
              </a:rPr>
              <a:t> suffix</a:t>
            </a:r>
            <a:br/>
            <a:r>
              <a:rPr>
                <a:latin typeface="Courier"/>
              </a:rPr>
              <a:t>concat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//name1;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Useful for program structuring</a:t>
            </a:r>
          </a:p>
          <a:p>
            <a:pPr lvl="0"/>
            <a:r>
              <a:rPr/>
              <a:t>Make program more modular</a:t>
            </a:r>
          </a:p>
          <a:p>
            <a:pPr lvl="0"/>
            <a:r>
              <a:rPr/>
              <a:t>Should be as generally applicable as possible</a:t>
            </a:r>
          </a:p>
          <a:p>
            <a:pPr lvl="0"/>
            <a:r>
              <a:rPr/>
              <a:t>Should encapsulate implementation as best as possible</a:t>
            </a:r>
          </a:p>
          <a:p>
            <a:pPr lvl="0"/>
            <a:r>
              <a:rPr/>
              <a:t>Cannot be nested (unlike in Pascal)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Preprocessing provides for means to insert code conditionally</a:t>
            </a:r>
          </a:p>
          <a:p>
            <a:pPr lvl="0"/>
            <a:r>
              <a:rPr/>
              <a:t>This can useful to</a:t>
            </a:r>
          </a:p>
          <a:p>
            <a:pPr lvl="1"/>
            <a:r>
              <a:rPr/>
              <a:t>Enable or disable tracing statements</a:t>
            </a:r>
          </a:p>
          <a:p>
            <a:pPr lvl="1"/>
            <a:r>
              <a:rPr/>
              <a:t>Include OS specific code</a:t>
            </a:r>
          </a:p>
          <a:p>
            <a:pPr lvl="1"/>
            <a:r>
              <a:rPr/>
              <a:t>Include a header file just once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and disable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Only integer constants and the following operators can be used in the expression following </a:t>
            </a:r>
            <a:r>
              <a:rPr>
                <a:latin typeface="Courier"/>
              </a:rPr>
              <a:t>#if</a:t>
            </a:r>
          </a:p>
          <a:p>
            <a:pPr lvl="1"/>
            <a:r>
              <a:rPr>
                <a:latin typeface="Courier"/>
              </a:rPr>
              <a:t>&amp;&amp;</a:t>
            </a:r>
            <a:r>
              <a:rPr/>
              <a:t>, </a:t>
            </a:r>
            <a:r>
              <a:rPr>
                <a:latin typeface="Courier"/>
              </a:rPr>
              <a:t>||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&lt;=</a:t>
            </a:r>
            <a:r>
              <a:rPr/>
              <a:t>, </a:t>
            </a:r>
            <a:r>
              <a:rPr>
                <a:latin typeface="Courier"/>
              </a:rPr>
              <a:t>&gt;=</a:t>
            </a:r>
            <a:r>
              <a:rPr/>
              <a:t>, </a:t>
            </a:r>
            <a:r>
              <a:rPr>
                <a:latin typeface="Courier"/>
              </a:rPr>
              <a:t>!</a:t>
            </a:r>
            <a:r>
              <a:rPr/>
              <a:t>, and </a:t>
            </a:r>
            <a:r>
              <a:rPr>
                <a:latin typeface="Courier"/>
              </a:rPr>
              <a:t>==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#define TRACE_NONE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TRACE_DEBUG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TRACE_ALL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#define TRACE_LEVEL TRACE_DEBUG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#if TRACE_LEVEL == TRACE_ALL || </a:t>
            </a:r>
            <a:r>
              <a:rPr>
                <a:solidFill>
                  <a:srgbClr val="666666"/>
                </a:solidFill>
                <a:latin typeface="Courier"/>
              </a:rPr>
              <a:t>\</a:t>
            </a:r>
            <a:br/>
            <a:r>
              <a:rPr>
                <a:solidFill>
                  <a:srgbClr val="BC7A00"/>
                </a:solidFill>
                <a:latin typeface="Courier"/>
              </a:rPr>
              <a:t>    TRACE_LEVEL == TRACE_DEBUG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"within main\n"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specific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#if !defined(OSNAME)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BC7A00"/>
                </a:solidFill>
                <a:latin typeface="Courier"/>
              </a:rPr>
              <a:t>#error OSNAME not specified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#endif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#if OSNAME == LINUX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"Linux\n"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#else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"Windows\n"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#endif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Compile program</a:t>
            </a:r>
          </a:p>
          <a:p>
            <a:pPr lvl="1" indent="0">
              <a:buNone/>
            </a:pPr>
            <a:r>
              <a:rPr>
                <a:latin typeface="Courier"/>
              </a:rPr>
              <a:t>gcc -DOSNAME -DLINUX macro.c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header file just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#ifndef _HDR_H_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_HDR_H_</a:t>
            </a:r>
            <a:br/>
            <a:r>
              <a:rPr>
                <a:latin typeface="Courier"/>
              </a:rPr>
              <a:t>  declarations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#endif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factorial of a number </a:t>
            </a:r>
            <a:r>
              <a:rPr>
                <a:latin typeface="Courier"/>
              </a:rPr>
              <a:t>n</a:t>
            </a:r>
            <a:r>
              <a:rPr/>
              <a:t>, denoted as </a:t>
            </a:r>
            <a:r>
              <a:rPr>
                <a:latin typeface="Courier"/>
              </a:rPr>
              <a:t>n!</a:t>
            </a:r>
            <a:r>
              <a:rPr/>
              <a:t>, is calculated as: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n * (n-1) * (n-2)... 3 * 2 * 1</a:t>
            </a:r>
          </a:p>
          <a:p>
            <a:pPr lvl="1" indent="0" marL="342900">
              <a:buNone/>
            </a:pPr>
            <a:r>
              <a:rPr/>
              <a:t>Thus, </a:t>
            </a:r>
            <a:r>
              <a:rPr>
                <a:latin typeface="Courier"/>
              </a:rPr>
              <a:t>5!=120</a:t>
            </a:r>
            <a:r>
              <a:rPr/>
              <a:t> and </a:t>
            </a:r>
            <a:r>
              <a:rPr>
                <a:latin typeface="Courier"/>
              </a:rPr>
              <a:t>10!=3628800</a:t>
            </a:r>
          </a:p>
          <a:p>
            <a:pPr lvl="0"/>
            <a:r>
              <a:rPr/>
              <a:t>Write a recursive function to calculate factorial for any number </a:t>
            </a:r>
            <a:r>
              <a:rPr>
                <a:latin typeface="Courier"/>
              </a:rPr>
              <a:t>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Functions need to be declared before use</a:t>
            </a:r>
          </a:p>
          <a:p>
            <a:pPr lvl="0"/>
            <a:r>
              <a:rPr/>
              <a:t>The compiler matches the declaration with the syntax of usage and definition to see if they match</a:t>
            </a:r>
          </a:p>
          <a:p>
            <a:pPr lvl="1"/>
            <a:r>
              <a:rPr/>
              <a:t>the return type should be the same</a:t>
            </a:r>
          </a:p>
          <a:p>
            <a:pPr lvl="1"/>
            <a:r>
              <a:rPr/>
              <a:t>the parameters should be the same type (not name)</a:t>
            </a:r>
          </a:p>
          <a:p>
            <a:pPr lvl="1" indent="0">
              <a:buNone/>
            </a:pPr>
            <a:r>
              <a:rPr>
                <a:latin typeface="Courier"/>
              </a:rPr>
              <a:t>return-type function-name (argument declarations);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return-type function-name (argument declarations) {
  declarations and statements
  return statement returns a value of type return-type
}</a:t>
            </a:r>
          </a:p>
          <a:p>
            <a:pPr lvl="0"/>
            <a:r>
              <a:rPr/>
              <a:t>The return-type can be void or any other type; if not specified, it defaults to </a:t>
            </a:r>
            <a:r>
              <a:rPr>
                <a:latin typeface="Courier"/>
              </a:rPr>
              <a:t>int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return</a:t>
            </a:r>
            <a:r>
              <a:rPr/>
              <a:t> statement is optional and can be used to return a value to the caller, the caller may ignore this value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expression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Anywhere in a C source file</a:t>
            </a:r>
          </a:p>
          <a:p>
            <a:pPr lvl="0"/>
            <a:r>
              <a:rPr/>
              <a:t>Inside a function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Inside any code block</a:t>
            </a:r>
          </a:p>
          <a:p>
            <a:pPr lvl="1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Declaration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>
                <a:latin typeface="Courier"/>
              </a:rPr>
              <a:t>  print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print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"a: %d\n"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Variable defined outside functions or in other source files are external</a:t>
            </a:r>
          </a:p>
          <a:p>
            <a:pPr lvl="1"/>
            <a:r>
              <a:rPr i="1"/>
              <a:t>Definition</a:t>
            </a:r>
            <a:r>
              <a:rPr/>
              <a:t> indicates the place where a variable is created or assigned storage</a:t>
            </a:r>
          </a:p>
          <a:p>
            <a:pPr lvl="0"/>
            <a:r>
              <a:rPr/>
              <a:t>A variable defined before the function definition in a source file is visible to the function, as seen in previous example</a:t>
            </a:r>
          </a:p>
          <a:p>
            <a:pPr lvl="0"/>
            <a:r>
              <a:rPr/>
              <a:t>Remember </a:t>
            </a:r>
            <a:r>
              <a:rPr>
                <a:hlinkClick r:id="rId2"/>
              </a:rPr>
              <a:t>multiple source files</a:t>
            </a:r>
            <a:r>
              <a:rPr/>
              <a:t> example from Introduction?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extern</a:t>
            </a:r>
            <a:r>
              <a:rPr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extern</a:t>
            </a:r>
            <a:r>
              <a:rPr/>
              <a:t> keyword is used to declare variables defined outside the current function or source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>
                <a:latin typeface="Courier"/>
              </a:rPr>
              <a:t>  print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print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extern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"a: %d\n"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auto</a:t>
            </a:r>
            <a:r>
              <a:rPr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Variables within functions or code blocks that are not declared as extern are </a:t>
            </a:r>
            <a:r>
              <a:rPr>
                <a:latin typeface="Courier"/>
              </a:rPr>
              <a:t>auto</a:t>
            </a:r>
            <a:r>
              <a:rPr/>
              <a:t> (for automatic)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>
                <a:latin typeface="Courier"/>
              </a:rPr>
              <a:t>  print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print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extern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"a: %d\n"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Advanced Program Structure</dc:title>
  <dc:creator>Devendra Tewari</dc:creator>
  <cp:keywords/>
  <dcterms:created xsi:type="dcterms:W3CDTF">2024-10-10T12:55:46Z</dcterms:created>
  <dcterms:modified xsi:type="dcterms:W3CDTF">2024-10-10T12:55:46Z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