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software/binutils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m.bell-labs.co/who/dmr/chist.html" TargetMode="External" /><Relationship Id="rId3" Type="http://schemas.openxmlformats.org/officeDocument/2006/relationships/hyperlink" Target="http://cm.bell-labs.co/who/dmr/bintro.html" TargetMode="External" /><Relationship Id="rId4" Type="http://schemas.openxmlformats.org/officeDocument/2006/relationships/hyperlink" Target="http://www.open-std.org/jtc1/sc22/wg14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cc.gnu.org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Devendra 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source files – 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 b="1">
                <a:solidFill>
                  <a:srgbClr val="008000"/>
                </a:solidFill>
                <a:latin typeface="Courier"/>
              </a:rPr>
              <a:t>"print.h"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print_hello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source files – print.c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 b="1">
                <a:solidFill>
                  <a:srgbClr val="008000"/>
                </a:solidFill>
                <a:latin typeface="Courier"/>
              </a:rPr>
              <a:t>&lt;stdio.h&gt;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 b="1">
                <a:solidFill>
                  <a:srgbClr val="008000"/>
                </a:solidFill>
                <a:latin typeface="Courier"/>
              </a:rPr>
              <a:t>"print.h"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print_hello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"printing: hello world!\n"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source files – print.h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#ifndef _PRINT_H_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_PRINT_H_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extern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print_hello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br/>
            <a:r>
              <a:rPr>
                <a:solidFill>
                  <a:srgbClr val="BC7A00"/>
                </a:solidFill>
                <a:latin typeface="Courier"/>
              </a:rPr>
              <a:t>#endif </a:t>
            </a:r>
            <a:r>
              <a:rPr i="1">
                <a:solidFill>
                  <a:srgbClr val="60A0B0"/>
                </a:solidFill>
                <a:latin typeface="Courier"/>
              </a:rPr>
              <a:t>//_PRINT_H_</a:t>
            </a:r>
          </a:p>
          <a:p>
            <a:pPr lvl="0"/>
            <a:r>
              <a:rPr>
                <a:latin typeface="Courier"/>
              </a:rPr>
              <a:t>#ifndef</a:t>
            </a:r>
            <a:r>
              <a:rPr/>
              <a:t> / </a:t>
            </a:r>
            <a:r>
              <a:rPr>
                <a:latin typeface="Courier"/>
              </a:rPr>
              <a:t>#endif</a:t>
            </a:r>
            <a:r>
              <a:rPr/>
              <a:t> prevents pre-processor from including same file twice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Compile and link using gcc</a:t>
            </a:r>
          </a:p>
          <a:p>
            <a:pPr lvl="1" indent="0">
              <a:buNone/>
            </a:pPr>
            <a:r>
              <a:rPr>
                <a:latin typeface="Courier"/>
              </a:rPr>
              <a:t>gcc hello.c print.c -o hello</a:t>
            </a:r>
          </a:p>
          <a:p>
            <a:pPr lvl="0"/>
            <a:r>
              <a:rPr/>
              <a:t>Execute</a:t>
            </a:r>
          </a:p>
          <a:p>
            <a:pPr lvl="1" indent="0">
              <a:buNone/>
            </a:pPr>
            <a:r>
              <a:rPr>
                <a:latin typeface="Courier"/>
              </a:rPr>
              <a:t>./hello</a:t>
            </a:r>
          </a:p>
          <a:p>
            <a:pPr lvl="0"/>
            <a:r>
              <a:rPr/>
              <a:t>Output</a:t>
            </a:r>
          </a:p>
          <a:p>
            <a:pPr lvl="1" indent="0">
              <a:buNone/>
            </a:pPr>
            <a:r>
              <a:rPr>
                <a:latin typeface="Courier"/>
              </a:rPr>
              <a:t>printing: hello world!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Compilation - With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Compile </a:t>
            </a:r>
            <a:r>
              <a:rPr>
                <a:latin typeface="Courier"/>
              </a:rPr>
              <a:t>hello.c</a:t>
            </a:r>
            <a:r>
              <a:rPr/>
              <a:t> using gcc; produces </a:t>
            </a:r>
            <a:r>
              <a:rPr>
                <a:latin typeface="Courier"/>
              </a:rPr>
              <a:t>hello.c</a:t>
            </a:r>
          </a:p>
          <a:p>
            <a:pPr lvl="1" indent="0">
              <a:buNone/>
            </a:pPr>
            <a:r>
              <a:rPr>
                <a:latin typeface="Courier"/>
              </a:rPr>
              <a:t>gcc hello.c -c</a:t>
            </a:r>
          </a:p>
          <a:p>
            <a:pPr lvl="0"/>
            <a:r>
              <a:rPr/>
              <a:t>Compile </a:t>
            </a:r>
            <a:r>
              <a:rPr>
                <a:latin typeface="Courier"/>
              </a:rPr>
              <a:t>print.c</a:t>
            </a:r>
            <a:r>
              <a:rPr/>
              <a:t>; produces </a:t>
            </a:r>
            <a:r>
              <a:rPr>
                <a:latin typeface="Courier"/>
              </a:rPr>
              <a:t>print.o</a:t>
            </a:r>
          </a:p>
          <a:p>
            <a:pPr lvl="1" indent="0">
              <a:buNone/>
            </a:pPr>
            <a:r>
              <a:rPr>
                <a:latin typeface="Courier"/>
              </a:rPr>
              <a:t>gcc print.c -c</a:t>
            </a:r>
          </a:p>
          <a:p>
            <a:pPr lvl="0"/>
            <a:r>
              <a:rPr/>
              <a:t>Link using gcc</a:t>
            </a:r>
          </a:p>
          <a:p>
            <a:pPr lvl="1" indent="0">
              <a:buNone/>
            </a:pPr>
            <a:r>
              <a:rPr>
                <a:latin typeface="Courier"/>
              </a:rPr>
              <a:t>gcc hello.o -o hello</a:t>
            </a:r>
          </a:p>
          <a:p>
            <a:pPr lvl="1" indent="0">
              <a:buNone/>
            </a:pPr>
            <a:r>
              <a:rPr>
                <a:latin typeface="Courier"/>
              </a:rPr>
              <a:t>hello.o(.text+0x27):hello.c: undefined reference to `_print_hello'
collect2: ld returned 1 exit status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Compilation – Correcting the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using gcc</a:t>
            </a:r>
          </a:p>
          <a:p>
            <a:pPr lvl="1" indent="0">
              <a:buNone/>
            </a:pPr>
            <a:r>
              <a:rPr>
                <a:latin typeface="Courier"/>
              </a:rPr>
              <a:t>gcc hello.o print.o -o hello</a:t>
            </a:r>
          </a:p>
          <a:p>
            <a:pPr lvl="0"/>
            <a:r>
              <a:rPr/>
              <a:t>Using </a:t>
            </a:r>
            <a:r>
              <a:rPr>
                <a:hlinkClick r:id="rId2"/>
              </a:rPr>
              <a:t>ld</a:t>
            </a:r>
          </a:p>
          <a:p>
            <a:pPr lvl="1" indent="0">
              <a:buNone/>
            </a:pPr>
            <a:r>
              <a:rPr>
                <a:latin typeface="Courier"/>
              </a:rPr>
              <a:t>ld -o hello \
/lib/crt0.o -L/opt/gcc.3.3/lib/gcc-lib/i586-pc-interix3/3.3 \
hello.o print.o -lgcc -lc -lpsxdll -v</a:t>
            </a:r>
          </a:p>
          <a:p>
            <a:pPr lvl="1"/>
            <a:r>
              <a:rPr/>
              <a:t>Calling gcc with </a:t>
            </a:r>
            <a:r>
              <a:rPr>
                <a:latin typeface="Courier"/>
              </a:rPr>
              <a:t>-v</a:t>
            </a:r>
            <a:r>
              <a:rPr/>
              <a:t> switch shows how</a:t>
            </a:r>
          </a:p>
          <a:p>
            <a:pPr lvl="1"/>
            <a:r>
              <a:rPr/>
              <a:t>Note path to </a:t>
            </a:r>
            <a:r>
              <a:rPr>
                <a:latin typeface="Courier"/>
              </a:rPr>
              <a:t>libgcc.a</a:t>
            </a:r>
            <a:r>
              <a:rPr/>
              <a:t> in my Windows SFU installation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a Graphical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DDD is a graphical debugger for X Windows and it uses gdb, the command line debugger</a:t>
            </a:r>
          </a:p>
          <a:p>
            <a:pPr lvl="0"/>
            <a:r>
              <a:rPr/>
              <a:t>Re-compile source code with extra debug information for gdb</a:t>
            </a:r>
          </a:p>
          <a:p>
            <a:pPr lvl="1" indent="0">
              <a:buNone/>
            </a:pPr>
            <a:r>
              <a:rPr>
                <a:latin typeface="Courier"/>
              </a:rPr>
              <a:t>gcc -g hello.c print.c -o hello</a:t>
            </a:r>
          </a:p>
          <a:p>
            <a:pPr lvl="0"/>
            <a:r>
              <a:rPr/>
              <a:t>Execute ddd</a:t>
            </a:r>
          </a:p>
          <a:p>
            <a:pPr lvl="1" indent="0">
              <a:buNone/>
            </a:pPr>
            <a:r>
              <a:rPr>
                <a:latin typeface="Courier"/>
              </a:rPr>
              <a:t>ddd hello</a:t>
            </a:r>
          </a:p>
          <a:p>
            <a:pPr lvl="0"/>
            <a:r>
              <a:rPr/>
              <a:t>Try stepping through code and adding watch expressions</a:t>
            </a:r>
          </a:p>
          <a:p>
            <a:pPr lvl="0"/>
            <a:r>
              <a:rPr/>
              <a:t>Repeat with VS Code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 Using DDD</a:t>
            </a:r>
          </a:p>
        </p:txBody>
      </p:sp>
      <p:pic>
        <p:nvPicPr>
          <p:cNvPr descr="media/d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193800"/>
            <a:ext cx="275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Debug using DDD on Linux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 Using VS Code</a:t>
            </a:r>
          </a:p>
        </p:txBody>
      </p:sp>
      <p:pic>
        <p:nvPicPr>
          <p:cNvPr descr="media/vs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Debug using VS Code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static and shared libraries</a:t>
            </a:r>
          </a:p>
          <a:p>
            <a:pPr lvl="0"/>
            <a:r>
              <a:rPr/>
              <a:t>Dynamic linking</a:t>
            </a:r>
          </a:p>
          <a:p>
            <a:pPr lvl="0"/>
            <a:r>
              <a:rPr/>
              <a:t>GCC compile, link and optimize options</a:t>
            </a:r>
          </a:p>
          <a:p>
            <a:pPr lvl="0"/>
            <a:r>
              <a:rPr/>
              <a:t>Building applications with make</a:t>
            </a:r>
          </a:p>
          <a:p>
            <a:pPr lvl="0"/>
            <a:r>
              <a:rPr/>
              <a:t>Using an IDE for C/C++ development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Originally designed and implemented by Dennis Ritchie on a DEC PDP-11</a:t>
            </a:r>
          </a:p>
          <a:p>
            <a:pPr lvl="0"/>
            <a:r>
              <a:rPr/>
              <a:t>Influenced by </a:t>
            </a:r>
            <a:r>
              <a:rPr>
                <a:hlinkClick r:id="rId3"/>
              </a:rPr>
              <a:t>B</a:t>
            </a:r>
            <a:r>
              <a:rPr/>
              <a:t> written by Ken Thompson in 1970</a:t>
            </a:r>
          </a:p>
          <a:p>
            <a:pPr lvl="0"/>
            <a:r>
              <a:rPr/>
              <a:t>First C standard in 1988 by ANSI (C89)</a:t>
            </a:r>
          </a:p>
          <a:p>
            <a:pPr lvl="0"/>
            <a:r>
              <a:rPr/>
              <a:t>Adopted by ISO in 1990 (C90)</a:t>
            </a:r>
          </a:p>
          <a:p>
            <a:pPr lvl="0"/>
            <a:r>
              <a:rPr>
                <a:hlinkClick r:id="rId4"/>
              </a:rPr>
              <a:t>Most recent standard</a:t>
            </a:r>
            <a:r>
              <a:rPr/>
              <a:t> C99 by ISO</a:t>
            </a:r>
          </a:p>
          <a:p>
            <a:pPr lvl="0"/>
            <a:r>
              <a:rPr/>
              <a:t>Compiled language</a:t>
            </a:r>
          </a:p>
          <a:p>
            <a:pPr lvl="0"/>
            <a:r>
              <a:rPr/>
              <a:t>Source code portable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 program – 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 b="1">
                <a:solidFill>
                  <a:srgbClr val="008000"/>
                </a:solidFill>
                <a:latin typeface="Courier"/>
              </a:rPr>
              <a:t>&lt;stdio.h&gt;</a:t>
            </a:r>
            <a:br/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world!\n"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Multi-line comments begin with </a:t>
            </a:r>
            <a:r>
              <a:rPr>
                <a:latin typeface="Courier"/>
              </a:rPr>
              <a:t>/*</a:t>
            </a:r>
            <a:r>
              <a:rPr/>
              <a:t> and end with </a:t>
            </a:r>
            <a:r>
              <a:rPr>
                <a:latin typeface="Courier"/>
              </a:rPr>
              <a:t>*/</a:t>
            </a:r>
            <a:r>
              <a:rPr/>
              <a:t>, these are called delimiters</a:t>
            </a:r>
          </a:p>
          <a:p>
            <a:pPr lvl="0"/>
            <a:r>
              <a:rPr>
                <a:latin typeface="Courier"/>
              </a:rPr>
              <a:t>#</a:t>
            </a:r>
            <a:r>
              <a:rPr/>
              <a:t> is used to begin pre-processor directives</a:t>
            </a:r>
          </a:p>
          <a:p>
            <a:pPr lvl="0"/>
            <a:r>
              <a:rPr/>
              <a:t>Execution of a C program begins at function main</a:t>
            </a:r>
          </a:p>
          <a:p>
            <a:pPr lvl="1"/>
            <a:r>
              <a:rPr/>
              <a:t>main can return an int value to the operating system otherwise it should return void</a:t>
            </a:r>
          </a:p>
          <a:p>
            <a:pPr lvl="0"/>
            <a:r>
              <a:rPr/>
              <a:t>Code blocks and function bodies begin with { and end with }</a:t>
            </a:r>
          </a:p>
          <a:p>
            <a:pPr lvl="0"/>
            <a:r>
              <a:rPr/>
              <a:t>C statements end with a semicolon 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Executing 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hlinkClick r:id="rId2"/>
              </a:rPr>
              <a:t>GCC</a:t>
            </a:r>
          </a:p>
          <a:p>
            <a:pPr lvl="1" indent="0">
              <a:buNone/>
            </a:pPr>
            <a:r>
              <a:rPr>
                <a:latin typeface="Courier"/>
              </a:rPr>
              <a:t>gcc hello.c -o hello -Wall</a:t>
            </a:r>
          </a:p>
          <a:p>
            <a:pPr lvl="0"/>
            <a:r>
              <a:rPr/>
              <a:t>Without -o option the output is named a.out</a:t>
            </a:r>
          </a:p>
          <a:p>
            <a:pPr lvl="0"/>
            <a:r>
              <a:rPr/>
              <a:t>Execute</a:t>
            </a:r>
          </a:p>
          <a:p>
            <a:pPr lvl="1" indent="0">
              <a:buNone/>
            </a:pPr>
            <a:r>
              <a:rPr>
                <a:latin typeface="Courier"/>
              </a:rPr>
              <a:t>./hello</a:t>
            </a:r>
          </a:p>
          <a:p>
            <a:pPr lvl="0"/>
            <a:r>
              <a:rPr/>
              <a:t>Output</a:t>
            </a:r>
          </a:p>
          <a:p>
            <a:pPr lvl="1" indent="0">
              <a:buNone/>
            </a:pPr>
            <a:r>
              <a:rPr>
                <a:latin typeface="Courier"/>
              </a:rPr>
              <a:t>hello world!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Compilation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Compiler produces the executable by performing the following steps</a:t>
            </a:r>
          </a:p>
          <a:p>
            <a:pPr lvl="1"/>
            <a:r>
              <a:rPr/>
              <a:t>Pre-processing</a:t>
            </a:r>
          </a:p>
          <a:p>
            <a:pPr lvl="1"/>
            <a:r>
              <a:rPr/>
              <a:t>Compilation and assembly</a:t>
            </a:r>
          </a:p>
          <a:p>
            <a:pPr lvl="1"/>
            <a:r>
              <a:rPr/>
              <a:t>Linking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Conceptual first step in compilation</a:t>
            </a:r>
          </a:p>
          <a:p>
            <a:pPr lvl="0"/>
            <a:r>
              <a:rPr/>
              <a:t>Two tasks commonly performed</a:t>
            </a:r>
          </a:p>
          <a:p>
            <a:pPr lvl="0"/>
            <a:r>
              <a:rPr/>
              <a:t>File inclusion with </a:t>
            </a:r>
            <a:r>
              <a:rPr>
                <a:latin typeface="Courier"/>
              </a:rPr>
              <a:t>#include</a:t>
            </a:r>
            <a:r>
              <a:rPr/>
              <a:t> directive</a:t>
            </a:r>
          </a:p>
          <a:p>
            <a:pPr lvl="1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 b="1">
                <a:solidFill>
                  <a:srgbClr val="008000"/>
                </a:solidFill>
                <a:latin typeface="Courier"/>
              </a:rPr>
              <a:t>&lt;stdio.h&gt;</a:t>
            </a:r>
          </a:p>
          <a:p>
            <a:pPr lvl="0"/>
            <a:r>
              <a:rPr/>
              <a:t>Macro substitution with </a:t>
            </a:r>
            <a:r>
              <a:rPr>
                <a:latin typeface="Courier"/>
              </a:rPr>
              <a:t>#define</a:t>
            </a:r>
            <a:r>
              <a:rPr/>
              <a:t> directive</a:t>
            </a:r>
          </a:p>
          <a:p>
            <a:pPr lvl="1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#define pf printf</a:t>
            </a:r>
            <a:br/>
            <a:r>
              <a:rPr>
                <a:latin typeface="Courier"/>
              </a:rPr>
              <a:t>pf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Compilation and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Lexical and semantic analysis to generate intermediate code</a:t>
            </a:r>
          </a:p>
          <a:p>
            <a:pPr lvl="0"/>
            <a:r>
              <a:rPr/>
              <a:t>Transform the intermediate code to assembly or machine code</a:t>
            </a:r>
          </a:p>
          <a:p>
            <a:pPr lvl="0"/>
            <a:r>
              <a:rPr/>
              <a:t>Creating an object file using GCC</a:t>
            </a:r>
          </a:p>
          <a:p>
            <a:pPr lvl="1" indent="0">
              <a:buNone/>
            </a:pPr>
            <a:r>
              <a:rPr>
                <a:latin typeface="Courier"/>
              </a:rPr>
              <a:t>gcc hello.c -c</a:t>
            </a:r>
          </a:p>
          <a:p>
            <a:pPr lvl="1"/>
            <a:r>
              <a:rPr/>
              <a:t>The -c option tells GCC not to perform linking</a:t>
            </a:r>
          </a:p>
          <a:p>
            <a:pPr lvl="1"/>
            <a:r>
              <a:rPr/>
              <a:t>A file called </a:t>
            </a:r>
            <a:r>
              <a:rPr>
                <a:latin typeface="Courier"/>
              </a:rPr>
              <a:t>hello.o</a:t>
            </a:r>
            <a:r>
              <a:rPr/>
              <a:t> is produced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Linking combines all the object files and required library code to produce a single executable</a:t>
            </a:r>
          </a:p>
          <a:p>
            <a:pPr lvl="1" indent="0">
              <a:buNone/>
            </a:pPr>
            <a:r>
              <a:rPr>
                <a:latin typeface="Courier"/>
              </a:rPr>
              <a:t>gcc hello.o -o hello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Devendra Tewari</dc:creator>
  <cp:keywords/>
  <dcterms:created xsi:type="dcterms:W3CDTF">2024-10-10T12:55:41Z</dcterms:created>
  <dcterms:modified xsi:type="dcterms:W3CDTF">2024-10-10T12:55:41Z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