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7" Type="http://schemas.openxmlformats.org/officeDocument/2006/relationships/viewProps" Target="viewProps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linkdata/memwatch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Pointers and Arrays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Devendra Tewari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2024-10-09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Strings constants are arrays of </a:t>
            </a:r>
            <a:r>
              <a:rPr>
                <a:latin typeface="Courier"/>
              </a:rPr>
              <a:t>char</a:t>
            </a:r>
          </a:p>
          <a:p>
            <a:pPr lvl="1" indent="0">
              <a:buNone/>
            </a:pPr>
            <a:r>
              <a:rPr>
                <a:solidFill>
                  <a:srgbClr val="902000"/>
                </a:solidFill>
                <a:latin typeface="Courier"/>
              </a:rPr>
              <a:t>char</a:t>
            </a:r>
            <a:r>
              <a:rPr>
                <a:latin typeface="Courier"/>
              </a:rPr>
              <a:t> name </a:t>
            </a:r>
            <a:r>
              <a:rPr>
                <a:solidFill>
                  <a:srgbClr val="666666"/>
                </a:solidFill>
                <a:latin typeface="Courier"/>
              </a:rPr>
              <a:t>[]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  <a:p>
            <a:pPr lvl="0"/>
            <a:r>
              <a:rPr/>
              <a:t>Since an array of </a:t>
            </a:r>
            <a:r>
              <a:rPr>
                <a:latin typeface="Courier"/>
              </a:rPr>
              <a:t>char</a:t>
            </a:r>
            <a:r>
              <a:rPr/>
              <a:t> can be assigned to a pointer to </a:t>
            </a:r>
            <a:r>
              <a:rPr>
                <a:latin typeface="Courier"/>
              </a:rPr>
              <a:t>char</a:t>
            </a:r>
            <a:r>
              <a:rPr/>
              <a:t>, a pointer to </a:t>
            </a:r>
            <a:r>
              <a:rPr>
                <a:latin typeface="Courier"/>
              </a:rPr>
              <a:t>char</a:t>
            </a:r>
            <a:r>
              <a:rPr/>
              <a:t> can refer to a string constant</a:t>
            </a:r>
          </a:p>
          <a:p>
            <a:pPr lvl="1" indent="0">
              <a:buNone/>
            </a:pPr>
            <a:r>
              <a:rPr>
                <a:solidFill>
                  <a:srgbClr val="902000"/>
                </a:solidFill>
                <a:latin typeface="Courier"/>
              </a:rPr>
              <a:t>char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  <a:p>
            <a:pPr lvl="0"/>
            <a:r>
              <a:rPr>
                <a:latin typeface="Courier"/>
              </a:rPr>
              <a:t>strlen(s)</a:t>
            </a:r>
            <a:r>
              <a:rPr/>
              <a:t> can be used to calculate length of a string</a:t>
            </a:r>
          </a:p>
          <a:p>
            <a:pPr lvl="1" indent="0">
              <a:buNone/>
            </a:pPr>
            <a:r>
              <a:rPr>
                <a:latin typeface="Courier"/>
              </a:rPr>
              <a:t>strlen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name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returns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</a:p>
          <a:p>
            <a:pPr lvl="0"/>
            <a:r>
              <a:rPr/>
              <a:t>A string is internally padded with NULL character or </a:t>
            </a:r>
            <a:r>
              <a:rPr>
                <a:latin typeface="Courier"/>
              </a:rPr>
              <a:t>'\0'</a:t>
            </a:r>
            <a:r>
              <a:rPr/>
              <a:t>; </a:t>
            </a:r>
            <a:r>
              <a:rPr>
                <a:latin typeface="Courier"/>
              </a:rPr>
              <a:t>name</a:t>
            </a:r>
            <a:r>
              <a:rPr/>
              <a:t> is thus internally 5 characters long</a:t>
            </a:r>
          </a:p>
          <a:p>
            <a:pPr lvl="0"/>
            <a:r>
              <a:rPr/>
              <a:t>Exercise: write a function to replace </a:t>
            </a:r>
            <a:r>
              <a:rPr>
                <a:latin typeface="Courier"/>
              </a:rPr>
              <a:t>strcpy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Declaration</a:t>
            </a:r>
          </a:p>
          <a:p>
            <a:pPr lvl="1" indent="0">
              <a:buNone/>
            </a:pP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a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solidFill>
                  <a:srgbClr val="666666"/>
                </a:solidFill>
                <a:latin typeface="Courier"/>
              </a:rPr>
              <a:t>][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</a:p>
          <a:p>
            <a:pPr lvl="1"/>
            <a:r>
              <a:rPr/>
              <a:t>10 rows and 20 columns, </a:t>
            </a:r>
            <a:r>
              <a:rPr i="1"/>
              <a:t>contiguous</a:t>
            </a:r>
            <a:r>
              <a:rPr/>
              <a:t> storage for 200 integers</a:t>
            </a:r>
          </a:p>
          <a:p>
            <a:pPr lvl="0"/>
            <a:r>
              <a:rPr/>
              <a:t>Initialization</a:t>
            </a:r>
          </a:p>
          <a:p>
            <a:pPr lvl="1" indent="0">
              <a:buNone/>
            </a:pP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a</a:t>
            </a:r>
            <a:r>
              <a:rPr>
                <a:solidFill>
                  <a:srgbClr val="666666"/>
                </a:solidFill>
                <a:latin typeface="Courier"/>
              </a:rPr>
              <a:t>[][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},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};</a:t>
            </a:r>
            <a:br/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b</a:t>
            </a:r>
            <a:r>
              <a:rPr>
                <a:solidFill>
                  <a:srgbClr val="666666"/>
                </a:solidFill>
                <a:latin typeface="Courier"/>
              </a:rPr>
              <a:t>[])[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},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};</a:t>
            </a:r>
          </a:p>
          <a:p>
            <a:pPr lvl="1"/>
            <a:r>
              <a:rPr/>
              <a:t>The number of columns (length of each row) needs to be known beforehand; try printing </a:t>
            </a:r>
            <a:r>
              <a:rPr>
                <a:latin typeface="Courier"/>
              </a:rPr>
              <a:t>a[1][1]</a:t>
            </a:r>
            <a:r>
              <a:rPr/>
              <a:t>, what do you get?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Wasted space with multi-dimensional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This is how you would construct an array of string constants</a:t>
            </a:r>
          </a:p>
          <a:p>
            <a:pPr lvl="1" indent="0">
              <a:buNone/>
            </a:pPr>
            <a:r>
              <a:rPr>
                <a:solidFill>
                  <a:srgbClr val="902000"/>
                </a:solidFill>
                <a:latin typeface="Courier"/>
              </a:rPr>
              <a:t>char</a:t>
            </a:r>
            <a:r>
              <a:rPr>
                <a:latin typeface="Courier"/>
              </a:rPr>
              <a:t> a</a:t>
            </a:r>
            <a:r>
              <a:rPr>
                <a:solidFill>
                  <a:srgbClr val="666666"/>
                </a:solidFill>
                <a:latin typeface="Courier"/>
              </a:rPr>
              <a:t>[][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solidFill>
                  <a:srgbClr val="4070A0"/>
                </a:solidFill>
                <a:latin typeface="Courier"/>
              </a:rPr>
              <a:t>"hello"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"world!"</a:t>
            </a:r>
            <a:r>
              <a:rPr>
                <a:solidFill>
                  <a:srgbClr val="666666"/>
                </a:solidFill>
                <a:latin typeface="Courier"/>
              </a:rPr>
              <a:t>};</a:t>
            </a:r>
            <a:br/>
            <a:r>
              <a:rPr>
                <a:latin typeface="Courier"/>
              </a:rPr>
              <a:t>printf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"%s %s\n"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a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],</a:t>
            </a:r>
            <a:r>
              <a:rPr>
                <a:latin typeface="Courier"/>
              </a:rPr>
              <a:t> a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]);</a:t>
            </a:r>
          </a:p>
        </p:txBody>
      </p:sp>
      <p:pic>
        <p:nvPicPr>
          <p:cNvPr descr="media/marray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184400"/>
            <a:ext cx="4038600" cy="90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Space wasted due to array dimensions of fixed lengths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 of pointers instead of multi-dimensional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The multi-dimensional array shown earlier may be substituted by an array of pointers to </a:t>
            </a:r>
            <a:r>
              <a:rPr>
                <a:latin typeface="Courier"/>
              </a:rPr>
              <a:t>char</a:t>
            </a:r>
          </a:p>
          <a:p>
            <a:pPr lvl="1" indent="0">
              <a:buNone/>
            </a:pPr>
            <a:r>
              <a:rPr>
                <a:solidFill>
                  <a:srgbClr val="902000"/>
                </a:solidFill>
                <a:latin typeface="Courier"/>
              </a:rPr>
              <a:t>char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a</a:t>
            </a:r>
            <a:r>
              <a:rPr>
                <a:solidFill>
                  <a:srgbClr val="666666"/>
                </a:solidFill>
                <a:latin typeface="Courier"/>
              </a:rPr>
              <a:t>[]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solidFill>
                  <a:srgbClr val="4070A0"/>
                </a:solidFill>
                <a:latin typeface="Courier"/>
              </a:rPr>
              <a:t>"hello"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"world!"</a:t>
            </a:r>
            <a:r>
              <a:rPr>
                <a:solidFill>
                  <a:srgbClr val="666666"/>
                </a:solidFill>
                <a:latin typeface="Courier"/>
              </a:rPr>
              <a:t>};</a:t>
            </a:r>
            <a:br/>
            <a:r>
              <a:rPr>
                <a:latin typeface="Courier"/>
              </a:rPr>
              <a:t>printf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"%s %s\n"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a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],</a:t>
            </a:r>
            <a:r>
              <a:rPr>
                <a:latin typeface="Courier"/>
              </a:rPr>
              <a:t> a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]);</a:t>
            </a:r>
          </a:p>
        </p:txBody>
      </p:sp>
      <p:pic>
        <p:nvPicPr>
          <p:cNvPr descr="media/arrayp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120900"/>
            <a:ext cx="4038600" cy="101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Array of pointers to char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Pointers to multi-dimensional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a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][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},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};</a:t>
            </a:r>
            <a:br/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b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],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latin typeface="Courier"/>
              </a:rPr>
              <a:t>c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b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r>
              <a:rPr>
                <a:latin typeface="Courier"/>
              </a:rPr>
              <a:t>b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r>
              <a:rPr>
                <a:latin typeface="Courier"/>
              </a:rPr>
              <a:t>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b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*)</a:t>
            </a:r>
            <a:r>
              <a:rPr>
                <a:latin typeface="Courier"/>
              </a:rPr>
              <a:t>a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  <p:pic>
        <p:nvPicPr>
          <p:cNvPr descr="media/marray-vs-pointers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447800"/>
            <a:ext cx="4038600" cy="236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Visualizing pointers to arrays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main</a:t>
            </a:r>
            <a:r>
              <a:rPr/>
              <a:t> function syntax</a:t>
            </a:r>
          </a:p>
          <a:p>
            <a:pPr lvl="1" indent="0">
              <a:buNone/>
            </a:pPr>
            <a:r>
              <a:rPr>
                <a:latin typeface="Courier"/>
              </a:rPr>
              <a:t>main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argc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char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argv</a:t>
            </a:r>
            <a:r>
              <a:rPr>
                <a:solidFill>
                  <a:srgbClr val="666666"/>
                </a:solidFill>
                <a:latin typeface="Courier"/>
              </a:rPr>
              <a:t>[])</a:t>
            </a:r>
          </a:p>
        </p:txBody>
      </p:sp>
      <p:pic>
        <p:nvPicPr>
          <p:cNvPr descr="media/argv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10200" y="1193800"/>
            <a:ext cx="2527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Visualizing argv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 line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argc</a:t>
            </a:r>
            <a:r>
              <a:rPr/>
              <a:t> is the number of arguments in the command-line that invoked the program</a:t>
            </a:r>
          </a:p>
          <a:p>
            <a:pPr lvl="1"/>
            <a:r>
              <a:rPr/>
              <a:t>always at least </a:t>
            </a:r>
            <a:r>
              <a:rPr>
                <a:latin typeface="Courier"/>
              </a:rPr>
              <a:t>1</a:t>
            </a:r>
            <a:r>
              <a:rPr/>
              <a:t> because the program name is itself an argument</a:t>
            </a:r>
          </a:p>
          <a:p>
            <a:pPr lvl="0"/>
            <a:r>
              <a:rPr>
                <a:latin typeface="Courier"/>
              </a:rPr>
              <a:t>argv</a:t>
            </a:r>
            <a:r>
              <a:rPr/>
              <a:t> is an array of pointers to </a:t>
            </a:r>
            <a:r>
              <a:rPr>
                <a:latin typeface="Courier"/>
              </a:rPr>
              <a:t>char</a:t>
            </a:r>
            <a:r>
              <a:rPr/>
              <a:t>, each element points to a string</a:t>
            </a:r>
          </a:p>
          <a:p>
            <a:pPr lvl="0"/>
            <a:r>
              <a:rPr>
                <a:latin typeface="Courier"/>
              </a:rPr>
              <a:t>argv[argc]</a:t>
            </a:r>
            <a:r>
              <a:rPr/>
              <a:t> required to be a </a:t>
            </a:r>
            <a:r>
              <a:rPr>
                <a:latin typeface="Courier"/>
              </a:rPr>
              <a:t>NULL</a:t>
            </a:r>
            <a:r>
              <a:rPr/>
              <a:t> pointer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Pointers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Pointers can point to functions</a:t>
            </a:r>
          </a:p>
          <a:p>
            <a:pPr lvl="0"/>
            <a:r>
              <a:rPr/>
              <a:t>Functions are very different from variables, but have an address where they start</a:t>
            </a:r>
          </a:p>
          <a:p>
            <a:pPr lvl="0"/>
            <a:r>
              <a:rPr/>
              <a:t>Declare a pointer to a function</a:t>
            </a:r>
          </a:p>
          <a:p>
            <a:pPr lvl="1" indent="0">
              <a:buNone/>
            </a:pP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(*</a:t>
            </a:r>
            <a:r>
              <a:rPr>
                <a:latin typeface="Courier"/>
              </a:rPr>
              <a:t>p</a:t>
            </a:r>
            <a:r>
              <a:rPr>
                <a:solidFill>
                  <a:srgbClr val="666666"/>
                </a:solidFill>
                <a:latin typeface="Courier"/>
              </a:rPr>
              <a:t>)(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a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b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</a:p>
          <a:p>
            <a:pPr lvl="0"/>
            <a:r>
              <a:rPr/>
              <a:t>Assign a function</a:t>
            </a:r>
          </a:p>
          <a:p>
            <a:pPr lvl="1" indent="0">
              <a:buNone/>
            </a:pPr>
            <a:r>
              <a:rPr>
                <a:latin typeface="Courier"/>
              </a:rPr>
              <a:t>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add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  <a:p>
            <a:pPr lvl="0"/>
            <a:r>
              <a:rPr/>
              <a:t>Call the function</a:t>
            </a:r>
          </a:p>
          <a:p>
            <a:pPr lvl="1" indent="0">
              <a:buNone/>
            </a:pP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(*</a:t>
            </a:r>
            <a:r>
              <a:rPr>
                <a:latin typeface="Courier"/>
              </a:rPr>
              <a:t>p</a:t>
            </a:r>
            <a:r>
              <a:rPr>
                <a:solidFill>
                  <a:srgbClr val="666666"/>
                </a:solidFill>
                <a:latin typeface="Courier"/>
              </a:rPr>
              <a:t>)(&amp;</a:t>
            </a:r>
            <a:r>
              <a:rPr>
                <a:latin typeface="Courier"/>
              </a:rPr>
              <a:t>a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b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void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Any pointer type can be assigned to, or passed to a function as, a void pointer</a:t>
            </a:r>
          </a:p>
          <a:p>
            <a:pPr lvl="1" indent="0">
              <a:buNone/>
            </a:pP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ip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vp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ip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  <a:p>
            <a:pPr lvl="0"/>
            <a:r>
              <a:rPr/>
              <a:t>void pointer can be cast to any pointer type</a:t>
            </a:r>
          </a:p>
          <a:p>
            <a:pPr lvl="1" indent="0">
              <a:buNone/>
            </a:pPr>
            <a:r>
              <a:rPr>
                <a:solidFill>
                  <a:srgbClr val="902000"/>
                </a:solidFill>
                <a:latin typeface="Courier"/>
              </a:rPr>
              <a:t>char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cp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char</a:t>
            </a:r>
            <a:r>
              <a:rPr>
                <a:solidFill>
                  <a:srgbClr val="666666"/>
                </a:solidFill>
                <a:latin typeface="Courier"/>
              </a:rPr>
              <a:t>*)</a:t>
            </a:r>
            <a:r>
              <a:rPr>
                <a:latin typeface="Courier"/>
              </a:rPr>
              <a:t> vp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  <a:p>
            <a:pPr lvl="0"/>
            <a:r>
              <a:rPr/>
              <a:t>Useful for making generic functions that apply to various types</a:t>
            </a:r>
          </a:p>
          <a:p>
            <a:pPr lvl="0"/>
            <a:r>
              <a:rPr/>
              <a:t>Be careful when casting </a:t>
            </a:r>
            <a:r>
              <a:rPr>
                <a:latin typeface="Courier"/>
              </a:rPr>
              <a:t>void*</a:t>
            </a:r>
            <a:r>
              <a:rPr/>
              <a:t> to another type; know what you are doing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Dynamic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Pointers not yet initialized are dangerous if they are not NULL pointers</a:t>
            </a:r>
          </a:p>
          <a:p>
            <a:pPr lvl="0"/>
            <a:r>
              <a:rPr/>
              <a:t>Pointers can be initialized to point to storage dynamically allocated using </a:t>
            </a:r>
            <a:r>
              <a:rPr>
                <a:latin typeface="Courier"/>
              </a:rPr>
              <a:t>malloc</a:t>
            </a:r>
            <a:r>
              <a:rPr/>
              <a:t> or </a:t>
            </a:r>
            <a:r>
              <a:rPr>
                <a:latin typeface="Courier"/>
              </a:rPr>
              <a:t>calloc</a:t>
            </a:r>
          </a:p>
          <a:p>
            <a:pPr lvl="0"/>
            <a:r>
              <a:rPr>
                <a:latin typeface="Courier"/>
              </a:rPr>
              <a:t>free</a:t>
            </a:r>
            <a:r>
              <a:rPr/>
              <a:t> must be used to release the allocated memory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Pointers are variables that store memory addresses</a:t>
            </a:r>
          </a:p>
          <a:p>
            <a:pPr lvl="0"/>
            <a:r>
              <a:rPr/>
              <a:t>They store the address of a memory region that stores a particular type of data</a:t>
            </a:r>
          </a:p>
          <a:p>
            <a:pPr lvl="0"/>
            <a:r>
              <a:rPr/>
              <a:t>The size of a pointer is determined by the address size of the CPU</a:t>
            </a:r>
          </a:p>
          <a:p>
            <a:pPr lvl="1" indent="0">
              <a:buNone/>
            </a:pP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p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  <p:pic>
        <p:nvPicPr>
          <p:cNvPr descr="media/pointer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98700"/>
            <a:ext cx="4038600" cy="68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 pointer is a variable that stores an address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malloc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Allocates </a:t>
            </a:r>
            <a:r>
              <a:rPr>
                <a:latin typeface="Courier"/>
              </a:rPr>
              <a:t>n</a:t>
            </a:r>
            <a:r>
              <a:rPr/>
              <a:t> bytes of storage and returns a void pointer to it</a:t>
            </a:r>
          </a:p>
          <a:p>
            <a:pPr lvl="1" indent="0">
              <a:buNone/>
            </a:pPr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malloc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size_t</a:t>
            </a:r>
            <a:r>
              <a:rPr>
                <a:latin typeface="Courier"/>
              </a:rPr>
              <a:t> n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</a:p>
          <a:p>
            <a:pPr lvl="0"/>
            <a:r>
              <a:rPr/>
              <a:t>Example</a:t>
            </a:r>
          </a:p>
          <a:p>
            <a:pPr lvl="1" indent="0">
              <a:buNone/>
            </a:pP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ip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solidFill>
                  <a:srgbClr val="666666"/>
                </a:solidFill>
                <a:latin typeface="Courier"/>
              </a:rPr>
              <a:t>*)</a:t>
            </a:r>
            <a:r>
              <a:rPr>
                <a:latin typeface="Courier"/>
              </a:rPr>
              <a:t>malloc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sizeof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solidFill>
                  <a:srgbClr val="666666"/>
                </a:solidFill>
                <a:latin typeface="Courier"/>
              </a:rPr>
              <a:t>));</a:t>
            </a:r>
            <a:br/>
            <a:r>
              <a:rPr>
                <a:latin typeface="Courier"/>
              </a:rPr>
              <a:t>free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ip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</a:p>
          <a:p>
            <a:pPr lvl="1"/>
            <a:r>
              <a:rPr>
                <a:latin typeface="Courier"/>
              </a:rPr>
              <a:t>sizeof</a:t>
            </a:r>
            <a:r>
              <a:rPr/>
              <a:t> </a:t>
            </a:r>
            <a:r>
              <a:rPr i="1"/>
              <a:t>operator</a:t>
            </a:r>
            <a:r>
              <a:rPr/>
              <a:t> returns the size of the object or type specified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calloc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Allocates memory for </a:t>
            </a:r>
            <a:r>
              <a:rPr>
                <a:latin typeface="Courier"/>
              </a:rPr>
              <a:t>n</a:t>
            </a:r>
            <a:r>
              <a:rPr/>
              <a:t> objects of size </a:t>
            </a:r>
            <a:r>
              <a:rPr>
                <a:latin typeface="Courier"/>
              </a:rPr>
              <a:t>size</a:t>
            </a:r>
            <a:r>
              <a:rPr/>
              <a:t> and returns a void pointer to it</a:t>
            </a:r>
          </a:p>
          <a:p>
            <a:pPr lvl="1" indent="0">
              <a:buNone/>
            </a:pPr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calloc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size_t</a:t>
            </a:r>
            <a:r>
              <a:rPr>
                <a:latin typeface="Courier"/>
              </a:rPr>
              <a:t> n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size_t</a:t>
            </a:r>
            <a:r>
              <a:rPr>
                <a:latin typeface="Courier"/>
              </a:rPr>
              <a:t> size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</a:p>
          <a:p>
            <a:pPr lvl="0"/>
            <a:r>
              <a:rPr/>
              <a:t>The memory assigned is initialized to zeros</a:t>
            </a:r>
          </a:p>
          <a:p>
            <a:pPr lvl="0"/>
            <a:r>
              <a:rPr/>
              <a:t>Example</a:t>
            </a:r>
          </a:p>
          <a:p>
            <a:pPr lvl="1" indent="0">
              <a:buNone/>
            </a:pP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ip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solidFill>
                  <a:srgbClr val="666666"/>
                </a:solidFill>
                <a:latin typeface="Courier"/>
              </a:rPr>
              <a:t>*)</a:t>
            </a:r>
            <a:r>
              <a:rPr>
                <a:latin typeface="Courier"/>
              </a:rPr>
              <a:t>calloc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sizeof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solidFill>
                  <a:srgbClr val="666666"/>
                </a:solidFill>
                <a:latin typeface="Courier"/>
              </a:rPr>
              <a:t>));</a:t>
            </a:r>
            <a:br/>
            <a:r>
              <a:rPr>
                <a:latin typeface="Courier"/>
              </a:rPr>
              <a:t>free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ip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Memory allocation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an uninitialized pointer</a:t>
            </a:r>
          </a:p>
          <a:p>
            <a:pPr lvl="0"/>
            <a:r>
              <a:rPr/>
              <a:t>Writing to memory outside the allocated region (buffer overflow)</a:t>
            </a:r>
          </a:p>
          <a:p>
            <a:pPr lvl="0"/>
            <a:r>
              <a:rPr/>
              <a:t>Freeing memory not allocated using malloc or calloc</a:t>
            </a:r>
          </a:p>
          <a:p>
            <a:pPr lvl="0"/>
            <a:r>
              <a:rPr/>
              <a:t>Not freeing memory allocated using malloc and calloc (memory leak)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memwatch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memwatch</a:t>
            </a:r>
            <a:r>
              <a:rPr/>
              <a:t> is distributed as a single source file </a:t>
            </a:r>
            <a:r>
              <a:rPr>
                <a:latin typeface="Courier"/>
              </a:rPr>
              <a:t>memwatch.c</a:t>
            </a:r>
            <a:r>
              <a:rPr/>
              <a:t> and its accompanying header file </a:t>
            </a:r>
            <a:r>
              <a:rPr>
                <a:latin typeface="Courier"/>
              </a:rPr>
              <a:t>memwatch.h</a:t>
            </a:r>
          </a:p>
          <a:p>
            <a:pPr lvl="0"/>
            <a:r>
              <a:rPr/>
              <a:t>Source files you want to watch for memory problems must include </a:t>
            </a:r>
            <a:r>
              <a:rPr>
                <a:latin typeface="Courier"/>
              </a:rPr>
              <a:t>memwatch.h</a:t>
            </a:r>
            <a:r>
              <a:rPr/>
              <a:t> and be recompiled using the following compiler options</a:t>
            </a:r>
          </a:p>
          <a:p>
            <a:pPr lvl="1" indent="0">
              <a:buNone/>
            </a:pPr>
            <a:r>
              <a:rPr>
                <a:latin typeface="Courier"/>
              </a:rPr>
              <a:t>-DMEMWATCH -DMW_STDIO</a:t>
            </a:r>
          </a:p>
          <a:p>
            <a:pPr lvl="0"/>
            <a:r>
              <a:rPr/>
              <a:t>memwatch prints an error message in the standard output and produces a detailed log file listing the memory problems it encounters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Write a program that sorts an array of strings. Use your favorite sorting algorithm (bubble sort, insertion sort, etc). Write your own replacement for </a:t>
            </a:r>
            <a:r>
              <a:rPr>
                <a:latin typeface="Courier"/>
              </a:rPr>
              <a:t>strcmp</a:t>
            </a:r>
            <a:r>
              <a:rPr/>
              <a:t> to compare the strings. Write a generic sort function that can work with arrays of other types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Pointer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pointer is declared using the </a:t>
            </a:r>
            <a:r>
              <a:rPr>
                <a:latin typeface="Courier"/>
              </a:rPr>
              <a:t>*</a:t>
            </a:r>
            <a:r>
              <a:rPr/>
              <a:t> operator</a:t>
            </a:r>
          </a:p>
          <a:p>
            <a:pPr lvl="1" indent="0">
              <a:buNone/>
            </a:pP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p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is called the dereferencing operator because </a:t>
            </a:r>
            <a:r>
              <a:rPr>
                <a:latin typeface="Courier"/>
              </a:rPr>
              <a:t>*p</a:t>
            </a:r>
            <a:r>
              <a:rPr/>
              <a:t> returns the value of the value </a:t>
            </a:r>
            <a:r>
              <a:rPr>
                <a:latin typeface="Courier"/>
              </a:rPr>
              <a:t>p</a:t>
            </a:r>
            <a:r>
              <a:rPr/>
              <a:t> points to</a:t>
            </a:r>
          </a:p>
          <a:p>
            <a:pPr lvl="0"/>
            <a:r>
              <a:rPr/>
              <a:t>The </a:t>
            </a:r>
            <a:r>
              <a:rPr>
                <a:latin typeface="Courier"/>
              </a:rPr>
              <a:t>&amp;</a:t>
            </a:r>
            <a:r>
              <a:rPr/>
              <a:t> operator is used to recover the memory address of a variable; it cannot be applied to expressions, constants, or register variables</a:t>
            </a:r>
          </a:p>
          <a:p>
            <a:pPr lvl="1" indent="0">
              <a:buNone/>
            </a:pPr>
            <a:r>
              <a:rPr>
                <a:latin typeface="Courier"/>
              </a:rPr>
              <a:t>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Pointer assignment and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Pointers of the same type can be assigned to one another</a:t>
            </a:r>
          </a:p>
          <a:p>
            <a:pPr lvl="1" indent="0">
              <a:buNone/>
            </a:pP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ip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iq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ip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// iq now points to i</a:t>
            </a:r>
          </a:p>
          <a:p>
            <a:pPr lvl="0"/>
            <a:r>
              <a:rPr/>
              <a:t>Operator precedence in usage of </a:t>
            </a:r>
            <a:r>
              <a:rPr>
                <a:latin typeface="Courier"/>
              </a:rPr>
              <a:t>*</a:t>
            </a:r>
            <a:r>
              <a:rPr/>
              <a:t> operator</a:t>
            </a:r>
          </a:p>
          <a:p>
            <a:pPr lvl="1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ip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++*</a:t>
            </a:r>
            <a:r>
              <a:rPr>
                <a:latin typeface="Courier"/>
              </a:rPr>
              <a:t>ip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(*</a:t>
            </a:r>
            <a:r>
              <a:rPr>
                <a:latin typeface="Courier"/>
              </a:rPr>
              <a:t>ip</a:t>
            </a:r>
            <a:r>
              <a:rPr>
                <a:solidFill>
                  <a:srgbClr val="666666"/>
                </a:solidFill>
                <a:latin typeface="Courier"/>
              </a:rPr>
              <a:t>)++;</a:t>
            </a:r>
          </a:p>
          <a:p>
            <a:pPr lvl="1"/>
            <a:r>
              <a:rPr/>
              <a:t>increment value pointed to by </a:t>
            </a:r>
            <a:r>
              <a:rPr>
                <a:latin typeface="Courier"/>
              </a:rPr>
              <a:t>ip</a:t>
            </a:r>
          </a:p>
          <a:p>
            <a:pPr lvl="1"/>
            <a:r>
              <a:rPr>
                <a:latin typeface="Courier"/>
              </a:rPr>
              <a:t>*ip++;</a:t>
            </a:r>
            <a:r>
              <a:rPr/>
              <a:t> would be incorrect; why?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Function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Arguments are passed to a function by value, even pointer arguments</a:t>
            </a:r>
          </a:p>
          <a:p>
            <a:pPr lvl="0"/>
            <a:r>
              <a:rPr/>
              <a:t>Pointers provide a mechanism for functions to alter the value of referenced variables</a:t>
            </a:r>
          </a:p>
          <a:p>
            <a:pPr lvl="0"/>
            <a:r>
              <a:rPr/>
              <a:t>Exercise: write a function that swaps the value of its arguments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Arrays provide contiguous storage to multiple elements of the same type</a:t>
            </a:r>
          </a:p>
          <a:p>
            <a:pPr lvl="1" indent="0">
              <a:buNone/>
            </a:pP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a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</a:p>
          <a:p>
            <a:pPr lvl="0"/>
            <a:r>
              <a:rPr/>
              <a:t>Elements of arrays declared as </a:t>
            </a:r>
            <a:r>
              <a:rPr>
                <a:latin typeface="Courier"/>
              </a:rPr>
              <a:t>extern</a:t>
            </a:r>
            <a:r>
              <a:rPr/>
              <a:t>, </a:t>
            </a:r>
            <a:r>
              <a:rPr>
                <a:latin typeface="Courier"/>
              </a:rPr>
              <a:t>static</a:t>
            </a:r>
            <a:r>
              <a:rPr/>
              <a:t> and </a:t>
            </a:r>
            <a:r>
              <a:rPr>
                <a:latin typeface="Courier"/>
              </a:rPr>
              <a:t>auto</a:t>
            </a:r>
            <a:r>
              <a:rPr/>
              <a:t> are initialized to zero</a:t>
            </a:r>
          </a:p>
          <a:p>
            <a:pPr lvl="0"/>
            <a:r>
              <a:rPr/>
              <a:t>The array index starts at zero</a:t>
            </a:r>
          </a:p>
        </p:txBody>
      </p:sp>
      <p:pic>
        <p:nvPicPr>
          <p:cNvPr descr="media/array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324100"/>
            <a:ext cx="4038600" cy="60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An array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Arrays can be initialized during declaration</a:t>
            </a:r>
          </a:p>
          <a:p>
            <a:pPr lvl="1" indent="0">
              <a:buNone/>
            </a:pP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days</a:t>
            </a:r>
            <a:r>
              <a:rPr>
                <a:solidFill>
                  <a:srgbClr val="666666"/>
                </a:solidFill>
                <a:latin typeface="Courier"/>
              </a:rPr>
              <a:t>[]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15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25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30</a:t>
            </a:r>
            <a:r>
              <a:rPr>
                <a:solidFill>
                  <a:srgbClr val="666666"/>
                </a:solidFill>
                <a:latin typeface="Courier"/>
              </a:rPr>
              <a:t>};</a:t>
            </a:r>
          </a:p>
          <a:p>
            <a:pPr lvl="1"/>
            <a:r>
              <a:rPr/>
              <a:t>compiler fills in the size and fills the array</a:t>
            </a:r>
          </a:p>
          <a:p>
            <a:pPr lvl="1" indent="0">
              <a:buNone/>
            </a:pPr>
            <a:r>
              <a:rPr>
                <a:solidFill>
                  <a:srgbClr val="902000"/>
                </a:solidFill>
                <a:latin typeface="Courier"/>
              </a:rPr>
              <a:t>char</a:t>
            </a:r>
            <a:r>
              <a:rPr>
                <a:latin typeface="Courier"/>
              </a:rPr>
              <a:t> name</a:t>
            </a:r>
            <a:r>
              <a:rPr>
                <a:solidFill>
                  <a:srgbClr val="666666"/>
                </a:solidFill>
                <a:latin typeface="Courier"/>
              </a:rPr>
              <a:t>[]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  <a:p>
            <a:pPr lvl="1"/>
            <a:r>
              <a:rPr/>
              <a:t>right-hand side is a string constant</a:t>
            </a:r>
          </a:p>
          <a:p>
            <a:pPr lvl="1" indent="0">
              <a:buNone/>
            </a:pPr>
            <a:r>
              <a:rPr>
                <a:solidFill>
                  <a:srgbClr val="902000"/>
                </a:solidFill>
                <a:latin typeface="Courier"/>
              </a:rPr>
              <a:t>char</a:t>
            </a:r>
            <a:r>
              <a:rPr>
                <a:latin typeface="Courier"/>
              </a:rPr>
              <a:t> name</a:t>
            </a:r>
            <a:r>
              <a:rPr>
                <a:solidFill>
                  <a:srgbClr val="666666"/>
                </a:solidFill>
                <a:latin typeface="Courier"/>
              </a:rPr>
              <a:t>[]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solidFill>
                  <a:srgbClr val="4070A0"/>
                </a:solidFill>
                <a:latin typeface="Courier"/>
              </a:rPr>
              <a:t>'n'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'a'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'm'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'e'</a:t>
            </a:r>
            <a:r>
              <a:rPr>
                <a:solidFill>
                  <a:srgbClr val="666666"/>
                </a:solidFill>
                <a:latin typeface="Courier"/>
              </a:rPr>
              <a:t>};</a:t>
            </a:r>
          </a:p>
          <a:p>
            <a:pPr lvl="0"/>
            <a:r>
              <a:rPr/>
              <a:t>Arrays can be initialized using assignment statements or using loops</a:t>
            </a:r>
          </a:p>
          <a:p>
            <a:pPr lvl="1" indent="0">
              <a:buNone/>
            </a:pP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days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r>
              <a:rPr>
                <a:latin typeface="Courier"/>
              </a:rPr>
              <a:t>days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Pointers vs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Arrays and pointers are related</a:t>
            </a:r>
          </a:p>
          <a:p>
            <a:pPr lvl="1" indent="0">
              <a:buNone/>
            </a:pP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a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solidFill>
                  <a:srgbClr val="666666"/>
                </a:solidFill>
                <a:latin typeface="Courier"/>
              </a:rPr>
              <a:t>};</a:t>
            </a:r>
            <a:br/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a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q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  <a:p>
            <a:pPr lvl="1"/>
            <a:r>
              <a:rPr>
                <a:latin typeface="Courier"/>
              </a:rPr>
              <a:t>a</a:t>
            </a:r>
            <a:r>
              <a:rPr/>
              <a:t> always points to the start of the array and cannot be changed</a:t>
            </a:r>
          </a:p>
        </p:txBody>
      </p:sp>
      <p:pic>
        <p:nvPicPr>
          <p:cNvPr descr="media/pointers-vs-array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19200"/>
            <a:ext cx="4038600" cy="283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Pointers vs Arrays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Pointer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Pointers can be incremented in integer steps</a:t>
            </a:r>
          </a:p>
          <a:p>
            <a:pPr lvl="0"/>
            <a:r>
              <a:rPr>
                <a:latin typeface="Courier"/>
              </a:rPr>
              <a:t>p++</a:t>
            </a:r>
            <a:r>
              <a:rPr/>
              <a:t> points to the next element</a:t>
            </a:r>
          </a:p>
          <a:p>
            <a:pPr lvl="1"/>
            <a:r>
              <a:rPr/>
              <a:t>what does </a:t>
            </a:r>
            <a:r>
              <a:rPr>
                <a:latin typeface="Courier"/>
              </a:rPr>
              <a:t>*p++ = 10</a:t>
            </a:r>
            <a:r>
              <a:rPr/>
              <a:t> do? (hint – see operator precedence table)</a:t>
            </a:r>
          </a:p>
          <a:p>
            <a:pPr lvl="0"/>
            <a:r>
              <a:rPr>
                <a:latin typeface="Courier"/>
              </a:rPr>
              <a:t>p--</a:t>
            </a:r>
            <a:r>
              <a:rPr/>
              <a:t> points to the previous element</a:t>
            </a:r>
          </a:p>
          <a:p>
            <a:pPr lvl="1"/>
            <a:r>
              <a:rPr/>
              <a:t>what does </a:t>
            </a:r>
            <a:r>
              <a:rPr>
                <a:latin typeface="Courier"/>
              </a:rPr>
              <a:t>*--p = 10</a:t>
            </a:r>
            <a:r>
              <a:rPr/>
              <a:t> do? (hint – see operator precedence table)</a:t>
            </a:r>
          </a:p>
          <a:p>
            <a:pPr lvl="0"/>
            <a:r>
              <a:rPr>
                <a:latin typeface="Courier"/>
              </a:rPr>
              <a:t>p+=i</a:t>
            </a:r>
            <a:r>
              <a:rPr/>
              <a:t> points to </a:t>
            </a:r>
            <a:r>
              <a:rPr>
                <a:latin typeface="Courier"/>
              </a:rPr>
              <a:t>i</a:t>
            </a:r>
            <a:r>
              <a:rPr/>
              <a:t> elements beyond the current position</a:t>
            </a:r>
          </a:p>
          <a:p>
            <a:pPr lvl="0"/>
            <a:r>
              <a:rPr>
                <a:latin typeface="Courier"/>
              </a:rPr>
              <a:t>p-=i</a:t>
            </a:r>
            <a:r>
              <a:rPr/>
              <a:t> points to </a:t>
            </a:r>
            <a:r>
              <a:rPr>
                <a:latin typeface="Courier"/>
              </a:rPr>
              <a:t>i</a:t>
            </a:r>
            <a:r>
              <a:rPr/>
              <a:t> elements before the current position</a:t>
            </a:r>
          </a:p>
          <a:p>
            <a:pPr lvl="0"/>
            <a:r>
              <a:rPr>
                <a:latin typeface="Courier"/>
              </a:rPr>
              <a:t>p = 0</a:t>
            </a:r>
            <a:r>
              <a:rPr/>
              <a:t> or </a:t>
            </a:r>
            <a:r>
              <a:rPr>
                <a:latin typeface="Courier"/>
              </a:rPr>
              <a:t>p = NULL</a:t>
            </a:r>
            <a:r>
              <a:rPr/>
              <a:t> makes p a null pointer; a valid pointer that does not point to anything in particular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 and Arrays</dc:title>
  <dc:creator>Devendra Tewari</dc:creator>
  <cp:keywords/>
  <dcterms:created xsi:type="dcterms:W3CDTF">2024-10-10T13:28:16Z</dcterms:created>
  <dcterms:modified xsi:type="dcterms:W3CDTF">2024-10-10T13:28:16Z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2024-10-09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