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Devendra Tewari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2024-10-09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Look like a structure but store only one type at any given time</a:t>
            </a:r>
          </a:p>
          <a:p>
            <a:pPr lvl="1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union</a:t>
            </a:r>
            <a:r>
              <a:rPr>
                <a:latin typeface="Courier"/>
              </a:rPr>
              <a:t> number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ival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float</a:t>
            </a:r>
            <a:r>
              <a:rPr>
                <a:latin typeface="Courier"/>
              </a:rPr>
              <a:t> fval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/>
            <a:r>
              <a:rPr/>
              <a:t>The compiler assigns a union a size large enough to store the widest type</a:t>
            </a:r>
          </a:p>
          <a:p>
            <a:pPr lvl="0"/>
            <a:r>
              <a:rPr/>
              <a:t>Unions can be nested within structures</a:t>
            </a:r>
          </a:p>
          <a:p>
            <a:pPr lvl="0"/>
            <a:r>
              <a:rPr/>
              <a:t>Unions support the same operations as structures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Bit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Useful for conveniently handling several option flags as a single entity</a:t>
            </a:r>
          </a:p>
          <a:p>
            <a:pPr lvl="0"/>
            <a:r>
              <a:rPr/>
              <a:t>Each flag field can only be an </a:t>
            </a:r>
            <a:r>
              <a:rPr>
                <a:latin typeface="Courier"/>
              </a:rPr>
              <a:t>int</a:t>
            </a:r>
          </a:p>
          <a:p>
            <a:pPr lvl="0"/>
            <a:r>
              <a:rPr/>
              <a:t>The fields cannot be arrays, nor be pointed to; thus the </a:t>
            </a:r>
            <a:r>
              <a:rPr>
                <a:latin typeface="Courier"/>
              </a:rPr>
              <a:t>&amp;</a:t>
            </a:r>
            <a:r>
              <a:rPr/>
              <a:t> operator cannot be applied to them</a:t>
            </a:r>
          </a:p>
          <a:p>
            <a:pPr lvl="1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struct</a:t>
            </a:r>
            <a:r>
              <a:rPr>
                <a:latin typeface="Courier"/>
              </a:rPr>
              <a:t> bit_fields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unsigned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is_keyword 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unsigned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is_extern 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unsigned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is_static 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Write a program to count the occurrence of each word in a given string. Use a binary search tree to store the words along with their counts.</a:t>
            </a:r>
          </a:p>
          <a:p>
            <a:pPr lvl="0"/>
            <a:r>
              <a:rPr/>
              <a:t>Print the words with their count to standard output in an ascending order by traversing the binary search tree in-order.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C structure is a collection of one or more variables of the same or different types</a:t>
            </a:r>
          </a:p>
          <a:p>
            <a:pPr lvl="0"/>
            <a:r>
              <a:rPr/>
              <a:t>Structures permit convenient handling of complicated data as a single unit</a:t>
            </a:r>
          </a:p>
          <a:p>
            <a:pPr lvl="0"/>
            <a:r>
              <a:rPr/>
              <a:t>Similar to records in Pascal</a:t>
            </a:r>
          </a:p>
          <a:p>
            <a:pPr lvl="0"/>
            <a:r>
              <a:rPr/>
              <a:t>Copying, assigning to, recovering address using &amp; and accessing members are all legal operations on structures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>
                <a:latin typeface="Courier"/>
              </a:rPr>
              <a:t>struct</a:t>
            </a:r>
            <a:r>
              <a:rPr/>
              <a:t> keyword is used to create structures</a:t>
            </a:r>
          </a:p>
          <a:p>
            <a:pPr lvl="1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struct</a:t>
            </a:r>
            <a:r>
              <a:rPr>
                <a:latin typeface="Courier"/>
              </a:rPr>
              <a:t> address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street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city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zip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b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/>
            <a:r>
              <a:rPr/>
              <a:t>The tag </a:t>
            </a:r>
            <a:r>
              <a:rPr>
                <a:latin typeface="Courier"/>
              </a:rPr>
              <a:t>address</a:t>
            </a:r>
            <a:r>
              <a:rPr/>
              <a:t> is optional but useful for identifying the </a:t>
            </a:r>
            <a:r>
              <a:rPr>
                <a:latin typeface="Courier"/>
              </a:rPr>
              <a:t>struct</a:t>
            </a:r>
            <a:r>
              <a:rPr/>
              <a:t> so new variables can be created</a:t>
            </a:r>
          </a:p>
          <a:p>
            <a:pPr lvl="1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struct</a:t>
            </a:r>
            <a:r>
              <a:rPr>
                <a:latin typeface="Courier"/>
              </a:rPr>
              <a:t> address a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b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Initializing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Structures can be initialized just like arrays</a:t>
            </a:r>
          </a:p>
          <a:p>
            <a:pPr lvl="1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struct</a:t>
            </a:r>
            <a:r>
              <a:rPr>
                <a:latin typeface="Courier"/>
              </a:rPr>
              <a:t> address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"street"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"recife"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123456</a:t>
            </a:r>
            <a:r>
              <a:rPr>
                <a:solidFill>
                  <a:srgbClr val="666666"/>
                </a:solidFill>
                <a:latin typeface="Courier"/>
              </a:rPr>
              <a:t>},</a:t>
            </a:r>
            <a:r>
              <a:rPr>
                <a:latin typeface="Courier"/>
              </a:rPr>
              <a:t> b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/>
            <a:r>
              <a:rPr/>
              <a:t>An automatic structure can also be initialized by assignment or by calling a function that returns the structure of the right type</a:t>
            </a:r>
          </a:p>
          <a:p>
            <a:pPr lvl="1" indent="0">
              <a:buNone/>
            </a:pPr>
            <a:r>
              <a:rPr>
                <a:latin typeface="Courier"/>
              </a:rPr>
              <a:t>a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latin typeface="Courier"/>
              </a:rPr>
              <a:t>zip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123456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a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latin typeface="Courier"/>
              </a:rPr>
              <a:t>street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"street"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a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latin typeface="Courier"/>
              </a:rPr>
              <a:t>city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"recife"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Copying and assigning to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Example of an </a:t>
            </a:r>
            <a:r>
              <a:rPr>
                <a:latin typeface="Courier"/>
              </a:rPr>
              <a:t>address</a:t>
            </a:r>
            <a:r>
              <a:rPr/>
              <a:t> structure being assigned to another</a:t>
            </a:r>
          </a:p>
          <a:p>
            <a:pPr lvl="1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struct</a:t>
            </a:r>
            <a:r>
              <a:rPr>
                <a:latin typeface="Courier"/>
              </a:rPr>
              <a:t> address a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b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a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latin typeface="Courier"/>
              </a:rPr>
              <a:t>zip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123456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a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latin typeface="Courier"/>
              </a:rPr>
              <a:t>street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"street"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a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latin typeface="Courier"/>
              </a:rPr>
              <a:t>city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"recife"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b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latin typeface="Courier"/>
              </a:rPr>
              <a:t>zip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654321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printf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"%d, %s, %s\n"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a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latin typeface="Courier"/>
              </a:rPr>
              <a:t>zip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latin typeface="Courier"/>
              </a:rPr>
              <a:t>street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latin typeface="Courier"/>
              </a:rPr>
              <a:t>city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Outputs</a:t>
            </a:r>
          </a:p>
          <a:p>
            <a:pPr lvl="1" indent="0">
              <a:buNone/>
            </a:pPr>
            <a:r>
              <a:rPr>
                <a:latin typeface="Courier"/>
              </a:rPr>
              <a:t>123456, street, recife</a:t>
            </a:r>
          </a:p>
          <a:p>
            <a:pPr lvl="0"/>
            <a:r>
              <a:rPr/>
              <a:t>Note that changing the copy has not affected the original structure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Structures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Structures can be passed as parameters to a function</a:t>
            </a:r>
          </a:p>
          <a:p>
            <a:pPr lvl="0"/>
            <a:r>
              <a:rPr/>
              <a:t>Structures are passed by value i.e. copying their content</a:t>
            </a:r>
          </a:p>
          <a:p>
            <a:pPr lvl="0"/>
            <a:r>
              <a:rPr/>
              <a:t>Large structures should be passed by reference, by passing their pointers as parameters to functions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Pointers to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Example of structure manipulation using its pointer</a:t>
            </a:r>
          </a:p>
          <a:p>
            <a:pPr lvl="1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struct</a:t>
            </a:r>
            <a:r>
              <a:rPr>
                <a:latin typeface="Courier"/>
              </a:rPr>
              <a:t> address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b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struct</a:t>
            </a:r>
            <a:r>
              <a:rPr>
                <a:latin typeface="Courier"/>
              </a:rPr>
              <a:t> address </a:t>
            </a:r>
            <a:r>
              <a:rPr>
                <a:solidFill>
                  <a:srgbClr val="666666"/>
                </a:solidFill>
                <a:latin typeface="Courier"/>
              </a:rPr>
              <a:t>*)</a:t>
            </a:r>
            <a:br/>
            <a:r>
              <a:rPr>
                <a:latin typeface="Courier"/>
              </a:rPr>
              <a:t>  malloc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sizeof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struct</a:t>
            </a:r>
            <a:r>
              <a:rPr>
                <a:latin typeface="Courier"/>
              </a:rPr>
              <a:t> address</a:t>
            </a:r>
            <a:r>
              <a:rPr>
                <a:solidFill>
                  <a:srgbClr val="666666"/>
                </a:solidFill>
                <a:latin typeface="Courier"/>
              </a:rPr>
              <a:t>));</a:t>
            </a:r>
            <a:br/>
            <a:r>
              <a:rPr>
                <a:latin typeface="Courier"/>
              </a:rPr>
              <a:t>b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street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"street"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b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city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"recife"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(*</a:t>
            </a:r>
            <a:r>
              <a:rPr>
                <a:latin typeface="Courier"/>
              </a:rPr>
              <a:t>b</a:t>
            </a:r>
            <a:r>
              <a:rPr>
                <a:solidFill>
                  <a:srgbClr val="666666"/>
                </a:solidFill>
                <a:latin typeface="Courier"/>
              </a:rPr>
              <a:t>).</a:t>
            </a:r>
            <a:r>
              <a:rPr>
                <a:latin typeface="Courier"/>
              </a:rPr>
              <a:t>zip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654321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printf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"%d, %s, %s\n"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(*</a:t>
            </a:r>
            <a:r>
              <a:rPr>
                <a:latin typeface="Courier"/>
              </a:rPr>
              <a:t>b</a:t>
            </a:r>
            <a:r>
              <a:rPr>
                <a:solidFill>
                  <a:srgbClr val="666666"/>
                </a:solidFill>
                <a:latin typeface="Courier"/>
              </a:rPr>
              <a:t>).</a:t>
            </a:r>
            <a:r>
              <a:rPr>
                <a:latin typeface="Courier"/>
              </a:rPr>
              <a:t>zip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b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street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b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city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>
                <a:latin typeface="Courier"/>
              </a:rPr>
              <a:t>.</a:t>
            </a:r>
            <a:r>
              <a:rPr/>
              <a:t> operator has higher precedence than the </a:t>
            </a:r>
            <a:r>
              <a:rPr>
                <a:latin typeface="Courier"/>
              </a:rPr>
              <a:t>*</a:t>
            </a:r>
            <a:r>
              <a:rPr/>
              <a:t> operator</a:t>
            </a:r>
          </a:p>
          <a:p>
            <a:pPr lvl="0"/>
            <a:r>
              <a:rPr/>
              <a:t>C provides the </a:t>
            </a:r>
            <a:r>
              <a:rPr>
                <a:latin typeface="Courier"/>
              </a:rPr>
              <a:t>-&gt;</a:t>
            </a:r>
            <a:r>
              <a:rPr/>
              <a:t> operator to facilitate accessing members of structures through their pointers</a:t>
            </a:r>
          </a:p>
          <a:p>
            <a:pPr lvl="0"/>
            <a:r>
              <a:rPr/>
              <a:t>A structure can point to itself e.g. in a tree structure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of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Arrays can store structure types</a:t>
            </a:r>
          </a:p>
          <a:p>
            <a:pPr lvl="1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struct</a:t>
            </a:r>
            <a:r>
              <a:rPr>
                <a:latin typeface="Courier"/>
              </a:rPr>
              <a:t> address a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</a:p>
          <a:p>
            <a:pPr lvl="0"/>
            <a:r>
              <a:rPr/>
              <a:t>Arrays can be initialized at time of declaration using literal values and variables</a:t>
            </a:r>
          </a:p>
          <a:p>
            <a:pPr lvl="1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struct</a:t>
            </a:r>
            <a:r>
              <a:rPr>
                <a:latin typeface="Courier"/>
              </a:rPr>
              <a:t> address a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"street1"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"recife"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4123456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"street2"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"salvador"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654321</a:t>
            </a:r>
            <a:r>
              <a:rPr>
                <a:solidFill>
                  <a:srgbClr val="666666"/>
                </a:solidFill>
                <a:latin typeface="Courier"/>
              </a:rPr>
              <a:t>};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// or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struct</a:t>
            </a:r>
            <a:r>
              <a:rPr>
                <a:latin typeface="Courier"/>
              </a:rPr>
              <a:t> address a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"street1"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"recife"</a:t>
            </a:r>
            <a:r>
              <a:rPr>
                <a:solidFill>
                  <a:srgbClr val="666666"/>
                </a:solidFill>
                <a:latin typeface="Courier"/>
              </a:rPr>
              <a:t>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"street2"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"salvador"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654321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Typedef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New scalar types can be created using the </a:t>
            </a:r>
            <a:r>
              <a:rPr>
                <a:latin typeface="Courier"/>
              </a:rPr>
              <a:t>typedef</a:t>
            </a:r>
            <a:r>
              <a:rPr/>
              <a:t> keyword</a:t>
            </a:r>
          </a:p>
          <a:p>
            <a:pPr lvl="0"/>
            <a:r>
              <a:rPr/>
              <a:t>New complex types can be created using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typedef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unsigned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short</a:t>
            </a:r>
            <a:r>
              <a:rPr>
                <a:latin typeface="Courier"/>
              </a:rPr>
              <a:t> UCHAR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typedef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struct</a:t>
            </a:r>
            <a:r>
              <a:rPr>
                <a:latin typeface="Courier"/>
              </a:rPr>
              <a:t> address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street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city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zip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Address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Address</a:t>
            </a:r>
            <a:r>
              <a:rPr>
                <a:solidFill>
                  <a:srgbClr val="666666"/>
                </a:solidFill>
                <a:latin typeface="Courier"/>
              </a:rPr>
              <a:t>*)</a:t>
            </a:r>
            <a:br/>
            <a:r>
              <a:rPr>
                <a:latin typeface="Courier"/>
              </a:rPr>
              <a:t>  malloc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sizeof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Address</a:t>
            </a:r>
            <a:r>
              <a:rPr>
                <a:solidFill>
                  <a:srgbClr val="666666"/>
                </a:solidFill>
                <a:latin typeface="Courier"/>
              </a:rPr>
              <a:t>));</a:t>
            </a:r>
            <a:br/>
            <a:r>
              <a:rPr>
                <a:latin typeface="Courier"/>
              </a:rPr>
              <a:t>b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street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"street"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b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city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"recife"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b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zip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654321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</dc:title>
  <dc:creator>Devendra Tewari</dc:creator>
  <cp:keywords/>
  <dcterms:created xsi:type="dcterms:W3CDTF">2024-10-10T12:55:36Z</dcterms:created>
  <dcterms:modified xsi:type="dcterms:W3CDTF">2024-10-10T12:55:36Z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2024-10-09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