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gnu.org/software/libc/manual/html_node/Character-Handling.html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Types, Operators and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Devendra Tewari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Character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character between single quotes (</a:t>
            </a:r>
            <a:r>
              <a:rPr>
                <a:latin typeface="Courier"/>
              </a:rPr>
              <a:t>'0'</a:t>
            </a:r>
            <a:r>
              <a:rPr/>
              <a:t>) is a </a:t>
            </a:r>
            <a:r>
              <a:rPr>
                <a:latin typeface="Courier"/>
              </a:rPr>
              <a:t>char</a:t>
            </a:r>
          </a:p>
          <a:p>
            <a:pPr lvl="0"/>
            <a:r>
              <a:rPr/>
              <a:t>A character constant represents the integer value of the character (</a:t>
            </a:r>
            <a:r>
              <a:rPr>
                <a:latin typeface="Courier"/>
              </a:rPr>
              <a:t>'0'</a:t>
            </a:r>
            <a:r>
              <a:rPr/>
              <a:t> = 48 in ASCII character set)</a:t>
            </a:r>
          </a:p>
          <a:p>
            <a:pPr lvl="0"/>
            <a:r>
              <a:rPr/>
              <a:t>A character constant is more portable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sequence of characters delimited by double quotes (</a:t>
            </a:r>
            <a:r>
              <a:rPr>
                <a:latin typeface="Courier"/>
              </a:rPr>
              <a:t>"hello world\n"</a:t>
            </a:r>
            <a:r>
              <a:rPr/>
              <a:t>)</a:t>
            </a:r>
          </a:p>
          <a:p>
            <a:pPr lvl="0"/>
            <a:r>
              <a:rPr/>
              <a:t>Strings constants separated by white-spaces are concatenated at compile time</a:t>
            </a:r>
          </a:p>
          <a:p>
            <a:pPr lvl="1"/>
            <a:r>
              <a:rPr>
                <a:latin typeface="Courier"/>
              </a:rPr>
              <a:t>"hello " "world\n"</a:t>
            </a:r>
            <a:r>
              <a:rPr/>
              <a:t> becomes </a:t>
            </a:r>
            <a:r>
              <a:rPr>
                <a:latin typeface="Courier"/>
              </a:rPr>
              <a:t>"hello world\n"</a:t>
            </a:r>
          </a:p>
          <a:p>
            <a:pPr lvl="0"/>
            <a:r>
              <a:rPr/>
              <a:t>Internally a string constant is terminated by a </a:t>
            </a:r>
            <a:r>
              <a:rPr>
                <a:latin typeface="Courier"/>
              </a:rPr>
              <a:t>'\0'</a:t>
            </a:r>
            <a:r>
              <a:rPr/>
              <a:t> (null) character</a:t>
            </a:r>
          </a:p>
          <a:p>
            <a:pPr lvl="0"/>
            <a:r>
              <a:rPr/>
              <a:t>Function </a:t>
            </a:r>
            <a:r>
              <a:rPr>
                <a:latin typeface="Courier"/>
              </a:rPr>
              <a:t>strlen(s)</a:t>
            </a:r>
            <a:r>
              <a:rPr/>
              <a:t> in </a:t>
            </a:r>
            <a:r>
              <a:rPr>
                <a:latin typeface="Courier"/>
              </a:rPr>
              <a:t>&lt;string.h&gt;</a:t>
            </a:r>
            <a:r>
              <a:rPr/>
              <a:t> returns the size of a string</a:t>
            </a:r>
          </a:p>
          <a:p>
            <a:pPr lvl="0"/>
            <a:r>
              <a:rPr/>
              <a:t>A string is actually an array of char (</a:t>
            </a:r>
            <a:r>
              <a:rPr>
                <a:latin typeface="Courier"/>
              </a:rPr>
              <a:t>char []</a:t>
            </a:r>
            <a:r>
              <a:rPr/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characters are hard to represent in character constants and string constants</a:t>
            </a:r>
          </a:p>
          <a:p>
            <a:pPr lvl="0"/>
            <a:r>
              <a:rPr/>
              <a:t>Escape sequences are used to represent such characters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Constant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Expressions involving only constants</a:t>
            </a:r>
          </a:p>
          <a:p>
            <a:pPr lvl="0"/>
            <a:r>
              <a:rPr/>
              <a:t>May be evaluated at compile time</a:t>
            </a:r>
          </a:p>
          <a:p>
            <a:pPr lvl="0"/>
            <a:r>
              <a:rPr/>
              <a:t>Can be used in the place of a constant</a:t>
            </a:r>
          </a:p>
          <a:p>
            <a:pPr lvl="1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#define MAX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Enumeration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list of constant integers</a:t>
            </a:r>
          </a:p>
          <a:p>
            <a:pPr lvl="0"/>
            <a:r>
              <a:rPr/>
              <a:t>Values can be specified or generated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enum</a:t>
            </a:r>
            <a:r>
              <a:rPr>
                <a:latin typeface="Courier"/>
              </a:rPr>
              <a:t> colors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'r'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BLUE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GREEN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'g'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enum</a:t>
            </a:r>
            <a:r>
              <a:rPr>
                <a:latin typeface="Courier"/>
              </a:rPr>
              <a:t> dow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SUN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MON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TUE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WED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THU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FRI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SAT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</a:p>
          <a:p>
            <a:pPr lvl="0"/>
            <a:r>
              <a:rPr/>
              <a:t>Variables of enum types can be declared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enum</a:t>
            </a:r>
            <a:r>
              <a:rPr>
                <a:latin typeface="Courier"/>
              </a:rPr>
              <a:t> colors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DDD shows values of enum variables as symbols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All variables must be declared before use</a:t>
            </a:r>
          </a:p>
          <a:p>
            <a:pPr lvl="0"/>
            <a:r>
              <a:rPr/>
              <a:t>A declaration only specifies the nature of a variable (i.e. type)</a:t>
            </a:r>
          </a:p>
          <a:p>
            <a:pPr lvl="0"/>
            <a:r>
              <a:rPr/>
              <a:t>A declaration contains a type followed by a list of one or more comma separated names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name 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</a:p>
          <a:p>
            <a:pPr lvl="0"/>
            <a:r>
              <a:rPr/>
              <a:t>A variable may be initialized in its declaration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MAX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By prefixing </a:t>
            </a:r>
            <a:r>
              <a:rPr>
                <a:latin typeface="Courier"/>
              </a:rPr>
              <a:t>const</a:t>
            </a:r>
            <a:r>
              <a:rPr/>
              <a:t> to a declaration, a variable can be declared as unchangeable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double</a:t>
            </a:r>
            <a:r>
              <a:rPr>
                <a:latin typeface="Courier"/>
              </a:rPr>
              <a:t> pi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Binary operators</a:t>
            </a:r>
          </a:p>
          <a:p>
            <a:pPr lvl="1" indent="0">
              <a:buNone/>
            </a:pPr>
            <a:r>
              <a:rPr>
                <a:latin typeface="Courier"/>
              </a:rPr>
              <a:t>+ - * / %</a:t>
            </a:r>
          </a:p>
          <a:p>
            <a:pPr lvl="0"/>
            <a:r>
              <a:rPr/>
              <a:t>Unary operators</a:t>
            </a:r>
          </a:p>
          <a:p>
            <a:pPr lvl="1" indent="0">
              <a:buNone/>
            </a:pPr>
            <a:r>
              <a:rPr>
                <a:latin typeface="Courier"/>
              </a:rPr>
              <a:t>++ -- + -</a:t>
            </a:r>
          </a:p>
          <a:p>
            <a:pPr lvl="0"/>
            <a:r>
              <a:rPr/>
              <a:t>Postfix / prefix unary operator usage</a:t>
            </a:r>
          </a:p>
          <a:p>
            <a:pPr lvl="1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j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 j = 0, i = 1 */</a:t>
            </a:r>
            <a:br/>
            <a:r>
              <a:rPr>
                <a:latin typeface="Courier"/>
              </a:rPr>
              <a:t>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/* j = 2, i = 2 */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Equal and not equal</a:t>
            </a:r>
          </a:p>
          <a:p>
            <a:pPr lvl="1" indent="0">
              <a:buNone/>
            </a:pPr>
            <a:r>
              <a:rPr>
                <a:latin typeface="Courier"/>
              </a:rPr>
              <a:t>== !=</a:t>
            </a:r>
          </a:p>
          <a:p>
            <a:pPr lvl="0"/>
            <a:r>
              <a:rPr/>
              <a:t>Less than and less than or equal to</a:t>
            </a:r>
          </a:p>
          <a:p>
            <a:pPr lvl="1" indent="0">
              <a:buNone/>
            </a:pPr>
            <a:r>
              <a:rPr>
                <a:latin typeface="Courier"/>
              </a:rPr>
              <a:t>&lt; &lt;=</a:t>
            </a:r>
          </a:p>
          <a:p>
            <a:pPr lvl="0"/>
            <a:r>
              <a:rPr/>
              <a:t>Greater than and greater than or equal to</a:t>
            </a:r>
          </a:p>
          <a:p>
            <a:pPr lvl="1" indent="0">
              <a:buNone/>
            </a:pPr>
            <a:r>
              <a:rPr>
                <a:latin typeface="Courier"/>
              </a:rPr>
              <a:t>&gt; &gt;=</a:t>
            </a:r>
          </a:p>
          <a:p>
            <a:pPr lvl="0"/>
            <a:r>
              <a:rPr/>
              <a:t>No boolean type, a value of 0 represents FALSE, any other value is TRUE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Logical negation</a:t>
            </a:r>
          </a:p>
          <a:p>
            <a:pPr lvl="1" indent="0">
              <a:buNone/>
            </a:pPr>
            <a:r>
              <a:rPr>
                <a:latin typeface="Courier"/>
              </a:rPr>
              <a:t>!</a:t>
            </a:r>
          </a:p>
          <a:p>
            <a:pPr lvl="0"/>
            <a:r>
              <a:rPr/>
              <a:t>Logical AND</a:t>
            </a:r>
          </a:p>
          <a:p>
            <a:pPr lvl="1" indent="0">
              <a:buNone/>
            </a:pPr>
            <a:r>
              <a:rPr>
                <a:latin typeface="Courier"/>
              </a:rPr>
              <a:t>&amp;&amp;</a:t>
            </a:r>
          </a:p>
          <a:p>
            <a:pPr lvl="0"/>
            <a:r>
              <a:rPr/>
              <a:t>Logical OR</a:t>
            </a:r>
          </a:p>
          <a:p>
            <a:pPr lvl="1" indent="0">
              <a:buNone/>
            </a:pPr>
            <a:r>
              <a:rPr>
                <a:latin typeface="Courier"/>
              </a:rPr>
              <a:t>||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Bitwise complement</a:t>
            </a:r>
          </a:p>
          <a:p>
            <a:pPr lvl="1" indent="0">
              <a:buNone/>
            </a:pPr>
            <a:r>
              <a:rPr>
                <a:latin typeface="Courier"/>
              </a:rPr>
              <a:t>~</a:t>
            </a:r>
          </a:p>
          <a:p>
            <a:pPr lvl="0"/>
            <a:r>
              <a:rPr/>
              <a:t>Bitwise left and right shift</a:t>
            </a:r>
          </a:p>
          <a:p>
            <a:pPr lvl="1" indent="0">
              <a:buNone/>
            </a:pPr>
            <a:r>
              <a:rPr>
                <a:latin typeface="Courier"/>
              </a:rPr>
              <a:t>&lt;&lt; &gt;&gt;</a:t>
            </a:r>
          </a:p>
          <a:p>
            <a:pPr lvl="0"/>
            <a:r>
              <a:rPr/>
              <a:t>Bitwise AND, OR, and exclusive OR (XOR)</a:t>
            </a:r>
          </a:p>
          <a:p>
            <a:pPr lvl="1" indent="0">
              <a:buNone/>
            </a:pPr>
            <a:r>
              <a:rPr>
                <a:latin typeface="Courier"/>
              </a:rPr>
              <a:t>&amp; | ^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basic C data objects are</a:t>
            </a:r>
          </a:p>
          <a:p>
            <a:pPr lvl="1"/>
            <a:r>
              <a:rPr/>
              <a:t>Variables</a:t>
            </a:r>
          </a:p>
          <a:p>
            <a:pPr lvl="1"/>
            <a:r>
              <a:rPr/>
              <a:t>Constants</a:t>
            </a:r>
          </a:p>
          <a:p>
            <a:pPr lvl="0"/>
            <a:r>
              <a:rPr/>
              <a:t>Operators act on data objects</a:t>
            </a:r>
          </a:p>
          <a:p>
            <a:pPr lvl="0"/>
            <a:r>
              <a:rPr/>
              <a:t>Expressions are composed of data objects and operators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Normal assignment</a:t>
            </a:r>
          </a:p>
          <a:p>
            <a:pPr lvl="1" indent="0">
              <a:buNone/>
            </a:pPr>
            <a:r>
              <a:rPr>
                <a:latin typeface="Courier"/>
              </a:rPr>
              <a:t>=</a:t>
            </a:r>
          </a:p>
          <a:p>
            <a:pPr lvl="0"/>
            <a:r>
              <a:rPr/>
              <a:t>Arithmetic</a:t>
            </a:r>
          </a:p>
          <a:p>
            <a:pPr lvl="1" indent="0">
              <a:buNone/>
            </a:pPr>
            <a:r>
              <a:rPr>
                <a:latin typeface="Courier"/>
              </a:rPr>
              <a:t>+= -= *= /= %=</a:t>
            </a:r>
          </a:p>
          <a:p>
            <a:pPr lvl="0"/>
            <a:r>
              <a:rPr/>
              <a:t>Bitwise assignment operators</a:t>
            </a:r>
          </a:p>
          <a:p>
            <a:pPr lvl="1" indent="0">
              <a:buNone/>
            </a:pPr>
            <a:r>
              <a:rPr>
                <a:latin typeface="Courier"/>
              </a:rPr>
              <a:t>&amp;= ^= |= &lt;&lt;= &gt;&gt;=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expressions are assignments or functions calls</a:t>
            </a:r>
          </a:p>
          <a:p>
            <a:pPr lvl="0"/>
            <a:r>
              <a:rPr/>
              <a:t>If an expression is missing the statement is called a null statement</a:t>
            </a:r>
          </a:p>
          <a:p>
            <a:pPr lvl="1"/>
            <a:r>
              <a:rPr/>
              <a:t>Can be used to supply an empty body for an iteration or loop</a:t>
            </a:r>
          </a:p>
          <a:p>
            <a:pPr lvl="0"/>
            <a:r>
              <a:rPr/>
              <a:t>All side effects from the expressions are completed before the next statement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Side effects are unpredictable assignment to variables resulting from undefined order of evaluation of an expression</a:t>
            </a:r>
          </a:p>
          <a:p>
            <a:pPr lvl="1"/>
            <a:r>
              <a:rPr/>
              <a:t>In function calls</a:t>
            </a:r>
          </a:p>
          <a:p>
            <a:pPr lvl="2" indent="0">
              <a:buNone/>
            </a:pPr>
            <a:r>
              <a:rPr>
                <a:latin typeface="Courier"/>
              </a:rPr>
              <a:t>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"%d, %d"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"%d, %d, %d"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++,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++,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++);</a:t>
            </a:r>
          </a:p>
          <a:p>
            <a:pPr lvl="1"/>
            <a:r>
              <a:rPr/>
              <a:t>Nested assignments</a:t>
            </a:r>
          </a:p>
          <a:p>
            <a:pPr lvl="2" indent="0">
              <a:buNone/>
            </a:pP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getchar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EOF</a:t>
            </a:r>
          </a:p>
          <a:p>
            <a:pPr lvl="1"/>
            <a:r>
              <a:rPr/>
              <a:t>Increment and decrement operators</a:t>
            </a:r>
          </a:p>
          <a:p>
            <a:pPr lvl="2" indent="0">
              <a:buNone/>
            </a:pPr>
            <a:r>
              <a:rPr>
                <a:latin typeface="Courier"/>
              </a:rPr>
              <a:t>a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666666"/>
                </a:solidFill>
                <a:latin typeface="Courier"/>
              </a:rPr>
              <a:t>++;</a:t>
            </a:r>
          </a:p>
          <a:p>
            <a:pPr lvl="0"/>
            <a:r>
              <a:rPr/>
              <a:t>Avoid side effects, don’t depend on the results from your compiler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Operator Precedence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() [] -&gt; 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! ~ ++ -- + - * &amp;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right to 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(type) sizeof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* / 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+ 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&lt;&lt; &gt;&gt;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&lt; &lt;= &gt; &gt;=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== !=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&amp;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^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|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&amp;&amp;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||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?: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right to 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= += -= *= /= %=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right to left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&amp;= ^= |= &lt;&lt;= &gt;&gt;=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,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left to right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lvalue = expr1 ? expr2 : expr3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lvalue</a:t>
            </a:r>
            <a:r>
              <a:rPr/>
              <a:t> is the value of the expression</a:t>
            </a:r>
            <a:br/>
            <a:r>
              <a:rPr>
                <a:latin typeface="Courier"/>
              </a:rPr>
              <a:t>expr1</a:t>
            </a:r>
            <a:r>
              <a:rPr/>
              <a:t> is evaluated first</a:t>
            </a:r>
            <a:br/>
            <a:r>
              <a:rPr>
                <a:latin typeface="Courier"/>
              </a:rPr>
              <a:t>expr2</a:t>
            </a:r>
            <a:r>
              <a:rPr/>
              <a:t> is evaluated if </a:t>
            </a:r>
            <a:r>
              <a:rPr>
                <a:latin typeface="Courier"/>
              </a:rPr>
              <a:t>expr1</a:t>
            </a:r>
            <a:r>
              <a:rPr/>
              <a:t> is not 0 (i.e. true)</a:t>
            </a:r>
            <a:br/>
            <a:r>
              <a:rPr>
                <a:latin typeface="Courier"/>
              </a:rPr>
              <a:t>expr3</a:t>
            </a:r>
            <a:r>
              <a:rPr/>
              <a:t> is evaluated if </a:t>
            </a:r>
            <a:r>
              <a:rPr>
                <a:latin typeface="Courier"/>
              </a:rPr>
              <a:t>expr1</a:t>
            </a:r>
            <a:r>
              <a:rPr/>
              <a:t> is 0 (i.e. false)</a:t>
            </a:r>
          </a:p>
          <a:p>
            <a:pPr lvl="0"/>
            <a:r>
              <a:rPr/>
              <a:t>This is equivalent to</a:t>
            </a:r>
          </a:p>
          <a:p>
            <a:pPr lvl="1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expr1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lvalue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expr2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lvalue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expr3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 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Automatic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Wider conversions are automatic, e.g. </a:t>
            </a:r>
            <a:r>
              <a:rPr>
                <a:latin typeface="Courier"/>
              </a:rPr>
              <a:t>char</a:t>
            </a:r>
            <a:r>
              <a:rPr/>
              <a:t> to </a:t>
            </a:r>
            <a:r>
              <a:rPr>
                <a:latin typeface="Courier"/>
              </a:rPr>
              <a:t>int</a:t>
            </a:r>
          </a:p>
          <a:p>
            <a:pPr lvl="0"/>
            <a:r>
              <a:rPr/>
              <a:t>Beware mixing signed and unsigned values, </a:t>
            </a:r>
            <a:r>
              <a:rPr>
                <a:latin typeface="Courier"/>
              </a:rPr>
              <a:t>-1L &gt; 1UL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1UL</a:t>
            </a:r>
            <a:br/>
            <a:r>
              <a:rPr>
                <a:latin typeface="Courier"/>
              </a:rPr>
              <a:t>00000000000000000000000000000001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1L</a:t>
            </a:r>
            <a:r>
              <a:rPr/>
              <a:t> as two’s complement of </a:t>
            </a:r>
            <a:r>
              <a:rPr>
                <a:latin typeface="Courier"/>
              </a:rPr>
              <a:t>1L</a:t>
            </a:r>
            <a:r>
              <a:rPr/>
              <a:t> (calculated as </a:t>
            </a:r>
            <a:r>
              <a:rPr>
                <a:latin typeface="Courier"/>
              </a:rPr>
              <a:t>~1+1</a:t>
            </a:r>
            <a:r>
              <a:rPr/>
              <a:t> or </a:t>
            </a:r>
            <a:r>
              <a:rPr>
                <a:latin typeface="Courier"/>
              </a:rPr>
              <a:t>2^32 - 1</a:t>
            </a:r>
            <a:r>
              <a:rPr/>
              <a:t>)</a:t>
            </a:r>
            <a:br/>
            <a:r>
              <a:rPr>
                <a:latin typeface="Courier"/>
              </a:rPr>
              <a:t>11111111111111111111111111111111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Automatic type conversion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an operator that takes two operands</a:t>
            </a:r>
          </a:p>
          <a:p>
            <a:pPr lvl="0"/>
            <a:r>
              <a:rPr/>
              <a:t>If one is </a:t>
            </a:r>
            <a:r>
              <a:rPr>
                <a:latin typeface="Courier"/>
              </a:rPr>
              <a:t>long double</a:t>
            </a:r>
            <a:r>
              <a:rPr/>
              <a:t>, convert other to </a:t>
            </a:r>
            <a:r>
              <a:rPr>
                <a:latin typeface="Courier"/>
              </a:rPr>
              <a:t>long double</a:t>
            </a:r>
          </a:p>
          <a:p>
            <a:pPr lvl="0"/>
            <a:r>
              <a:rPr/>
              <a:t>Else, if one is </a:t>
            </a:r>
            <a:r>
              <a:rPr>
                <a:latin typeface="Courier"/>
              </a:rPr>
              <a:t>double</a:t>
            </a:r>
            <a:r>
              <a:rPr/>
              <a:t>, convert other to </a:t>
            </a:r>
            <a:r>
              <a:rPr>
                <a:latin typeface="Courier"/>
              </a:rPr>
              <a:t>double</a:t>
            </a:r>
          </a:p>
          <a:p>
            <a:pPr lvl="0"/>
            <a:r>
              <a:rPr/>
              <a:t>Else, if one is </a:t>
            </a:r>
            <a:r>
              <a:rPr>
                <a:latin typeface="Courier"/>
              </a:rPr>
              <a:t>float</a:t>
            </a:r>
            <a:r>
              <a:rPr/>
              <a:t>, convert other to </a:t>
            </a:r>
            <a:r>
              <a:rPr>
                <a:latin typeface="Courier"/>
              </a:rPr>
              <a:t>float</a:t>
            </a:r>
          </a:p>
          <a:p>
            <a:pPr lvl="0"/>
            <a:r>
              <a:rPr/>
              <a:t>Else, if one is </a:t>
            </a:r>
            <a:r>
              <a:rPr>
                <a:latin typeface="Courier"/>
              </a:rPr>
              <a:t>unsigned long int</a:t>
            </a:r>
            <a:r>
              <a:rPr/>
              <a:t>, convert other to </a:t>
            </a:r>
            <a:r>
              <a:rPr>
                <a:latin typeface="Courier"/>
              </a:rPr>
              <a:t>unsigned long 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Else, if one is </a:t>
            </a:r>
            <a:r>
              <a:rPr>
                <a:latin typeface="Courier"/>
              </a:rPr>
              <a:t>long int</a:t>
            </a:r>
            <a:r>
              <a:rPr/>
              <a:t> and other is </a:t>
            </a:r>
            <a:r>
              <a:rPr>
                <a:latin typeface="Courier"/>
              </a:rPr>
              <a:t>unsigned int</a:t>
            </a:r>
          </a:p>
          <a:p>
            <a:pPr lvl="1"/>
            <a:r>
              <a:rPr/>
              <a:t>If a </a:t>
            </a:r>
            <a:r>
              <a:rPr>
                <a:latin typeface="Courier"/>
              </a:rPr>
              <a:t>long int</a:t>
            </a:r>
            <a:r>
              <a:rPr/>
              <a:t> can represent all values of an </a:t>
            </a:r>
            <a:r>
              <a:rPr>
                <a:latin typeface="Courier"/>
              </a:rPr>
              <a:t>unsigned int</a:t>
            </a:r>
            <a:r>
              <a:rPr/>
              <a:t>, convert both to </a:t>
            </a:r>
            <a:r>
              <a:rPr>
                <a:latin typeface="Courier"/>
              </a:rPr>
              <a:t>long int</a:t>
            </a:r>
          </a:p>
          <a:p>
            <a:pPr lvl="1"/>
            <a:r>
              <a:rPr/>
              <a:t>Else convert both to </a:t>
            </a:r>
            <a:r>
              <a:rPr>
                <a:latin typeface="Courier"/>
              </a:rPr>
              <a:t>unsigned long int</a:t>
            </a:r>
          </a:p>
          <a:p>
            <a:pPr lvl="0"/>
            <a:r>
              <a:rPr/>
              <a:t>Else, if one is </a:t>
            </a:r>
            <a:r>
              <a:rPr>
                <a:latin typeface="Courier"/>
              </a:rPr>
              <a:t>long int</a:t>
            </a:r>
            <a:r>
              <a:rPr/>
              <a:t>, convert other to </a:t>
            </a:r>
            <a:r>
              <a:rPr>
                <a:latin typeface="Courier"/>
              </a:rPr>
              <a:t>long int</a:t>
            </a:r>
          </a:p>
          <a:p>
            <a:pPr lvl="0"/>
            <a:r>
              <a:rPr/>
              <a:t>Else, if one is </a:t>
            </a:r>
            <a:r>
              <a:rPr>
                <a:latin typeface="Courier"/>
              </a:rPr>
              <a:t>unsigned int</a:t>
            </a:r>
            <a:r>
              <a:rPr/>
              <a:t>, convert other to </a:t>
            </a:r>
            <a:r>
              <a:rPr>
                <a:latin typeface="Courier"/>
              </a:rPr>
              <a:t>unsigned int</a:t>
            </a:r>
          </a:p>
          <a:p>
            <a:pPr lvl="0"/>
            <a:r>
              <a:rPr/>
              <a:t>Else, convert both to </a:t>
            </a:r>
            <a:r>
              <a:rPr>
                <a:latin typeface="Courier"/>
              </a:rPr>
              <a:t>int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Forced type conversions (coercion)</a:t>
            </a:r>
          </a:p>
          <a:p>
            <a:pPr lvl="1" indent="0" marL="342900">
              <a:buNone/>
            </a:pPr>
            <a:r>
              <a:rPr/>
              <a:t>(</a:t>
            </a:r>
            <a:r>
              <a:rPr i="1"/>
              <a:t>type-name</a:t>
            </a:r>
            <a:r>
              <a:rPr/>
              <a:t>) </a:t>
            </a:r>
            <a:r>
              <a:rPr i="1"/>
              <a:t>expression</a:t>
            </a:r>
          </a:p>
          <a:p>
            <a:pPr lvl="0"/>
            <a:r>
              <a:rPr/>
              <a:t>Required for </a:t>
            </a:r>
            <a:r>
              <a:rPr i="1"/>
              <a:t>narrow</a:t>
            </a:r>
            <a:r>
              <a:rPr/>
              <a:t> conversions</a:t>
            </a:r>
          </a:p>
          <a:p>
            <a:pPr lvl="0"/>
            <a:r>
              <a:rPr/>
              <a:t>Can result in loss of data</a:t>
            </a:r>
          </a:p>
          <a:p>
            <a:pPr lvl="1"/>
            <a:r>
              <a:rPr/>
              <a:t>Wide integers to narrow integers</a:t>
            </a:r>
          </a:p>
          <a:p>
            <a:pPr lvl="1"/>
            <a:r>
              <a:rPr/>
              <a:t>Float or double to integers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are composed of letters and digits</a:t>
            </a:r>
          </a:p>
          <a:p>
            <a:pPr lvl="1"/>
            <a:r>
              <a:rPr/>
              <a:t>Underscore is treated as a letter</a:t>
            </a:r>
          </a:p>
          <a:p>
            <a:pPr lvl="0"/>
            <a:r>
              <a:rPr/>
              <a:t>Must start with a letter</a:t>
            </a:r>
          </a:p>
          <a:p>
            <a:pPr lvl="0"/>
            <a:r>
              <a:rPr/>
              <a:t>Are case sensitive</a:t>
            </a:r>
          </a:p>
          <a:p>
            <a:pPr lvl="0"/>
            <a:r>
              <a:rPr/>
              <a:t>Have a size limit of 31 characters</a:t>
            </a:r>
          </a:p>
          <a:p>
            <a:pPr lvl="0"/>
            <a:r>
              <a:rPr/>
              <a:t>As a convention lower case is used for variable names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Keywords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Symbols reserved by C</a:t>
            </a:r>
          </a:p>
          <a:p>
            <a:pPr lvl="0"/>
            <a:r>
              <a:rPr/>
              <a:t>Cannot be used as variable names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return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switch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while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break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typedef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else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signed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sizeof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unsigned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extern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continue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register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volatile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Integer</a:t>
            </a:r>
          </a:p>
          <a:p>
            <a:pPr lvl="1"/>
            <a:r>
              <a:rPr/>
              <a:t>char, short int, int, long int</a:t>
            </a:r>
          </a:p>
          <a:p>
            <a:pPr lvl="1"/>
            <a:r>
              <a:rPr/>
              <a:t>signed and unsigned types</a:t>
            </a:r>
          </a:p>
          <a:p>
            <a:pPr lvl="0"/>
            <a:r>
              <a:rPr/>
              <a:t>Floating point</a:t>
            </a:r>
          </a:p>
          <a:p>
            <a:pPr lvl="1"/>
            <a:r>
              <a:rPr/>
              <a:t>float</a:t>
            </a:r>
          </a:p>
          <a:p>
            <a:pPr lvl="1"/>
            <a:r>
              <a:rPr/>
              <a:t>double, long double</a:t>
            </a:r>
          </a:p>
          <a:p>
            <a:pPr lvl="0"/>
            <a:r>
              <a:rPr/>
              <a:t>Size is implementation dependent</a:t>
            </a:r>
          </a:p>
          <a:p>
            <a:pPr lvl="1"/>
            <a:r>
              <a:rPr>
                <a:latin typeface="Courier"/>
              </a:rPr>
              <a:t>&lt;limits.h&gt;</a:t>
            </a:r>
            <a:r>
              <a:rPr/>
              <a:t> and </a:t>
            </a:r>
            <a:r>
              <a:rPr>
                <a:latin typeface="Courier"/>
              </a:rPr>
              <a:t>&lt;float.h&gt;</a:t>
            </a:r>
            <a:r>
              <a:rPr/>
              <a:t> contain constants for sizes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Integer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int is normally the natural size for a machine</a:t>
            </a:r>
          </a:p>
          <a:p>
            <a:pPr lvl="0"/>
            <a:r>
              <a:rPr/>
              <a:t>unsigned types store negative values in two’s complement form</a:t>
            </a:r>
          </a:p>
          <a:p>
            <a:pPr lvl="0"/>
            <a:r>
              <a:rPr/>
              <a:t>char meant for holding single byte character code</a:t>
            </a:r>
          </a:p>
          <a:p>
            <a:pPr lvl="1"/>
            <a:r>
              <a:rPr/>
              <a:t>insufficient for </a:t>
            </a:r>
            <a:r>
              <a:rPr>
                <a:hlinkClick r:id="rId2"/>
              </a:rPr>
              <a:t>Unicode and other codes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signed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0</a:t>
                      </a:r>
                      <a:r>
                        <a:rPr/>
                        <a:t> to </a:t>
                      </a:r>
                      <a:r>
                        <a:rPr>
                          <a:latin typeface="Courier"/>
                        </a:rPr>
                        <a:t>2^32 - 1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-2^31</a:t>
                      </a:r>
                      <a:r>
                        <a:rPr/>
                        <a:t> to </a:t>
                      </a:r>
                      <a:r>
                        <a:rPr>
                          <a:latin typeface="Courier"/>
                        </a:rPr>
                        <a:t>2^31 - 1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0</a:t>
                      </a:r>
                      <a:r>
                        <a:rPr/>
                        <a:t> to </a:t>
                      </a:r>
                      <a:r>
                        <a:rPr>
                          <a:latin typeface="Courier"/>
                        </a:rPr>
                        <a:t>2^32 - 1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-2^31</a:t>
                      </a:r>
                      <a:r>
                        <a:rPr/>
                        <a:t> to </a:t>
                      </a:r>
                      <a:r>
                        <a:rPr>
                          <a:latin typeface="Courier"/>
                        </a:rPr>
                        <a:t>2^31 - 1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0</a:t>
                      </a:r>
                      <a:r>
                        <a:rPr/>
                        <a:t> to </a:t>
                      </a:r>
                      <a:r>
                        <a:rPr>
                          <a:latin typeface="Courier"/>
                        </a:rPr>
                        <a:t>2^16 - 1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-2^15</a:t>
                      </a:r>
                      <a:r>
                        <a:rPr/>
                        <a:t> to </a:t>
                      </a:r>
                      <a:r>
                        <a:rPr>
                          <a:latin typeface="Courier"/>
                        </a:rPr>
                        <a:t>2^15 - 1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0</a:t>
                      </a:r>
                      <a:r>
                        <a:rPr/>
                        <a:t> to </a:t>
                      </a:r>
                      <a:r>
                        <a:rPr>
                          <a:latin typeface="Courier"/>
                        </a:rPr>
                        <a:t>2^8 - 1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-2^7</a:t>
                      </a:r>
                      <a:r>
                        <a:rPr/>
                        <a:t> to </a:t>
                      </a:r>
                      <a:r>
                        <a:rPr>
                          <a:latin typeface="Courier"/>
                        </a:rPr>
                        <a:t>2^7 - 1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Floating point types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Maximum and minimum values implementation dependent</a:t>
            </a:r>
          </a:p>
          <a:p>
            <a:pPr lvl="0"/>
            <a:r>
              <a:rPr/>
              <a:t>Decimal precision is limited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Precision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float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1E-37 to 1E+37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1E-308 to 1E+308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long double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1E-308 to 1E+308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Following types</a:t>
            </a:r>
          </a:p>
          <a:p>
            <a:pPr lvl="1"/>
            <a:r>
              <a:rPr/>
              <a:t>Numeric</a:t>
            </a:r>
          </a:p>
          <a:p>
            <a:pPr lvl="1"/>
            <a:r>
              <a:rPr/>
              <a:t>Character</a:t>
            </a:r>
          </a:p>
          <a:p>
            <a:pPr lvl="1"/>
            <a:r>
              <a:rPr/>
              <a:t>String</a:t>
            </a:r>
          </a:p>
          <a:p>
            <a:pPr lvl="1"/>
            <a:r>
              <a:rPr/>
              <a:t>Enumeration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Numeric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Integer constants</a:t>
            </a:r>
          </a:p>
          <a:p>
            <a:pPr lvl="1"/>
            <a:r>
              <a:rPr/>
              <a:t>A sequence of numbers (4567) is an </a:t>
            </a:r>
            <a:r>
              <a:rPr>
                <a:latin typeface="Courier"/>
              </a:rPr>
              <a:t>int</a:t>
            </a:r>
          </a:p>
          <a:p>
            <a:pPr lvl="1"/>
            <a:r>
              <a:rPr/>
              <a:t>Signed long integers specified by suffixing </a:t>
            </a:r>
            <a:r>
              <a:rPr>
                <a:latin typeface="Courier"/>
              </a:rPr>
              <a:t>l</a:t>
            </a:r>
            <a:r>
              <a:rPr/>
              <a:t> or </a:t>
            </a:r>
            <a:r>
              <a:rPr>
                <a:latin typeface="Courier"/>
              </a:rPr>
              <a:t>L</a:t>
            </a:r>
            <a:r>
              <a:rPr/>
              <a:t> (</a:t>
            </a:r>
            <a:r>
              <a:rPr>
                <a:latin typeface="Courier"/>
              </a:rPr>
              <a:t>4567L</a:t>
            </a:r>
            <a:r>
              <a:rPr/>
              <a:t>) and unsigned long integers by suffixing </a:t>
            </a:r>
            <a:r>
              <a:rPr>
                <a:latin typeface="Courier"/>
              </a:rPr>
              <a:t>ul</a:t>
            </a:r>
            <a:r>
              <a:rPr/>
              <a:t> or </a:t>
            </a:r>
            <a:r>
              <a:rPr>
                <a:latin typeface="Courier"/>
              </a:rPr>
              <a:t>UL</a:t>
            </a:r>
            <a:r>
              <a:rPr/>
              <a:t> (</a:t>
            </a:r>
            <a:r>
              <a:rPr>
                <a:latin typeface="Courier"/>
              </a:rPr>
              <a:t>4567UL</a:t>
            </a:r>
            <a:r>
              <a:rPr/>
              <a:t>)</a:t>
            </a:r>
          </a:p>
          <a:p>
            <a:pPr lvl="1"/>
            <a:r>
              <a:rPr/>
              <a:t>Octal values indicated with a leading </a:t>
            </a:r>
            <a:r>
              <a:rPr>
                <a:latin typeface="Courier"/>
              </a:rPr>
              <a:t>0</a:t>
            </a:r>
          </a:p>
          <a:p>
            <a:pPr lvl="1"/>
            <a:r>
              <a:rPr/>
              <a:t>Hexadecimal values indicated with leading </a:t>
            </a:r>
            <a:r>
              <a:rPr>
                <a:latin typeface="Courier"/>
              </a:rPr>
              <a:t>0x</a:t>
            </a:r>
          </a:p>
          <a:p>
            <a:pPr lvl="0"/>
            <a:r>
              <a:rPr/>
              <a:t>Floating-point constants</a:t>
            </a:r>
          </a:p>
          <a:p>
            <a:pPr lvl="1"/>
            <a:r>
              <a:rPr/>
              <a:t>A sequence of numbers with a decimal point (1.23) or an exponent (123E-2) or both (12.3E-1) is a double</a:t>
            </a:r>
          </a:p>
          <a:p>
            <a:pPr lvl="1"/>
            <a:r>
              <a:rPr/>
              <a:t>Long doubles are indicated by suffixing </a:t>
            </a:r>
            <a:r>
              <a:rPr>
                <a:latin typeface="Courier"/>
              </a:rPr>
              <a:t>l</a:t>
            </a:r>
            <a:r>
              <a:rPr/>
              <a:t> or </a:t>
            </a:r>
            <a:r>
              <a:rPr>
                <a:latin typeface="Courier"/>
              </a:rPr>
              <a:t>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Types, Operators and Expressions</dc:title>
  <dc:creator>Devendra Tewari</dc:creator>
  <cp:keywords/>
  <dcterms:created xsi:type="dcterms:W3CDTF">2024-10-10T12:55:31Z</dcterms:created>
  <dcterms:modified xsi:type="dcterms:W3CDTF">2024-10-10T12:55:31Z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