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22"/>
  </p:notesMasterIdLst>
  <p:handoutMasterIdLst>
    <p:handoutMasterId r:id="rId123"/>
  </p:handoutMasterIdLst>
  <p:sldIdLst>
    <p:sldId id="257" r:id="rId2"/>
    <p:sldId id="267" r:id="rId3"/>
    <p:sldId id="268" r:id="rId4"/>
    <p:sldId id="258" r:id="rId5"/>
    <p:sldId id="271" r:id="rId6"/>
    <p:sldId id="269" r:id="rId7"/>
    <p:sldId id="270" r:id="rId8"/>
    <p:sldId id="272" r:id="rId9"/>
    <p:sldId id="273" r:id="rId10"/>
    <p:sldId id="274" r:id="rId11"/>
    <p:sldId id="276" r:id="rId12"/>
    <p:sldId id="277" r:id="rId13"/>
    <p:sldId id="278" r:id="rId14"/>
    <p:sldId id="279" r:id="rId15"/>
    <p:sldId id="280" r:id="rId16"/>
    <p:sldId id="275" r:id="rId17"/>
    <p:sldId id="282" r:id="rId18"/>
    <p:sldId id="283" r:id="rId19"/>
    <p:sldId id="281" r:id="rId20"/>
    <p:sldId id="259" r:id="rId21"/>
    <p:sldId id="284" r:id="rId22"/>
    <p:sldId id="285" r:id="rId23"/>
    <p:sldId id="286" r:id="rId24"/>
    <p:sldId id="288" r:id="rId25"/>
    <p:sldId id="289" r:id="rId26"/>
    <p:sldId id="290" r:id="rId27"/>
    <p:sldId id="291" r:id="rId28"/>
    <p:sldId id="292" r:id="rId29"/>
    <p:sldId id="293" r:id="rId30"/>
    <p:sldId id="294" r:id="rId31"/>
    <p:sldId id="295" r:id="rId32"/>
    <p:sldId id="383" r:id="rId33"/>
    <p:sldId id="287" r:id="rId34"/>
    <p:sldId id="316" r:id="rId35"/>
    <p:sldId id="296" r:id="rId36"/>
    <p:sldId id="297" r:id="rId37"/>
    <p:sldId id="298" r:id="rId38"/>
    <p:sldId id="299" r:id="rId39"/>
    <p:sldId id="300" r:id="rId40"/>
    <p:sldId id="386" r:id="rId41"/>
    <p:sldId id="315" r:id="rId42"/>
    <p:sldId id="301" r:id="rId43"/>
    <p:sldId id="393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7" r:id="rId54"/>
    <p:sldId id="311" r:id="rId55"/>
    <p:sldId id="312" r:id="rId56"/>
    <p:sldId id="313" r:id="rId57"/>
    <p:sldId id="384" r:id="rId58"/>
    <p:sldId id="385" r:id="rId59"/>
    <p:sldId id="314" r:id="rId60"/>
    <p:sldId id="261" r:id="rId61"/>
    <p:sldId id="318" r:id="rId62"/>
    <p:sldId id="320" r:id="rId63"/>
    <p:sldId id="321" r:id="rId64"/>
    <p:sldId id="322" r:id="rId65"/>
    <p:sldId id="324" r:id="rId66"/>
    <p:sldId id="325" r:id="rId67"/>
    <p:sldId id="326" r:id="rId68"/>
    <p:sldId id="327" r:id="rId69"/>
    <p:sldId id="328" r:id="rId70"/>
    <p:sldId id="323" r:id="rId71"/>
    <p:sldId id="319" r:id="rId72"/>
    <p:sldId id="329" r:id="rId73"/>
    <p:sldId id="330" r:id="rId74"/>
    <p:sldId id="388" r:id="rId75"/>
    <p:sldId id="331" r:id="rId76"/>
    <p:sldId id="332" r:id="rId77"/>
    <p:sldId id="368" r:id="rId78"/>
    <p:sldId id="333" r:id="rId79"/>
    <p:sldId id="369" r:id="rId80"/>
    <p:sldId id="335" r:id="rId81"/>
    <p:sldId id="380" r:id="rId82"/>
    <p:sldId id="334" r:id="rId83"/>
    <p:sldId id="389" r:id="rId84"/>
    <p:sldId id="265" r:id="rId85"/>
    <p:sldId id="336" r:id="rId86"/>
    <p:sldId id="338" r:id="rId87"/>
    <p:sldId id="342" r:id="rId88"/>
    <p:sldId id="370" r:id="rId89"/>
    <p:sldId id="371" r:id="rId90"/>
    <p:sldId id="372" r:id="rId91"/>
    <p:sldId id="364" r:id="rId92"/>
    <p:sldId id="363" r:id="rId93"/>
    <p:sldId id="365" r:id="rId94"/>
    <p:sldId id="366" r:id="rId95"/>
    <p:sldId id="390" r:id="rId96"/>
    <p:sldId id="339" r:id="rId97"/>
    <p:sldId id="345" r:id="rId98"/>
    <p:sldId id="373" r:id="rId99"/>
    <p:sldId id="374" r:id="rId100"/>
    <p:sldId id="375" r:id="rId101"/>
    <p:sldId id="378" r:id="rId102"/>
    <p:sldId id="346" r:id="rId103"/>
    <p:sldId id="354" r:id="rId104"/>
    <p:sldId id="347" r:id="rId105"/>
    <p:sldId id="360" r:id="rId106"/>
    <p:sldId id="348" r:id="rId107"/>
    <p:sldId id="353" r:id="rId108"/>
    <p:sldId id="361" r:id="rId109"/>
    <p:sldId id="356" r:id="rId110"/>
    <p:sldId id="362" r:id="rId111"/>
    <p:sldId id="350" r:id="rId112"/>
    <p:sldId id="351" r:id="rId113"/>
    <p:sldId id="358" r:id="rId114"/>
    <p:sldId id="359" r:id="rId115"/>
    <p:sldId id="391" r:id="rId116"/>
    <p:sldId id="392" r:id="rId117"/>
    <p:sldId id="381" r:id="rId118"/>
    <p:sldId id="382" r:id="rId119"/>
    <p:sldId id="379" r:id="rId120"/>
    <p:sldId id="387" r:id="rId121"/>
  </p:sldIdLst>
  <p:sldSz cx="9144000" cy="6858000" type="letter"/>
  <p:notesSz cx="6642100" cy="9653588"/>
  <p:defaultTextStyle>
    <a:defPPr>
      <a:defRPr lang="en-US"/>
    </a:defPPr>
    <a:lvl1pPr algn="ctr" rtl="0" eaLnBrk="0" fontAlgn="base" hangingPunct="0">
      <a:lnSpc>
        <a:spcPct val="95000"/>
      </a:lnSpc>
      <a:spcBef>
        <a:spcPct val="35000"/>
      </a:spcBef>
      <a:spcAft>
        <a:spcPct val="0"/>
      </a:spcAft>
      <a:buClr>
        <a:srgbClr val="8CF4EA"/>
      </a:buClr>
      <a:buSzPct val="125000"/>
      <a:buFont typeface="Arial" panose="020B0604020202020204" pitchFamily="34" charset="0"/>
      <a:defRPr sz="22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anose="020B0604020202020204" pitchFamily="34" charset="0"/>
        <a:ea typeface="+mn-ea"/>
        <a:cs typeface="+mn-cs"/>
      </a:defRPr>
    </a:lvl1pPr>
    <a:lvl2pPr marL="457200" algn="ctr" rtl="0" eaLnBrk="0" fontAlgn="base" hangingPunct="0">
      <a:lnSpc>
        <a:spcPct val="95000"/>
      </a:lnSpc>
      <a:spcBef>
        <a:spcPct val="35000"/>
      </a:spcBef>
      <a:spcAft>
        <a:spcPct val="0"/>
      </a:spcAft>
      <a:buClr>
        <a:srgbClr val="8CF4EA"/>
      </a:buClr>
      <a:buSzPct val="125000"/>
      <a:buFont typeface="Arial" panose="020B0604020202020204" pitchFamily="34" charset="0"/>
      <a:defRPr sz="22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anose="020B0604020202020204" pitchFamily="34" charset="0"/>
        <a:ea typeface="+mn-ea"/>
        <a:cs typeface="+mn-cs"/>
      </a:defRPr>
    </a:lvl2pPr>
    <a:lvl3pPr marL="914400" algn="ctr" rtl="0" eaLnBrk="0" fontAlgn="base" hangingPunct="0">
      <a:lnSpc>
        <a:spcPct val="95000"/>
      </a:lnSpc>
      <a:spcBef>
        <a:spcPct val="35000"/>
      </a:spcBef>
      <a:spcAft>
        <a:spcPct val="0"/>
      </a:spcAft>
      <a:buClr>
        <a:srgbClr val="8CF4EA"/>
      </a:buClr>
      <a:buSzPct val="125000"/>
      <a:buFont typeface="Arial" panose="020B0604020202020204" pitchFamily="34" charset="0"/>
      <a:defRPr sz="22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anose="020B0604020202020204" pitchFamily="34" charset="0"/>
        <a:ea typeface="+mn-ea"/>
        <a:cs typeface="+mn-cs"/>
      </a:defRPr>
    </a:lvl3pPr>
    <a:lvl4pPr marL="1371600" algn="ctr" rtl="0" eaLnBrk="0" fontAlgn="base" hangingPunct="0">
      <a:lnSpc>
        <a:spcPct val="95000"/>
      </a:lnSpc>
      <a:spcBef>
        <a:spcPct val="35000"/>
      </a:spcBef>
      <a:spcAft>
        <a:spcPct val="0"/>
      </a:spcAft>
      <a:buClr>
        <a:srgbClr val="8CF4EA"/>
      </a:buClr>
      <a:buSzPct val="125000"/>
      <a:buFont typeface="Arial" panose="020B0604020202020204" pitchFamily="34" charset="0"/>
      <a:defRPr sz="22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anose="020B0604020202020204" pitchFamily="34" charset="0"/>
        <a:ea typeface="+mn-ea"/>
        <a:cs typeface="+mn-cs"/>
      </a:defRPr>
    </a:lvl4pPr>
    <a:lvl5pPr marL="1828800" algn="ctr" rtl="0" eaLnBrk="0" fontAlgn="base" hangingPunct="0">
      <a:lnSpc>
        <a:spcPct val="95000"/>
      </a:lnSpc>
      <a:spcBef>
        <a:spcPct val="35000"/>
      </a:spcBef>
      <a:spcAft>
        <a:spcPct val="0"/>
      </a:spcAft>
      <a:buClr>
        <a:srgbClr val="8CF4EA"/>
      </a:buClr>
      <a:buSzPct val="125000"/>
      <a:buFont typeface="Arial" panose="020B0604020202020204" pitchFamily="34" charset="0"/>
      <a:defRPr sz="22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2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2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2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2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39">
          <p15:clr>
            <a:srgbClr val="A4A3A4"/>
          </p15:clr>
        </p15:guide>
        <p15:guide id="2" pos="209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B9B9B9"/>
    <a:srgbClr val="41414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56" autoAdjust="0"/>
    <p:restoredTop sz="67446" autoAdjust="0"/>
  </p:normalViewPr>
  <p:slideViewPr>
    <p:cSldViewPr>
      <p:cViewPr varScale="1">
        <p:scale>
          <a:sx n="67" d="100"/>
          <a:sy n="67" d="100"/>
        </p:scale>
        <p:origin x="1488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9194"/>
    </p:cViewPr>
  </p:sorterViewPr>
  <p:notesViewPr>
    <p:cSldViewPr>
      <p:cViewPr>
        <p:scale>
          <a:sx n="100" d="100"/>
          <a:sy n="100" d="100"/>
        </p:scale>
        <p:origin x="-924" y="-72"/>
      </p:cViewPr>
      <p:guideLst>
        <p:guide orient="horz" pos="3039"/>
        <p:guide pos="209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presProps" Target="pres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0"/>
            <a:ext cx="2879726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279" tIns="0" rIns="19279" bIns="0" numCol="1" anchor="t" anchorCtr="0" compatLnSpc="1">
            <a:prstTxWarp prst="textNoShape">
              <a:avLst/>
            </a:prstTxWarp>
          </a:bodyPr>
          <a:lstStyle>
            <a:lvl1pPr algn="l" defTabSz="925513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000" b="0" i="1">
                <a:effectLst/>
              </a:defRPr>
            </a:lvl1pPr>
          </a:lstStyle>
          <a:p>
            <a:endParaRPr lang="en-US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3963" y="0"/>
            <a:ext cx="2879725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279" tIns="0" rIns="19279" bIns="0" numCol="1" anchor="t" anchorCtr="0" compatLnSpc="1">
            <a:prstTxWarp prst="textNoShape">
              <a:avLst/>
            </a:prstTxWarp>
          </a:bodyPr>
          <a:lstStyle>
            <a:lvl1pPr algn="r" defTabSz="925513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000" b="0" i="1">
                <a:effectLst/>
              </a:defRPr>
            </a:lvl1pPr>
          </a:lstStyle>
          <a:p>
            <a:endParaRPr lang="en-US" alt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588" y="9172575"/>
            <a:ext cx="2879726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279" tIns="0" rIns="19279" bIns="0" numCol="1" anchor="b" anchorCtr="0" compatLnSpc="1">
            <a:prstTxWarp prst="textNoShape">
              <a:avLst/>
            </a:prstTxWarp>
          </a:bodyPr>
          <a:lstStyle>
            <a:lvl1pPr algn="l" defTabSz="925513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000" b="0" i="1">
                <a:effectLst/>
              </a:defRPr>
            </a:lvl1pPr>
          </a:lstStyle>
          <a:p>
            <a:endParaRPr lang="en-US" alt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3963" y="9172575"/>
            <a:ext cx="2879725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279" tIns="0" rIns="19279" bIns="0" numCol="1" anchor="b" anchorCtr="0" compatLnSpc="1">
            <a:prstTxWarp prst="textNoShape">
              <a:avLst/>
            </a:prstTxWarp>
          </a:bodyPr>
          <a:lstStyle>
            <a:lvl1pPr algn="r" defTabSz="925513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000" b="0" i="1">
                <a:effectLst/>
              </a:defRPr>
            </a:lvl1pPr>
          </a:lstStyle>
          <a:p>
            <a:fld id="{712392C2-F425-4B50-AA66-147DE190AE2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36872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0"/>
            <a:ext cx="2879726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279" tIns="0" rIns="19279" bIns="0" numCol="1" anchor="t" anchorCtr="0" compatLnSpc="1">
            <a:prstTxWarp prst="textNoShape">
              <a:avLst/>
            </a:prstTxWarp>
          </a:bodyPr>
          <a:lstStyle>
            <a:lvl1pPr algn="l" defTabSz="925513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000" b="0" i="1">
                <a:effectLst/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3963" y="0"/>
            <a:ext cx="2879725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279" tIns="0" rIns="19279" bIns="0" numCol="1" anchor="t" anchorCtr="0" compatLnSpc="1">
            <a:prstTxWarp prst="textNoShape">
              <a:avLst/>
            </a:prstTxWarp>
          </a:bodyPr>
          <a:lstStyle>
            <a:lvl1pPr algn="r" defTabSz="925513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000" b="0" i="1">
                <a:effectLst/>
                <a:latin typeface="Times New Roman" panose="02020603050405020304" pitchFamily="18" charset="0"/>
              </a:defRPr>
            </a:lvl1pPr>
          </a:lstStyle>
          <a:p>
            <a:endParaRPr lang="pt-BR" alt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9172575"/>
            <a:ext cx="2879726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0387" tIns="0" rIns="19279" bIns="0" numCol="1" anchor="t" anchorCtr="0" compatLnSpc="1">
            <a:prstTxWarp prst="textNoShape">
              <a:avLst/>
            </a:prstTxWarp>
          </a:bodyPr>
          <a:lstStyle>
            <a:lvl1pPr algn="l" defTabSz="925513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000" b="0" i="1">
                <a:effectLst/>
                <a:latin typeface="Times New Roman" panose="02020603050405020304" pitchFamily="18" charset="0"/>
              </a:defRPr>
            </a:lvl1pPr>
          </a:lstStyle>
          <a:p>
            <a:r>
              <a:rPr lang="en-US" altLang="en-US"/>
              <a:t>eXtensible Markup Language</a:t>
            </a:r>
          </a:p>
          <a:p>
            <a:endParaRPr lang="en-US" alt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3963" y="9172575"/>
            <a:ext cx="2879725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279" tIns="0" rIns="200387" bIns="0" numCol="1" anchor="t" anchorCtr="0" compatLnSpc="1">
            <a:prstTxWarp prst="textNoShape">
              <a:avLst/>
            </a:prstTxWarp>
          </a:bodyPr>
          <a:lstStyle>
            <a:lvl1pPr algn="r" defTabSz="925513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000" b="0" i="1">
                <a:effectLst/>
                <a:latin typeface="Times New Roman" panose="02020603050405020304" pitchFamily="18" charset="0"/>
              </a:defRPr>
            </a:lvl1pPr>
          </a:lstStyle>
          <a:p>
            <a:fld id="{F845E3D4-EDD2-4FC7-9EA4-878288956FD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179513" y="4586288"/>
            <a:ext cx="4356100" cy="314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86" tIns="46593" rIns="93186" bIns="4659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notes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055" name="Rectangle 7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909638" y="725488"/>
            <a:ext cx="4822825" cy="36163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191617260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eXtensible Markup Language</a:t>
            </a:r>
          </a:p>
          <a:p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49EC1D-D0E6-43CB-B8F6-AE09D9B84510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44953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953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pt-BR" altLang="en-US" b="1"/>
              <a:t>Aviso</a:t>
            </a:r>
          </a:p>
          <a:p>
            <a:r>
              <a:rPr lang="pt-BR" altLang="en-US"/>
              <a:t>O autor reserva todos os direitos a esta obra. A cópia inteira ou em partes é proibida com exceção de uma impressão para uso pessoal. Qualquer outro uso exige a autorização do autor.</a:t>
            </a:r>
          </a:p>
          <a:p>
            <a:endParaRPr lang="pt-BR" altLang="en-US"/>
          </a:p>
          <a:p>
            <a:r>
              <a:rPr lang="pt-BR" altLang="en-US" b="1"/>
              <a:t>Agradecimentos</a:t>
            </a:r>
          </a:p>
          <a:p>
            <a:r>
              <a:rPr lang="pt-BR" altLang="en-US"/>
              <a:t>Agradeço a minha esposa e filha para mim dar força e tempo para estudar. Agradeço a Wanda Belo por ter ajudado na correção de erros gramáticos e outras inconsistências. Finalmente, agradeço todos os estudantes que tem lido o texto e dado sugestões de melhoria.</a:t>
            </a:r>
          </a:p>
          <a:p>
            <a:endParaRPr lang="pt-BR" altLang="en-US"/>
          </a:p>
          <a:p>
            <a:r>
              <a:rPr lang="pt-BR" altLang="en-US" b="1"/>
              <a:t>Feedback</a:t>
            </a:r>
          </a:p>
          <a:p>
            <a:r>
              <a:rPr lang="pt-BR" altLang="en-US"/>
              <a:t>Envie seus comentários para tewarid@msn.com.</a:t>
            </a:r>
          </a:p>
        </p:txBody>
      </p:sp>
    </p:spTree>
    <p:extLst>
      <p:ext uri="{BB962C8B-B14F-4D97-AF65-F5344CB8AC3E}">
        <p14:creationId xmlns:p14="http://schemas.microsoft.com/office/powerpoint/2010/main" val="12209172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eXtensible Markup Language</a:t>
            </a:r>
          </a:p>
          <a:p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842B6C-FD74-468B-A5FE-C1FAEBE74747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44441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4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9513" y="4586288"/>
            <a:ext cx="4367212" cy="3400425"/>
          </a:xfrm>
        </p:spPr>
        <p:txBody>
          <a:bodyPr/>
          <a:lstStyle/>
          <a:p>
            <a:r>
              <a:rPr lang="pt-BR" altLang="en-US" b="1"/>
              <a:t>Browser XML</a:t>
            </a:r>
          </a:p>
          <a:p>
            <a:r>
              <a:rPr lang="pt-BR" altLang="en-US"/>
              <a:t>Usado para visualizar documentos XML. Geralmente mostra o documento XML como uma árvore de marcadores. Também permite utilizar um arquivo de folha de estilo em cascata (CSS / XSL) para formatar elementos. Exemplos são Internet Explorer e Mozilla.</a:t>
            </a:r>
          </a:p>
          <a:p>
            <a:endParaRPr lang="pt-BR" altLang="en-US"/>
          </a:p>
          <a:p>
            <a:r>
              <a:rPr lang="pt-BR" altLang="en-US" b="1"/>
              <a:t>Editor XML</a:t>
            </a:r>
          </a:p>
          <a:p>
            <a:r>
              <a:rPr lang="pt-BR" altLang="en-US"/>
              <a:t>Usado para editar e validar um documento XML. Exemplos são XMLSpy e Microsoft XML Notepad.</a:t>
            </a:r>
          </a:p>
          <a:p>
            <a:endParaRPr lang="pt-BR" altLang="en-US"/>
          </a:p>
          <a:p>
            <a:r>
              <a:rPr lang="pt-BR" altLang="en-US" b="1"/>
              <a:t>Parser XML</a:t>
            </a:r>
          </a:p>
          <a:p>
            <a:r>
              <a:rPr lang="pt-BR" altLang="en-US"/>
              <a:t>Usado para ler e validar documentos XML usando uma linguagem de programação. Exemplos são MSXML da Microsoft e XERCES da Apache.</a:t>
            </a:r>
          </a:p>
          <a:p>
            <a:endParaRPr lang="pt-BR" altLang="en-US"/>
          </a:p>
          <a:p>
            <a:r>
              <a:rPr lang="pt-BR" altLang="en-US" b="1"/>
              <a:t>Processador XSL</a:t>
            </a:r>
          </a:p>
          <a:p>
            <a:r>
              <a:rPr lang="pt-BR" altLang="en-US"/>
              <a:t>Usado para transformar um documento XML para um outro documento (HTML, XML, Texto, ...). Exemplos são MSXML da Microsoft e XALAN da Apache.</a:t>
            </a:r>
          </a:p>
        </p:txBody>
      </p:sp>
    </p:spTree>
    <p:extLst>
      <p:ext uri="{BB962C8B-B14F-4D97-AF65-F5344CB8AC3E}">
        <p14:creationId xmlns:p14="http://schemas.microsoft.com/office/powerpoint/2010/main" val="542584314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eXtensible Markup Language</a:t>
            </a:r>
          </a:p>
          <a:p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808E2E-A939-4505-96FB-51D95EBF8658}" type="slidenum">
              <a:rPr lang="en-US" altLang="en-US"/>
              <a:pPr/>
              <a:t>100</a:t>
            </a:fld>
            <a:endParaRPr lang="en-US" altLang="en-US"/>
          </a:p>
        </p:txBody>
      </p:sp>
      <p:sp>
        <p:nvSpPr>
          <p:cNvPr id="71168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9513" y="4586288"/>
            <a:ext cx="4384675" cy="3948112"/>
          </a:xfrm>
        </p:spPr>
        <p:txBody>
          <a:bodyPr/>
          <a:lstStyle/>
          <a:p>
            <a:r>
              <a:rPr lang="pt-BR" altLang="en-US" b="1"/>
              <a:t>Selecionando Atributos</a:t>
            </a:r>
          </a:p>
          <a:p>
            <a:r>
              <a:rPr lang="pt-BR" altLang="en-US"/>
              <a:t>Usamos “@” antes do nome para especificar um atributo. “@*” seleciona qualquer atributo. Por exemplo </a:t>
            </a:r>
            <a:r>
              <a:rPr lang="pt-BR" altLang="en-US" sz="900">
                <a:latin typeface="Courier New" panose="02070309020205020404" pitchFamily="49" charset="0"/>
              </a:rPr>
              <a:t>@nome</a:t>
            </a:r>
            <a:r>
              <a:rPr lang="pt-BR" altLang="en-US"/>
              <a:t> é o atributo chamado nome do elemento atual. XPATH tem o conceito de nó atual como temos o conceito de diretório atual no sistema de arquivos.</a:t>
            </a:r>
          </a:p>
          <a:p>
            <a:endParaRPr lang="pt-BR" altLang="en-US"/>
          </a:p>
          <a:p>
            <a:r>
              <a:rPr lang="pt-BR" altLang="en-US" b="1"/>
              <a:t>Algumas Funções utilizadas na expressão XPATH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position()</a:t>
            </a:r>
            <a:r>
              <a:rPr lang="pt-BR" altLang="en-US"/>
              <a:t> – Retorna posição do nó atual dentro de uma lista de nós.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text()</a:t>
            </a:r>
            <a:r>
              <a:rPr lang="pt-BR" altLang="en-US"/>
              <a:t> – Retorna texto de um elemento.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last()</a:t>
            </a:r>
            <a:r>
              <a:rPr lang="pt-BR" altLang="en-US"/>
              <a:t> – Retorna posição do último nó na lista atual de nós.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count()</a:t>
            </a:r>
            <a:r>
              <a:rPr lang="pt-BR" altLang="en-US"/>
              <a:t> – Retorna o número de nós na lista atual de nós.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not()</a:t>
            </a:r>
            <a:r>
              <a:rPr lang="pt-BR" altLang="en-US"/>
              <a:t> – Nega o argumento.</a:t>
            </a:r>
          </a:p>
          <a:p>
            <a:pPr>
              <a:lnSpc>
                <a:spcPct val="90000"/>
              </a:lnSpc>
            </a:pPr>
            <a:r>
              <a:rPr lang="pt-BR" altLang="en-US" sz="900">
                <a:latin typeface="Courier New" panose="02070309020205020404" pitchFamily="49" charset="0"/>
              </a:rPr>
              <a:t>contains()</a:t>
            </a:r>
            <a:r>
              <a:rPr lang="pt-BR" altLang="en-US"/>
              <a:t> – Retorna verdadeiro se o primeiro argumento contém o segundo.</a:t>
            </a:r>
          </a:p>
          <a:p>
            <a:pPr>
              <a:lnSpc>
                <a:spcPct val="90000"/>
              </a:lnSpc>
            </a:pPr>
            <a:r>
              <a:rPr lang="pt-BR" altLang="en-US" sz="900">
                <a:latin typeface="Courier New" panose="02070309020205020404" pitchFamily="49" charset="0"/>
              </a:rPr>
              <a:t>starts-with()</a:t>
            </a:r>
            <a:r>
              <a:rPr lang="pt-BR" altLang="en-US"/>
              <a:t> – Retorna verdadeiro se o primeiro argumento começa com o segundo.</a:t>
            </a:r>
          </a:p>
          <a:p>
            <a:pPr>
              <a:lnSpc>
                <a:spcPct val="90000"/>
              </a:lnSpc>
            </a:pPr>
            <a:endParaRPr lang="pt-BR" altLang="en-US"/>
          </a:p>
          <a:p>
            <a:pPr>
              <a:lnSpc>
                <a:spcPct val="90000"/>
              </a:lnSpc>
            </a:pPr>
            <a:r>
              <a:rPr lang="pt-BR" altLang="en-US" b="1"/>
              <a:t>Exemplo de Seleção – Lendo Texto do Elemento</a:t>
            </a:r>
          </a:p>
          <a:p>
            <a:pPr>
              <a:lnSpc>
                <a:spcPct val="90000"/>
              </a:lnSpc>
            </a:pPr>
            <a:r>
              <a:rPr lang="pt-BR" altLang="en-US" sz="900">
                <a:latin typeface="Courier New" panose="02070309020205020404" pitchFamily="49" charset="0"/>
              </a:rPr>
              <a:t>/artigo/secao[position()=2]/titulo/text()</a:t>
            </a:r>
            <a:endParaRPr lang="pt-BR" altLang="en-US"/>
          </a:p>
          <a:p>
            <a:pPr>
              <a:lnSpc>
                <a:spcPct val="90000"/>
              </a:lnSpc>
            </a:pPr>
            <a:endParaRPr lang="pt-BR" altLang="en-US"/>
          </a:p>
          <a:p>
            <a:pPr>
              <a:lnSpc>
                <a:spcPct val="90000"/>
              </a:lnSpc>
            </a:pPr>
            <a:r>
              <a:rPr lang="pt-BR" altLang="en-US" b="1"/>
              <a:t>Observação</a:t>
            </a:r>
            <a:endParaRPr lang="pt-BR" altLang="en-US"/>
          </a:p>
          <a:p>
            <a:pPr>
              <a:lnSpc>
                <a:spcPct val="90000"/>
              </a:lnSpc>
            </a:pPr>
            <a:r>
              <a:rPr lang="pt-BR" altLang="en-US"/>
              <a:t>Para mais detalhes veja http://www.w3.org/TR/1999/REC-xpath-19991116</a:t>
            </a:r>
          </a:p>
        </p:txBody>
      </p:sp>
    </p:spTree>
    <p:extLst>
      <p:ext uri="{BB962C8B-B14F-4D97-AF65-F5344CB8AC3E}">
        <p14:creationId xmlns:p14="http://schemas.microsoft.com/office/powerpoint/2010/main" val="3280347803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eXtensible Markup Language</a:t>
            </a:r>
          </a:p>
          <a:p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49800A-126E-4D39-9995-7C1CF234257B}" type="slidenum">
              <a:rPr lang="en-US" altLang="en-US"/>
              <a:pPr/>
              <a:t>101</a:t>
            </a:fld>
            <a:endParaRPr lang="en-US" altLang="en-US"/>
          </a:p>
        </p:txBody>
      </p:sp>
      <p:sp>
        <p:nvSpPr>
          <p:cNvPr id="71987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en-US" b="1"/>
              <a:t>Exemplo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&lt;xsl:stylesheet version="1.0" xmlns:xsl="http://www.w3.org/1999/XSL/Transform" xmlns:fo="http://www.w3.org/1999/XSL/Format"&gt;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&lt;xsl:output method="xml"/&gt;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&lt;xsl:template match="/"&gt;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  &lt;xsl:apply-templates/&gt;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&lt;/xsl:template&gt;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...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&lt;/xsl:stylesheet&gt;</a:t>
            </a:r>
          </a:p>
          <a:p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987914996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eXtensible Markup Language</a:t>
            </a:r>
          </a:p>
          <a:p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3897EA-B904-41A9-9093-37D9F3AD96F3}" type="slidenum">
              <a:rPr lang="en-US" altLang="en-US"/>
              <a:pPr/>
              <a:t>102</a:t>
            </a:fld>
            <a:endParaRPr lang="en-US" altLang="en-US"/>
          </a:p>
        </p:txBody>
      </p:sp>
      <p:sp>
        <p:nvSpPr>
          <p:cNvPr id="71270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9325" y="4598988"/>
            <a:ext cx="4743450" cy="3140075"/>
          </a:xfrm>
        </p:spPr>
        <p:txBody>
          <a:bodyPr/>
          <a:lstStyle/>
          <a:p>
            <a:r>
              <a:rPr lang="pt-BR" altLang="en-US" b="1"/>
              <a:t>Atributos do elemento xsl:template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match</a:t>
            </a:r>
            <a:r>
              <a:rPr lang="pt-BR" altLang="en-US"/>
              <a:t> – Expressão XPATH.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name</a:t>
            </a:r>
            <a:r>
              <a:rPr lang="pt-BR" altLang="en-US"/>
              <a:t> – Nome do template.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priority</a:t>
            </a:r>
            <a:r>
              <a:rPr lang="pt-BR" altLang="en-US"/>
              <a:t> – Prioridade da execução (resolução de conflito).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mode</a:t>
            </a:r>
            <a:r>
              <a:rPr lang="pt-BR" altLang="en-US"/>
              <a:t> – Modo (permite processamento múltiplo de elementos).</a:t>
            </a:r>
          </a:p>
          <a:p>
            <a:r>
              <a:rPr lang="pt-BR" altLang="en-US"/>
              <a:t>O atributo </a:t>
            </a:r>
            <a:r>
              <a:rPr lang="pt-BR" altLang="en-US" sz="900">
                <a:latin typeface="Courier New" panose="02070309020205020404" pitchFamily="49" charset="0"/>
              </a:rPr>
              <a:t>match</a:t>
            </a:r>
            <a:r>
              <a:rPr lang="pt-BR" altLang="en-US"/>
              <a:t> é uma expressão XPATH que identifica os nós aos quais o template pode ser aplicado. Se o atributo </a:t>
            </a:r>
            <a:r>
              <a:rPr lang="pt-BR" altLang="en-US">
                <a:latin typeface="Courier New" panose="02070309020205020404" pitchFamily="49" charset="0"/>
              </a:rPr>
              <a:t>name</a:t>
            </a:r>
            <a:r>
              <a:rPr lang="pt-BR" altLang="en-US"/>
              <a:t> não for especificado o atributo é obrigatório.</a:t>
            </a:r>
          </a:p>
          <a:p>
            <a:endParaRPr lang="pt-BR" altLang="en-US"/>
          </a:p>
          <a:p>
            <a:r>
              <a:rPr lang="pt-BR" altLang="en-US" b="1"/>
              <a:t>Aplicando Templates – xsl:apply-templates</a:t>
            </a:r>
          </a:p>
          <a:p>
            <a:r>
              <a:rPr lang="pt-BR" altLang="en-US"/>
              <a:t>Usado para aplicar templates para nós filhos do nó atual. O elemento pode conter os atributos: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select</a:t>
            </a:r>
            <a:r>
              <a:rPr lang="pt-BR" altLang="en-US"/>
              <a:t> – Template a ser aplicado.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mode</a:t>
            </a:r>
            <a:r>
              <a:rPr lang="pt-BR" altLang="en-US"/>
              <a:t> – Modo (corresponde a um template com o mesmo modo).</a:t>
            </a:r>
          </a:p>
        </p:txBody>
      </p:sp>
    </p:spTree>
    <p:extLst>
      <p:ext uri="{BB962C8B-B14F-4D97-AF65-F5344CB8AC3E}">
        <p14:creationId xmlns:p14="http://schemas.microsoft.com/office/powerpoint/2010/main" val="4078786532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eXtensible Markup Language</a:t>
            </a:r>
          </a:p>
          <a:p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9D1317-5C6A-48DE-858D-0B9F38CF249E}" type="slidenum">
              <a:rPr lang="en-US" altLang="en-US"/>
              <a:pPr/>
              <a:t>103</a:t>
            </a:fld>
            <a:endParaRPr lang="en-US" altLang="en-US"/>
          </a:p>
        </p:txBody>
      </p:sp>
      <p:sp>
        <p:nvSpPr>
          <p:cNvPr id="71782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9513" y="4586288"/>
            <a:ext cx="4459287" cy="3643312"/>
          </a:xfrm>
        </p:spPr>
        <p:txBody>
          <a:bodyPr/>
          <a:lstStyle/>
          <a:p>
            <a:r>
              <a:rPr lang="pt-BR" altLang="en-US" b="1"/>
              <a:t>Atributos do xsl:variable</a:t>
            </a:r>
          </a:p>
          <a:p>
            <a:r>
              <a:rPr lang="pt-BR" altLang="en-US"/>
              <a:t>name</a:t>
            </a:r>
            <a:r>
              <a:rPr lang="pt-BR" altLang="en-US" sz="900"/>
              <a:t> – </a:t>
            </a:r>
            <a:r>
              <a:rPr lang="pt-BR" altLang="en-US"/>
              <a:t>Nome da variável</a:t>
            </a:r>
          </a:p>
          <a:p>
            <a:r>
              <a:rPr lang="pt-BR" altLang="en-US"/>
              <a:t>select</a:t>
            </a:r>
            <a:r>
              <a:rPr lang="pt-BR" altLang="en-US" sz="900"/>
              <a:t> – </a:t>
            </a:r>
            <a:r>
              <a:rPr lang="pt-BR" altLang="en-US"/>
              <a:t>Expressão XPATH ou valor constante</a:t>
            </a:r>
          </a:p>
          <a:p>
            <a:endParaRPr lang="pt-BR" altLang="en-US"/>
          </a:p>
          <a:p>
            <a:r>
              <a:rPr lang="pt-BR" altLang="en-US" b="1"/>
              <a:t>Atributos do xsl:param</a:t>
            </a:r>
          </a:p>
          <a:p>
            <a:r>
              <a:rPr lang="pt-BR" altLang="en-US"/>
              <a:t>name</a:t>
            </a:r>
            <a:r>
              <a:rPr lang="pt-BR" altLang="en-US" sz="900"/>
              <a:t> – </a:t>
            </a:r>
            <a:r>
              <a:rPr lang="pt-BR" altLang="en-US"/>
              <a:t>Nome do parâmetro</a:t>
            </a:r>
          </a:p>
          <a:p>
            <a:r>
              <a:rPr lang="pt-BR" altLang="en-US"/>
              <a:t>select</a:t>
            </a:r>
            <a:r>
              <a:rPr lang="pt-BR" altLang="en-US" sz="900"/>
              <a:t> – </a:t>
            </a:r>
            <a:r>
              <a:rPr lang="pt-BR" altLang="en-US"/>
              <a:t>Valor padrão</a:t>
            </a:r>
          </a:p>
          <a:p>
            <a:endParaRPr lang="pt-BR" altLang="en-US"/>
          </a:p>
          <a:p>
            <a:r>
              <a:rPr lang="pt-BR" altLang="en-US" b="1"/>
              <a:t>Exemplo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&lt;xsl:template name="qualquer"&gt;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&lt;xsl:param name="param-1" select="1"/&gt;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&lt;xsl:variable name="var-1" select="2"/&gt;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&lt;xsl:variable name="var-2"&gt;valor texto&lt;/xsl:variable 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&lt;/xsl:template&gt;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...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&lt;xsl:call-template name="qualquer"&gt;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&lt;xsl:with-param name="param-1"&gt;3&lt;/xsl:with-param&gt;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&lt;/xsl:call-template&gt;</a:t>
            </a:r>
          </a:p>
        </p:txBody>
      </p:sp>
    </p:spTree>
    <p:extLst>
      <p:ext uri="{BB962C8B-B14F-4D97-AF65-F5344CB8AC3E}">
        <p14:creationId xmlns:p14="http://schemas.microsoft.com/office/powerpoint/2010/main" val="3998862036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eXtensible Markup Language</a:t>
            </a:r>
          </a:p>
          <a:p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D7B27F-5F90-44A5-B9AC-809CA70C3E3B}" type="slidenum">
              <a:rPr lang="en-US" altLang="en-US"/>
              <a:pPr/>
              <a:t>104</a:t>
            </a:fld>
            <a:endParaRPr lang="en-US" altLang="en-US"/>
          </a:p>
        </p:txBody>
      </p:sp>
      <p:sp>
        <p:nvSpPr>
          <p:cNvPr id="71373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9513" y="4586288"/>
            <a:ext cx="4384675" cy="3871912"/>
          </a:xfrm>
        </p:spPr>
        <p:txBody>
          <a:bodyPr/>
          <a:lstStyle/>
          <a:p>
            <a:r>
              <a:rPr lang="pt-BR" altLang="en-US" b="1"/>
              <a:t>Atributos do xsl:value-of</a:t>
            </a:r>
          </a:p>
          <a:p>
            <a:r>
              <a:rPr lang="pt-BR" altLang="en-US"/>
              <a:t>select</a:t>
            </a:r>
            <a:r>
              <a:rPr lang="pt-BR" altLang="en-US" sz="900"/>
              <a:t> – </a:t>
            </a:r>
            <a:r>
              <a:rPr lang="pt-BR" altLang="en-US"/>
              <a:t>Expressão XPATH ou nome de um variável</a:t>
            </a:r>
          </a:p>
          <a:p>
            <a:r>
              <a:rPr lang="pt-BR" altLang="en-US"/>
              <a:t>disable-output-escaping</a:t>
            </a:r>
            <a:r>
              <a:rPr lang="pt-BR" altLang="en-US" sz="900"/>
              <a:t> – </a:t>
            </a:r>
            <a:r>
              <a:rPr lang="pt-BR" altLang="en-US"/>
              <a:t>Desabilitar tratamento de saída “yes” ou “no”</a:t>
            </a:r>
          </a:p>
          <a:p>
            <a:endParaRPr lang="pt-BR" altLang="en-US"/>
          </a:p>
          <a:p>
            <a:r>
              <a:rPr lang="pt-BR" altLang="en-US" b="1"/>
              <a:t>Exemplos</a:t>
            </a:r>
          </a:p>
          <a:p>
            <a:r>
              <a:rPr lang="pt-BR" altLang="en-US"/>
              <a:t>1. xsl:value-of</a:t>
            </a:r>
          </a:p>
          <a:p>
            <a:pPr lvl="1"/>
            <a:r>
              <a:rPr lang="pt-BR" altLang="en-US" sz="900">
                <a:latin typeface="Courier New" panose="02070309020205020404" pitchFamily="49" charset="0"/>
              </a:rPr>
              <a:t>&lt;xsl:variable name="var-1"&gt;qualquer texto&lt;xsl:variable&gt;</a:t>
            </a:r>
          </a:p>
          <a:p>
            <a:pPr lvl="1"/>
            <a:r>
              <a:rPr lang="pt-BR" altLang="en-US" sz="900">
                <a:latin typeface="Courier New" panose="02070309020205020404" pitchFamily="49" charset="0"/>
              </a:rPr>
              <a:t>&lt;xsl:value-of select="$var-1"/&gt;</a:t>
            </a:r>
          </a:p>
          <a:p>
            <a:r>
              <a:rPr lang="pt-BR" altLang="en-US"/>
              <a:t>2. xsl:copy – criar cópia idêntica do documento de entrada</a:t>
            </a:r>
          </a:p>
          <a:p>
            <a:pPr lvl="1"/>
            <a:r>
              <a:rPr lang="pt-BR" altLang="en-US" sz="900">
                <a:latin typeface="Courier New" panose="02070309020205020404" pitchFamily="49" charset="0"/>
              </a:rPr>
              <a:t>&lt;xsl:template match="@*|node()"&gt;</a:t>
            </a:r>
          </a:p>
          <a:p>
            <a:pPr lvl="1"/>
            <a:r>
              <a:rPr lang="pt-BR" altLang="en-US" sz="900">
                <a:latin typeface="Courier New" panose="02070309020205020404" pitchFamily="49" charset="0"/>
              </a:rPr>
              <a:t>  &lt;xsl:copy&gt;</a:t>
            </a:r>
          </a:p>
          <a:p>
            <a:pPr lvl="1"/>
            <a:r>
              <a:rPr lang="pt-BR" altLang="en-US" sz="900">
                <a:latin typeface="Courier New" panose="02070309020205020404" pitchFamily="49" charset="0"/>
              </a:rPr>
              <a:t>    &lt;xsl:apply-templates select="@*|node()"/&gt;</a:t>
            </a:r>
          </a:p>
          <a:p>
            <a:pPr lvl="1"/>
            <a:r>
              <a:rPr lang="pt-BR" altLang="en-US" sz="900">
                <a:latin typeface="Courier New" panose="02070309020205020404" pitchFamily="49" charset="0"/>
              </a:rPr>
              <a:t>  &lt;/xsl:copy&gt;</a:t>
            </a:r>
          </a:p>
          <a:p>
            <a:pPr lvl="1"/>
            <a:r>
              <a:rPr lang="pt-BR" altLang="en-US" sz="900">
                <a:latin typeface="Courier New" panose="02070309020205020404" pitchFamily="49" charset="0"/>
              </a:rPr>
              <a:t>&lt;/xsl:template&gt;</a:t>
            </a:r>
          </a:p>
          <a:p>
            <a:r>
              <a:rPr lang="pt-BR" altLang="en-US"/>
              <a:t>3. xsl:copy-of – criar cópia idêntica</a:t>
            </a:r>
          </a:p>
          <a:p>
            <a:pPr lvl="1"/>
            <a:r>
              <a:rPr lang="pt-BR" altLang="en-US" sz="900">
                <a:latin typeface="Courier New" panose="02070309020205020404" pitchFamily="49" charset="0"/>
              </a:rPr>
              <a:t>&lt;xsl:template match="/"&gt;</a:t>
            </a:r>
          </a:p>
          <a:p>
            <a:pPr lvl="1"/>
            <a:r>
              <a:rPr lang="pt-BR" altLang="en-US" sz="900">
                <a:latin typeface="Courier New" panose="02070309020205020404" pitchFamily="49" charset="0"/>
              </a:rPr>
              <a:t>  &lt;xsl:copy-of select="."/&gt;</a:t>
            </a:r>
          </a:p>
          <a:p>
            <a:pPr lvl="1"/>
            <a:r>
              <a:rPr lang="pt-BR" altLang="en-US" sz="900">
                <a:latin typeface="Courier New" panose="02070309020205020404" pitchFamily="49" charset="0"/>
              </a:rPr>
              <a:t>&lt;/xsl:template&gt;</a:t>
            </a:r>
          </a:p>
        </p:txBody>
      </p:sp>
    </p:spTree>
    <p:extLst>
      <p:ext uri="{BB962C8B-B14F-4D97-AF65-F5344CB8AC3E}">
        <p14:creationId xmlns:p14="http://schemas.microsoft.com/office/powerpoint/2010/main" val="3561275129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eXtensible Markup Language</a:t>
            </a:r>
          </a:p>
          <a:p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4C1FAA-BF7F-4855-A4F8-40C071942FFB}" type="slidenum">
              <a:rPr lang="en-US" altLang="en-US"/>
              <a:pPr/>
              <a:t>105</a:t>
            </a:fld>
            <a:endParaRPr lang="en-US" altLang="en-US"/>
          </a:p>
        </p:txBody>
      </p:sp>
      <p:sp>
        <p:nvSpPr>
          <p:cNvPr id="72192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en-US" b="1"/>
              <a:t>Exemplos</a:t>
            </a:r>
          </a:p>
          <a:p>
            <a:r>
              <a:rPr lang="pt-BR" altLang="en-US"/>
              <a:t>1. xsl:if</a:t>
            </a:r>
          </a:p>
          <a:p>
            <a:pPr lvl="1"/>
            <a:r>
              <a:rPr lang="pt-BR" altLang="en-US" sz="900">
                <a:latin typeface="Courier New" panose="02070309020205020404" pitchFamily="49" charset="0"/>
              </a:rPr>
              <a:t>&lt;xsl:template match="livros/livro"&gt;</a:t>
            </a:r>
          </a:p>
          <a:p>
            <a:pPr lvl="1"/>
            <a:r>
              <a:rPr lang="pt-BR" altLang="en-US" sz="900">
                <a:latin typeface="Courier New" panose="02070309020205020404" pitchFamily="49" charset="0"/>
              </a:rPr>
              <a:t>  &lt;xsl:value-of select="@nome"/&gt;</a:t>
            </a:r>
          </a:p>
          <a:p>
            <a:pPr lvl="1"/>
            <a:r>
              <a:rPr lang="pt-BR" altLang="en-US" sz="900">
                <a:latin typeface="Courier New" panose="02070309020205020404" pitchFamily="49" charset="0"/>
              </a:rPr>
              <a:t>  &lt;xsl:if test="not(position()=last())"&gt;, &lt;/xsl:if&gt;</a:t>
            </a:r>
          </a:p>
          <a:p>
            <a:pPr lvl="1"/>
            <a:r>
              <a:rPr lang="pt-BR" altLang="en-US" sz="900">
                <a:latin typeface="Courier New" panose="02070309020205020404" pitchFamily="49" charset="0"/>
              </a:rPr>
              <a:t>&lt;/xsl:template&gt;</a:t>
            </a:r>
          </a:p>
          <a:p>
            <a:r>
              <a:rPr lang="pt-BR" altLang="en-US"/>
              <a:t>2. xsl:choose</a:t>
            </a:r>
          </a:p>
          <a:p>
            <a:pPr lvl="1"/>
            <a:r>
              <a:rPr lang="pt-BR" altLang="en-US" sz="900">
                <a:latin typeface="Courier New" panose="02070309020205020404" pitchFamily="49" charset="0"/>
              </a:rPr>
              <a:t>&lt;xsl:template match="livros/livro"&gt;</a:t>
            </a:r>
          </a:p>
          <a:p>
            <a:pPr lvl="1"/>
            <a:r>
              <a:rPr lang="pt-BR" altLang="en-US" sz="900">
                <a:latin typeface="Courier New" panose="02070309020205020404" pitchFamily="49" charset="0"/>
              </a:rPr>
              <a:t>  &lt;xsl:choose&gt;</a:t>
            </a:r>
          </a:p>
          <a:p>
            <a:pPr lvl="1"/>
            <a:r>
              <a:rPr lang="pt-BR" altLang="en-US" sz="900">
                <a:latin typeface="Courier New" panose="02070309020205020404" pitchFamily="49" charset="0"/>
              </a:rPr>
              <a:t>  &lt;xsl:when test="@tipo = 1"&gt;tipo 1&lt;/xsl:when&gt;</a:t>
            </a:r>
          </a:p>
          <a:p>
            <a:pPr lvl="1"/>
            <a:r>
              <a:rPr lang="pt-BR" altLang="en-US" sz="900">
                <a:latin typeface="Courier New" panose="02070309020205020404" pitchFamily="49" charset="0"/>
              </a:rPr>
              <a:t>  &lt;xsl:when test="@tipo = 2"&gt;tipo 2&lt;/xsl:when&gt;</a:t>
            </a:r>
          </a:p>
          <a:p>
            <a:pPr lvl="1"/>
            <a:r>
              <a:rPr lang="pt-BR" altLang="en-US" sz="900">
                <a:latin typeface="Courier New" panose="02070309020205020404" pitchFamily="49" charset="0"/>
              </a:rPr>
              <a:t>  &lt;xsl:otherwise&gt;Desconhecido&lt;/xsl:otherwise&gt;</a:t>
            </a:r>
          </a:p>
          <a:p>
            <a:pPr lvl="1"/>
            <a:r>
              <a:rPr lang="pt-BR" altLang="en-US" sz="900">
                <a:latin typeface="Courier New" panose="02070309020205020404" pitchFamily="49" charset="0"/>
              </a:rPr>
              <a:t>  &lt;/xsl:choose&gt;</a:t>
            </a:r>
          </a:p>
          <a:p>
            <a:pPr lvl="1"/>
            <a:r>
              <a:rPr lang="pt-BR" altLang="en-US" sz="900">
                <a:latin typeface="Courier New" panose="02070309020205020404" pitchFamily="49" charset="0"/>
              </a:rPr>
              <a:t>&lt;/xsl:template&gt;</a:t>
            </a:r>
          </a:p>
        </p:txBody>
      </p:sp>
    </p:spTree>
    <p:extLst>
      <p:ext uri="{BB962C8B-B14F-4D97-AF65-F5344CB8AC3E}">
        <p14:creationId xmlns:p14="http://schemas.microsoft.com/office/powerpoint/2010/main" val="1567970511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eXtensible Markup Language</a:t>
            </a:r>
          </a:p>
          <a:p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CC0C4A-6BF4-4631-992F-CB65BD01A599}" type="slidenum">
              <a:rPr lang="en-US" altLang="en-US"/>
              <a:pPr/>
              <a:t>106</a:t>
            </a:fld>
            <a:endParaRPr lang="en-US" altLang="en-US"/>
          </a:p>
        </p:txBody>
      </p:sp>
      <p:sp>
        <p:nvSpPr>
          <p:cNvPr id="72294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en-US" b="1"/>
              <a:t>Exemplo</a:t>
            </a:r>
          </a:p>
          <a:p>
            <a:r>
              <a:rPr lang="en-US" altLang="en-US">
                <a:latin typeface="Courier New" panose="02070309020205020404" pitchFamily="49" charset="0"/>
              </a:rPr>
              <a:t>&lt;xsl:template match="catalogo"&gt;</a:t>
            </a:r>
          </a:p>
          <a:p>
            <a:r>
              <a:rPr lang="en-US" altLang="en-US">
                <a:latin typeface="Courier New" panose="02070309020205020404" pitchFamily="49" charset="0"/>
              </a:rPr>
              <a:t>  &lt;xsl:for-each select="livros/livro"&gt;</a:t>
            </a:r>
          </a:p>
          <a:p>
            <a:r>
              <a:rPr lang="en-US" altLang="en-US">
                <a:latin typeface="Courier New" panose="02070309020205020404" pitchFamily="49" charset="0"/>
              </a:rPr>
              <a:t>    &lt;xsl:value-of select="@nome"/&gt;</a:t>
            </a:r>
          </a:p>
          <a:p>
            <a:r>
              <a:rPr lang="en-US" altLang="en-US">
                <a:latin typeface="Courier New" panose="02070309020205020404" pitchFamily="49" charset="0"/>
              </a:rPr>
              <a:t>  &lt;/xsl:for-each&gt;</a:t>
            </a:r>
          </a:p>
          <a:p>
            <a:r>
              <a:rPr lang="en-US" altLang="en-US">
                <a:latin typeface="Courier New" panose="02070309020205020404" pitchFamily="49" charset="0"/>
              </a:rPr>
              <a:t>&lt;/xsl:template&gt;</a:t>
            </a:r>
          </a:p>
          <a:p>
            <a:endParaRPr lang="pt-BR" altLang="en-US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6146272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eXtensible Markup Language</a:t>
            </a:r>
          </a:p>
          <a:p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8553D3-F676-4BEE-AEAC-CC577774972A}" type="slidenum">
              <a:rPr lang="en-US" altLang="en-US"/>
              <a:pPr/>
              <a:t>107</a:t>
            </a:fld>
            <a:endParaRPr lang="en-US" altLang="en-US"/>
          </a:p>
        </p:txBody>
      </p:sp>
      <p:sp>
        <p:nvSpPr>
          <p:cNvPr id="72499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en-US" b="1"/>
              <a:t>Exemplo</a:t>
            </a:r>
          </a:p>
          <a:p>
            <a:r>
              <a:rPr lang="pt-BR" altLang="en-US"/>
              <a:t>Ordenando os livros dentro de um catalogo pelo nome.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&lt;xsl:template match="catalogo"&gt;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  &lt;xsl:apply-templates select="livros/livro"&gt;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      &lt;xsl:sort select="@nome"/&gt;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  &lt;/xsl:apply-templates&gt;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&lt;/xsl:template&gt;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&lt;xsl:template match="livros/livro"&gt;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  &lt;p&gt;&lt;xsl:value-of select="@nome"/&gt;&lt;/p&gt;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&lt;/xsl:template&gt;</a:t>
            </a:r>
          </a:p>
          <a:p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505604507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eXtensible Markup Language</a:t>
            </a:r>
          </a:p>
          <a:p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B296F0-7208-4EF3-9737-91328C7BCE41}" type="slidenum">
              <a:rPr lang="en-US" altLang="en-US"/>
              <a:pPr/>
              <a:t>108</a:t>
            </a:fld>
            <a:endParaRPr lang="en-US" altLang="en-US"/>
          </a:p>
        </p:txBody>
      </p:sp>
      <p:sp>
        <p:nvSpPr>
          <p:cNvPr id="72397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9513" y="4586288"/>
            <a:ext cx="4384675" cy="3643312"/>
          </a:xfrm>
        </p:spPr>
        <p:txBody>
          <a:bodyPr/>
          <a:lstStyle/>
          <a:p>
            <a:r>
              <a:rPr lang="pt-BR" altLang="en-US" b="1"/>
              <a:t>Exemplo</a:t>
            </a:r>
          </a:p>
          <a:p>
            <a:r>
              <a:rPr lang="pt-BR" altLang="en-US"/>
              <a:t>Este exemplo vai imprimir uma lista de livros classificada pelo nome do livro e prefixar um número seqüencial ao nome.</a:t>
            </a:r>
          </a:p>
          <a:p>
            <a:r>
              <a:rPr lang="pt-BR" altLang="en-US">
                <a:latin typeface="Courier New" panose="02070309020205020404" pitchFamily="49" charset="0"/>
              </a:rPr>
              <a:t>&lt;xsl:template match="livros"&gt;</a:t>
            </a:r>
          </a:p>
          <a:p>
            <a:r>
              <a:rPr lang="pt-BR" altLang="en-US">
                <a:latin typeface="Courier New" panose="02070309020205020404" pitchFamily="49" charset="0"/>
              </a:rPr>
              <a:t>  &lt;xsl:for-each select="livro"&gt;</a:t>
            </a:r>
          </a:p>
          <a:p>
            <a:r>
              <a:rPr lang="pt-BR" altLang="en-US">
                <a:latin typeface="Courier New" panose="02070309020205020404" pitchFamily="49" charset="0"/>
              </a:rPr>
              <a:t>    &lt;xsl:sort select="@nome"/&gt;</a:t>
            </a:r>
          </a:p>
          <a:p>
            <a:r>
              <a:rPr lang="pt-BR" altLang="en-US">
                <a:latin typeface="Courier New" panose="02070309020205020404" pitchFamily="49" charset="0"/>
              </a:rPr>
              <a:t>    &lt;p&gt;</a:t>
            </a:r>
          </a:p>
          <a:p>
            <a:r>
              <a:rPr lang="pt-BR" altLang="en-US">
                <a:latin typeface="Courier New" panose="02070309020205020404" pitchFamily="49" charset="0"/>
              </a:rPr>
              <a:t>      &lt;xsl:number value="position()" format="1. "/&gt;</a:t>
            </a:r>
          </a:p>
          <a:p>
            <a:r>
              <a:rPr lang="pt-BR" altLang="en-US">
                <a:latin typeface="Courier New" panose="02070309020205020404" pitchFamily="49" charset="0"/>
              </a:rPr>
              <a:t>      &lt;xsl:value-of select="@nome"/&gt;</a:t>
            </a:r>
          </a:p>
          <a:p>
            <a:r>
              <a:rPr lang="pt-BR" altLang="en-US">
                <a:latin typeface="Courier New" panose="02070309020205020404" pitchFamily="49" charset="0"/>
              </a:rPr>
              <a:t>    &lt;/p&gt;</a:t>
            </a:r>
          </a:p>
          <a:p>
            <a:r>
              <a:rPr lang="pt-BR" altLang="en-US">
                <a:latin typeface="Courier New" panose="02070309020205020404" pitchFamily="49" charset="0"/>
              </a:rPr>
              <a:t>  &lt;/xsl:for-each&gt;</a:t>
            </a:r>
          </a:p>
          <a:p>
            <a:r>
              <a:rPr lang="pt-BR" altLang="en-US">
                <a:latin typeface="Courier New" panose="02070309020205020404" pitchFamily="49" charset="0"/>
              </a:rPr>
              <a:t>&lt;/xsl:template&gt;</a:t>
            </a:r>
          </a:p>
          <a:p>
            <a:endParaRPr lang="pt-BR" altLang="en-US">
              <a:latin typeface="Courier New" panose="02070309020205020404" pitchFamily="49" charset="0"/>
            </a:endParaRPr>
          </a:p>
          <a:p>
            <a:r>
              <a:rPr lang="pt-BR" altLang="en-US" b="1"/>
              <a:t>Resultado</a:t>
            </a:r>
          </a:p>
          <a:p>
            <a:r>
              <a:rPr lang="pt-BR" altLang="en-US"/>
              <a:t>1. Java</a:t>
            </a:r>
          </a:p>
          <a:p>
            <a:r>
              <a:rPr lang="pt-BR" altLang="en-US"/>
              <a:t>2. XML</a:t>
            </a:r>
          </a:p>
          <a:p>
            <a:r>
              <a:rPr lang="pt-BR" altLang="en-US"/>
              <a:t>3. XSL</a:t>
            </a:r>
          </a:p>
          <a:p>
            <a:r>
              <a:rPr lang="pt-BR" altLang="en-US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466254015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eXtensible Markup Language</a:t>
            </a:r>
          </a:p>
          <a:p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5C775B-96C7-48E6-9BDA-075CBD72CEFC}" type="slidenum">
              <a:rPr lang="en-US" altLang="en-US"/>
              <a:pPr/>
              <a:t>109</a:t>
            </a:fld>
            <a:endParaRPr lang="en-US" altLang="en-US"/>
          </a:p>
        </p:txBody>
      </p:sp>
      <p:sp>
        <p:nvSpPr>
          <p:cNvPr id="72601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en-US" b="1"/>
              <a:t>Exemplo</a:t>
            </a:r>
          </a:p>
          <a:p>
            <a:r>
              <a:rPr lang="pt-BR" altLang="en-US"/>
              <a:t>xsl:import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&lt;xsl:stylesheet version="1.0" xmlns:xsl="http://www.w3.org/1999/XSL/Transform"&gt;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&lt;xsl:import href="marca_corporativa.xsl"/&gt;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.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.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.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&lt;/xsl:stylesheet&gt;</a:t>
            </a:r>
          </a:p>
        </p:txBody>
      </p:sp>
    </p:spTree>
    <p:extLst>
      <p:ext uri="{BB962C8B-B14F-4D97-AF65-F5344CB8AC3E}">
        <p14:creationId xmlns:p14="http://schemas.microsoft.com/office/powerpoint/2010/main" val="9618072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eXtensible Markup Language</a:t>
            </a:r>
          </a:p>
          <a:p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2FE143-6D40-4E30-A143-D07DBEEE1148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44749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7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9513" y="4586288"/>
            <a:ext cx="4429125" cy="3794125"/>
          </a:xfrm>
        </p:spPr>
        <p:txBody>
          <a:bodyPr/>
          <a:lstStyle/>
          <a:p>
            <a:r>
              <a:rPr lang="pt-BR" altLang="en-US" b="1"/>
              <a:t>A declaração “xml”</a:t>
            </a:r>
          </a:p>
          <a:p>
            <a:r>
              <a:rPr lang="pt-BR" altLang="en-US"/>
              <a:t>Opcionalmente colocado no início de um documento XML. Contém dois principais atributos: “version” informa a versão do padrão XML e “encoding” o padrão de codificação de caracteres (como UTF-8, UTF-16 e ISO-8859-1). Exemplo:</a:t>
            </a:r>
          </a:p>
          <a:p>
            <a:r>
              <a:rPr lang="pt-BR" altLang="en-US">
                <a:latin typeface="Courier New" panose="02070309020205020404" pitchFamily="49" charset="0"/>
              </a:rPr>
              <a:t>&lt;?xml version="1.0" encoding="ISO-8859-1"?&gt;</a:t>
            </a:r>
          </a:p>
          <a:p>
            <a:endParaRPr lang="pt-BR" altLang="en-US"/>
          </a:p>
          <a:p>
            <a:r>
              <a:rPr lang="pt-BR" altLang="en-US" b="1"/>
              <a:t>Elementos</a:t>
            </a:r>
          </a:p>
          <a:p>
            <a:r>
              <a:rPr lang="pt-BR" altLang="en-US"/>
              <a:t>Definem a estrutura do documento XML. Cada elemento começa com um marcador de início e termina com um marcador de fim. Por exemplo, o marcador “&lt;livro&gt;” marca início do elemento “livro” e o marcador “&lt;/livro&gt;” marca seu fim:</a:t>
            </a:r>
          </a:p>
          <a:p>
            <a:r>
              <a:rPr lang="pt-BR" altLang="en-US" sz="900" b="1">
                <a:latin typeface="Courier New" panose="02070309020205020404" pitchFamily="49" charset="0"/>
              </a:rPr>
              <a:t>&lt;</a:t>
            </a:r>
            <a:r>
              <a:rPr lang="pt-BR" altLang="en-US" sz="900">
                <a:latin typeface="Courier New" panose="02070309020205020404" pitchFamily="49" charset="0"/>
              </a:rPr>
              <a:t>livro nome</a:t>
            </a:r>
            <a:r>
              <a:rPr lang="pt-BR" altLang="en-US" sz="900" b="1">
                <a:latin typeface="Courier New" panose="02070309020205020404" pitchFamily="49" charset="0"/>
              </a:rPr>
              <a:t>=</a:t>
            </a:r>
            <a:r>
              <a:rPr lang="pt-BR" altLang="en-US" sz="900">
                <a:latin typeface="Courier New" panose="02070309020205020404" pitchFamily="49" charset="0"/>
              </a:rPr>
              <a:t>"Programação SQL"</a:t>
            </a:r>
            <a:r>
              <a:rPr lang="pt-BR" altLang="en-US" sz="900" b="1">
                <a:latin typeface="Courier New" panose="02070309020205020404" pitchFamily="49" charset="0"/>
              </a:rPr>
              <a:t>&gt;</a:t>
            </a:r>
            <a:r>
              <a:rPr lang="pt-BR" altLang="en-US" sz="900">
                <a:latin typeface="Courier New" panose="02070309020205020404" pitchFamily="49" charset="0"/>
              </a:rPr>
              <a:t>Um livro bem didático</a:t>
            </a:r>
            <a:r>
              <a:rPr lang="pt-BR" altLang="en-US" sz="900" b="1">
                <a:latin typeface="Courier New" panose="02070309020205020404" pitchFamily="49" charset="0"/>
              </a:rPr>
              <a:t>&lt;</a:t>
            </a:r>
            <a:r>
              <a:rPr lang="pt-BR" altLang="en-US" sz="900">
                <a:latin typeface="Courier New" panose="02070309020205020404" pitchFamily="49" charset="0"/>
              </a:rPr>
              <a:t>/livro</a:t>
            </a:r>
            <a:r>
              <a:rPr lang="pt-BR" altLang="en-US" sz="900" b="1">
                <a:latin typeface="Courier New" panose="02070309020205020404" pitchFamily="49" charset="0"/>
              </a:rPr>
              <a:t>&gt;</a:t>
            </a:r>
          </a:p>
          <a:p>
            <a:endParaRPr lang="pt-BR" altLang="en-US"/>
          </a:p>
          <a:p>
            <a:r>
              <a:rPr lang="pt-BR" altLang="en-US" b="1"/>
              <a:t>Atributos</a:t>
            </a:r>
          </a:p>
          <a:p>
            <a:r>
              <a:rPr lang="pt-BR" altLang="en-US"/>
              <a:t>Dentro do marcador de início de cada elemento podemos ter vários atributos. No exemplo acima “nome” é um atributo.</a:t>
            </a:r>
          </a:p>
          <a:p>
            <a:endParaRPr lang="pt-BR" altLang="en-US"/>
          </a:p>
          <a:p>
            <a:r>
              <a:rPr lang="pt-BR" altLang="en-US" b="1"/>
              <a:t>Comentários</a:t>
            </a:r>
          </a:p>
          <a:p>
            <a:r>
              <a:rPr lang="pt-BR" altLang="en-US"/>
              <a:t>Comentários podem ser colocados entre “&lt;!--” e “--&gt;” como em HTML.</a:t>
            </a:r>
          </a:p>
        </p:txBody>
      </p:sp>
    </p:spTree>
    <p:extLst>
      <p:ext uri="{BB962C8B-B14F-4D97-AF65-F5344CB8AC3E}">
        <p14:creationId xmlns:p14="http://schemas.microsoft.com/office/powerpoint/2010/main" val="3389073278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eXtensible Markup Language</a:t>
            </a:r>
          </a:p>
          <a:p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80B834-4AE8-4D62-9114-15BBEDDD6797}" type="slidenum">
              <a:rPr lang="en-US" altLang="en-US"/>
              <a:pPr/>
              <a:t>110</a:t>
            </a:fld>
            <a:endParaRPr lang="en-US" altLang="en-US"/>
          </a:p>
        </p:txBody>
      </p:sp>
      <p:sp>
        <p:nvSpPr>
          <p:cNvPr id="72806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en-US" b="1"/>
              <a:t>Exemplo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&lt;xsl:template match="/"&gt;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  &lt;xsl:call-template name="imprimir-titulo"/&gt;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&lt;/xsl:template&gt;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&lt;xsl:template name="imprimir-titulo"&gt;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  &lt;h1&gt;Título&lt;/h1&gt;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&lt;/xsl:template&gt;</a:t>
            </a:r>
          </a:p>
          <a:p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812907042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eXtensible Markup Language</a:t>
            </a:r>
          </a:p>
          <a:p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3025F6-83B9-43AF-A649-922D14FDD605}" type="slidenum">
              <a:rPr lang="en-US" altLang="en-US"/>
              <a:pPr/>
              <a:t>111</a:t>
            </a:fld>
            <a:endParaRPr lang="en-US" altLang="en-US"/>
          </a:p>
        </p:txBody>
      </p:sp>
      <p:sp>
        <p:nvSpPr>
          <p:cNvPr id="72909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en-US" b="1"/>
              <a:t>Exemplo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&lt;xsl:template match="/"&gt;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  &lt;xsl:call-template name="imprimir-titulo"/&gt;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&lt;/xsl:template&gt;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&lt;xsl:template name="imprimir-titulo"&gt;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  &lt;xsl:element name="h1" namespace=""&gt;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      Título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  &lt;/xsl:element&gt;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&lt;/xsl:template&gt;</a:t>
            </a:r>
          </a:p>
          <a:p>
            <a:endParaRPr lang="pt-BR" altLang="en-US"/>
          </a:p>
          <a:p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737850320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eXtensible Markup Language</a:t>
            </a:r>
          </a:p>
          <a:p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E0B064-F4A6-4822-B2EB-AAF44350D062}" type="slidenum">
              <a:rPr lang="en-US" altLang="en-US"/>
              <a:pPr/>
              <a:t>112</a:t>
            </a:fld>
            <a:endParaRPr lang="en-US" altLang="en-US"/>
          </a:p>
        </p:txBody>
      </p:sp>
      <p:sp>
        <p:nvSpPr>
          <p:cNvPr id="72089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9513" y="4586288"/>
            <a:ext cx="4384675" cy="3643312"/>
          </a:xfrm>
        </p:spPr>
        <p:txBody>
          <a:bodyPr/>
          <a:lstStyle/>
          <a:p>
            <a:r>
              <a:rPr lang="pt-BR" altLang="en-US" b="1"/>
              <a:t>Exemplo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&lt;xsl:template match="/"&gt;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  &lt;xsl:call-template name="imprimir-titulo"/&gt;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&lt;/xsl:template&gt;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&lt;xsl:attribute-set name="atrib-titulo"&gt;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  &lt;xsl:attribute name="class"&gt;classe-h1&lt;/xsl:attribute&gt;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  &lt;xsl:attribute name="title"&gt;Título&lt;/xsl:attribute&gt;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&lt;/xsl:attribute-set&gt;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&lt;xsl:template name="imprimir-titulo"&gt;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  &lt;xsl:element name="h1" use-attribute-sets="atrib-titulo"&gt;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      Título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  &lt;/xsl:element&gt;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&lt;/xsl:template&gt;</a:t>
            </a:r>
          </a:p>
          <a:p>
            <a:endParaRPr lang="pt-BR" altLang="en-US"/>
          </a:p>
          <a:p>
            <a:r>
              <a:rPr lang="pt-BR" altLang="en-US" b="1"/>
              <a:t>Resultado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&lt;?xml version="1.0" encoding="UTF-16"?&gt;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&lt;h1 class="classe-h1" title="Título"&gt;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      Título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&lt;/h1&gt;</a:t>
            </a:r>
          </a:p>
          <a:p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88672788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eXtensible Markup Language</a:t>
            </a:r>
          </a:p>
          <a:p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DA000A-B6A8-4A0E-9ED5-AF558ACD6853}" type="slidenum">
              <a:rPr lang="en-US" altLang="en-US"/>
              <a:pPr/>
              <a:t>113</a:t>
            </a:fld>
            <a:endParaRPr lang="en-US" altLang="en-US"/>
          </a:p>
        </p:txBody>
      </p:sp>
      <p:sp>
        <p:nvSpPr>
          <p:cNvPr id="73011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en-US" b="1"/>
              <a:t>Exemplo 1</a:t>
            </a:r>
          </a:p>
          <a:p>
            <a:r>
              <a:rPr lang="en-US" altLang="en-US" sz="900">
                <a:solidFill>
                  <a:srgbClr val="000000"/>
                </a:solidFill>
                <a:latin typeface="Courier New" panose="02070309020205020404" pitchFamily="49" charset="0"/>
              </a:rPr>
              <a:t>&lt;xsl:text disable-output-escaping="no"&gt;A &amp;amp; B&lt;/xsl:text&gt;</a:t>
            </a:r>
            <a:endParaRPr lang="pt-BR" altLang="en-US" sz="9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pt-BR" altLang="en-US" b="1"/>
              <a:t>Resultado</a:t>
            </a:r>
          </a:p>
          <a:p>
            <a:r>
              <a:rPr lang="pt-BR" altLang="en-US"/>
              <a:t>A &amp;amp; B</a:t>
            </a:r>
          </a:p>
          <a:p>
            <a:endParaRPr lang="pt-BR" altLang="en-US"/>
          </a:p>
          <a:p>
            <a:r>
              <a:rPr lang="pt-BR" altLang="en-US" b="1"/>
              <a:t>Exemplo 2</a:t>
            </a:r>
          </a:p>
          <a:p>
            <a:r>
              <a:rPr lang="en-US" altLang="en-US" sz="900">
                <a:solidFill>
                  <a:srgbClr val="000000"/>
                </a:solidFill>
                <a:latin typeface="Courier New" panose="02070309020205020404" pitchFamily="49" charset="0"/>
              </a:rPr>
              <a:t>&lt;xsl:text disable-output-escaping="yes"&gt;A &amp;amp; B&lt;/xsl:text&gt;</a:t>
            </a:r>
            <a:endParaRPr lang="pt-BR" altLang="en-US" sz="9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pt-BR" altLang="en-US" b="1"/>
              <a:t>Resultado</a:t>
            </a:r>
          </a:p>
          <a:p>
            <a:r>
              <a:rPr lang="pt-BR" altLang="en-US"/>
              <a:t>A &amp; B</a:t>
            </a:r>
          </a:p>
          <a:p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4278108274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eXtensible Markup Language</a:t>
            </a:r>
          </a:p>
          <a:p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F7E43-BF31-413F-8A25-B107769FD5EE}" type="slidenum">
              <a:rPr lang="en-US" altLang="en-US"/>
              <a:pPr/>
              <a:t>114</a:t>
            </a:fld>
            <a:endParaRPr lang="en-US" altLang="en-US"/>
          </a:p>
        </p:txBody>
      </p:sp>
      <p:sp>
        <p:nvSpPr>
          <p:cNvPr id="72704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en-US" b="1"/>
              <a:t>Exemplo xsl:comment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&lt;xsl:comment&gt;Isto é um comentário&lt;/xsl:comment&gt;</a:t>
            </a:r>
          </a:p>
          <a:p>
            <a:endParaRPr lang="pt-BR" altLang="en-US"/>
          </a:p>
          <a:p>
            <a:r>
              <a:rPr lang="pt-BR" altLang="en-US" b="1"/>
              <a:t>Exemplo xsl:porcessing-instruction</a:t>
            </a:r>
          </a:p>
          <a:p>
            <a:r>
              <a:rPr lang="pt-BR" altLang="en-US"/>
              <a:t>xsl:porcessing-instruction pode ser usado para atribuir um documento CSS ao resultado XML.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&lt;xsl:template match="/"&gt;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&lt;xsl:processing-instruction name="xml-stylesheet"&gt;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  href="article.css" type="text/css"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&lt;/xsl:processing-instruction&gt;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&lt;xsl:apply-templates/&gt;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&lt;/xsl:template&gt;</a:t>
            </a:r>
          </a:p>
          <a:p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989526895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eXtensible Markup Language</a:t>
            </a:r>
          </a:p>
          <a:p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080DA0-9F8D-4A92-A475-DAA699AF6005}" type="slidenum">
              <a:rPr lang="en-US" altLang="en-US"/>
              <a:pPr/>
              <a:t>115</a:t>
            </a:fld>
            <a:endParaRPr lang="en-US" altLang="en-US"/>
          </a:p>
        </p:txBody>
      </p:sp>
      <p:sp>
        <p:nvSpPr>
          <p:cNvPr id="76390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9513" y="4518025"/>
            <a:ext cx="4367212" cy="4113213"/>
          </a:xfrm>
        </p:spPr>
        <p:txBody>
          <a:bodyPr/>
          <a:lstStyle/>
          <a:p>
            <a:r>
              <a:rPr lang="pt-BR" altLang="en-US"/>
              <a:t>Segue a XSL que gera a HTML do menu.</a:t>
            </a:r>
          </a:p>
          <a:p>
            <a:r>
              <a:rPr lang="en-US" altLang="en-US" sz="900">
                <a:latin typeface="Courier New" panose="02070309020205020404" pitchFamily="49" charset="0"/>
              </a:rPr>
              <a:t>&lt;?xml version="1.0" encoding="UTF-8"?&gt;</a:t>
            </a:r>
          </a:p>
          <a:p>
            <a:r>
              <a:rPr lang="en-US" altLang="en-US" sz="900">
                <a:latin typeface="Courier New" panose="02070309020205020404" pitchFamily="49" charset="0"/>
              </a:rPr>
              <a:t>&lt;xsl:stylesheet version="1.0" xmlns:xsl="http://www.w3.org/1999/XSL/Transform"&gt;</a:t>
            </a:r>
          </a:p>
          <a:p>
            <a:r>
              <a:rPr lang="en-US" altLang="en-US" sz="900">
                <a:latin typeface="Courier New" panose="02070309020205020404" pitchFamily="49" charset="0"/>
              </a:rPr>
              <a:t>  &lt;xsl:output encoding="UTF-8" method="html"/&gt;</a:t>
            </a:r>
          </a:p>
          <a:p>
            <a:r>
              <a:rPr lang="en-US" altLang="en-US" sz="900">
                <a:latin typeface="Courier New" panose="02070309020205020404" pitchFamily="49" charset="0"/>
              </a:rPr>
              <a:t>  &lt;xsl:template match="menu"&gt;</a:t>
            </a:r>
          </a:p>
          <a:p>
            <a:r>
              <a:rPr lang="en-US" altLang="en-US" sz="900">
                <a:latin typeface="Courier New" panose="02070309020205020404" pitchFamily="49" charset="0"/>
              </a:rPr>
              <a:t>    &lt;xsl:for-each select="link | titulo"&gt;</a:t>
            </a:r>
          </a:p>
          <a:p>
            <a:r>
              <a:rPr lang="en-US" altLang="en-US" sz="900">
                <a:latin typeface="Courier New" panose="02070309020205020404" pitchFamily="49" charset="0"/>
              </a:rPr>
              <a:t>      &lt;xsl:choose&gt;</a:t>
            </a:r>
          </a:p>
          <a:p>
            <a:r>
              <a:rPr lang="en-US" altLang="en-US" sz="900">
                <a:latin typeface="Courier New" panose="02070309020205020404" pitchFamily="49" charset="0"/>
              </a:rPr>
              <a:t>        &lt;xsl:when test="name()='link'"&gt;</a:t>
            </a:r>
          </a:p>
          <a:p>
            <a:r>
              <a:rPr lang="en-US" altLang="en-US" sz="900">
                <a:latin typeface="Courier New" panose="02070309020205020404" pitchFamily="49" charset="0"/>
              </a:rPr>
              <a:t>          &lt;xsl:call-template name="link"/&gt;</a:t>
            </a:r>
          </a:p>
          <a:p>
            <a:r>
              <a:rPr lang="en-US" altLang="en-US" sz="900">
                <a:latin typeface="Courier New" panose="02070309020205020404" pitchFamily="49" charset="0"/>
              </a:rPr>
              <a:t>        &lt;/xsl:when&gt;</a:t>
            </a:r>
          </a:p>
          <a:p>
            <a:r>
              <a:rPr lang="en-US" altLang="en-US" sz="900">
                <a:latin typeface="Courier New" panose="02070309020205020404" pitchFamily="49" charset="0"/>
              </a:rPr>
              <a:t>        &lt;xsl:when test="name()='titulo'"&gt;</a:t>
            </a:r>
          </a:p>
          <a:p>
            <a:r>
              <a:rPr lang="en-US" altLang="en-US" sz="900">
                <a:latin typeface="Courier New" panose="02070309020205020404" pitchFamily="49" charset="0"/>
              </a:rPr>
              <a:t>          &lt;xsl:call-template name="titulo"/&gt;</a:t>
            </a:r>
          </a:p>
          <a:p>
            <a:r>
              <a:rPr lang="en-US" altLang="en-US" sz="900">
                <a:latin typeface="Courier New" panose="02070309020205020404" pitchFamily="49" charset="0"/>
              </a:rPr>
              <a:t>        &lt;/xsl:when&gt;</a:t>
            </a:r>
          </a:p>
          <a:p>
            <a:r>
              <a:rPr lang="en-US" altLang="en-US" sz="900">
                <a:latin typeface="Courier New" panose="02070309020205020404" pitchFamily="49" charset="0"/>
              </a:rPr>
              <a:t>      &lt;/xsl:choose&gt;</a:t>
            </a:r>
          </a:p>
          <a:p>
            <a:r>
              <a:rPr lang="en-US" altLang="en-US" sz="900">
                <a:latin typeface="Courier New" panose="02070309020205020404" pitchFamily="49" charset="0"/>
              </a:rPr>
              <a:t>    &lt;/xsl:for-each&gt;</a:t>
            </a:r>
          </a:p>
          <a:p>
            <a:r>
              <a:rPr lang="en-US" altLang="en-US" sz="900">
                <a:latin typeface="Courier New" panose="02070309020205020404" pitchFamily="49" charset="0"/>
              </a:rPr>
              <a:t>  &lt;/xsl:template&gt;</a:t>
            </a:r>
          </a:p>
        </p:txBody>
      </p:sp>
    </p:spTree>
    <p:extLst>
      <p:ext uri="{BB962C8B-B14F-4D97-AF65-F5344CB8AC3E}">
        <p14:creationId xmlns:p14="http://schemas.microsoft.com/office/powerpoint/2010/main" val="2948358373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eXtensible Markup Language</a:t>
            </a:r>
          </a:p>
          <a:p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F9B68A-1A65-4E6A-8843-B9B8C69026FB}" type="slidenum">
              <a:rPr lang="en-US" altLang="en-US"/>
              <a:pPr/>
              <a:t>116</a:t>
            </a:fld>
            <a:endParaRPr lang="en-US" altLang="en-US"/>
          </a:p>
        </p:txBody>
      </p:sp>
      <p:sp>
        <p:nvSpPr>
          <p:cNvPr id="76595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/>
              <a:t>... Continued</a:t>
            </a:r>
          </a:p>
          <a:p>
            <a:endParaRPr lang="en-US" altLang="en-US" b="1"/>
          </a:p>
          <a:p>
            <a:r>
              <a:rPr lang="en-US" altLang="en-US" sz="900">
                <a:latin typeface="Courier New" panose="02070309020205020404" pitchFamily="49" charset="0"/>
              </a:rPr>
              <a:t>  &lt;xsl:template name="link"&gt;</a:t>
            </a:r>
          </a:p>
          <a:p>
            <a:r>
              <a:rPr lang="en-US" altLang="en-US" sz="900">
                <a:latin typeface="Courier New" panose="02070309020205020404" pitchFamily="49" charset="0"/>
              </a:rPr>
              <a:t>    &lt;xsl:element name="a"&gt;</a:t>
            </a:r>
          </a:p>
          <a:p>
            <a:r>
              <a:rPr lang="en-US" altLang="en-US" sz="900">
                <a:latin typeface="Courier New" panose="02070309020205020404" pitchFamily="49" charset="0"/>
              </a:rPr>
              <a:t>      &lt;xsl:attribute name="href"&gt;</a:t>
            </a:r>
          </a:p>
          <a:p>
            <a:r>
              <a:rPr lang="en-US" altLang="en-US" sz="900">
                <a:latin typeface="Courier New" panose="02070309020205020404" pitchFamily="49" charset="0"/>
              </a:rPr>
              <a:t>        &lt;xsl:value-of select="@url"/&gt;</a:t>
            </a:r>
          </a:p>
          <a:p>
            <a:r>
              <a:rPr lang="en-US" altLang="en-US" sz="900">
                <a:latin typeface="Courier New" panose="02070309020205020404" pitchFamily="49" charset="0"/>
              </a:rPr>
              <a:t>      &lt;/xsl:attribute&gt;&lt;xsl:value-of select="@nome"/&gt;</a:t>
            </a:r>
          </a:p>
          <a:p>
            <a:r>
              <a:rPr lang="en-US" altLang="en-US" sz="900">
                <a:latin typeface="Courier New" panose="02070309020205020404" pitchFamily="49" charset="0"/>
              </a:rPr>
              <a:t>    &lt;/xsl:element&gt;&lt;br/&gt;</a:t>
            </a:r>
          </a:p>
          <a:p>
            <a:r>
              <a:rPr lang="en-US" altLang="en-US" sz="900">
                <a:latin typeface="Courier New" panose="02070309020205020404" pitchFamily="49" charset="0"/>
              </a:rPr>
              <a:t>  &lt;/xsl:template&gt;</a:t>
            </a:r>
          </a:p>
          <a:p>
            <a:r>
              <a:rPr lang="en-US" altLang="en-US" sz="900">
                <a:latin typeface="Courier New" panose="02070309020205020404" pitchFamily="49" charset="0"/>
              </a:rPr>
              <a:t>  &lt;xsl:template name="titulo"&gt;</a:t>
            </a:r>
          </a:p>
          <a:p>
            <a:r>
              <a:rPr lang="en-US" altLang="en-US" sz="900">
                <a:latin typeface="Courier New" panose="02070309020205020404" pitchFamily="49" charset="0"/>
              </a:rPr>
              <a:t>    &lt;xsl:value-of select="@nome"/&gt;&lt;br/&gt;</a:t>
            </a:r>
          </a:p>
          <a:p>
            <a:r>
              <a:rPr lang="en-US" altLang="en-US" sz="900">
                <a:latin typeface="Courier New" panose="02070309020205020404" pitchFamily="49" charset="0"/>
              </a:rPr>
              <a:t>    &lt;xsl:for-each select="link"&gt;</a:t>
            </a:r>
          </a:p>
          <a:p>
            <a:r>
              <a:rPr lang="en-US" altLang="en-US" sz="900">
                <a:latin typeface="Courier New" panose="02070309020205020404" pitchFamily="49" charset="0"/>
              </a:rPr>
              <a:t>      &lt;xsl:call-template name="link"/&gt;</a:t>
            </a:r>
          </a:p>
          <a:p>
            <a:r>
              <a:rPr lang="en-US" altLang="en-US" sz="900">
                <a:latin typeface="Courier New" panose="02070309020205020404" pitchFamily="49" charset="0"/>
              </a:rPr>
              <a:t>    &lt;/xsl:for-each&gt;</a:t>
            </a:r>
          </a:p>
          <a:p>
            <a:r>
              <a:rPr lang="en-US" altLang="en-US" sz="900">
                <a:latin typeface="Courier New" panose="02070309020205020404" pitchFamily="49" charset="0"/>
              </a:rPr>
              <a:t>  &lt;/xsl:template&gt;</a:t>
            </a:r>
          </a:p>
          <a:p>
            <a:r>
              <a:rPr lang="en-US" altLang="en-US" sz="900">
                <a:latin typeface="Courier New" panose="02070309020205020404" pitchFamily="49" charset="0"/>
              </a:rPr>
              <a:t>&lt;/xsl:stylesheet&gt;</a:t>
            </a:r>
            <a:endParaRPr lang="pt-BR" altLang="en-US" sz="900">
              <a:latin typeface="Courier New" panose="02070309020205020404" pitchFamily="49" charset="0"/>
            </a:endParaRPr>
          </a:p>
          <a:p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082864923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eXtensible Markup Language</a:t>
            </a:r>
          </a:p>
          <a:p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5B6E50-832F-4F88-A374-8E8D8F4E50E3}" type="slidenum">
              <a:rPr lang="en-US" altLang="en-US"/>
              <a:pPr/>
              <a:t>117</a:t>
            </a:fld>
            <a:endParaRPr lang="en-US" altLang="en-US"/>
          </a:p>
        </p:txBody>
      </p:sp>
      <p:sp>
        <p:nvSpPr>
          <p:cNvPr id="73728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4573588"/>
            <a:ext cx="5029200" cy="4113212"/>
          </a:xfrm>
        </p:spPr>
        <p:txBody>
          <a:bodyPr/>
          <a:lstStyle/>
          <a:p>
            <a:r>
              <a:rPr lang="pt-BR" altLang="en-US" sz="800">
                <a:latin typeface="Courier New" panose="02070309020205020404" pitchFamily="49" charset="0"/>
              </a:rPr>
              <a:t>import java.io.*;</a:t>
            </a:r>
          </a:p>
          <a:p>
            <a:r>
              <a:rPr lang="pt-BR" altLang="en-US" sz="800">
                <a:latin typeface="Courier New" panose="02070309020205020404" pitchFamily="49" charset="0"/>
              </a:rPr>
              <a:t>import org.xml.sax.*;             // SAXException, SAXParseException</a:t>
            </a:r>
          </a:p>
          <a:p>
            <a:r>
              <a:rPr lang="pt-BR" altLang="en-US" sz="800">
                <a:latin typeface="Courier New" panose="02070309020205020404" pitchFamily="49" charset="0"/>
              </a:rPr>
              <a:t>import org.w3c.dom.*;             // Document, DOMException</a:t>
            </a:r>
          </a:p>
          <a:p>
            <a:r>
              <a:rPr lang="pt-BR" altLang="en-US" sz="800">
                <a:latin typeface="Courier New" panose="02070309020205020404" pitchFamily="49" charset="0"/>
              </a:rPr>
              <a:t>import javax.xml.parsers.*;       // DocumentBuilder, DocumentBuilderFactory</a:t>
            </a:r>
          </a:p>
          <a:p>
            <a:r>
              <a:rPr lang="pt-BR" altLang="en-US" sz="800">
                <a:latin typeface="Courier New" panose="02070309020205020404" pitchFamily="49" charset="0"/>
              </a:rPr>
              <a:t>import javax.xml.transform.*;     // Transformer, TransformerFactory</a:t>
            </a:r>
          </a:p>
          <a:p>
            <a:r>
              <a:rPr lang="pt-BR" altLang="en-US" sz="800">
                <a:latin typeface="Courier New" panose="02070309020205020404" pitchFamily="49" charset="0"/>
              </a:rPr>
              <a:t>import javax.xml.transform.dom.*; // DOMSource;</a:t>
            </a:r>
          </a:p>
          <a:p>
            <a:r>
              <a:rPr lang="pt-BR" altLang="en-US" sz="800">
                <a:latin typeface="Courier New" panose="02070309020205020404" pitchFamily="49" charset="0"/>
              </a:rPr>
              <a:t>import javax.xml.transform.stream.*; // StreamResult, StreamSource</a:t>
            </a:r>
          </a:p>
          <a:p>
            <a:r>
              <a:rPr lang="pt-BR" altLang="en-US" sz="800">
                <a:latin typeface="Courier New" panose="02070309020205020404" pitchFamily="49" charset="0"/>
              </a:rPr>
              <a:t>public class XSLTransform {</a:t>
            </a:r>
          </a:p>
          <a:p>
            <a:r>
              <a:rPr lang="pt-BR" altLang="en-US" sz="800">
                <a:latin typeface="Courier New" panose="02070309020205020404" pitchFamily="49" charset="0"/>
              </a:rPr>
              <a:t>    static Document document; // Valor global referenciado pelo tree-adapter</a:t>
            </a:r>
          </a:p>
          <a:p>
            <a:r>
              <a:rPr lang="pt-BR" altLang="en-US" sz="800">
                <a:latin typeface="Courier New" panose="02070309020205020404" pitchFamily="49" charset="0"/>
              </a:rPr>
              <a:t>    public static void main (String argv []) {</a:t>
            </a:r>
          </a:p>
          <a:p>
            <a:r>
              <a:rPr lang="pt-BR" altLang="en-US" sz="800">
                <a:latin typeface="Courier New" panose="02070309020205020404" pitchFamily="49" charset="0"/>
              </a:rPr>
              <a:t>        DocumentBuilderFactory factory = DocumentBuilderFactory.newInstance();</a:t>
            </a:r>
          </a:p>
          <a:p>
            <a:r>
              <a:rPr lang="pt-BR" altLang="en-US" sz="800">
                <a:latin typeface="Courier New" panose="02070309020205020404" pitchFamily="49" charset="0"/>
              </a:rPr>
              <a:t>        try {</a:t>
            </a:r>
          </a:p>
          <a:p>
            <a:r>
              <a:rPr lang="pt-BR" altLang="en-US" sz="800">
                <a:latin typeface="Courier New" panose="02070309020205020404" pitchFamily="49" charset="0"/>
              </a:rPr>
              <a:t>            DocumentBuilder builder = factory.newDocumentBuilder();</a:t>
            </a:r>
          </a:p>
          <a:p>
            <a:r>
              <a:rPr lang="pt-BR" altLang="en-US" sz="800">
                <a:latin typeface="Courier New" panose="02070309020205020404" pitchFamily="49" charset="0"/>
              </a:rPr>
              <a:t>            document = builder.parse("catalogo.xml");</a:t>
            </a:r>
          </a:p>
          <a:p>
            <a:r>
              <a:rPr lang="pt-BR" altLang="en-US" sz="800">
                <a:latin typeface="Courier New" panose="02070309020205020404" pitchFamily="49" charset="0"/>
              </a:rPr>
              <a:t>            TransformerFactory tFactory = TransformerFactory.newInstance();</a:t>
            </a:r>
          </a:p>
          <a:p>
            <a:r>
              <a:rPr lang="pt-BR" altLang="en-US" sz="800">
                <a:latin typeface="Courier New" panose="02070309020205020404" pitchFamily="49" charset="0"/>
              </a:rPr>
              <a:t>            StreamSource stylesheet = new StreamSource("catalogo.xsl");</a:t>
            </a:r>
          </a:p>
          <a:p>
            <a:r>
              <a:rPr lang="pt-BR" altLang="en-US" sz="800">
                <a:latin typeface="Courier New" panose="02070309020205020404" pitchFamily="49" charset="0"/>
              </a:rPr>
              <a:t>            Transformer transformer = tFactory.newTransformer(stylesheet);</a:t>
            </a:r>
          </a:p>
          <a:p>
            <a:r>
              <a:rPr lang="pt-BR" altLang="en-US" sz="800">
                <a:latin typeface="Courier New" panose="02070309020205020404" pitchFamily="49" charset="0"/>
              </a:rPr>
              <a:t>            DOMSource source = new DOMSource(document);</a:t>
            </a:r>
          </a:p>
          <a:p>
            <a:r>
              <a:rPr lang="pt-BR" altLang="en-US" sz="800">
                <a:latin typeface="Courier New" panose="02070309020205020404" pitchFamily="49" charset="0"/>
              </a:rPr>
              <a:t>            StreamResult result = new StreamResult(System.out);</a:t>
            </a:r>
          </a:p>
          <a:p>
            <a:r>
              <a:rPr lang="pt-BR" altLang="en-US" sz="800">
                <a:latin typeface="Courier New" panose="02070309020205020404" pitchFamily="49" charset="0"/>
              </a:rPr>
              <a:t>            transformer.transform(source, result);</a:t>
            </a:r>
          </a:p>
          <a:p>
            <a:r>
              <a:rPr lang="pt-BR" altLang="en-US" sz="800">
                <a:latin typeface="Courier New" panose="02070309020205020404" pitchFamily="49" charset="0"/>
              </a:rPr>
              <a:t>        } catch (TransformerConfigurationException tce) {</a:t>
            </a:r>
          </a:p>
          <a:p>
            <a:r>
              <a:rPr lang="pt-BR" altLang="en-US" sz="800">
                <a:latin typeface="Courier New" panose="02070309020205020404" pitchFamily="49" charset="0"/>
              </a:rPr>
              <a:t>            // Erro gerado pelo parser</a:t>
            </a:r>
          </a:p>
          <a:p>
            <a:r>
              <a:rPr lang="pt-BR" altLang="en-US" sz="800">
                <a:latin typeface="Courier New" panose="02070309020205020404" pitchFamily="49" charset="0"/>
              </a:rPr>
              <a:t>            System.out.println ("\n** Erro de Transformer Factory");</a:t>
            </a:r>
          </a:p>
        </p:txBody>
      </p:sp>
    </p:spTree>
    <p:extLst>
      <p:ext uri="{BB962C8B-B14F-4D97-AF65-F5344CB8AC3E}">
        <p14:creationId xmlns:p14="http://schemas.microsoft.com/office/powerpoint/2010/main" val="4221808641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eXtensible Markup Language</a:t>
            </a:r>
          </a:p>
          <a:p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9788FB-AFB4-4504-BFA5-148CEE7BFC8F}" type="slidenum">
              <a:rPr lang="en-US" altLang="en-US"/>
              <a:pPr/>
              <a:t>118</a:t>
            </a:fld>
            <a:endParaRPr lang="en-US" altLang="en-US"/>
          </a:p>
        </p:txBody>
      </p:sp>
      <p:sp>
        <p:nvSpPr>
          <p:cNvPr id="73933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573588"/>
            <a:ext cx="4799012" cy="4100512"/>
          </a:xfrm>
        </p:spPr>
        <p:txBody>
          <a:bodyPr/>
          <a:lstStyle/>
          <a:p>
            <a:r>
              <a:rPr lang="en-US" altLang="en-US" sz="900" b="1"/>
              <a:t>... Continued</a:t>
            </a:r>
          </a:p>
          <a:p>
            <a:endParaRPr lang="pt-BR" altLang="en-US" sz="800">
              <a:latin typeface="Courier New" panose="02070309020205020404" pitchFamily="49" charset="0"/>
            </a:endParaRPr>
          </a:p>
          <a:p>
            <a:r>
              <a:rPr lang="pt-BR" altLang="en-US" sz="800">
                <a:latin typeface="Courier New" panose="02070309020205020404" pitchFamily="49" charset="0"/>
              </a:rPr>
              <a:t>            System.out.println(" " + tce.getMessage() );</a:t>
            </a:r>
          </a:p>
          <a:p>
            <a:r>
              <a:rPr lang="pt-BR" altLang="en-US" sz="800">
                <a:latin typeface="Courier New" panose="02070309020205020404" pitchFamily="49" charset="0"/>
              </a:rPr>
              <a:t>        } catch (TransformerException te) { </a:t>
            </a:r>
          </a:p>
          <a:p>
            <a:r>
              <a:rPr lang="pt-BR" altLang="en-US" sz="800">
                <a:latin typeface="Courier New" panose="02070309020205020404" pitchFamily="49" charset="0"/>
              </a:rPr>
              <a:t>            // Erro gerado pelo transformador</a:t>
            </a:r>
          </a:p>
          <a:p>
            <a:r>
              <a:rPr lang="pt-BR" altLang="en-US" sz="800">
                <a:latin typeface="Courier New" panose="02070309020205020404" pitchFamily="49" charset="0"/>
              </a:rPr>
              <a:t>            System.out.println ("\n** Erro de Transformação");</a:t>
            </a:r>
          </a:p>
          <a:p>
            <a:r>
              <a:rPr lang="pt-BR" altLang="en-US" sz="800">
                <a:latin typeface="Courier New" panose="02070309020205020404" pitchFamily="49" charset="0"/>
              </a:rPr>
              <a:t>            System.out.println(" " + te.getMessage() );</a:t>
            </a:r>
          </a:p>
          <a:p>
            <a:r>
              <a:rPr lang="pt-BR" altLang="en-US" sz="800">
                <a:latin typeface="Courier New" panose="02070309020205020404" pitchFamily="49" charset="0"/>
              </a:rPr>
              <a:t>        } catch (SAXParseException spe) { // Erro gerado pelo parser</a:t>
            </a:r>
          </a:p>
          <a:p>
            <a:r>
              <a:rPr lang="pt-BR" altLang="en-US" sz="800">
                <a:latin typeface="Courier New" panose="02070309020205020404" pitchFamily="49" charset="0"/>
              </a:rPr>
              <a:t>            System.out.println ("\n** Erro de Parser");</a:t>
            </a:r>
          </a:p>
          <a:p>
            <a:r>
              <a:rPr lang="pt-BR" altLang="en-US" sz="800">
                <a:latin typeface="Courier New" panose="02070309020205020404" pitchFamily="49" charset="0"/>
              </a:rPr>
              <a:t>            System.out.println(" " + spe.getMessage() );</a:t>
            </a:r>
          </a:p>
          <a:p>
            <a:r>
              <a:rPr lang="pt-BR" altLang="en-US" sz="800">
                <a:latin typeface="Courier New" panose="02070309020205020404" pitchFamily="49" charset="0"/>
              </a:rPr>
              <a:t>        } catch (SAXException sxe) {</a:t>
            </a:r>
          </a:p>
          <a:p>
            <a:r>
              <a:rPr lang="pt-BR" altLang="en-US" sz="800">
                <a:latin typeface="Courier New" panose="02070309020205020404" pitchFamily="49" charset="0"/>
              </a:rPr>
              <a:t>            // Erro gerado pelo aplicativo</a:t>
            </a:r>
          </a:p>
          <a:p>
            <a:r>
              <a:rPr lang="pt-BR" altLang="en-US" sz="800">
                <a:latin typeface="Courier New" panose="02070309020205020404" pitchFamily="49" charset="0"/>
              </a:rPr>
              <a:t>            // (ou erro de inicialização do parser)</a:t>
            </a:r>
          </a:p>
          <a:p>
            <a:r>
              <a:rPr lang="pt-BR" altLang="en-US" sz="800">
                <a:latin typeface="Courier New" panose="02070309020205020404" pitchFamily="49" charset="0"/>
              </a:rPr>
              <a:t>            Exception x = sxe;</a:t>
            </a:r>
          </a:p>
          <a:p>
            <a:r>
              <a:rPr lang="pt-BR" altLang="en-US" sz="800">
                <a:latin typeface="Courier New" panose="02070309020205020404" pitchFamily="49" charset="0"/>
              </a:rPr>
              <a:t>            if (sxe.getException() != null) x = sxe.getException();</a:t>
            </a:r>
          </a:p>
          <a:p>
            <a:r>
              <a:rPr lang="pt-BR" altLang="en-US" sz="800">
                <a:latin typeface="Courier New" panose="02070309020205020404" pitchFamily="49" charset="0"/>
              </a:rPr>
              <a:t>            x.printStackTrace();</a:t>
            </a:r>
          </a:p>
          <a:p>
            <a:r>
              <a:rPr lang="pt-BR" altLang="en-US" sz="800">
                <a:latin typeface="Courier New" panose="02070309020205020404" pitchFamily="49" charset="0"/>
              </a:rPr>
              <a:t>        } catch (ParserConfigurationException pce) {</a:t>
            </a:r>
          </a:p>
          <a:p>
            <a:r>
              <a:rPr lang="pt-BR" altLang="en-US" sz="800">
                <a:latin typeface="Courier New" panose="02070309020205020404" pitchFamily="49" charset="0"/>
              </a:rPr>
              <a:t>            // Opções especificadas não podem criar o Parser</a:t>
            </a:r>
          </a:p>
          <a:p>
            <a:r>
              <a:rPr lang="pt-BR" altLang="en-US" sz="800">
                <a:latin typeface="Courier New" panose="02070309020205020404" pitchFamily="49" charset="0"/>
              </a:rPr>
              <a:t>            pce.printStackTrace();</a:t>
            </a:r>
          </a:p>
          <a:p>
            <a:r>
              <a:rPr lang="pt-BR" altLang="en-US" sz="800">
                <a:latin typeface="Courier New" panose="02070309020205020404" pitchFamily="49" charset="0"/>
              </a:rPr>
              <a:t>        } catch (IOException ioe) { // Erro de E/S</a:t>
            </a:r>
          </a:p>
          <a:p>
            <a:r>
              <a:rPr lang="pt-BR" altLang="en-US" sz="800">
                <a:latin typeface="Courier New" panose="02070309020205020404" pitchFamily="49" charset="0"/>
              </a:rPr>
              <a:t>            ioe.printStackTrace();</a:t>
            </a:r>
          </a:p>
          <a:p>
            <a:r>
              <a:rPr lang="pt-BR" altLang="en-US" sz="800">
                <a:latin typeface="Courier New" panose="02070309020205020404" pitchFamily="49" charset="0"/>
              </a:rPr>
              <a:t>        }</a:t>
            </a:r>
          </a:p>
          <a:p>
            <a:r>
              <a:rPr lang="pt-BR" altLang="en-US" sz="800">
                <a:latin typeface="Courier New" panose="02070309020205020404" pitchFamily="49" charset="0"/>
              </a:rPr>
              <a:t>    } // main</a:t>
            </a:r>
          </a:p>
          <a:p>
            <a:r>
              <a:rPr lang="pt-BR" altLang="en-US" sz="80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59939635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eXtensible Markup Language</a:t>
            </a:r>
          </a:p>
          <a:p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23EDC3-5BFE-4C73-AFB8-C29FE0659791}" type="slidenum">
              <a:rPr lang="en-US" altLang="en-US"/>
              <a:pPr/>
              <a:t>119</a:t>
            </a:fld>
            <a:endParaRPr lang="en-US" altLang="en-US"/>
          </a:p>
        </p:txBody>
      </p:sp>
      <p:sp>
        <p:nvSpPr>
          <p:cNvPr id="73318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en-US"/>
              <a:t>Utilize XMLSpy para concluir o exercício acima.</a:t>
            </a:r>
          </a:p>
        </p:txBody>
      </p:sp>
    </p:spTree>
    <p:extLst>
      <p:ext uri="{BB962C8B-B14F-4D97-AF65-F5344CB8AC3E}">
        <p14:creationId xmlns:p14="http://schemas.microsoft.com/office/powerpoint/2010/main" val="12578183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eXtensible Markup Language</a:t>
            </a:r>
          </a:p>
          <a:p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581872-E1F4-408B-AD8B-F662020B0739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45261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2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9513" y="4586288"/>
            <a:ext cx="4440237" cy="3641725"/>
          </a:xfrm>
        </p:spPr>
        <p:txBody>
          <a:bodyPr/>
          <a:lstStyle/>
          <a:p>
            <a:r>
              <a:rPr lang="pt-BR" altLang="en-US" b="1"/>
              <a:t>Exemplo de uso de Entidades</a:t>
            </a:r>
          </a:p>
          <a:p>
            <a:r>
              <a:rPr lang="pt-BR" altLang="en-US"/>
              <a:t>Isto está errado: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  &lt;empresa&gt;Marcos &amp; Manoel&lt;/empresa&gt;</a:t>
            </a:r>
          </a:p>
          <a:p>
            <a:r>
              <a:rPr lang="pt-BR" altLang="en-US"/>
              <a:t>Isto está certo: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  &lt;empresa&gt;Marcos &amp;amp; Manoel&lt;/empresa&gt;</a:t>
            </a:r>
          </a:p>
          <a:p>
            <a:endParaRPr lang="pt-BR" altLang="en-US" sz="900">
              <a:latin typeface="Courier New" panose="02070309020205020404" pitchFamily="49" charset="0"/>
            </a:endParaRPr>
          </a:p>
          <a:p>
            <a:r>
              <a:rPr lang="pt-BR" altLang="en-US" b="1"/>
              <a:t>Algumas Entidades predefinidas</a:t>
            </a:r>
          </a:p>
          <a:p>
            <a:r>
              <a:rPr lang="pt-BR" altLang="en-US"/>
              <a:t>&lt;	&amp;lt;</a:t>
            </a:r>
          </a:p>
          <a:p>
            <a:r>
              <a:rPr lang="pt-BR" altLang="en-US"/>
              <a:t>&gt;	&amp;gt;</a:t>
            </a:r>
          </a:p>
          <a:p>
            <a:r>
              <a:rPr lang="pt-BR" altLang="en-US"/>
              <a:t>&amp;	&amp;amp;</a:t>
            </a:r>
          </a:p>
          <a:p>
            <a:r>
              <a:rPr lang="pt-BR" altLang="en-US"/>
              <a:t>'	&amp;apos;</a:t>
            </a:r>
          </a:p>
          <a:p>
            <a:r>
              <a:rPr lang="pt-BR" altLang="en-US"/>
              <a:t>"	&amp;quot;</a:t>
            </a:r>
          </a:p>
          <a:p>
            <a:endParaRPr lang="pt-BR" altLang="en-US"/>
          </a:p>
          <a:p>
            <a:r>
              <a:rPr lang="pt-BR" altLang="en-US" b="1"/>
              <a:t>Observação</a:t>
            </a:r>
          </a:p>
          <a:p>
            <a:r>
              <a:rPr lang="pt-BR" altLang="en-US"/>
              <a:t>XML também suporta substituição de um caractere pelo seu valor numérico, por exemplo, a letra î pode ser substituída pelo “&amp;#238;”. Para colocar o valor em hexadecimal basta usar um caractere “x” depois do caractere “#”.</a:t>
            </a:r>
          </a:p>
        </p:txBody>
      </p:sp>
    </p:spTree>
    <p:extLst>
      <p:ext uri="{BB962C8B-B14F-4D97-AF65-F5344CB8AC3E}">
        <p14:creationId xmlns:p14="http://schemas.microsoft.com/office/powerpoint/2010/main" val="3262380771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eXtensible Markup Language</a:t>
            </a:r>
          </a:p>
          <a:p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5130BF-7F45-4AA2-9435-1968AC4F1BA0}" type="slidenum">
              <a:rPr lang="en-US" altLang="en-US"/>
              <a:pPr/>
              <a:t>120</a:t>
            </a:fld>
            <a:endParaRPr lang="en-US" altLang="en-US"/>
          </a:p>
        </p:txBody>
      </p:sp>
      <p:sp>
        <p:nvSpPr>
          <p:cNvPr id="770050" name="Rectangle 1026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005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0360089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eXtensible Markup Language</a:t>
            </a:r>
          </a:p>
          <a:p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2D8091-09F4-42D1-97CF-7390BD41B430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45568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5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9513" y="4586288"/>
            <a:ext cx="4429125" cy="3467100"/>
          </a:xfrm>
        </p:spPr>
        <p:txBody>
          <a:bodyPr/>
          <a:lstStyle/>
          <a:p>
            <a:r>
              <a:rPr lang="pt-BR" altLang="en-US"/>
              <a:t>XML permite a utilização de dois atributos especiais para informar como o texto dos elementos deve ser tratado.</a:t>
            </a:r>
          </a:p>
          <a:p>
            <a:endParaRPr lang="pt-BR" altLang="en-US"/>
          </a:p>
          <a:p>
            <a:r>
              <a:rPr lang="pt-BR" altLang="en-US" b="1"/>
              <a:t>xml:space</a:t>
            </a:r>
          </a:p>
          <a:p>
            <a:r>
              <a:rPr lang="pt-BR" altLang="en-US"/>
              <a:t>Usado para avisar as aplicações se o espaço em branco duplicado deve ser preservado ou não. Neste exemplo: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&lt;livro xml:space="preserve"&gt;Um   livro 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muito bom&lt;/livro&gt;</a:t>
            </a:r>
          </a:p>
          <a:p>
            <a:endParaRPr lang="pt-BR" altLang="en-US" sz="900">
              <a:latin typeface="Courier New" panose="02070309020205020404" pitchFamily="49" charset="0"/>
            </a:endParaRPr>
          </a:p>
          <a:p>
            <a:r>
              <a:rPr lang="pt-BR" altLang="en-US"/>
              <a:t>O parser vai preservar os espaços em branco a mais entre “Um” e “livro” e não vai descartar a quebra de linha depois da palavra “livro”.</a:t>
            </a:r>
          </a:p>
          <a:p>
            <a:endParaRPr lang="pt-BR" altLang="en-US"/>
          </a:p>
          <a:p>
            <a:r>
              <a:rPr lang="pt-BR" altLang="en-US" b="1"/>
              <a:t>xml:lang</a:t>
            </a:r>
          </a:p>
          <a:p>
            <a:r>
              <a:rPr lang="pt-BR" altLang="en-US"/>
              <a:t>Diz para a aplicação qual é a linguagem do texto dentro do elemento XML. Por, exemplo: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&lt;livro xml:lang="pt-BR"&gt;Um livro excelente&lt;/livro&gt;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&lt;livro xml:lang="en-US"&gt;An excellent book&lt;/livro&gt;</a:t>
            </a:r>
          </a:p>
          <a:p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4185349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eXtensible Markup Language</a:t>
            </a:r>
          </a:p>
          <a:p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3820AF-637D-477E-B444-EE8E95E58C66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45773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912813" y="762000"/>
            <a:ext cx="4824412" cy="3617913"/>
          </a:xfrm>
          <a:ln/>
        </p:spPr>
      </p:sp>
      <p:sp>
        <p:nvSpPr>
          <p:cNvPr id="457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en-US"/>
              <a:t>Instruções de processamento são usadas para estender a linguagem XML. No exemplo a seguir, demonstramos como especificar o documento XSL a ser utilizado para transformar um documento XML: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&lt;?xml-stylesheet href="teste.xsl" type="text/xsl"?&gt;</a:t>
            </a:r>
          </a:p>
          <a:p>
            <a:endParaRPr lang="pt-BR" altLang="en-US" sz="900">
              <a:latin typeface="Courier New" panose="02070309020205020404" pitchFamily="49" charset="0"/>
            </a:endParaRPr>
          </a:p>
          <a:p>
            <a:r>
              <a:rPr lang="pt-BR" altLang="en-US"/>
              <a:t>Aqui xml-stylesheet representa um gênero de aplicações que transformam XML usando um arquivo XSL. O local do arquivo XSL é especificado usando o atributo “href” e o tipo mime do arquivo é especificado usando o atributo “type”.</a:t>
            </a:r>
          </a:p>
          <a:p>
            <a:endParaRPr lang="pt-BR" altLang="en-US"/>
          </a:p>
          <a:p>
            <a:r>
              <a:rPr lang="pt-BR" altLang="en-US"/>
              <a:t>Instruções de processamento também podem ser utilizadas por editores XML especializados como XMetal para indicar texto substituível [Benoît Marchal]. Por exemplo: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&lt;?xm-replace_text {texto qualquer sem marcação}?&gt;</a:t>
            </a:r>
          </a:p>
        </p:txBody>
      </p:sp>
    </p:spTree>
    <p:extLst>
      <p:ext uri="{BB962C8B-B14F-4D97-AF65-F5344CB8AC3E}">
        <p14:creationId xmlns:p14="http://schemas.microsoft.com/office/powerpoint/2010/main" val="35341448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eXtensible Markup Language</a:t>
            </a:r>
          </a:p>
          <a:p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48C77D-DB94-4F17-B11A-AAB28FB0AED8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45977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912813" y="762000"/>
            <a:ext cx="4824412" cy="3617913"/>
          </a:xfrm>
          <a:ln/>
        </p:spPr>
      </p:sp>
      <p:sp>
        <p:nvSpPr>
          <p:cNvPr id="459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en-US" b="1"/>
              <a:t>Exemplo da Seção CDATA</a:t>
            </a:r>
          </a:p>
          <a:p>
            <a:r>
              <a:rPr lang="pt-BR" altLang="en-US"/>
              <a:t>Neste exemplo colocamos um documento XML embutido usando uma seção CDATA: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&lt;catalogo&gt;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&lt;livros&gt;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&lt;![CDATA[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Exemplo de um livro: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&lt;livro&gt;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&lt;nome&gt;Java&lt;/nome&gt;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&lt;autor&gt;Gosling&lt;/autor&gt;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&lt;/livro&gt;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]]&gt;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&lt;/livros&gt;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&lt;/catalogo&gt;</a:t>
            </a:r>
          </a:p>
          <a:p>
            <a:endParaRPr lang="pt-BR" altLang="en-US" sz="900">
              <a:latin typeface="Courier New" panose="02070309020205020404" pitchFamily="49" charset="0"/>
            </a:endParaRPr>
          </a:p>
          <a:p>
            <a:r>
              <a:rPr lang="pt-BR" altLang="en-US"/>
              <a:t>O parser vai ignorar marcadores XML embutidos dentro da seção CDATA. Não é possível aninhar uma seção CDATA dentro da outra.</a:t>
            </a:r>
          </a:p>
        </p:txBody>
      </p:sp>
    </p:spTree>
    <p:extLst>
      <p:ext uri="{BB962C8B-B14F-4D97-AF65-F5344CB8AC3E}">
        <p14:creationId xmlns:p14="http://schemas.microsoft.com/office/powerpoint/2010/main" val="42053018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eXtensible Markup Language</a:t>
            </a:r>
          </a:p>
          <a:p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3236F2-DE61-47E8-B564-FC32C4703A50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45363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3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9513" y="4586288"/>
            <a:ext cx="4449762" cy="4011612"/>
          </a:xfrm>
        </p:spPr>
        <p:txBody>
          <a:bodyPr/>
          <a:lstStyle/>
          <a:p>
            <a:r>
              <a:rPr lang="pt-BR" altLang="en-US"/>
              <a:t>É fundamental que cada elemento XML tenha um marcador inicial e um marcador final. Um marcador deveria começar com “&lt;” e terminar com “&gt;”. O marcador final deveria ter um “/” antes do nome do elemento. Um elemento pode conter vários elementos filhos mas um documento XML pode conter apenas um elemento raiz. Os elementos não podem ser sobrepostos e devem ser completamente aninhados dentro de outros elementos.</a:t>
            </a:r>
          </a:p>
          <a:p>
            <a:endParaRPr lang="pt-BR" altLang="en-US"/>
          </a:p>
          <a:p>
            <a:r>
              <a:rPr lang="pt-BR" altLang="en-US"/>
              <a:t>Nome dos elementos e atributos são sensíveis ao caso. Eles não podem conter espaços em brancos, iniciar com números, ou conter caracteres reservados.</a:t>
            </a:r>
          </a:p>
          <a:p>
            <a:pPr>
              <a:buFontTx/>
              <a:buChar char="•"/>
            </a:pPr>
            <a:r>
              <a:rPr lang="pt-BR" altLang="en-US"/>
              <a:t>Alguns nomes válidos:</a:t>
            </a:r>
          </a:p>
          <a:p>
            <a:pPr lvl="1"/>
            <a:r>
              <a:rPr lang="pt-BR" altLang="en-US"/>
              <a:t>Livro, LIVRO, moderna:catalogo, _livro, nome.completo, ...</a:t>
            </a:r>
          </a:p>
          <a:p>
            <a:pPr>
              <a:buFontTx/>
              <a:buChar char="•"/>
            </a:pPr>
            <a:r>
              <a:rPr lang="pt-BR" altLang="en-US"/>
              <a:t>Alguns nomes inválidos:</a:t>
            </a:r>
          </a:p>
          <a:p>
            <a:pPr lvl="1"/>
            <a:r>
              <a:rPr lang="pt-BR" altLang="en-US"/>
              <a:t>-livro, 1Livro, livro$, livro&amp;revista, ...</a:t>
            </a:r>
          </a:p>
          <a:p>
            <a:endParaRPr lang="pt-BR" altLang="en-US"/>
          </a:p>
          <a:p>
            <a:r>
              <a:rPr lang="pt-BR" altLang="en-US"/>
              <a:t>Um elemento não pode conter dois atributos com o mesmo nome. O valor do atributo deveria estar contido dentro de aspas duplas, por exemplo, nome="Java"</a:t>
            </a:r>
          </a:p>
          <a:p>
            <a:endParaRPr lang="pt-BR" altLang="en-US"/>
          </a:p>
          <a:p>
            <a:r>
              <a:rPr lang="pt-BR" altLang="en-US"/>
              <a:t>Um documento XML não será considerado bem formado se quebrar qualquer uma das regras especificadas acima. Editores como XMLSpy e Netbeans e muitos parsers podem verificar essas regras.</a:t>
            </a:r>
          </a:p>
        </p:txBody>
      </p:sp>
    </p:spTree>
    <p:extLst>
      <p:ext uri="{BB962C8B-B14F-4D97-AF65-F5344CB8AC3E}">
        <p14:creationId xmlns:p14="http://schemas.microsoft.com/office/powerpoint/2010/main" val="39038423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eXtensible Markup Language</a:t>
            </a:r>
          </a:p>
          <a:p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A07364-C9A7-4E0E-B486-A3B2E0D2E34E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46387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3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en-US" b="1"/>
              <a:t>Projetando Documentos XML</a:t>
            </a:r>
          </a:p>
          <a:p>
            <a:r>
              <a:rPr lang="pt-BR" altLang="en-US"/>
              <a:t>Coisas e conceitos de um sistema de informação são representados pelo diferentes tipos de objetos. Cada tipo pode ser traduzido para um tipo de elemento em XML. </a:t>
            </a:r>
          </a:p>
          <a:p>
            <a:endParaRPr lang="pt-BR" altLang="en-US"/>
          </a:p>
          <a:p>
            <a:r>
              <a:rPr lang="pt-BR" altLang="en-US"/>
              <a:t>Os relacionamentos entre tipos de objetos podem ser representados em XML usando elementos aninhados, por exemplo, elementos do tipo “livro” podem ser colocados dentro de um elemento “catalogo”. </a:t>
            </a:r>
          </a:p>
          <a:p>
            <a:endParaRPr lang="pt-BR" altLang="en-US"/>
          </a:p>
          <a:p>
            <a:r>
              <a:rPr lang="pt-BR" altLang="en-US"/>
              <a:t>Para representar propriedades em XML podemos usar elementos filhos ou atributos.</a:t>
            </a:r>
          </a:p>
        </p:txBody>
      </p:sp>
    </p:spTree>
    <p:extLst>
      <p:ext uri="{BB962C8B-B14F-4D97-AF65-F5344CB8AC3E}">
        <p14:creationId xmlns:p14="http://schemas.microsoft.com/office/powerpoint/2010/main" val="35523668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eXtensible Markup Language</a:t>
            </a:r>
          </a:p>
          <a:p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B5AAFA-9DCB-4E2F-B319-22A7EDF84DAF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46592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5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en-US"/>
              <a:t>A escolha entre o uso de atributos ou elementos filhos para representar propriedades é uma escolha difícil. Historicamente, elementos têm contido  texto e os atributos, meta-dados sobre o texto. É assim que HTML utiliza os dois.</a:t>
            </a:r>
          </a:p>
          <a:p>
            <a:endParaRPr lang="pt-BR" altLang="en-US"/>
          </a:p>
          <a:p>
            <a:r>
              <a:rPr lang="pt-BR" altLang="en-US"/>
              <a:t>Geralmente é mais fácil incorporar mudanças quando usamos elementos filhos. Por exemplo, uma propriedade “autor” pode ser repetida várias vezes se for representada usando um elemento. Por outro lado é mais fácil processar atributos quando usamos parsers DOM e SAX.</a:t>
            </a:r>
          </a:p>
        </p:txBody>
      </p:sp>
    </p:spTree>
    <p:extLst>
      <p:ext uri="{BB962C8B-B14F-4D97-AF65-F5344CB8AC3E}">
        <p14:creationId xmlns:p14="http://schemas.microsoft.com/office/powerpoint/2010/main" val="35553696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eXtensible Markup Language</a:t>
            </a:r>
          </a:p>
          <a:p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61AFD8-3BBB-4338-950C-240C3D56B45A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46182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en-US" b="1"/>
              <a:t>XMLSpy</a:t>
            </a:r>
          </a:p>
          <a:p>
            <a:r>
              <a:rPr lang="pt-BR" altLang="en-US"/>
              <a:t>XMLSpy é um editor avançado de XML e pode ser utilizado para editar e testar documentos XML, DTD, XSD, XSL, XHTML, etc. Vamos usar o XMLSpy no modo de visualização de texto para editar nossos documentos. Existem outros modos para editar os documentos, mas esses fogem do escopo deste curso.</a:t>
            </a:r>
          </a:p>
        </p:txBody>
      </p:sp>
    </p:spTree>
    <p:extLst>
      <p:ext uri="{BB962C8B-B14F-4D97-AF65-F5344CB8AC3E}">
        <p14:creationId xmlns:p14="http://schemas.microsoft.com/office/powerpoint/2010/main" val="2983472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eXtensible Markup Language</a:t>
            </a:r>
          </a:p>
          <a:p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D69356-1BD0-4AD4-A302-BE70F5CC88B4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45056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9513" y="4586288"/>
            <a:ext cx="4373562" cy="3935412"/>
          </a:xfrm>
          <a:ln/>
        </p:spPr>
        <p:txBody>
          <a:bodyPr/>
          <a:lstStyle/>
          <a:p>
            <a:r>
              <a:rPr lang="pt-BR" altLang="en-US" b="1"/>
              <a:t>Pré-requisitos</a:t>
            </a:r>
          </a:p>
          <a:p>
            <a:r>
              <a:rPr lang="pt-BR" altLang="en-US"/>
              <a:t>É desejável ter noção de programação em alguma linguagem como VB ou Java. Conhecimento de desenvolvimento Web utilizando ASP ou JSP é desejável.</a:t>
            </a:r>
          </a:p>
          <a:p>
            <a:endParaRPr lang="pt-BR" altLang="en-US"/>
          </a:p>
          <a:p>
            <a:r>
              <a:rPr lang="pt-BR" altLang="en-US" b="1"/>
              <a:t>Software Recomendado</a:t>
            </a:r>
          </a:p>
          <a:p>
            <a:pPr>
              <a:buFontTx/>
              <a:buChar char="•"/>
            </a:pPr>
            <a:r>
              <a:rPr lang="pt-BR" altLang="en-US"/>
              <a:t>Visual Basic</a:t>
            </a:r>
          </a:p>
          <a:p>
            <a:pPr>
              <a:buFontTx/>
              <a:buChar char="•"/>
            </a:pPr>
            <a:r>
              <a:rPr lang="pt-BR" altLang="en-US"/>
              <a:t>Microsoft .NET Framework</a:t>
            </a:r>
          </a:p>
          <a:p>
            <a:pPr>
              <a:buFontTx/>
              <a:buChar char="•"/>
            </a:pPr>
            <a:r>
              <a:rPr lang="pt-BR" altLang="en-US"/>
              <a:t>Java 2 SDK</a:t>
            </a:r>
          </a:p>
          <a:p>
            <a:pPr>
              <a:buFontTx/>
              <a:buChar char="•"/>
            </a:pPr>
            <a:r>
              <a:rPr lang="pt-BR" altLang="en-US"/>
              <a:t>Eclipse ou Netbeans</a:t>
            </a:r>
          </a:p>
          <a:p>
            <a:pPr>
              <a:buFontTx/>
              <a:buChar char="•"/>
            </a:pPr>
            <a:r>
              <a:rPr lang="pt-BR" altLang="en-US"/>
              <a:t>Altova XMLSpy</a:t>
            </a:r>
          </a:p>
          <a:p>
            <a:pPr>
              <a:buFontTx/>
              <a:buChar char="•"/>
            </a:pPr>
            <a:r>
              <a:rPr lang="pt-BR" altLang="en-US"/>
              <a:t>Microsoft IIS</a:t>
            </a:r>
          </a:p>
        </p:txBody>
      </p:sp>
    </p:spTree>
    <p:extLst>
      <p:ext uri="{BB962C8B-B14F-4D97-AF65-F5344CB8AC3E}">
        <p14:creationId xmlns:p14="http://schemas.microsoft.com/office/powerpoint/2010/main" val="16307675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eXtensible Markup Language</a:t>
            </a:r>
          </a:p>
          <a:p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2950AC-A2A4-446E-8AF9-A2EDF612C7D7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41574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5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en-US" b="1"/>
              <a:t>Objetivo</a:t>
            </a:r>
          </a:p>
          <a:p>
            <a:pPr>
              <a:buFontTx/>
              <a:buChar char="•"/>
            </a:pPr>
            <a:r>
              <a:rPr lang="pt-BR" altLang="en-US"/>
              <a:t>Porque DTD?</a:t>
            </a:r>
          </a:p>
          <a:p>
            <a:pPr>
              <a:buFontTx/>
              <a:buChar char="•"/>
            </a:pPr>
            <a:r>
              <a:rPr lang="pt-BR" altLang="en-US"/>
              <a:t>Definindo a estrutura de documentos XML usando DTD.</a:t>
            </a:r>
          </a:p>
          <a:p>
            <a:pPr>
              <a:buFontTx/>
              <a:buChar char="•"/>
            </a:pPr>
            <a:r>
              <a:rPr lang="pt-BR" altLang="en-US"/>
              <a:t>Validando documentos XML usando DTD.</a:t>
            </a:r>
          </a:p>
          <a:p>
            <a:pPr>
              <a:buFontTx/>
              <a:buChar char="•"/>
            </a:pPr>
            <a:r>
              <a:rPr lang="pt-BR" altLang="en-US"/>
              <a:t>Entendendo espaços identificadores.</a:t>
            </a:r>
          </a:p>
          <a:p>
            <a:pPr>
              <a:buFontTx/>
              <a:buChar char="•"/>
            </a:pPr>
            <a:r>
              <a:rPr lang="pt-BR" altLang="en-US"/>
              <a:t>Problema com DTD.</a:t>
            </a:r>
          </a:p>
          <a:p>
            <a:pPr>
              <a:buFontTx/>
              <a:buChar char="•"/>
            </a:pPr>
            <a:r>
              <a:rPr lang="pt-BR" altLang="en-US"/>
              <a:t>Definindo estrutura de documentos XML usando Esquema.</a:t>
            </a:r>
          </a:p>
          <a:p>
            <a:pPr>
              <a:buFontTx/>
              <a:buChar char="•"/>
            </a:pPr>
            <a:r>
              <a:rPr lang="pt-BR" altLang="en-US"/>
              <a:t>Validando documentos XML usando Esquema.</a:t>
            </a:r>
          </a:p>
        </p:txBody>
      </p:sp>
    </p:spTree>
    <p:extLst>
      <p:ext uri="{BB962C8B-B14F-4D97-AF65-F5344CB8AC3E}">
        <p14:creationId xmlns:p14="http://schemas.microsoft.com/office/powerpoint/2010/main" val="10326275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eXtensible Markup Language</a:t>
            </a:r>
          </a:p>
          <a:p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35B3A5-9CC7-43A0-88E1-89B41354AA4A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47104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4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pt-BR" altLang="en-US"/>
              <a:t>A DTD foi a forma encontrada para garantir a validade de um documento XML. Um documento XML é válido se segue as regras especificadas na DTD. A DTD tem fortes vínculos históricos com a SGML.</a:t>
            </a:r>
          </a:p>
        </p:txBody>
      </p:sp>
    </p:spTree>
    <p:extLst>
      <p:ext uri="{BB962C8B-B14F-4D97-AF65-F5344CB8AC3E}">
        <p14:creationId xmlns:p14="http://schemas.microsoft.com/office/powerpoint/2010/main" val="31149021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eXtensible Markup Language</a:t>
            </a:r>
          </a:p>
          <a:p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7871BB-11FC-4FB0-A415-BCC4455370EC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47001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0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9513" y="4586288"/>
            <a:ext cx="4356100" cy="3306762"/>
          </a:xfrm>
        </p:spPr>
        <p:txBody>
          <a:bodyPr/>
          <a:lstStyle/>
          <a:p>
            <a:r>
              <a:rPr lang="pt-BR" altLang="en-US" b="1"/>
              <a:t>Exemplo – DOCTYPE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&lt;!DOCTYPE catalogo SYSTEM "catalogo.dtd"&gt;</a:t>
            </a:r>
          </a:p>
          <a:p>
            <a:r>
              <a:rPr lang="pt-BR" altLang="en-US"/>
              <a:t>Aqui estamos estabelecendo “catalogo” como o elemento raiz. SYSTEM indica a forma padrão de acesso a uma DTD externa usando um protocolo como HTTP ou sistema de arquivo. SYSTEM pode ser substituído pelo PUBLIC para indicar uma forma de acesso próprio do aplicativo a uma DTD catalogada.</a:t>
            </a:r>
          </a:p>
          <a:p>
            <a:endParaRPr lang="pt-BR" altLang="en-US"/>
          </a:p>
          <a:p>
            <a:r>
              <a:rPr lang="pt-BR" altLang="en-US" b="1"/>
              <a:t>Exemplo de DTD Interna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&lt;!DOCTYPE catalogo [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  &lt;!ENTITY COPYRIGHT "2001 Empresa ABC"&gt;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  &lt;!ELEMENT catalogo (propriedade)&gt;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  &lt;!ELEMENT propriedade (#PCDATA)&gt;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]&gt;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&lt;catalogo&gt;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  &lt;propriedade&gt;&amp;COPYRIGHT;&lt;/propriedade&gt;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&lt;/catalogo&gt;</a:t>
            </a:r>
          </a:p>
        </p:txBody>
      </p:sp>
    </p:spTree>
    <p:extLst>
      <p:ext uri="{BB962C8B-B14F-4D97-AF65-F5344CB8AC3E}">
        <p14:creationId xmlns:p14="http://schemas.microsoft.com/office/powerpoint/2010/main" val="19831093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eXtensible Markup Language</a:t>
            </a:r>
          </a:p>
          <a:p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C437EE-4C1F-4A11-AF23-26ADB1D757B7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47309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3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en-US" b="1"/>
              <a:t>Construtos da DTD</a:t>
            </a:r>
          </a:p>
          <a:p>
            <a:r>
              <a:rPr lang="pt-BR" altLang="en-US"/>
              <a:t>ELEMENT</a:t>
            </a:r>
          </a:p>
          <a:p>
            <a:pPr lvl="1"/>
            <a:r>
              <a:rPr lang="pt-BR" altLang="en-US"/>
              <a:t>Usado para declarar um novo tipo de elemento XML.</a:t>
            </a:r>
          </a:p>
          <a:p>
            <a:r>
              <a:rPr lang="pt-BR" altLang="en-US"/>
              <a:t>ATTLIST</a:t>
            </a:r>
          </a:p>
          <a:p>
            <a:pPr lvl="1"/>
            <a:r>
              <a:rPr lang="pt-BR" altLang="en-US"/>
              <a:t>Usado para declarar os atributos que podem ser designados a um tipo de elemento XML.</a:t>
            </a:r>
          </a:p>
          <a:p>
            <a:r>
              <a:rPr lang="pt-BR" altLang="en-US"/>
              <a:t>ENTITY</a:t>
            </a:r>
          </a:p>
          <a:p>
            <a:pPr lvl="1"/>
            <a:r>
              <a:rPr lang="pt-BR" altLang="en-US"/>
              <a:t>Usado para declarar informação (uma entidade) reutilizável.</a:t>
            </a:r>
          </a:p>
          <a:p>
            <a:r>
              <a:rPr lang="pt-BR" altLang="en-US"/>
              <a:t>NOTATION</a:t>
            </a:r>
          </a:p>
          <a:p>
            <a:pPr lvl="1"/>
            <a:r>
              <a:rPr lang="pt-BR" altLang="en-US"/>
              <a:t>Usado para associar um aplicativo externo ao conteúdo que não pode ser analisado (informação binária por exemplo).</a:t>
            </a:r>
          </a:p>
        </p:txBody>
      </p:sp>
    </p:spTree>
    <p:extLst>
      <p:ext uri="{BB962C8B-B14F-4D97-AF65-F5344CB8AC3E}">
        <p14:creationId xmlns:p14="http://schemas.microsoft.com/office/powerpoint/2010/main" val="17388961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eXtensible Markup Language</a:t>
            </a:r>
          </a:p>
          <a:p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D730EB-DFA3-43BA-966B-4D831F12CB72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47718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7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9513" y="4586288"/>
            <a:ext cx="4367212" cy="4206875"/>
          </a:xfrm>
        </p:spPr>
        <p:txBody>
          <a:bodyPr/>
          <a:lstStyle/>
          <a:p>
            <a:r>
              <a:rPr lang="pt-BR" altLang="en-US" b="1"/>
              <a:t>Declarar Tipos de Elementos</a:t>
            </a:r>
          </a:p>
          <a:p>
            <a:r>
              <a:rPr lang="pt-BR" altLang="en-US"/>
              <a:t>Um tipo de elemento é declarado dentro de "&lt;!ELEMENT" e "&gt;". O nome do elemento deveria ser um nome XML válido. O nome é seguido pela especificação de conteúdo. O conteúdo de um elemento pode ser:</a:t>
            </a:r>
          </a:p>
          <a:p>
            <a:r>
              <a:rPr lang="pt-BR" altLang="en-US" b="1"/>
              <a:t>Vazio</a:t>
            </a:r>
          </a:p>
          <a:p>
            <a:pPr lvl="1"/>
            <a:r>
              <a:rPr lang="pt-BR" altLang="en-US"/>
              <a:t>Especificado usando a palavra EMPTY. Indica que um elemento não tem conteúdo. Por exemplo, &lt;!ELEMENT autor EMPTY&gt;</a:t>
            </a:r>
          </a:p>
          <a:p>
            <a:r>
              <a:rPr lang="pt-BR" altLang="en-US" b="1"/>
              <a:t>Texto</a:t>
            </a:r>
          </a:p>
          <a:p>
            <a:pPr lvl="1"/>
            <a:r>
              <a:rPr lang="pt-BR" altLang="en-US"/>
              <a:t>Especificado usando a palavra PCDATA, por exemplo, &lt;!ELEMENT autor (#PCDATA)&gt;.</a:t>
            </a:r>
          </a:p>
          <a:p>
            <a:r>
              <a:rPr lang="pt-BR" altLang="en-US" b="1"/>
              <a:t>Elementos</a:t>
            </a:r>
          </a:p>
          <a:p>
            <a:pPr lvl="1"/>
            <a:r>
              <a:rPr lang="pt-BR" altLang="en-US"/>
              <a:t>Um elemento contém outros elementos filhos mais nenhum texto. Especificado usando modelo de conteúdo, por exemplo, &lt;!ELEMENT livro (#PCDATA | autor)*&gt;.</a:t>
            </a:r>
          </a:p>
          <a:p>
            <a:r>
              <a:rPr lang="pt-BR" altLang="en-US" b="1"/>
              <a:t>Misto – Texto e Elementos</a:t>
            </a:r>
          </a:p>
          <a:p>
            <a:pPr lvl="1"/>
            <a:r>
              <a:rPr lang="pt-BR" altLang="en-US"/>
              <a:t>Um elemento contém texto e elementos. Indicado usando um modelo de conteúdo, por exemplo, &lt;!ELEMENT autor (#PCDATA | nome)&gt;.</a:t>
            </a:r>
          </a:p>
          <a:p>
            <a:r>
              <a:rPr lang="pt-BR" altLang="en-US" b="1"/>
              <a:t>Qualquer</a:t>
            </a:r>
          </a:p>
          <a:p>
            <a:pPr lvl="1"/>
            <a:r>
              <a:rPr lang="pt-BR" altLang="en-US"/>
              <a:t> Caso não queira especificar conteúdo específico use a palavra chave ANY, por exemplo, &lt;!ELEMENT autor ANY&gt;. Qualquer elemento declarado na DTD poderá ser utilizado dentro do elemento "autor".</a:t>
            </a:r>
          </a:p>
        </p:txBody>
      </p:sp>
    </p:spTree>
    <p:extLst>
      <p:ext uri="{BB962C8B-B14F-4D97-AF65-F5344CB8AC3E}">
        <p14:creationId xmlns:p14="http://schemas.microsoft.com/office/powerpoint/2010/main" val="10830461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eXtensible Markup Language</a:t>
            </a:r>
          </a:p>
          <a:p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301118-4BBE-4783-8EA4-8E27445AC73C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47923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9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9513" y="4586288"/>
            <a:ext cx="4429125" cy="3548062"/>
          </a:xfrm>
        </p:spPr>
        <p:txBody>
          <a:bodyPr/>
          <a:lstStyle/>
          <a:p>
            <a:r>
              <a:rPr lang="pt-BR" altLang="en-US" b="1"/>
              <a:t>Modelo de Conteúdo</a:t>
            </a:r>
          </a:p>
          <a:p>
            <a:r>
              <a:rPr lang="pt-BR" altLang="en-US"/>
              <a:t>Um modelo de conteúdo declara a estrutura dos elementos e consiste de uma combinação de elementos filhos, texto (indicado usando #PCDATA) e operadores. Os operadores são:</a:t>
            </a:r>
          </a:p>
          <a:p>
            <a:r>
              <a:rPr lang="pt-BR" altLang="en-US"/>
              <a:t>,    (vírgula) uma seqüência estrita de elementos filhos.</a:t>
            </a:r>
          </a:p>
          <a:p>
            <a:r>
              <a:rPr lang="pt-BR" altLang="en-US"/>
              <a:t>|    (barra) Um ou mais elementos filhos em qualquer ordem.</a:t>
            </a:r>
          </a:p>
          <a:p>
            <a:r>
              <a:rPr lang="pt-BR" altLang="en-US"/>
              <a:t>Parênteses podem ser utilizados para misturar os operadores como mostra o exemplo 3 acima.</a:t>
            </a:r>
          </a:p>
          <a:p>
            <a:endParaRPr lang="pt-BR" altLang="en-US"/>
          </a:p>
          <a:p>
            <a:r>
              <a:rPr lang="pt-BR" altLang="en-US" b="1"/>
              <a:t>Cardinalidade</a:t>
            </a:r>
          </a:p>
          <a:p>
            <a:r>
              <a:rPr lang="pt-BR" altLang="en-US"/>
              <a:t>É possível especificar a cardinalidade de elementos filhos no modelo de conteúdo de um elemento usando operadores de cardinalidade. Quando o conteúdo é misto a cardinalidade só pode ser especificada como mostra o exemplo 1 acima. Os operadores de cardinalidade são:</a:t>
            </a:r>
          </a:p>
          <a:p>
            <a:r>
              <a:rPr lang="pt-BR" altLang="en-US"/>
              <a:t>?	Opcional, pode ou não aparecer o elemento filho</a:t>
            </a:r>
          </a:p>
          <a:p>
            <a:r>
              <a:rPr lang="pt-BR" altLang="en-US"/>
              <a:t>*	Zero ou mais</a:t>
            </a:r>
          </a:p>
          <a:p>
            <a:r>
              <a:rPr lang="pt-BR" altLang="en-US"/>
              <a:t>+	Um ou mais</a:t>
            </a:r>
          </a:p>
          <a:p>
            <a:r>
              <a:rPr lang="pt-BR" altLang="en-US"/>
              <a:t>Quando não for especificada, a cardinalidade é Um.</a:t>
            </a:r>
          </a:p>
        </p:txBody>
      </p:sp>
    </p:spTree>
    <p:extLst>
      <p:ext uri="{BB962C8B-B14F-4D97-AF65-F5344CB8AC3E}">
        <p14:creationId xmlns:p14="http://schemas.microsoft.com/office/powerpoint/2010/main" val="42579407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eXtensible Markup Language</a:t>
            </a:r>
          </a:p>
          <a:p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855DA2-25BC-4220-B8F8-A9698469B738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48128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en-US" b="1"/>
              <a:t>Atributos</a:t>
            </a:r>
          </a:p>
          <a:p>
            <a:r>
              <a:rPr lang="pt-BR" altLang="en-US"/>
              <a:t>Atributos complementam e modificam elementos, fornecendo um meio de associar propriedades aos elementos. Todos os atributos de um elemento são declarados dentro do mesmo ATTLIST como no exemplo acima.</a:t>
            </a:r>
          </a:p>
          <a:p>
            <a:endParaRPr lang="pt-BR" altLang="en-US"/>
          </a:p>
          <a:p>
            <a:r>
              <a:rPr lang="pt-BR" altLang="en-US" b="1"/>
              <a:t>Tipos de Atributos</a:t>
            </a:r>
          </a:p>
          <a:p>
            <a:r>
              <a:rPr lang="pt-BR" altLang="en-US"/>
              <a:t>O tipo geralmente utilizado é </a:t>
            </a:r>
            <a:r>
              <a:rPr lang="pt-BR" altLang="en-US" b="1"/>
              <a:t>CDATA</a:t>
            </a:r>
            <a:r>
              <a:rPr lang="pt-BR" altLang="en-US"/>
              <a:t> (dados caractere) mas pode ser </a:t>
            </a:r>
            <a:r>
              <a:rPr lang="pt-BR" altLang="en-US" b="1"/>
              <a:t>ID</a:t>
            </a:r>
            <a:r>
              <a:rPr lang="pt-BR" altLang="en-US"/>
              <a:t>, </a:t>
            </a:r>
            <a:r>
              <a:rPr lang="pt-BR" altLang="en-US" b="1"/>
              <a:t>IDREF</a:t>
            </a:r>
            <a:r>
              <a:rPr lang="pt-BR" altLang="en-US"/>
              <a:t>, </a:t>
            </a:r>
            <a:r>
              <a:rPr lang="pt-BR" altLang="en-US" b="1"/>
              <a:t>IDREFS</a:t>
            </a:r>
            <a:r>
              <a:rPr lang="pt-BR" altLang="en-US"/>
              <a:t>, </a:t>
            </a:r>
            <a:r>
              <a:rPr lang="pt-BR" altLang="en-US" b="1"/>
              <a:t>ENTITY</a:t>
            </a:r>
            <a:r>
              <a:rPr lang="pt-BR" altLang="en-US"/>
              <a:t>, </a:t>
            </a:r>
            <a:r>
              <a:rPr lang="pt-BR" altLang="en-US" b="1"/>
              <a:t>ENTITIES</a:t>
            </a:r>
            <a:r>
              <a:rPr lang="pt-BR" altLang="en-US"/>
              <a:t>, </a:t>
            </a:r>
            <a:r>
              <a:rPr lang="pt-BR" altLang="en-US" b="1"/>
              <a:t>NMTOKEN</a:t>
            </a:r>
            <a:r>
              <a:rPr lang="pt-BR" altLang="en-US"/>
              <a:t>, </a:t>
            </a:r>
            <a:r>
              <a:rPr lang="pt-BR" altLang="en-US" b="1"/>
              <a:t>NMTOKENS</a:t>
            </a:r>
            <a:r>
              <a:rPr lang="pt-BR" altLang="en-US"/>
              <a:t>, </a:t>
            </a:r>
            <a:r>
              <a:rPr lang="pt-BR" altLang="en-US" b="1"/>
              <a:t>NOTATION</a:t>
            </a:r>
            <a:r>
              <a:rPr lang="pt-BR" altLang="en-US"/>
              <a:t>, ou uma </a:t>
            </a:r>
            <a:r>
              <a:rPr lang="pt-BR" altLang="en-US" b="1"/>
              <a:t>opção de valores</a:t>
            </a:r>
            <a:r>
              <a:rPr lang="pt-BR" altLang="en-US"/>
              <a:t>.</a:t>
            </a:r>
          </a:p>
          <a:p>
            <a:endParaRPr lang="pt-BR" altLang="en-US"/>
          </a:p>
          <a:p>
            <a:r>
              <a:rPr lang="pt-BR" altLang="en-US" b="1"/>
              <a:t>Uso de Atributos</a:t>
            </a:r>
          </a:p>
          <a:p>
            <a:r>
              <a:rPr lang="pt-BR" altLang="en-US"/>
              <a:t>É possível especificar o uso de um atributo dentro de um elemento. O uso pode ser:</a:t>
            </a:r>
          </a:p>
          <a:p>
            <a:r>
              <a:rPr lang="pt-BR" altLang="en-US"/>
              <a:t>#REQUIRED	Deve aparecer.</a:t>
            </a:r>
          </a:p>
          <a:p>
            <a:r>
              <a:rPr lang="pt-BR" altLang="en-US"/>
              <a:t>#IMPLIED	Pode ou não aparecer dentro de um elemento.</a:t>
            </a:r>
          </a:p>
          <a:p>
            <a:r>
              <a:rPr lang="pt-BR" altLang="en-US"/>
              <a:t>#FIXED	Vai aparecer e tem um valor fixo.</a:t>
            </a:r>
          </a:p>
        </p:txBody>
      </p:sp>
    </p:spTree>
    <p:extLst>
      <p:ext uri="{BB962C8B-B14F-4D97-AF65-F5344CB8AC3E}">
        <p14:creationId xmlns:p14="http://schemas.microsoft.com/office/powerpoint/2010/main" val="20123687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eXtensible Markup Language</a:t>
            </a:r>
          </a:p>
          <a:p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655AE8-1C4A-41DB-810E-17E29A14C9CA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48333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3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9513" y="4586288"/>
            <a:ext cx="4429125" cy="3794125"/>
          </a:xfrm>
        </p:spPr>
        <p:txBody>
          <a:bodyPr/>
          <a:lstStyle/>
          <a:p>
            <a:r>
              <a:rPr lang="pt-BR" altLang="en-US" sz="900" b="1"/>
              <a:t>Exemplo IDREF e IDREFS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&lt;!ELEMENT livro EMPTY&gt;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&lt;!ELEMENT autor EMPTY&gt;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&lt;!ATTLIST livro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  nome ID #REQUIRED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  tipo IDREF #REQUIRED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  autores IDREFS #REQUIRED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&lt;!ATTLIST autor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  codigo ID #REQUIRED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  nome CDATA #REQUIRED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&lt;!ELEMENT tipo_livro EMPTY&gt;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&lt;!ATTLIST tipo_livro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  tipo ID #REQUIRED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&gt;</a:t>
            </a:r>
          </a:p>
          <a:p>
            <a:endParaRPr lang="pt-BR" altLang="en-US" sz="900"/>
          </a:p>
          <a:p>
            <a:r>
              <a:rPr lang="pt-BR" altLang="en-US" sz="900"/>
              <a:t>Aqui um livro está definido com três atributos: nome, tipo e autores. O atributo autores é um IDREFS. Isso significa que no documento XML o valor do atributo vai conter códigos de vários autores separados com espaço em branco, por exemplo, autores="a1 a2".</a:t>
            </a:r>
          </a:p>
        </p:txBody>
      </p:sp>
    </p:spTree>
    <p:extLst>
      <p:ext uri="{BB962C8B-B14F-4D97-AF65-F5344CB8AC3E}">
        <p14:creationId xmlns:p14="http://schemas.microsoft.com/office/powerpoint/2010/main" val="65789177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eXtensible Markup Language</a:t>
            </a:r>
          </a:p>
          <a:p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A3AFF7-06C0-481F-8BEA-DA59D17B0E9B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48537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5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9513" y="4586288"/>
            <a:ext cx="4535487" cy="4254500"/>
          </a:xfrm>
        </p:spPr>
        <p:txBody>
          <a:bodyPr/>
          <a:lstStyle/>
          <a:p>
            <a:r>
              <a:rPr lang="pt-BR" altLang="en-US" b="1"/>
              <a:t>Declaração ENTITY</a:t>
            </a:r>
          </a:p>
          <a:p>
            <a:r>
              <a:rPr lang="pt-BR" altLang="en-US"/>
              <a:t>Atributos do tipo ENTITY apontam para texto especificado usando a declaração ENTITY.</a:t>
            </a:r>
          </a:p>
          <a:p>
            <a:endParaRPr lang="pt-BR" altLang="en-US"/>
          </a:p>
          <a:p>
            <a:r>
              <a:rPr lang="pt-BR" altLang="en-US"/>
              <a:t>A declaração ENTITY tem duas formas:</a:t>
            </a:r>
          </a:p>
          <a:p>
            <a:r>
              <a:rPr lang="pt-BR" altLang="en-US" b="1"/>
              <a:t>Entidades gerais</a:t>
            </a:r>
          </a:p>
          <a:p>
            <a:r>
              <a:rPr lang="pt-BR" altLang="en-US"/>
              <a:t>São usadas para criar texto substituível. No exemplo acima </a:t>
            </a:r>
            <a:r>
              <a:rPr lang="pt-BR" altLang="en-US">
                <a:latin typeface="Courier New" panose="02070309020205020404" pitchFamily="49" charset="0"/>
              </a:rPr>
              <a:t>textoCopyright</a:t>
            </a:r>
            <a:r>
              <a:rPr lang="pt-BR" altLang="en-US"/>
              <a:t> é uma entidade que pode ser usada dentro de qualquer texto (elemento com conteúdo #PCDATA ou atributo tipo CDATA) colocando </a:t>
            </a:r>
            <a:r>
              <a:rPr lang="pt-BR" altLang="en-US" b="1">
                <a:latin typeface="Courier New" panose="02070309020205020404" pitchFamily="49" charset="0"/>
              </a:rPr>
              <a:t>&amp;textoCopyright;</a:t>
            </a:r>
            <a:endParaRPr lang="pt-BR" altLang="en-US">
              <a:latin typeface="Courier New" panose="02070309020205020404" pitchFamily="49" charset="0"/>
            </a:endParaRPr>
          </a:p>
          <a:p>
            <a:endParaRPr lang="pt-BR" altLang="en-US"/>
          </a:p>
          <a:p>
            <a:r>
              <a:rPr lang="pt-BR" altLang="en-US" b="1"/>
              <a:t>Entidades de parâmetros</a:t>
            </a:r>
          </a:p>
          <a:p>
            <a:r>
              <a:rPr lang="pt-BR" altLang="en-US"/>
              <a:t>São usadas para criar uma lista de construções reutilizáveis que são avaliadas sintaticamente.</a:t>
            </a:r>
          </a:p>
          <a:p>
            <a:r>
              <a:rPr lang="pt-BR" altLang="en-US" b="1"/>
              <a:t>Exemplo</a:t>
            </a:r>
            <a:endParaRPr lang="pt-BR" altLang="en-US"/>
          </a:p>
          <a:p>
            <a:r>
              <a:rPr lang="pt-BR" altLang="en-US" sz="900">
                <a:latin typeface="Courier New" panose="02070309020205020404" pitchFamily="49" charset="0"/>
              </a:rPr>
              <a:t>&lt;!ENTITY % parametrosNome "primeiro CDATA #REQUIRED ultimo CDATA #REQUIRED"&gt;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&lt;!ELEMENT autor EMPTY&gt;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&lt;!ATTLIST autor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  codigo ID #REQUIRED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  %parametrosNome;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65461005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eXtensible Markup Language</a:t>
            </a:r>
          </a:p>
          <a:p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AD7411-43A0-4F70-B1FE-FAC475E02A72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48742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7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en-US"/>
              <a:t>No exemplo acima “editora” é um atributo do elemento “livro”. No documento XML o atributo deveria ser atribuído o nome de uma ficha válida. Uma ficha válida é um nome XML válido. Segue exemplo de um documento XML que utiliza a DTD acima: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&lt;livro autores="a1 a2" tipo="historia" nome="Historia do Mundo" copyright="copyright" editora="E0001"/&gt;</a:t>
            </a:r>
          </a:p>
          <a:p>
            <a:endParaRPr lang="pt-BR" altLang="en-US"/>
          </a:p>
          <a:p>
            <a:r>
              <a:rPr lang="pt-BR" altLang="en-US"/>
              <a:t>Nesse exemplo “E0001” representa o código da editora. A informação sobre a editora pode estar gravada numa base de dados ou outro arquivo XML.</a:t>
            </a:r>
          </a:p>
          <a:p>
            <a:endParaRPr lang="pt-BR" altLang="en-US"/>
          </a:p>
          <a:p>
            <a:r>
              <a:rPr lang="pt-BR" altLang="en-US"/>
              <a:t>Isto seria inválido: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&lt;livro autores="a1 a2" tipo="historia" nome="Historia do Mundo" copyright="copyright" editora="0001"/&gt;</a:t>
            </a:r>
          </a:p>
          <a:p>
            <a:endParaRPr lang="pt-BR" altLang="en-US"/>
          </a:p>
          <a:p>
            <a:r>
              <a:rPr lang="pt-BR" altLang="en-US"/>
              <a:t>Usar atributos do tipo NMTOKENS para associar várias NMTOKEN (ficha). As fichas devem estar separadas por espaços.</a:t>
            </a:r>
          </a:p>
        </p:txBody>
      </p:sp>
    </p:spTree>
    <p:extLst>
      <p:ext uri="{BB962C8B-B14F-4D97-AF65-F5344CB8AC3E}">
        <p14:creationId xmlns:p14="http://schemas.microsoft.com/office/powerpoint/2010/main" val="12857705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eXtensible Markup Language</a:t>
            </a:r>
          </a:p>
          <a:p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F57A77-46B3-4954-9100-5CB75E7DA620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45158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158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pt-BR" altLang="en-US"/>
              <a:t>A XML e padrões aliados estão sendo desenvolvidos rapidamente. Por isso a maioria dos livros se encontram bastante desatualizados. Às vezes os livros discutem comandos e características que não existem mais dentro do padrão. Recomendamos usar o texto dos padrões localizado no site http://www.w3.org como uma referência autêntica.</a:t>
            </a:r>
          </a:p>
        </p:txBody>
      </p:sp>
    </p:spTree>
    <p:extLst>
      <p:ext uri="{BB962C8B-B14F-4D97-AF65-F5344CB8AC3E}">
        <p14:creationId xmlns:p14="http://schemas.microsoft.com/office/powerpoint/2010/main" val="129626043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eXtensible Markup Language</a:t>
            </a:r>
          </a:p>
          <a:p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1EA6A0-6035-49D9-8DC4-1A265C966304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48947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9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9513" y="4586288"/>
            <a:ext cx="4384675" cy="3340100"/>
          </a:xfrm>
        </p:spPr>
        <p:txBody>
          <a:bodyPr/>
          <a:lstStyle/>
          <a:p>
            <a:r>
              <a:rPr lang="pt-BR" altLang="en-US"/>
              <a:t>No exemplo acima “tipo” é um atributo tipo NOTATION do elemento “imagem”. No documento XML vamos poder utilizar valores “gif” ou “jpg” para esse atributo. Se não especificarmos o atributo, o valor “gif” será assumido.</a:t>
            </a:r>
          </a:p>
          <a:p>
            <a:endParaRPr lang="pt-BR" altLang="en-US"/>
          </a:p>
          <a:p>
            <a:r>
              <a:rPr lang="pt-BR" altLang="en-US"/>
              <a:t>Os dados contidos dentro do elemento “imagem” podem ser dados binários (da imagem do livro) codificados como texto (usando Base64, por exemplo) e serão processados por aplicativos externos “jpgviewer.exe” ou “gifviewer.exe”.</a:t>
            </a:r>
          </a:p>
          <a:p>
            <a:endParaRPr lang="pt-BR" altLang="en-US"/>
          </a:p>
          <a:p>
            <a:r>
              <a:rPr lang="pt-BR" altLang="en-US" b="1"/>
              <a:t>Atributos tipo “opção de valores”</a:t>
            </a:r>
          </a:p>
          <a:p>
            <a:r>
              <a:rPr lang="pt-BR" altLang="en-US"/>
              <a:t>No exemplo acima especificamos a opção de valores possíveis para o atributo “tipo". Isso pode ser feito para qualquer atributo como mostra o exemplo a seguir: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&lt;!ATTLIST livro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  grau (primeiro | segundo | terceiro | superior) #REQUIRED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61978829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eXtensible Markup Language</a:t>
            </a:r>
          </a:p>
          <a:p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16FAEE-8707-408E-B6AB-E446B7C8CB9F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49152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9513" y="4586288"/>
            <a:ext cx="4356100" cy="4254500"/>
          </a:xfrm>
        </p:spPr>
        <p:txBody>
          <a:bodyPr/>
          <a:lstStyle/>
          <a:p>
            <a:r>
              <a:rPr lang="pt-BR" altLang="en-US" b="1"/>
              <a:t>Exemplo de DTD Interna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&lt;?xml version="1.0" encoding="UTF-8"?&gt;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&lt;!DOCTYPE endereco [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&lt;!ELEMENT endereco (rua,complemento?,bairro,cidade,cep,uf,pais)&gt;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&lt;!ATTLIST endereco preferido (true | false) "false"&gt;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&lt;!ELEMENT rua (#PCDATA)&gt;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&lt;!ELEMENT numero (#PCDATA)&gt;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&lt;!ELEMENT complemento (#PCDATA)&gt;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&lt;!ELEMENT bairro (#PCDATA)&gt;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&lt;!ELEMENT cidade (#PCDATA)&gt;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&lt;!ELEMENT cep (#PCDATA)&gt;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&lt;!ELEMENT uf (#PCDATA)&gt;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&lt;!ELEMENT pais (#PCDATA)&gt; ]&gt;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&lt;endereco preferido="true"&gt;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  &lt;rua&gt;Av. Boa Viagem&lt;/rua&gt;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  &lt;numero&gt;128&lt;/numero 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  &lt;complemento&gt;Apt° 101&lt;/complemento&gt;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  &lt;bairro&gt;Boa Viagem&lt;/bairro&gt;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  &lt;cidade&gt;Recife&lt;/cidade&gt;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  &lt;cep&gt;50000-000&lt;/cep&gt;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  &lt;uf&gt;PE&lt;/uf&gt;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  &lt;pais&gt;Brasil&lt;/pais&gt;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&lt;/endereco&gt;</a:t>
            </a:r>
          </a:p>
        </p:txBody>
      </p:sp>
    </p:spTree>
    <p:extLst>
      <p:ext uri="{BB962C8B-B14F-4D97-AF65-F5344CB8AC3E}">
        <p14:creationId xmlns:p14="http://schemas.microsoft.com/office/powerpoint/2010/main" val="52592789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eXtensible Markup Language</a:t>
            </a:r>
          </a:p>
          <a:p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51AA39-3E42-420E-A44F-9C29A86D6705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74445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573588"/>
            <a:ext cx="4876800" cy="418941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pt-BR" altLang="en-US" sz="900">
                <a:latin typeface="Courier New" panose="02070309020205020404" pitchFamily="49" charset="0"/>
              </a:rPr>
              <a:t>&lt;!ELEMENT escola (professores, estudantes, aulas)&gt;</a:t>
            </a:r>
          </a:p>
          <a:p>
            <a:pPr>
              <a:lnSpc>
                <a:spcPct val="80000"/>
              </a:lnSpc>
            </a:pPr>
            <a:r>
              <a:rPr lang="pt-BR" altLang="en-US" sz="900">
                <a:latin typeface="Courier New" panose="02070309020205020404" pitchFamily="49" charset="0"/>
              </a:rPr>
              <a:t>&lt;!ATTLIST escola</a:t>
            </a:r>
          </a:p>
          <a:p>
            <a:pPr>
              <a:lnSpc>
                <a:spcPct val="80000"/>
              </a:lnSpc>
            </a:pPr>
            <a:r>
              <a:rPr lang="pt-BR" altLang="en-US" sz="900">
                <a:latin typeface="Courier New" panose="02070309020205020404" pitchFamily="49" charset="0"/>
              </a:rPr>
              <a:t>	nome CDATA #REQUIRED</a:t>
            </a:r>
          </a:p>
          <a:p>
            <a:pPr>
              <a:lnSpc>
                <a:spcPct val="80000"/>
              </a:lnSpc>
            </a:pPr>
            <a:r>
              <a:rPr lang="pt-BR" altLang="en-US" sz="900">
                <a:latin typeface="Courier New" panose="02070309020205020404" pitchFamily="49" charset="0"/>
              </a:rPr>
              <a:t>&gt;</a:t>
            </a:r>
          </a:p>
          <a:p>
            <a:pPr>
              <a:lnSpc>
                <a:spcPct val="80000"/>
              </a:lnSpc>
            </a:pPr>
            <a:r>
              <a:rPr lang="pt-BR" altLang="en-US" sz="900">
                <a:latin typeface="Courier New" panose="02070309020205020404" pitchFamily="49" charset="0"/>
              </a:rPr>
              <a:t>&lt;!ELEMENT professores (professor+)&gt;</a:t>
            </a:r>
          </a:p>
          <a:p>
            <a:pPr>
              <a:lnSpc>
                <a:spcPct val="80000"/>
              </a:lnSpc>
            </a:pPr>
            <a:r>
              <a:rPr lang="pt-BR" altLang="en-US" sz="900">
                <a:latin typeface="Courier New" panose="02070309020205020404" pitchFamily="49" charset="0"/>
              </a:rPr>
              <a:t>&lt;!ELEMENT professor EMPTY&gt;</a:t>
            </a:r>
          </a:p>
          <a:p>
            <a:pPr>
              <a:lnSpc>
                <a:spcPct val="80000"/>
              </a:lnSpc>
            </a:pPr>
            <a:r>
              <a:rPr lang="pt-BR" altLang="en-US" sz="900">
                <a:latin typeface="Courier New" panose="02070309020205020404" pitchFamily="49" charset="0"/>
              </a:rPr>
              <a:t>&lt;!ATTLIST professor</a:t>
            </a:r>
          </a:p>
          <a:p>
            <a:pPr>
              <a:lnSpc>
                <a:spcPct val="80000"/>
              </a:lnSpc>
            </a:pPr>
            <a:r>
              <a:rPr lang="pt-BR" altLang="en-US" sz="900">
                <a:latin typeface="Courier New" panose="02070309020205020404" pitchFamily="49" charset="0"/>
              </a:rPr>
              <a:t>	codigo ID #REQUIRED</a:t>
            </a:r>
          </a:p>
          <a:p>
            <a:pPr>
              <a:lnSpc>
                <a:spcPct val="80000"/>
              </a:lnSpc>
            </a:pPr>
            <a:r>
              <a:rPr lang="pt-BR" altLang="en-US" sz="900">
                <a:latin typeface="Courier New" panose="02070309020205020404" pitchFamily="49" charset="0"/>
              </a:rPr>
              <a:t>	nome CDATA #REQUIRED</a:t>
            </a:r>
          </a:p>
          <a:p>
            <a:pPr>
              <a:lnSpc>
                <a:spcPct val="80000"/>
              </a:lnSpc>
            </a:pPr>
            <a:r>
              <a:rPr lang="pt-BR" altLang="en-US" sz="900">
                <a:latin typeface="Courier New" panose="02070309020205020404" pitchFamily="49" charset="0"/>
              </a:rPr>
              <a:t>&gt;</a:t>
            </a:r>
          </a:p>
          <a:p>
            <a:pPr>
              <a:lnSpc>
                <a:spcPct val="80000"/>
              </a:lnSpc>
            </a:pPr>
            <a:r>
              <a:rPr lang="pt-BR" altLang="en-US" sz="900">
                <a:latin typeface="Courier New" panose="02070309020205020404" pitchFamily="49" charset="0"/>
              </a:rPr>
              <a:t>&lt;!ELEMENT estudantes (estudante+)&gt;</a:t>
            </a:r>
          </a:p>
          <a:p>
            <a:pPr>
              <a:lnSpc>
                <a:spcPct val="80000"/>
              </a:lnSpc>
            </a:pPr>
            <a:r>
              <a:rPr lang="pt-BR" altLang="en-US" sz="900">
                <a:latin typeface="Courier New" panose="02070309020205020404" pitchFamily="49" charset="0"/>
              </a:rPr>
              <a:t>&lt;!ELEMENT estudante EMPTY&gt;</a:t>
            </a:r>
          </a:p>
          <a:p>
            <a:pPr>
              <a:lnSpc>
                <a:spcPct val="80000"/>
              </a:lnSpc>
            </a:pPr>
            <a:r>
              <a:rPr lang="pt-BR" altLang="en-US" sz="900">
                <a:latin typeface="Courier New" panose="02070309020205020404" pitchFamily="49" charset="0"/>
              </a:rPr>
              <a:t>&lt;!ATTLIST estudante</a:t>
            </a:r>
          </a:p>
          <a:p>
            <a:pPr>
              <a:lnSpc>
                <a:spcPct val="80000"/>
              </a:lnSpc>
            </a:pPr>
            <a:r>
              <a:rPr lang="pt-BR" altLang="en-US" sz="900">
                <a:latin typeface="Courier New" panose="02070309020205020404" pitchFamily="49" charset="0"/>
              </a:rPr>
              <a:t>	codigo ID #REQUIRED</a:t>
            </a:r>
          </a:p>
          <a:p>
            <a:pPr>
              <a:lnSpc>
                <a:spcPct val="80000"/>
              </a:lnSpc>
            </a:pPr>
            <a:r>
              <a:rPr lang="pt-BR" altLang="en-US" sz="900">
                <a:latin typeface="Courier New" panose="02070309020205020404" pitchFamily="49" charset="0"/>
              </a:rPr>
              <a:t>	nome CDATA #REQUIRED</a:t>
            </a:r>
          </a:p>
          <a:p>
            <a:pPr>
              <a:lnSpc>
                <a:spcPct val="80000"/>
              </a:lnSpc>
            </a:pPr>
            <a:r>
              <a:rPr lang="pt-BR" altLang="en-US" sz="900">
                <a:latin typeface="Courier New" panose="02070309020205020404" pitchFamily="49" charset="0"/>
              </a:rPr>
              <a:t>&gt;</a:t>
            </a:r>
          </a:p>
          <a:p>
            <a:pPr>
              <a:lnSpc>
                <a:spcPct val="80000"/>
              </a:lnSpc>
            </a:pPr>
            <a:r>
              <a:rPr lang="pt-BR" altLang="en-US" sz="900">
                <a:latin typeface="Courier New" panose="02070309020205020404" pitchFamily="49" charset="0"/>
              </a:rPr>
              <a:t>&lt;!ELEMENT aulas (aula+)&gt;</a:t>
            </a:r>
          </a:p>
          <a:p>
            <a:pPr>
              <a:lnSpc>
                <a:spcPct val="80000"/>
              </a:lnSpc>
            </a:pPr>
            <a:r>
              <a:rPr lang="pt-BR" altLang="en-US" sz="900">
                <a:latin typeface="Courier New" panose="02070309020205020404" pitchFamily="49" charset="0"/>
              </a:rPr>
              <a:t>&lt;!ELEMENT aula (estudante_aula+)&gt;</a:t>
            </a:r>
          </a:p>
          <a:p>
            <a:pPr>
              <a:lnSpc>
                <a:spcPct val="80000"/>
              </a:lnSpc>
            </a:pPr>
            <a:r>
              <a:rPr lang="pt-BR" altLang="en-US" sz="900">
                <a:latin typeface="Courier New" panose="02070309020205020404" pitchFamily="49" charset="0"/>
              </a:rPr>
              <a:t>&lt;!ATTLIST aula</a:t>
            </a:r>
          </a:p>
          <a:p>
            <a:pPr>
              <a:lnSpc>
                <a:spcPct val="80000"/>
              </a:lnSpc>
            </a:pPr>
            <a:r>
              <a:rPr lang="pt-BR" altLang="en-US" sz="900">
                <a:latin typeface="Courier New" panose="02070309020205020404" pitchFamily="49" charset="0"/>
              </a:rPr>
              <a:t>	professor IDREF #REQUIRED</a:t>
            </a:r>
          </a:p>
          <a:p>
            <a:pPr>
              <a:lnSpc>
                <a:spcPct val="80000"/>
              </a:lnSpc>
            </a:pPr>
            <a:r>
              <a:rPr lang="pt-BR" altLang="en-US" sz="900">
                <a:latin typeface="Courier New" panose="02070309020205020404" pitchFamily="49" charset="0"/>
              </a:rPr>
              <a:t>	materia (Matemática | Física | Química) #REQUIRED</a:t>
            </a:r>
          </a:p>
          <a:p>
            <a:pPr>
              <a:lnSpc>
                <a:spcPct val="80000"/>
              </a:lnSpc>
            </a:pPr>
            <a:r>
              <a:rPr lang="pt-BR" altLang="en-US" sz="900">
                <a:latin typeface="Courier New" panose="02070309020205020404" pitchFamily="49" charset="0"/>
              </a:rPr>
              <a:t>&gt;</a:t>
            </a:r>
          </a:p>
          <a:p>
            <a:pPr>
              <a:lnSpc>
                <a:spcPct val="80000"/>
              </a:lnSpc>
            </a:pPr>
            <a:r>
              <a:rPr lang="pt-BR" altLang="en-US" sz="900">
                <a:latin typeface="Courier New" panose="02070309020205020404" pitchFamily="49" charset="0"/>
              </a:rPr>
              <a:t>&lt;!ELEMENT estudante_aula EMPTY&gt;</a:t>
            </a:r>
          </a:p>
          <a:p>
            <a:pPr>
              <a:lnSpc>
                <a:spcPct val="80000"/>
              </a:lnSpc>
            </a:pPr>
            <a:r>
              <a:rPr lang="pt-BR" altLang="en-US" sz="900">
                <a:latin typeface="Courier New" panose="02070309020205020404" pitchFamily="49" charset="0"/>
              </a:rPr>
              <a:t>&lt;!ATTLIST estudante_aula</a:t>
            </a:r>
          </a:p>
          <a:p>
            <a:pPr>
              <a:lnSpc>
                <a:spcPct val="80000"/>
              </a:lnSpc>
            </a:pPr>
            <a:r>
              <a:rPr lang="pt-BR" altLang="en-US" sz="900">
                <a:latin typeface="Courier New" panose="02070309020205020404" pitchFamily="49" charset="0"/>
              </a:rPr>
              <a:t>	codigo IDREF #REQUIRED</a:t>
            </a:r>
          </a:p>
          <a:p>
            <a:pPr>
              <a:lnSpc>
                <a:spcPct val="80000"/>
              </a:lnSpc>
            </a:pPr>
            <a:r>
              <a:rPr lang="pt-BR" altLang="en-US" sz="900">
                <a:latin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69760560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eXtensible Markup Language</a:t>
            </a:r>
          </a:p>
          <a:p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681F4A-DFD7-4C1E-A01D-FA124C0D53C9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47513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5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en-US" b="1"/>
              <a:t>Limitação de DTD</a:t>
            </a:r>
          </a:p>
          <a:p>
            <a:pPr>
              <a:buFontTx/>
              <a:buChar char="•"/>
            </a:pPr>
            <a:r>
              <a:rPr lang="pt-BR" altLang="en-US"/>
              <a:t>Difícil de escrever e entender</a:t>
            </a:r>
          </a:p>
          <a:p>
            <a:pPr lvl="1"/>
            <a:r>
              <a:rPr lang="pt-BR" altLang="en-US"/>
              <a:t>Por seguir a Extended Backus Naur Form (EBNF).</a:t>
            </a:r>
          </a:p>
          <a:p>
            <a:pPr>
              <a:buFontTx/>
              <a:buChar char="•"/>
            </a:pPr>
            <a:r>
              <a:rPr lang="pt-BR" altLang="en-US"/>
              <a:t>Difícil processar programaticamente</a:t>
            </a:r>
          </a:p>
          <a:p>
            <a:pPr lvl="1"/>
            <a:r>
              <a:rPr lang="pt-BR" altLang="en-US"/>
              <a:t>Isso torna difícil a tarefa de usar DTD para validar documentos XML. Se fosse em XML talvez fosse mais fácil criar e utilizar DTD.</a:t>
            </a:r>
          </a:p>
          <a:p>
            <a:pPr>
              <a:buFontTx/>
              <a:buChar char="•"/>
            </a:pPr>
            <a:r>
              <a:rPr lang="pt-BR" altLang="en-US"/>
              <a:t>Difícil de estender</a:t>
            </a:r>
          </a:p>
          <a:p>
            <a:pPr lvl="1"/>
            <a:r>
              <a:rPr lang="pt-BR" altLang="en-US"/>
              <a:t>Por conter toda sintaxe dentro de um mesmo documento, é necessário copiar o documento inteiro para estender qualquer declaração.</a:t>
            </a:r>
          </a:p>
          <a:p>
            <a:pPr>
              <a:buFontTx/>
              <a:buChar char="•"/>
            </a:pPr>
            <a:r>
              <a:rPr lang="pt-BR" altLang="en-US"/>
              <a:t>Sem suporte para espaços identificadores (namespace)</a:t>
            </a:r>
          </a:p>
          <a:p>
            <a:pPr lvl="1"/>
            <a:r>
              <a:rPr lang="pt-BR" altLang="en-US"/>
              <a:t>Espaços identificadores permitem qualificar tipos com mesmo nome.</a:t>
            </a:r>
          </a:p>
          <a:p>
            <a:pPr>
              <a:buFontTx/>
              <a:buChar char="•"/>
            </a:pPr>
            <a:r>
              <a:rPr lang="pt-BR" altLang="en-US"/>
              <a:t>Nenhum suporte para tipos de dados</a:t>
            </a:r>
          </a:p>
          <a:p>
            <a:pPr lvl="1"/>
            <a:r>
              <a:rPr lang="pt-BR" altLang="en-US"/>
              <a:t>Não tem suporte para outros tipos de dados além de texto.</a:t>
            </a:r>
          </a:p>
          <a:p>
            <a:pPr>
              <a:buFontTx/>
              <a:buChar char="•"/>
            </a:pPr>
            <a:r>
              <a:rPr lang="pt-BR" altLang="en-US"/>
              <a:t>Nenhum suporte para herança</a:t>
            </a:r>
          </a:p>
          <a:p>
            <a:pPr lvl="1"/>
            <a:r>
              <a:rPr lang="pt-BR" altLang="en-US"/>
              <a:t>Por isso é difícil derivar uma declaração de outra existente.</a:t>
            </a:r>
          </a:p>
        </p:txBody>
      </p:sp>
    </p:spTree>
    <p:extLst>
      <p:ext uri="{BB962C8B-B14F-4D97-AF65-F5344CB8AC3E}">
        <p14:creationId xmlns:p14="http://schemas.microsoft.com/office/powerpoint/2010/main" val="300435904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eXtensible Markup Language</a:t>
            </a:r>
          </a:p>
          <a:p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7A2CFE-596D-4CB9-8B9D-6343187215F1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608258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912813" y="762000"/>
            <a:ext cx="4824412" cy="36179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8259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1179513" y="4586288"/>
            <a:ext cx="4356100" cy="31416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544" tIns="46271" rIns="92544" bIns="46271"/>
          <a:lstStyle/>
          <a:p>
            <a:r>
              <a:rPr lang="pt-BR" altLang="en-US"/>
              <a:t>Use XMLSpy para criar a DTD.</a:t>
            </a:r>
          </a:p>
        </p:txBody>
      </p:sp>
    </p:spTree>
    <p:extLst>
      <p:ext uri="{BB962C8B-B14F-4D97-AF65-F5344CB8AC3E}">
        <p14:creationId xmlns:p14="http://schemas.microsoft.com/office/powerpoint/2010/main" val="216291389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eXtensible Markup Language</a:t>
            </a:r>
          </a:p>
          <a:p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F71A85-E384-432D-A071-286054261483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60313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3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en-US" b="1"/>
              <a:t>Vantagens de usar Esquemas</a:t>
            </a:r>
          </a:p>
          <a:p>
            <a:pPr>
              <a:buFontTx/>
              <a:buChar char="•"/>
            </a:pPr>
            <a:r>
              <a:rPr lang="pt-BR" altLang="en-US"/>
              <a:t>Arquivos esquemas são arquivos XML.</a:t>
            </a:r>
          </a:p>
          <a:p>
            <a:pPr>
              <a:buFontTx/>
              <a:buChar char="•"/>
            </a:pPr>
            <a:r>
              <a:rPr lang="pt-BR" altLang="en-US"/>
              <a:t>Fácil de estender e reutilizar esquemas existentes.</a:t>
            </a:r>
          </a:p>
          <a:p>
            <a:pPr>
              <a:buFontTx/>
              <a:buChar char="•"/>
            </a:pPr>
            <a:r>
              <a:rPr lang="pt-BR" altLang="en-US"/>
              <a:t>Suporte para espaços identificadores (namespaces).</a:t>
            </a:r>
          </a:p>
          <a:p>
            <a:pPr>
              <a:buFontTx/>
              <a:buChar char="•"/>
            </a:pPr>
            <a:r>
              <a:rPr lang="pt-BR" altLang="en-US"/>
              <a:t>Suporte para diversos tipos de dados.</a:t>
            </a:r>
          </a:p>
          <a:p>
            <a:pPr>
              <a:buFontTx/>
              <a:buChar char="•"/>
            </a:pPr>
            <a:r>
              <a:rPr lang="pt-BR" altLang="en-US"/>
              <a:t>Suporte para herança.</a:t>
            </a:r>
          </a:p>
          <a:p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18054913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eXtensible Markup Language</a:t>
            </a:r>
          </a:p>
          <a:p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8E1FDD-819A-45B3-9B35-36556B1620F1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568322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911225" y="723900"/>
            <a:ext cx="4826000" cy="36195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8323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885825" y="4586288"/>
            <a:ext cx="4953000" cy="452913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544" tIns="46271" rIns="92544" bIns="46271"/>
          <a:lstStyle/>
          <a:p>
            <a:r>
              <a:rPr lang="pt-BR" altLang="en-US" b="1"/>
              <a:t>Componentes Primários</a:t>
            </a:r>
          </a:p>
          <a:p>
            <a:r>
              <a:rPr lang="pt-BR" altLang="en-US" i="1"/>
              <a:t>Definição de Tipos Simples</a:t>
            </a:r>
          </a:p>
          <a:p>
            <a:pPr lvl="1"/>
            <a:r>
              <a:rPr lang="pt-BR" altLang="en-US"/>
              <a:t>Um tipo simples é definido usando o elemento “xs:simpleType” e pode ser associado a atributos e elementos com texto, mas sem elementos filhos.</a:t>
            </a:r>
          </a:p>
          <a:p>
            <a:r>
              <a:rPr lang="pt-BR" altLang="en-US" i="1"/>
              <a:t>Definição de Tipos Complexos</a:t>
            </a:r>
          </a:p>
          <a:p>
            <a:pPr lvl="1"/>
            <a:r>
              <a:rPr lang="pt-BR" altLang="en-US"/>
              <a:t>Um tipo complexo é definido usando o elemento “xs:complexType” e pode ser associado com elementos.</a:t>
            </a:r>
          </a:p>
          <a:p>
            <a:r>
              <a:rPr lang="pt-BR" altLang="en-US" i="1"/>
              <a:t>Declaração de Atributos</a:t>
            </a:r>
          </a:p>
          <a:p>
            <a:pPr lvl="1"/>
            <a:r>
              <a:rPr lang="pt-BR" altLang="en-US"/>
              <a:t>Um atributo é declarado usando o elemento “xs:attribute”. Podemos especificar o nome, uso e tipo do atributo no elemento.</a:t>
            </a:r>
          </a:p>
          <a:p>
            <a:r>
              <a:rPr lang="pt-BR" altLang="en-US" i="1"/>
              <a:t>Declaração de Elementos</a:t>
            </a:r>
          </a:p>
          <a:p>
            <a:pPr lvl="1"/>
            <a:r>
              <a:rPr lang="pt-BR" altLang="en-US"/>
              <a:t>O elemento “xs:element” pode ser usado para declarar elementos. Dentro do elemento podemos definir o tipo dele contendo declarações de outros elementos e atributos. Usando o atributo “type” podemos atribuir um tipo já definido.</a:t>
            </a:r>
          </a:p>
          <a:p>
            <a:endParaRPr lang="pt-BR" altLang="en-US"/>
          </a:p>
          <a:p>
            <a:r>
              <a:rPr lang="pt-BR" altLang="en-US" b="1"/>
              <a:t>Observação</a:t>
            </a:r>
          </a:p>
          <a:p>
            <a:r>
              <a:rPr lang="pt-BR" altLang="en-US" i="1"/>
              <a:t>Definição</a:t>
            </a:r>
          </a:p>
          <a:p>
            <a:pPr lvl="1"/>
            <a:r>
              <a:rPr lang="pt-BR" altLang="en-US"/>
              <a:t>“Definição” tem o mesmo sentido da palavra “criação”. Um tipo é criado dentro de um esquema, mas um elemento ou atributo não.</a:t>
            </a:r>
          </a:p>
          <a:p>
            <a:r>
              <a:rPr lang="pt-BR" altLang="en-US" i="1"/>
              <a:t>Declaração</a:t>
            </a:r>
          </a:p>
          <a:p>
            <a:pPr lvl="1"/>
            <a:r>
              <a:rPr lang="pt-BR" altLang="en-US"/>
              <a:t>Um elemento ou atributo é “declarado” dentro de um esquema, mas definido dentro do arquivo XML que utiliza o esquema.</a:t>
            </a:r>
          </a:p>
        </p:txBody>
      </p:sp>
    </p:spTree>
    <p:extLst>
      <p:ext uri="{BB962C8B-B14F-4D97-AF65-F5344CB8AC3E}">
        <p14:creationId xmlns:p14="http://schemas.microsoft.com/office/powerpoint/2010/main" val="327104078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eXtensible Markup Language</a:t>
            </a:r>
          </a:p>
          <a:p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06E424-090F-446C-B629-719E5FB3E4FB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570370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911225" y="723900"/>
            <a:ext cx="4826000" cy="36195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0371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885825" y="4586288"/>
            <a:ext cx="4870450" cy="43434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544" tIns="46271" rIns="92544" bIns="46271"/>
          <a:lstStyle/>
          <a:p>
            <a:r>
              <a:rPr lang="pt-BR" altLang="en-US" b="1"/>
              <a:t>Componentes Secundários</a:t>
            </a:r>
          </a:p>
          <a:p>
            <a:r>
              <a:rPr lang="pt-BR" altLang="en-US" i="1"/>
              <a:t>Declaração de Notações</a:t>
            </a:r>
          </a:p>
          <a:p>
            <a:pPr lvl="1"/>
            <a:r>
              <a:rPr lang="pt-BR" altLang="en-US"/>
              <a:t>São usados para especificar um processador externo para tipos de dados não XML. O elemento “xs:notation” é usado para criar uma notação.</a:t>
            </a:r>
          </a:p>
          <a:p>
            <a:r>
              <a:rPr lang="pt-BR" altLang="en-US" i="1"/>
              <a:t>Definição de Grupos de Atributos</a:t>
            </a:r>
          </a:p>
          <a:p>
            <a:pPr lvl="1"/>
            <a:r>
              <a:rPr lang="pt-BR" altLang="en-US"/>
              <a:t>Usados para definir um conjunto de atributos que podem ser reutilizados em vários declarações. O elemento “xs:attributeGroup” é usado para criar um grupo de atributo.</a:t>
            </a:r>
          </a:p>
          <a:p>
            <a:r>
              <a:rPr lang="pt-BR" altLang="en-US" i="1"/>
              <a:t>Definição de Restrições de Identidade</a:t>
            </a:r>
          </a:p>
          <a:p>
            <a:pPr lvl="1"/>
            <a:r>
              <a:rPr lang="pt-BR" altLang="en-US"/>
              <a:t>Usados para especificar chave primária, única ou estrangeira.</a:t>
            </a:r>
          </a:p>
          <a:p>
            <a:r>
              <a:rPr lang="pt-BR" altLang="en-US" i="1"/>
              <a:t>Definição de Grupos de Modelos</a:t>
            </a:r>
          </a:p>
          <a:p>
            <a:pPr lvl="1"/>
            <a:r>
              <a:rPr lang="pt-BR" altLang="en-US"/>
              <a:t>Podemos associar um grupo de modelo a um nome usando a definição de grupo de modelos. Assim o grupo de modelo pode ser reutilizado em vários lugares dentro do esquema. O elemento “xs:group” é usado para criar uma definição de grupos de modelos.</a:t>
            </a:r>
          </a:p>
        </p:txBody>
      </p:sp>
    </p:spTree>
    <p:extLst>
      <p:ext uri="{BB962C8B-B14F-4D97-AF65-F5344CB8AC3E}">
        <p14:creationId xmlns:p14="http://schemas.microsoft.com/office/powerpoint/2010/main" val="326981044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eXtensible Markup Language</a:t>
            </a:r>
          </a:p>
          <a:p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1B9957-2923-4B8E-B3D0-86558E191911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572418" name="Rectangle 1026"/>
          <p:cNvSpPr>
            <a:spLocks noChangeArrowheads="1" noTextEdit="1"/>
          </p:cNvSpPr>
          <p:nvPr>
            <p:ph type="sldImg"/>
          </p:nvPr>
        </p:nvSpPr>
        <p:spPr bwMode="auto">
          <a:xfrm>
            <a:off x="911225" y="723900"/>
            <a:ext cx="4826000" cy="36195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2419" name="Rectangle 1027"/>
          <p:cNvSpPr>
            <a:spLocks noChangeArrowheads="1"/>
          </p:cNvSpPr>
          <p:nvPr>
            <p:ph type="body" idx="1"/>
          </p:nvPr>
        </p:nvSpPr>
        <p:spPr bwMode="auto">
          <a:xfrm>
            <a:off x="885825" y="4586288"/>
            <a:ext cx="4870450" cy="43434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544" tIns="46271" rIns="92544" bIns="46271"/>
          <a:lstStyle/>
          <a:p>
            <a:r>
              <a:rPr lang="pt-BR" altLang="en-US" b="1"/>
              <a:t>Componentes Auxiliares</a:t>
            </a:r>
          </a:p>
          <a:p>
            <a:r>
              <a:rPr lang="pt-BR" altLang="en-US" i="1"/>
              <a:t>Anotações</a:t>
            </a:r>
          </a:p>
          <a:p>
            <a:pPr lvl="1"/>
            <a:r>
              <a:rPr lang="pt-BR" altLang="en-US"/>
              <a:t>Podem ser usadas para associar texto de documentação ao modelo. Definidas usando o elemento “xs:annotations”.</a:t>
            </a:r>
          </a:p>
          <a:p>
            <a:r>
              <a:rPr lang="pt-BR" altLang="en-US" i="1"/>
              <a:t>Grupos de Modelos</a:t>
            </a:r>
          </a:p>
          <a:p>
            <a:pPr lvl="1"/>
            <a:r>
              <a:rPr lang="pt-BR" altLang="en-US"/>
              <a:t>Usados para definir uma seqüência de elementos dentro de uma definição de tipo complexo. Pode ser definido usando elementos “xs:all”, “xs:choice”, ou “xs:sequence”.</a:t>
            </a:r>
          </a:p>
          <a:p>
            <a:r>
              <a:rPr lang="pt-BR" altLang="en-US" i="1"/>
              <a:t>Partículas</a:t>
            </a:r>
          </a:p>
          <a:p>
            <a:pPr lvl="1"/>
            <a:r>
              <a:rPr lang="pt-BR" altLang="en-US"/>
              <a:t>Partícula é um termo semântico para conteúdo de elementos composta de declarações de elementos, curingas e grupos de modelos, juntamente com restrições de ocorrência.</a:t>
            </a:r>
          </a:p>
          <a:p>
            <a:r>
              <a:rPr lang="pt-BR" altLang="en-US" i="1"/>
              <a:t>Curingas (wildcards)</a:t>
            </a:r>
          </a:p>
          <a:p>
            <a:pPr lvl="1"/>
            <a:r>
              <a:rPr lang="pt-BR" altLang="en-US"/>
              <a:t>São partículas especiais que validam definição de elementos e atributos baseado no espaço identificador.</a:t>
            </a:r>
          </a:p>
          <a:p>
            <a:r>
              <a:rPr lang="pt-BR" altLang="en-US" i="1"/>
              <a:t>Uso de Atributos</a:t>
            </a:r>
          </a:p>
          <a:p>
            <a:pPr lvl="1"/>
            <a:r>
              <a:rPr lang="pt-BR" altLang="en-US"/>
              <a:t>É usado para definir o uso do atributo. Definido usando o atributo “use” dentro do elemento “xs:attribute”.</a:t>
            </a:r>
          </a:p>
        </p:txBody>
      </p:sp>
    </p:spTree>
    <p:extLst>
      <p:ext uri="{BB962C8B-B14F-4D97-AF65-F5344CB8AC3E}">
        <p14:creationId xmlns:p14="http://schemas.microsoft.com/office/powerpoint/2010/main" val="131636873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eXtensible Markup Language</a:t>
            </a:r>
          </a:p>
          <a:p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B4F193-67DF-4020-B46C-FA6137666596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574466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911225" y="723900"/>
            <a:ext cx="4826000" cy="36195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4467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885825" y="4586288"/>
            <a:ext cx="4870450" cy="43434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544" tIns="46271" rIns="92544" bIns="46271"/>
          <a:lstStyle/>
          <a:p>
            <a:r>
              <a:rPr lang="pt-BR" altLang="en-US" b="1"/>
              <a:t>O que é esquema?</a:t>
            </a:r>
          </a:p>
          <a:p>
            <a:r>
              <a:rPr lang="pt-BR" altLang="en-US"/>
              <a:t>Um esquema é representado em XML por um, ou mais de um, documento de esquema com a extensão “xsd”. Um documento de esquema tem um elemento raiz chamado “schema” que contém vários componentes como definições de tipos e declarações de elementos todos pertencendo o mesmo espaço identificador especificado pelo atributo “targetNamespace”.</a:t>
            </a:r>
          </a:p>
          <a:p>
            <a:endParaRPr lang="pt-BR" altLang="en-US"/>
          </a:p>
          <a:p>
            <a:r>
              <a:rPr lang="pt-BR" altLang="en-US" b="1"/>
              <a:t>Exemplo do elemento xs:schema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&lt;xs:schema xmlns:xs="http://www.w3.org/2001/XMLSchema" elementFormDefault="qualified" attributeFormDefault="unqualified" version="1.0" id="catalogo" xmlns="http://www.exemplo.com/catalogo" targetNamespace="http://www.exemplo.com/catalogo"&gt;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  ...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&lt;/xs:schema&gt;</a:t>
            </a:r>
          </a:p>
          <a:p>
            <a:endParaRPr lang="pt-BR" altLang="en-US"/>
          </a:p>
          <a:p>
            <a:r>
              <a:rPr lang="pt-BR" altLang="en-US" b="1"/>
              <a:t>Importação</a:t>
            </a:r>
          </a:p>
          <a:p>
            <a:r>
              <a:rPr lang="pt-BR" altLang="en-US"/>
              <a:t>É possível importar outros esquemas dentro de um esquema usando o elemento xs:import, por exemplo, </a:t>
            </a:r>
            <a:r>
              <a:rPr lang="pt-BR" altLang="en-US" sz="900">
                <a:latin typeface="Courier New" panose="02070309020205020404" pitchFamily="49" charset="0"/>
              </a:rPr>
              <a:t>&lt;xs:import schemaLocation="exemplo.xsd"/&gt;. </a:t>
            </a:r>
            <a:r>
              <a:rPr lang="pt-BR" altLang="en-US"/>
              <a:t>Isso permite a reutilização de tipos entre esquemas.</a:t>
            </a:r>
          </a:p>
        </p:txBody>
      </p:sp>
    </p:spTree>
    <p:extLst>
      <p:ext uri="{BB962C8B-B14F-4D97-AF65-F5344CB8AC3E}">
        <p14:creationId xmlns:p14="http://schemas.microsoft.com/office/powerpoint/2010/main" val="8297184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eXtensible Markup Language</a:t>
            </a:r>
          </a:p>
          <a:p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8435C9-7036-4374-BBB8-1411EF230457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41369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369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pt-BR" altLang="en-US" b="1"/>
              <a:t>Objetivo</a:t>
            </a:r>
          </a:p>
          <a:p>
            <a:pPr>
              <a:buFontTx/>
              <a:buChar char="•"/>
            </a:pPr>
            <a:r>
              <a:rPr lang="pt-BR" altLang="en-US"/>
              <a:t>Sintaxe da XML</a:t>
            </a:r>
          </a:p>
          <a:p>
            <a:pPr>
              <a:buFontTx/>
              <a:buChar char="•"/>
            </a:pPr>
            <a:r>
              <a:rPr lang="pt-BR" altLang="en-US"/>
              <a:t>Como construir XML bem formada</a:t>
            </a:r>
          </a:p>
        </p:txBody>
      </p:sp>
    </p:spTree>
    <p:extLst>
      <p:ext uri="{BB962C8B-B14F-4D97-AF65-F5344CB8AC3E}">
        <p14:creationId xmlns:p14="http://schemas.microsoft.com/office/powerpoint/2010/main" val="17225209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eXtensible Markup Language</a:t>
            </a:r>
          </a:p>
          <a:p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6D40D0-6986-411E-9FFE-90D1B0667EC0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75161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9513" y="4586288"/>
            <a:ext cx="4384675" cy="42878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pt-BR" altLang="en-US" b="1"/>
              <a:t>Exemplo</a:t>
            </a:r>
          </a:p>
          <a:p>
            <a:pPr>
              <a:lnSpc>
                <a:spcPct val="90000"/>
              </a:lnSpc>
            </a:pPr>
            <a:r>
              <a:rPr lang="pt-BR" altLang="en-US"/>
              <a:t>Se o documento esquema chamado “catologo.xsd” contiver:</a:t>
            </a:r>
          </a:p>
          <a:p>
            <a:pPr>
              <a:lnSpc>
                <a:spcPct val="90000"/>
              </a:lnSpc>
            </a:pPr>
            <a:r>
              <a:rPr lang="pt-BR" altLang="en-US" sz="900">
                <a:latin typeface="Courier New" panose="02070309020205020404" pitchFamily="49" charset="0"/>
              </a:rPr>
              <a:t>&lt;xs:schema xmlns:xs="http://www.w3.org/2001/XMLSchema" elementFormDefault="unqualified" attributeFormDefault="unqualified" version="1.0" id="catalogo" xmlns="http://exemplo/abc" targetNamespace="http://exemplo/abc"&gt;</a:t>
            </a:r>
          </a:p>
          <a:p>
            <a:pPr>
              <a:lnSpc>
                <a:spcPct val="90000"/>
              </a:lnSpc>
            </a:pPr>
            <a:r>
              <a:rPr lang="pt-BR" altLang="en-US" sz="900">
                <a:latin typeface="Courier New" panose="02070309020205020404" pitchFamily="49" charset="0"/>
              </a:rPr>
              <a:t>  &lt;xs:element name="e"&gt;</a:t>
            </a:r>
          </a:p>
          <a:p>
            <a:pPr>
              <a:lnSpc>
                <a:spcPct val="90000"/>
              </a:lnSpc>
            </a:pPr>
            <a:r>
              <a:rPr lang="pt-BR" altLang="en-US" sz="900">
                <a:latin typeface="Courier New" panose="02070309020205020404" pitchFamily="49" charset="0"/>
              </a:rPr>
              <a:t>    &lt;xs:complexType&gt;</a:t>
            </a:r>
          </a:p>
          <a:p>
            <a:pPr>
              <a:lnSpc>
                <a:spcPct val="90000"/>
              </a:lnSpc>
            </a:pPr>
            <a:r>
              <a:rPr lang="pt-BR" altLang="en-US" sz="900">
                <a:latin typeface="Courier New" panose="02070309020205020404" pitchFamily="49" charset="0"/>
              </a:rPr>
              <a:t>      &lt;xs:sequence&gt;</a:t>
            </a:r>
          </a:p>
          <a:p>
            <a:pPr>
              <a:lnSpc>
                <a:spcPct val="90000"/>
              </a:lnSpc>
            </a:pPr>
            <a:r>
              <a:rPr lang="pt-BR" altLang="en-US" sz="900">
                <a:latin typeface="Courier New" panose="02070309020205020404" pitchFamily="49" charset="0"/>
              </a:rPr>
              <a:t>        &lt;xs:element name="e1"/&gt;</a:t>
            </a:r>
          </a:p>
          <a:p>
            <a:pPr>
              <a:lnSpc>
                <a:spcPct val="90000"/>
              </a:lnSpc>
            </a:pPr>
            <a:r>
              <a:rPr lang="pt-BR" altLang="en-US" sz="900">
                <a:latin typeface="Courier New" panose="02070309020205020404" pitchFamily="49" charset="0"/>
              </a:rPr>
              <a:t>        ...</a:t>
            </a:r>
          </a:p>
          <a:p>
            <a:pPr>
              <a:lnSpc>
                <a:spcPct val="90000"/>
              </a:lnSpc>
            </a:pPr>
            <a:r>
              <a:rPr lang="pt-BR" altLang="en-US"/>
              <a:t>Então o documento XML vai conter:</a:t>
            </a:r>
          </a:p>
          <a:p>
            <a:pPr>
              <a:lnSpc>
                <a:spcPct val="90000"/>
              </a:lnSpc>
            </a:pPr>
            <a:r>
              <a:rPr lang="pt-BR" altLang="en-US" sz="900">
                <a:latin typeface="Courier New" panose="02070309020205020404" pitchFamily="49" charset="0"/>
              </a:rPr>
              <a:t>&lt;abc:e xmlns:abc="http://exemplo/abc" xmlns:xsi="http://www.w3.org/2001/XMLSchema-instance" xsi:schemaLocation="http://exemplo/abc</a:t>
            </a:r>
          </a:p>
          <a:p>
            <a:pPr>
              <a:lnSpc>
                <a:spcPct val="90000"/>
              </a:lnSpc>
            </a:pPr>
            <a:r>
              <a:rPr lang="pt-BR" altLang="en-US" sz="900">
                <a:latin typeface="Courier New" panose="02070309020205020404" pitchFamily="49" charset="0"/>
              </a:rPr>
              <a:t>abc.xsd"&gt;</a:t>
            </a:r>
          </a:p>
          <a:p>
            <a:pPr>
              <a:lnSpc>
                <a:spcPct val="90000"/>
              </a:lnSpc>
            </a:pPr>
            <a:r>
              <a:rPr lang="pt-BR" altLang="en-US" sz="900">
                <a:latin typeface="Courier New" panose="02070309020205020404" pitchFamily="49" charset="0"/>
              </a:rPr>
              <a:t>  &lt;e1/&gt;</a:t>
            </a:r>
          </a:p>
          <a:p>
            <a:pPr>
              <a:lnSpc>
                <a:spcPct val="90000"/>
              </a:lnSpc>
            </a:pPr>
            <a:r>
              <a:rPr lang="pt-BR" altLang="en-US" sz="900">
                <a:latin typeface="Courier New" panose="02070309020205020404" pitchFamily="49" charset="0"/>
              </a:rPr>
              <a:t>  ...</a:t>
            </a:r>
          </a:p>
          <a:p>
            <a:pPr>
              <a:lnSpc>
                <a:spcPct val="90000"/>
              </a:lnSpc>
            </a:pPr>
            <a:r>
              <a:rPr lang="pt-BR" altLang="en-US"/>
              <a:t>Se o valor do atributo “elementFormDefault” for “qualified” então o mesmo documento XML vai conter:</a:t>
            </a:r>
          </a:p>
          <a:p>
            <a:pPr>
              <a:lnSpc>
                <a:spcPct val="90000"/>
              </a:lnSpc>
            </a:pPr>
            <a:r>
              <a:rPr lang="pt-BR" altLang="en-US" sz="900">
                <a:latin typeface="Courier New" panose="02070309020205020404" pitchFamily="49" charset="0"/>
              </a:rPr>
              <a:t>&lt;abc:e xmlns:abc="http://exemplo/abc" xmlns:xsi="http://www.w3.org/2001/XMLSchema-instance" xsi:schemaLocation="http://exemplo/abc</a:t>
            </a:r>
          </a:p>
          <a:p>
            <a:pPr>
              <a:lnSpc>
                <a:spcPct val="90000"/>
              </a:lnSpc>
            </a:pPr>
            <a:r>
              <a:rPr lang="pt-BR" altLang="en-US" sz="900">
                <a:latin typeface="Courier New" panose="02070309020205020404" pitchFamily="49" charset="0"/>
              </a:rPr>
              <a:t>abc.xsd"&gt;</a:t>
            </a:r>
          </a:p>
          <a:p>
            <a:pPr>
              <a:lnSpc>
                <a:spcPct val="90000"/>
              </a:lnSpc>
            </a:pPr>
            <a:r>
              <a:rPr lang="pt-BR" altLang="en-US" sz="900">
                <a:latin typeface="Courier New" panose="02070309020205020404" pitchFamily="49" charset="0"/>
              </a:rPr>
              <a:t>  &lt;abc:e1/&gt;</a:t>
            </a:r>
          </a:p>
          <a:p>
            <a:pPr>
              <a:lnSpc>
                <a:spcPct val="90000"/>
              </a:lnSpc>
            </a:pPr>
            <a:r>
              <a:rPr lang="pt-BR" altLang="en-US" sz="900">
                <a:latin typeface="Courier New" panose="02070309020205020404" pitchFamily="49" charset="0"/>
              </a:rPr>
              <a:t>  ...</a:t>
            </a:r>
          </a:p>
          <a:p>
            <a:pPr>
              <a:lnSpc>
                <a:spcPct val="90000"/>
              </a:lnSpc>
            </a:pPr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98325670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eXtensible Markup Language</a:t>
            </a:r>
          </a:p>
          <a:p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F830EC-FE16-4ED7-9F7E-45A53A8D045E}" type="slidenum">
              <a:rPr lang="en-US" altLang="en-US"/>
              <a:pPr/>
              <a:t>41</a:t>
            </a:fld>
            <a:endParaRPr lang="en-US" altLang="en-US"/>
          </a:p>
        </p:txBody>
      </p:sp>
      <p:sp>
        <p:nvSpPr>
          <p:cNvPr id="60518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51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pt-BR" altLang="en-US" b="1"/>
              <a:t>Exemplos</a:t>
            </a:r>
          </a:p>
          <a:p>
            <a:r>
              <a:rPr lang="pt-BR" altLang="en-US"/>
              <a:t>1. Declarar um espaço identificador.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xmlns="http://www.w3.org/2001/XMLSchema"</a:t>
            </a:r>
          </a:p>
          <a:p>
            <a:endParaRPr lang="pt-BR" altLang="en-US" sz="900">
              <a:latin typeface="Courier New" panose="02070309020205020404" pitchFamily="49" charset="0"/>
            </a:endParaRPr>
          </a:p>
          <a:p>
            <a:r>
              <a:rPr lang="pt-BR" altLang="en-US"/>
              <a:t>2. Fornecer um nome alternativo para o espaço identificador. No exemplo seguinte “xs” é um nome alternativo que será prefixado aos nomes de elementos e atributos declarados no esquema “</a:t>
            </a:r>
            <a:r>
              <a:rPr lang="pt-BR" altLang="en-US" sz="900">
                <a:latin typeface="Courier New" panose="02070309020205020404" pitchFamily="49" charset="0"/>
              </a:rPr>
              <a:t>http://www.w3.org/2001/XMLSchema</a:t>
            </a:r>
            <a:r>
              <a:rPr lang="pt-BR" altLang="en-US"/>
              <a:t>”.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xmlns:xs="http://www.w3.org/2001/XMLSchema"</a:t>
            </a:r>
          </a:p>
          <a:p>
            <a:endParaRPr lang="pt-BR" altLang="en-US"/>
          </a:p>
          <a:p>
            <a:r>
              <a:rPr lang="pt-BR" altLang="en-US" b="1"/>
              <a:t>Observação</a:t>
            </a:r>
          </a:p>
          <a:p>
            <a:r>
              <a:rPr lang="pt-BR" altLang="en-US"/>
              <a:t>Namespace é uma recomendação do W3C desde Janeiro de 1999. Mais informações estão contidas na página http://www.w3.org/TR/1999/REC-xml-names-19990114/</a:t>
            </a:r>
          </a:p>
        </p:txBody>
      </p:sp>
    </p:spTree>
    <p:extLst>
      <p:ext uri="{BB962C8B-B14F-4D97-AF65-F5344CB8AC3E}">
        <p14:creationId xmlns:p14="http://schemas.microsoft.com/office/powerpoint/2010/main" val="186397465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eXtensible Markup Language</a:t>
            </a:r>
          </a:p>
          <a:p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B59ED3-E4F1-46EE-A648-BD60E3CFB452}" type="slidenum">
              <a:rPr lang="en-US" altLang="en-US"/>
              <a:pPr/>
              <a:t>42</a:t>
            </a:fld>
            <a:endParaRPr lang="en-US" altLang="en-US"/>
          </a:p>
        </p:txBody>
      </p:sp>
      <p:sp>
        <p:nvSpPr>
          <p:cNvPr id="576514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914400" y="685800"/>
            <a:ext cx="4826000" cy="36195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6515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885825" y="4586288"/>
            <a:ext cx="4870450" cy="43434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544" tIns="46271" rIns="92544" bIns="46271"/>
          <a:lstStyle/>
          <a:p>
            <a:r>
              <a:rPr lang="pt-BR" altLang="en-US"/>
              <a:t>A definição de tipo simples só pode ser usada com atributos e elementos simples contendo apenas texto. Cada definição de tipo simples é uma restrição aplicada sobre um outro tipo simples. A restrição pode especificar uma expressão regular usando o elemento “xs:pattern” para validar valor texto. Podemos definir tipos simples que representam uma lista de valores de um tipo simples (xs:list), ou cujos valores são uma união (xs:union) de tipos simples, por exemplo: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&lt;xs:simpleType name="tipoTamanho"&gt;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  &lt;xs:union&gt;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      &lt;xs:simpleType&gt;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          &lt;xs:restriction base="xs:positiveInteger"&gt;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              &lt;xs:minInclusive value="8"/&gt;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              &lt;xs:maxInclusive value="72"/&gt;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          &lt;/xs:restriction&gt;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      &lt;/xs:simpleType&gt;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      &lt;xs:simpleType&gt;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          &lt;xs:restriction base="xs:NMTOKEN"&gt;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              &lt;xs:enumeration value="pequeno"/&gt;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              &lt;xs:enumeration value="médio"/&gt;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              &lt;xs:enumeration value="grande"/&gt;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          &lt;/xs:restriction&gt;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      &lt;/xs:simpleType&gt;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  &lt;/xs:union&gt;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&lt;/xs:simpleType&gt;</a:t>
            </a:r>
          </a:p>
        </p:txBody>
      </p:sp>
    </p:spTree>
    <p:extLst>
      <p:ext uri="{BB962C8B-B14F-4D97-AF65-F5344CB8AC3E}">
        <p14:creationId xmlns:p14="http://schemas.microsoft.com/office/powerpoint/2010/main" val="162779216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eXtensible Markup Language</a:t>
            </a:r>
          </a:p>
          <a:p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DCB1D3-ED4D-438B-AC31-D3F2B3DEBAA9}" type="slidenum">
              <a:rPr lang="en-US" altLang="en-US"/>
              <a:pPr/>
              <a:t>43</a:t>
            </a:fld>
            <a:endParaRPr lang="en-US" altLang="en-US"/>
          </a:p>
        </p:txBody>
      </p:sp>
      <p:sp>
        <p:nvSpPr>
          <p:cNvPr id="76800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2350" y="4518025"/>
            <a:ext cx="4597400" cy="4356100"/>
          </a:xfrm>
        </p:spPr>
        <p:txBody>
          <a:bodyPr/>
          <a:lstStyle/>
          <a:p>
            <a:r>
              <a:rPr lang="pt-BR" altLang="en-US" b="1"/>
              <a:t>Esquema - cpf.xsd</a:t>
            </a:r>
          </a:p>
          <a:p>
            <a:r>
              <a:rPr lang="pt-BR" altLang="en-US" sz="800">
                <a:latin typeface="Courier New" panose="02070309020205020404" pitchFamily="49" charset="0"/>
              </a:rPr>
              <a:t>&lt;xs:schema xmlns:xs="http://www.w3.org/2001/XMLSchema"&gt;</a:t>
            </a:r>
          </a:p>
          <a:p>
            <a:r>
              <a:rPr lang="pt-BR" altLang="en-US" sz="800">
                <a:latin typeface="Courier New" panose="02070309020205020404" pitchFamily="49" charset="0"/>
              </a:rPr>
              <a:t>    &lt;xs:element name="cpf"&gt;</a:t>
            </a:r>
          </a:p>
          <a:p>
            <a:r>
              <a:rPr lang="pt-BR" altLang="en-US" sz="800">
                <a:latin typeface="Courier New" panose="02070309020205020404" pitchFamily="49" charset="0"/>
              </a:rPr>
              <a:t>        &lt;xs:simpleType&gt;</a:t>
            </a:r>
          </a:p>
          <a:p>
            <a:r>
              <a:rPr lang="pt-BR" altLang="en-US" sz="800">
                <a:latin typeface="Courier New" panose="02070309020205020404" pitchFamily="49" charset="0"/>
              </a:rPr>
              <a:t>            &lt;xs:union memberTypes="tipoCPF tipoCPFFormatado"/&gt;</a:t>
            </a:r>
          </a:p>
          <a:p>
            <a:r>
              <a:rPr lang="pt-BR" altLang="en-US" sz="800">
                <a:latin typeface="Courier New" panose="02070309020205020404" pitchFamily="49" charset="0"/>
              </a:rPr>
              <a:t>        &lt;/xs:simpleType&gt;</a:t>
            </a:r>
          </a:p>
          <a:p>
            <a:r>
              <a:rPr lang="pt-BR" altLang="en-US" sz="800">
                <a:latin typeface="Courier New" panose="02070309020205020404" pitchFamily="49" charset="0"/>
              </a:rPr>
              <a:t>    &lt;/xs:element&gt;</a:t>
            </a:r>
          </a:p>
          <a:p>
            <a:r>
              <a:rPr lang="pt-BR" altLang="en-US" sz="800">
                <a:latin typeface="Courier New" panose="02070309020205020404" pitchFamily="49" charset="0"/>
              </a:rPr>
              <a:t>    &lt;xs:simpleType name="tipoCPF"&gt;</a:t>
            </a:r>
          </a:p>
          <a:p>
            <a:r>
              <a:rPr lang="pt-BR" altLang="en-US" sz="800">
                <a:latin typeface="Courier New" panose="02070309020205020404" pitchFamily="49" charset="0"/>
              </a:rPr>
              <a:t>        &lt;xs:restriction base="xs:string"&gt;</a:t>
            </a:r>
          </a:p>
          <a:p>
            <a:r>
              <a:rPr lang="pt-BR" altLang="en-US" sz="800">
                <a:latin typeface="Courier New" panose="02070309020205020404" pitchFamily="49" charset="0"/>
              </a:rPr>
              <a:t>            &lt;xs:pattern value="[0-9]{11}"/&gt;</a:t>
            </a:r>
          </a:p>
          <a:p>
            <a:r>
              <a:rPr lang="pt-BR" altLang="en-US" sz="800">
                <a:latin typeface="Courier New" panose="02070309020205020404" pitchFamily="49" charset="0"/>
              </a:rPr>
              <a:t>        &lt;/xs:restriction&gt;</a:t>
            </a:r>
          </a:p>
          <a:p>
            <a:r>
              <a:rPr lang="pt-BR" altLang="en-US" sz="800">
                <a:latin typeface="Courier New" panose="02070309020205020404" pitchFamily="49" charset="0"/>
              </a:rPr>
              <a:t>    &lt;/xs:simpleType&gt;</a:t>
            </a:r>
          </a:p>
          <a:p>
            <a:r>
              <a:rPr lang="pt-BR" altLang="en-US" sz="800">
                <a:latin typeface="Courier New" panose="02070309020205020404" pitchFamily="49" charset="0"/>
              </a:rPr>
              <a:t>    &lt;xs:simpleType name="tipoCPFFormatado"&gt;</a:t>
            </a:r>
          </a:p>
          <a:p>
            <a:r>
              <a:rPr lang="pt-BR" altLang="en-US" sz="800">
                <a:latin typeface="Courier New" panose="02070309020205020404" pitchFamily="49" charset="0"/>
              </a:rPr>
              <a:t>        &lt;xs:restriction base="xs:string"&gt;</a:t>
            </a:r>
          </a:p>
          <a:p>
            <a:r>
              <a:rPr lang="pt-BR" altLang="en-US" sz="800">
                <a:latin typeface="Courier New" panose="02070309020205020404" pitchFamily="49" charset="0"/>
              </a:rPr>
              <a:t>            &lt;xs:pattern value="[0-9]{3}\.[0-9]{3}\.[0-9]{3}-[0-9]{2}"/&gt;</a:t>
            </a:r>
          </a:p>
          <a:p>
            <a:r>
              <a:rPr lang="pt-BR" altLang="en-US" sz="800">
                <a:latin typeface="Courier New" panose="02070309020205020404" pitchFamily="49" charset="0"/>
              </a:rPr>
              <a:t>        &lt;/xs:restriction&gt;</a:t>
            </a:r>
          </a:p>
          <a:p>
            <a:r>
              <a:rPr lang="pt-BR" altLang="en-US" sz="800">
                <a:latin typeface="Courier New" panose="02070309020205020404" pitchFamily="49" charset="0"/>
              </a:rPr>
              <a:t>    &lt;/xs:simpleType&gt;</a:t>
            </a:r>
          </a:p>
          <a:p>
            <a:r>
              <a:rPr lang="pt-BR" altLang="en-US" sz="800">
                <a:latin typeface="Courier New" panose="02070309020205020404" pitchFamily="49" charset="0"/>
              </a:rPr>
              <a:t>&lt;/xs:schema&gt;</a:t>
            </a:r>
          </a:p>
          <a:p>
            <a:endParaRPr lang="pt-BR" altLang="en-US"/>
          </a:p>
          <a:p>
            <a:r>
              <a:rPr lang="pt-BR" altLang="en-US"/>
              <a:t>Vamos ver um documento XML válido que utiliza o esquema.</a:t>
            </a:r>
          </a:p>
          <a:p>
            <a:r>
              <a:rPr lang="pt-BR" altLang="en-US" b="1"/>
              <a:t>Documento XML - cpf.xml</a:t>
            </a:r>
          </a:p>
          <a:p>
            <a:r>
              <a:rPr lang="pt-BR" altLang="en-US" sz="800">
                <a:latin typeface="Courier New" panose="02070309020205020404" pitchFamily="49" charset="0"/>
              </a:rPr>
              <a:t>&lt;cpf xmlns:xsi="http://www.w3.org/2001/XMLSchema-instance" xsi:noNamespaceSchemaLocation="cpf.xsd"&gt;011.077.604-61&lt;/cpf&gt;</a:t>
            </a:r>
          </a:p>
        </p:txBody>
      </p:sp>
    </p:spTree>
    <p:extLst>
      <p:ext uri="{BB962C8B-B14F-4D97-AF65-F5344CB8AC3E}">
        <p14:creationId xmlns:p14="http://schemas.microsoft.com/office/powerpoint/2010/main" val="75759566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eXtensible Markup Language</a:t>
            </a:r>
          </a:p>
          <a:p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38FD39-8601-49E4-9B5F-DCD0B42A1F82}" type="slidenum">
              <a:rPr lang="en-US" altLang="en-US"/>
              <a:pPr/>
              <a:t>44</a:t>
            </a:fld>
            <a:endParaRPr lang="en-US" altLang="en-US"/>
          </a:p>
        </p:txBody>
      </p:sp>
      <p:sp>
        <p:nvSpPr>
          <p:cNvPr id="578562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911225" y="723900"/>
            <a:ext cx="4826000" cy="36195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8563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49325" y="4598988"/>
            <a:ext cx="4743450" cy="43418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544" tIns="46271" rIns="92544" bIns="46271"/>
          <a:lstStyle/>
          <a:p>
            <a:r>
              <a:rPr lang="pt-BR" altLang="en-US"/>
              <a:t>Um tipo complexo é criado usando o elemento “xs:complexType” e pode ser usado na declaração de elementos. A definição de um tipo complexo contém uma série de atributos e tipo de conteúdos (elementos filhos). O tipo de conteúdo determina se o elemento associado:</a:t>
            </a:r>
          </a:p>
          <a:p>
            <a:pPr lvl="1">
              <a:buFontTx/>
              <a:buChar char="-"/>
            </a:pPr>
            <a:r>
              <a:rPr lang="pt-BR" altLang="en-US"/>
              <a:t>contém ou não elementos filhos</a:t>
            </a:r>
          </a:p>
          <a:p>
            <a:pPr lvl="1">
              <a:buFontTx/>
              <a:buChar char="-"/>
            </a:pPr>
            <a:r>
              <a:rPr lang="pt-BR" altLang="en-US"/>
              <a:t>tipo dos elementos filhos</a:t>
            </a:r>
          </a:p>
          <a:p>
            <a:pPr lvl="1">
              <a:buFontTx/>
              <a:buChar char="-"/>
            </a:pPr>
            <a:r>
              <a:rPr lang="pt-BR" altLang="en-US"/>
              <a:t>contém ou não texto caractere</a:t>
            </a:r>
          </a:p>
          <a:p>
            <a:r>
              <a:rPr lang="pt-BR" altLang="en-US"/>
              <a:t>Cada tipo complexo é uma restrição ou extensão de um outro tipo simples ou complexo especificado usando os elementos “xs:simpleContent”, “xs:complexContent”, “xs:restriction”, e “xs:extension”.</a:t>
            </a:r>
          </a:p>
          <a:p>
            <a:endParaRPr lang="pt-BR" altLang="en-US"/>
          </a:p>
          <a:p>
            <a:r>
              <a:rPr lang="pt-BR" altLang="en-US" b="1"/>
              <a:t>Exemplo de tipo complexo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&lt;xs:complexType  name="tipoPedido"&gt;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  &lt;xs:sequence&gt;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      &lt;xs:element name="produtoPara" type="tipoEnderecoBrasil"/&gt;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      &lt;xs:element name="notaPara" type="tipoEnderecoBrasil"/&gt;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      &lt;xs:element name="itens" type="tipoItens"/&gt;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  &lt;/xs:sequence&gt;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  &lt;xs:attribute name="dataPedido" type="xs:date"/&gt;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&lt;/xs:complexType&gt;</a:t>
            </a:r>
          </a:p>
        </p:txBody>
      </p:sp>
    </p:spTree>
    <p:extLst>
      <p:ext uri="{BB962C8B-B14F-4D97-AF65-F5344CB8AC3E}">
        <p14:creationId xmlns:p14="http://schemas.microsoft.com/office/powerpoint/2010/main" val="183025783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eXtensible Markup Language</a:t>
            </a:r>
          </a:p>
          <a:p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4B2AFB-8D88-4D2D-AEE4-51A3120AA3B3}" type="slidenum">
              <a:rPr lang="en-US" altLang="en-US"/>
              <a:pPr/>
              <a:t>45</a:t>
            </a:fld>
            <a:endParaRPr lang="en-US" altLang="en-US"/>
          </a:p>
        </p:txBody>
      </p:sp>
      <p:sp>
        <p:nvSpPr>
          <p:cNvPr id="580610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911225" y="723900"/>
            <a:ext cx="4826000" cy="36195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0611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885825" y="4586288"/>
            <a:ext cx="4870450" cy="43434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544" tIns="46271" rIns="92544" bIns="46271"/>
          <a:lstStyle/>
          <a:p>
            <a:r>
              <a:rPr lang="pt-BR" altLang="en-US"/>
              <a:t>Declaração de um atributo é uma associação entre um nome e uma definição de tipo simples feita usando o elemento “xs:attribute”. Adicionalmente, a declaração pode conter informação sobre uma ocorrência, usando o atributo “use”, e um valor padrão, usando o atributo “value”.</a:t>
            </a:r>
          </a:p>
          <a:p>
            <a:endParaRPr lang="pt-BR" altLang="en-US"/>
          </a:p>
          <a:p>
            <a:r>
              <a:rPr lang="pt-BR" altLang="en-US" b="1"/>
              <a:t>Exemplo 1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&lt;xs:attribute name="idade" type="xs:positiveInteger" use="required" value="1"/&gt;</a:t>
            </a:r>
          </a:p>
          <a:p>
            <a:endParaRPr lang="pt-BR" altLang="en-US"/>
          </a:p>
          <a:p>
            <a:r>
              <a:rPr lang="pt-BR" altLang="en-US" b="1"/>
              <a:t>Exemplo 2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&lt;xs:attribute name="tipo" use="required"&gt;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  &lt;xs:simpleType&gt;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      &lt;xs:restriction base="xs:NMTOKEN"&gt;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          &lt;xs:enumeration value="a"/&gt;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          &lt;xs:enumeration value="b"/&gt;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      &lt;/xs:restriction&gt;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  &lt;/xs:simpleType&gt;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&lt;/xs:attribute&gt;</a:t>
            </a:r>
          </a:p>
        </p:txBody>
      </p:sp>
    </p:spTree>
    <p:extLst>
      <p:ext uri="{BB962C8B-B14F-4D97-AF65-F5344CB8AC3E}">
        <p14:creationId xmlns:p14="http://schemas.microsoft.com/office/powerpoint/2010/main" val="246648582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eXtensible Markup Language</a:t>
            </a:r>
          </a:p>
          <a:p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1D102C-27AE-42CF-BB57-7F107F6CAEAD}" type="slidenum">
              <a:rPr lang="en-US" altLang="en-US"/>
              <a:pPr/>
              <a:t>46</a:t>
            </a:fld>
            <a:endParaRPr lang="en-US" altLang="en-US"/>
          </a:p>
        </p:txBody>
      </p:sp>
      <p:sp>
        <p:nvSpPr>
          <p:cNvPr id="582658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911225" y="723900"/>
            <a:ext cx="4826000" cy="36195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2659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885825" y="4586288"/>
            <a:ext cx="4870450" cy="43434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544" tIns="46271" rIns="92544" bIns="46271"/>
          <a:lstStyle/>
          <a:p>
            <a:r>
              <a:rPr lang="pt-BR" altLang="en-US"/>
              <a:t>A declaração de um elemento é uma associação de um nome com uma definição de tipo (simples ou complexo) feita usando o elemento “xs:element”. A definição do tipo pode ser feita dentro da declaração do elemento. A declaração de um elemento também pode aparecer dentro da definição de um tipo complexo.</a:t>
            </a:r>
          </a:p>
          <a:p>
            <a:endParaRPr lang="pt-BR" altLang="en-US"/>
          </a:p>
          <a:p>
            <a:r>
              <a:rPr lang="pt-BR" altLang="en-US" b="1"/>
              <a:t>Exemplo 1 – Um elemento simples</a:t>
            </a:r>
            <a:endParaRPr lang="pt-BR" altLang="en-US"/>
          </a:p>
          <a:p>
            <a:r>
              <a:rPr lang="pt-BR" altLang="en-US" sz="900">
                <a:latin typeface="Courier New" panose="02070309020205020404" pitchFamily="49" charset="0"/>
              </a:rPr>
              <a:t>&lt;xs:element name="autor" type="xs:string"/&gt;</a:t>
            </a:r>
          </a:p>
          <a:p>
            <a:endParaRPr lang="pt-BR" altLang="en-US" sz="900">
              <a:latin typeface="Courier New" panose="02070309020205020404" pitchFamily="49" charset="0"/>
            </a:endParaRPr>
          </a:p>
          <a:p>
            <a:r>
              <a:rPr lang="pt-BR" altLang="en-US" b="1"/>
              <a:t>Exemplo 2 – Um elemento complexo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&lt;xs:element name="Endereco"&gt;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  &lt;xs:complexType name ="tipoEnderecoBrasil"&gt;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      &lt;xs:attribute name="logradouro" type="xs:string"/&gt;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      &lt;xs:attribute name="numero" type="xs:string"/&gt;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      &lt;xs:attribute name="complemento" type="xs:string"/&gt;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      &lt;xs:attribute name="bairro" type="xs:string"/&gt;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      &lt;xs:attribute name="cidade" type="xs:string"/&gt;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      &lt;xs:attribute name="uf" type="xs:string"/&gt;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      &lt;xs:attribute name="cep" type="xs:positiveInteger"/&gt;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  &lt;/xs:complexType&gt;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&lt;/xs:element&gt;</a:t>
            </a:r>
          </a:p>
        </p:txBody>
      </p:sp>
    </p:spTree>
    <p:extLst>
      <p:ext uri="{BB962C8B-B14F-4D97-AF65-F5344CB8AC3E}">
        <p14:creationId xmlns:p14="http://schemas.microsoft.com/office/powerpoint/2010/main" val="11899695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eXtensible Markup Language</a:t>
            </a:r>
          </a:p>
          <a:p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9A8695-8E4A-4817-9971-B08CBF1486F7}" type="slidenum">
              <a:rPr lang="en-US" altLang="en-US"/>
              <a:pPr/>
              <a:t>47</a:t>
            </a:fld>
            <a:endParaRPr lang="en-US" altLang="en-US"/>
          </a:p>
        </p:txBody>
      </p:sp>
      <p:sp>
        <p:nvSpPr>
          <p:cNvPr id="584706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911225" y="723900"/>
            <a:ext cx="4826000" cy="36195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4707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885825" y="4586288"/>
            <a:ext cx="4870450" cy="43434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544" tIns="46271" rIns="92544" bIns="46271"/>
          <a:lstStyle/>
          <a:p>
            <a:r>
              <a:rPr lang="pt-BR" altLang="en-US"/>
              <a:t>Uma notação é uma associação entre um nome e um identificador de notação e serve para identificar conteúdo não XML e o programa que processa o conteúdo. O nome de uma notação válida deve ser atribuído a um atributo que tiver o tipo simples “xs:NOTATION”. Neste exemplo declaramos um atributo do tipo “xs:NOTATION”:</a:t>
            </a:r>
          </a:p>
          <a:p>
            <a:r>
              <a:rPr lang="pt-BR" altLang="en-US" sz="800">
                <a:latin typeface="Courier New" panose="02070309020205020404" pitchFamily="49" charset="0"/>
              </a:rPr>
              <a:t>&lt;xs:element name="imagem"&gt;</a:t>
            </a:r>
          </a:p>
          <a:p>
            <a:r>
              <a:rPr lang="pt-BR" altLang="en-US" sz="800">
                <a:latin typeface="Courier New" panose="02070309020205020404" pitchFamily="49" charset="0"/>
              </a:rPr>
              <a:t>  &lt;xs:complexType mixed="true"&gt; &lt;!-- mixed – conteúdo misto --&gt;</a:t>
            </a:r>
          </a:p>
          <a:p>
            <a:r>
              <a:rPr lang="pt-BR" altLang="en-US" sz="800">
                <a:latin typeface="Courier New" panose="02070309020205020404" pitchFamily="49" charset="0"/>
              </a:rPr>
              <a:t>    &lt;xs:attribute name="imagemTipo" type="xs:NOTATION" use="required"/&gt;</a:t>
            </a:r>
          </a:p>
          <a:p>
            <a:r>
              <a:rPr lang="pt-BR" altLang="en-US" sz="800">
                <a:latin typeface="Courier New" panose="02070309020205020404" pitchFamily="49" charset="0"/>
              </a:rPr>
              <a:t>  &lt;/xs:complexType&gt;</a:t>
            </a:r>
          </a:p>
          <a:p>
            <a:r>
              <a:rPr lang="pt-BR" altLang="en-US" sz="800">
                <a:latin typeface="Courier New" panose="02070309020205020404" pitchFamily="49" charset="0"/>
              </a:rPr>
              <a:t>&lt;/xs:element&gt;</a:t>
            </a:r>
          </a:p>
          <a:p>
            <a:endParaRPr lang="pt-BR" altLang="en-US" sz="800">
              <a:latin typeface="Courier New" panose="02070309020205020404" pitchFamily="49" charset="0"/>
            </a:endParaRPr>
          </a:p>
          <a:p>
            <a:r>
              <a:rPr lang="pt-BR" altLang="en-US" b="1"/>
              <a:t>Exemplo - Declaração da Notação</a:t>
            </a:r>
          </a:p>
          <a:p>
            <a:r>
              <a:rPr lang="pt-BR" altLang="en-US" sz="800">
                <a:latin typeface="Courier New" panose="02070309020205020404" pitchFamily="49" charset="0"/>
              </a:rPr>
              <a:t>&lt;xs:notation name="jpeg" public="image/jpeg" system="viewer.exe"/&gt;</a:t>
            </a:r>
          </a:p>
          <a:p>
            <a:endParaRPr lang="pt-BR" altLang="en-US" sz="900">
              <a:latin typeface="Courier New" panose="02070309020205020404" pitchFamily="49" charset="0"/>
            </a:endParaRPr>
          </a:p>
          <a:p>
            <a:r>
              <a:rPr lang="pt-BR" altLang="en-US" b="1"/>
              <a:t>Exemplo - Documento XML para os trechos de esquema acima</a:t>
            </a:r>
          </a:p>
          <a:p>
            <a:r>
              <a:rPr lang="pt-BR" altLang="en-US" sz="800">
                <a:latin typeface="Courier New" panose="02070309020205020404" pitchFamily="49" charset="0"/>
              </a:rPr>
              <a:t>&lt;imagem imagemTipo="jpeg"&gt;dados da imagem&lt;/imagem&gt;</a:t>
            </a:r>
          </a:p>
        </p:txBody>
      </p:sp>
    </p:spTree>
    <p:extLst>
      <p:ext uri="{BB962C8B-B14F-4D97-AF65-F5344CB8AC3E}">
        <p14:creationId xmlns:p14="http://schemas.microsoft.com/office/powerpoint/2010/main" val="56671224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eXtensible Markup Language</a:t>
            </a:r>
          </a:p>
          <a:p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E1E9F1-48F9-4B43-A444-45566C55D7EF}" type="slidenum">
              <a:rPr lang="en-US" altLang="en-US"/>
              <a:pPr/>
              <a:t>48</a:t>
            </a:fld>
            <a:endParaRPr lang="en-US" altLang="en-US"/>
          </a:p>
        </p:txBody>
      </p:sp>
      <p:sp>
        <p:nvSpPr>
          <p:cNvPr id="586754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911225" y="723900"/>
            <a:ext cx="4826000" cy="36195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6755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49325" y="4598988"/>
            <a:ext cx="4743450" cy="43418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544" tIns="46271" rIns="92544" bIns="46271"/>
          <a:lstStyle/>
          <a:p>
            <a:r>
              <a:rPr lang="pt-BR" altLang="en-US"/>
              <a:t>Uma definição de grupo de atributo é uma associação entre um nome e uma série de declarações de atributos facilitando a reutilização das declarações em várias definições de tipos complexos.</a:t>
            </a:r>
          </a:p>
          <a:p>
            <a:endParaRPr lang="pt-BR" altLang="en-US"/>
          </a:p>
          <a:p>
            <a:r>
              <a:rPr lang="pt-BR" altLang="en-US" b="1"/>
              <a:t>Exemplo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&lt;xs:attributeGroup name="grupoNome"&gt;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  &lt;xs:attribute name="primeiroNome"/&gt;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  &lt;xs:attribute name="sobreNome"/&gt;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&lt;/xs:attributeGroup&gt;</a:t>
            </a:r>
          </a:p>
          <a:p>
            <a:endParaRPr lang="pt-BR" altLang="en-US" sz="900">
              <a:latin typeface="Courier New" panose="02070309020205020404" pitchFamily="49" charset="0"/>
            </a:endParaRPr>
          </a:p>
          <a:p>
            <a:r>
              <a:rPr lang="pt-BR" altLang="en-US" sz="900">
                <a:latin typeface="Courier New" panose="02070309020205020404" pitchFamily="49" charset="0"/>
              </a:rPr>
              <a:t>&lt;xs:complexType name="tipoAutor"&gt;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  &lt;xs:attributeGroup ref="grupoNome"/&gt;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&lt;/xs:complexType&gt;</a:t>
            </a:r>
          </a:p>
          <a:p>
            <a:endParaRPr lang="pt-BR" altLang="en-US" sz="90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991602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eXtensible Markup Language</a:t>
            </a:r>
          </a:p>
          <a:p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117FE8-54D5-40CB-AD33-530F5E09366A}" type="slidenum">
              <a:rPr lang="en-US" altLang="en-US"/>
              <a:pPr/>
              <a:t>49</a:t>
            </a:fld>
            <a:endParaRPr lang="en-US" altLang="en-US"/>
          </a:p>
        </p:txBody>
      </p:sp>
      <p:sp>
        <p:nvSpPr>
          <p:cNvPr id="588802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911225" y="723900"/>
            <a:ext cx="4826000" cy="36195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8803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885825" y="4586288"/>
            <a:ext cx="4870450" cy="43434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544" tIns="46271" rIns="92544" bIns="46271"/>
          <a:lstStyle/>
          <a:p>
            <a:r>
              <a:rPr lang="pt-BR" altLang="en-US"/>
              <a:t>Uma restrição de identidade é uma associação entre um nome e qualquer um dos tipos de restrições como chave primária, chave única e chave estrangeira. Todos os tipos de restrição utilizam XPATH para indicar os registros aos quais a restrição aplicará.</a:t>
            </a:r>
          </a:p>
          <a:p>
            <a:endParaRPr lang="pt-BR" altLang="en-US"/>
          </a:p>
          <a:p>
            <a:r>
              <a:rPr lang="pt-BR" altLang="en-US" b="1"/>
              <a:t>Exemplo 1 – Restrição Chave Única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&lt;xs:unique name="nomeLivroUnico"&gt;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  &lt;xs:selector xpath="livros/livro"/&gt;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  &lt;xs:field xpath="@nome"/&gt;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&lt;/xs:unique&gt;</a:t>
            </a:r>
          </a:p>
          <a:p>
            <a:endParaRPr lang="pt-BR" altLang="en-US" sz="900">
              <a:latin typeface="Courier New" panose="02070309020205020404" pitchFamily="49" charset="0"/>
            </a:endParaRPr>
          </a:p>
          <a:p>
            <a:r>
              <a:rPr lang="pt-BR" altLang="en-US" b="1"/>
              <a:t>Exemplo 2 – Restrições Chave Primária e Estrangeira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&lt;xs:key name="keyAutor"&gt;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  &lt;xs:selector xpath="autores/autor"/&gt;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  &lt;xs:field xpath="primeiroNome"/&gt;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  &lt;xs:field xpath="sobreNome"/&gt;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&lt;/xs:key&gt;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&lt;xs:keyref name="keyrefAutorLivro" refer="keyAutor"&gt;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  &lt;xs:selector xpath="livros/livro/autor"/&gt;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  &lt;xs:field xpath="primeiroNome"/&gt;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  &lt;xs:field xpath="sobreNome"/&gt;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&lt;/xs:keyref&gt;</a:t>
            </a:r>
          </a:p>
        </p:txBody>
      </p:sp>
    </p:spTree>
    <p:extLst>
      <p:ext uri="{BB962C8B-B14F-4D97-AF65-F5344CB8AC3E}">
        <p14:creationId xmlns:p14="http://schemas.microsoft.com/office/powerpoint/2010/main" val="34200498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eXtensible Markup Language</a:t>
            </a:r>
          </a:p>
          <a:p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01D19C-E4DC-4820-AD48-76F4F6CFA257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43725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en-US" b="1"/>
              <a:t>O que é XML?</a:t>
            </a:r>
          </a:p>
          <a:p>
            <a:r>
              <a:rPr lang="pt-BR" altLang="en-US"/>
              <a:t>eXtensible Markup Language (XML) é uma linguagem textual baseada em marcadores (tags) como HTML.</a:t>
            </a:r>
          </a:p>
          <a:p>
            <a:endParaRPr lang="pt-BR" altLang="en-US"/>
          </a:p>
          <a:p>
            <a:r>
              <a:rPr lang="pt-BR" altLang="en-US" sz="900" b="1"/>
              <a:t>Marcador (Tag)</a:t>
            </a:r>
            <a:endParaRPr lang="pt-BR" altLang="en-US" sz="900"/>
          </a:p>
          <a:p>
            <a:r>
              <a:rPr lang="pt-BR" altLang="en-US" sz="900"/>
              <a:t>Um marcador é um delimitador de dados em XML como mostra o exemplo a seguir: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&lt;livros&gt;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  &lt;livro nome="Aprenda XML em 21 Dias"&gt;Um bom livro.&lt;/livro&gt;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  &lt;livro nome="Aprenda Java"&gt;Um livro sobre Java.&lt;/livro&gt;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&lt;/livros&gt;</a:t>
            </a:r>
          </a:p>
          <a:p>
            <a:endParaRPr lang="pt-BR" altLang="en-US"/>
          </a:p>
          <a:p>
            <a:r>
              <a:rPr lang="pt-BR" altLang="en-US"/>
              <a:t>Aqui &lt;livros&gt;, &lt;/livros&gt;, &lt;livro&gt; e &lt;/livro&gt; são marcadores. Dentro do marcador &lt;livro&gt; temos um atributo chamado “nome”.</a:t>
            </a:r>
          </a:p>
        </p:txBody>
      </p:sp>
    </p:spTree>
    <p:extLst>
      <p:ext uri="{BB962C8B-B14F-4D97-AF65-F5344CB8AC3E}">
        <p14:creationId xmlns:p14="http://schemas.microsoft.com/office/powerpoint/2010/main" val="177405056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eXtensible Markup Language</a:t>
            </a:r>
          </a:p>
          <a:p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826BB4-0713-4FFB-B9B9-67C4E3F4021D}" type="slidenum">
              <a:rPr lang="en-US" altLang="en-US"/>
              <a:pPr/>
              <a:t>50</a:t>
            </a:fld>
            <a:endParaRPr lang="en-US" altLang="en-US"/>
          </a:p>
        </p:txBody>
      </p:sp>
      <p:sp>
        <p:nvSpPr>
          <p:cNvPr id="590850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911225" y="723900"/>
            <a:ext cx="4826000" cy="36195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0851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1022350" y="4598988"/>
            <a:ext cx="4597400" cy="43418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544" tIns="46271" rIns="92544" bIns="46271"/>
          <a:lstStyle/>
          <a:p>
            <a:r>
              <a:rPr lang="pt-BR" altLang="en-US"/>
              <a:t>Uma definição de grupo de modelo é uma associação entre um nome e um grupo de modelo que pode ser reutilizado em vários tipos complexos.</a:t>
            </a:r>
          </a:p>
          <a:p>
            <a:endParaRPr lang="pt-BR" altLang="en-US"/>
          </a:p>
          <a:p>
            <a:r>
              <a:rPr lang="pt-BR" altLang="en-US" b="1"/>
              <a:t>Exemplo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&lt;xs:group name="grupoNome"&gt;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  &lt;xs:sequence&gt;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      &lt;xs:element name="primeiroNome" type="xs:string"/&gt;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      &lt;xs:element name="sobreNome" type="xs:string"/&gt;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  &lt;/xs:sequence&gt;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&lt;/xs:group&gt;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&lt;xs:complexType name="tipoNome"&gt;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  &lt;xs:group ref="grupoNome"/&gt;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&lt;/xs:complexType&gt;</a:t>
            </a:r>
          </a:p>
        </p:txBody>
      </p:sp>
    </p:spTree>
    <p:extLst>
      <p:ext uri="{BB962C8B-B14F-4D97-AF65-F5344CB8AC3E}">
        <p14:creationId xmlns:p14="http://schemas.microsoft.com/office/powerpoint/2010/main" val="51203730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eXtensible Markup Language</a:t>
            </a:r>
          </a:p>
          <a:p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DD53A8-CA32-49D9-AE66-25E72E072E26}" type="slidenum">
              <a:rPr lang="en-US" altLang="en-US"/>
              <a:pPr/>
              <a:t>51</a:t>
            </a:fld>
            <a:endParaRPr lang="en-US" altLang="en-US"/>
          </a:p>
        </p:txBody>
      </p:sp>
      <p:sp>
        <p:nvSpPr>
          <p:cNvPr id="592898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911225" y="723900"/>
            <a:ext cx="4826000" cy="36195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2899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885825" y="4586288"/>
            <a:ext cx="4870450" cy="43434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544" tIns="46271" rIns="92544" bIns="46271"/>
          <a:lstStyle/>
          <a:p>
            <a:r>
              <a:rPr lang="pt-BR" altLang="en-US"/>
              <a:t>Uma anotação é alguma informação sobre o modelo usada por leitores humanos ou máquinas.</a:t>
            </a:r>
          </a:p>
          <a:p>
            <a:endParaRPr lang="pt-BR" altLang="en-US"/>
          </a:p>
          <a:p>
            <a:r>
              <a:rPr lang="pt-BR" altLang="en-US" b="1"/>
              <a:t>Exemplo – Documentação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&lt;xs:simpleType name="</a:t>
            </a:r>
            <a:r>
              <a:rPr lang="pt-BR" altLang="en-US" sz="900"/>
              <a:t>tipoTemperaturaAgua</a:t>
            </a:r>
            <a:r>
              <a:rPr lang="pt-BR" altLang="en-US" sz="900">
                <a:latin typeface="Courier New" panose="02070309020205020404" pitchFamily="49" charset="0"/>
              </a:rPr>
              <a:t>"&gt;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  &lt;xs:annotation&gt;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      &lt;xs:documentation source="Temperatura em farenheits"/&gt;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  &lt;/xs:annotation&gt;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  &lt;xs:restriction base="xs:number"&gt;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      &lt;xs:minExclusive value="0.00"/&gt;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      &lt;xs:maxExclusive value="100.00"/&gt;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  &lt;/xs:restriction&gt;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&lt;/xs:simpleType&gt;</a:t>
            </a:r>
          </a:p>
          <a:p>
            <a:endParaRPr lang="pt-BR" altLang="en-US" sz="900"/>
          </a:p>
        </p:txBody>
      </p:sp>
    </p:spTree>
    <p:extLst>
      <p:ext uri="{BB962C8B-B14F-4D97-AF65-F5344CB8AC3E}">
        <p14:creationId xmlns:p14="http://schemas.microsoft.com/office/powerpoint/2010/main" val="131317621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eXtensible Markup Language</a:t>
            </a:r>
          </a:p>
          <a:p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009BD8-9297-456C-BAC7-E6DB6D5F92F1}" type="slidenum">
              <a:rPr lang="en-US" altLang="en-US"/>
              <a:pPr/>
              <a:t>52</a:t>
            </a:fld>
            <a:endParaRPr lang="en-US" altLang="en-US"/>
          </a:p>
        </p:txBody>
      </p:sp>
      <p:sp>
        <p:nvSpPr>
          <p:cNvPr id="594946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911225" y="723900"/>
            <a:ext cx="4826000" cy="36195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4947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885825" y="4586288"/>
            <a:ext cx="4870450" cy="43434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544" tIns="46271" rIns="92544" bIns="46271"/>
          <a:lstStyle/>
          <a:p>
            <a:r>
              <a:rPr lang="pt-BR" altLang="en-US"/>
              <a:t>Um grupo de modelo é um fragmento semântico que pode ser aplicado a uma lista de elementos de informação e é composto de declaração de elementos, curingas e grupos de modelos. Tem três tipos de grupos de modelos:</a:t>
            </a:r>
          </a:p>
          <a:p>
            <a:r>
              <a:rPr lang="pt-BR" altLang="en-US" i="1"/>
              <a:t>Seqüência</a:t>
            </a:r>
          </a:p>
          <a:p>
            <a:pPr lvl="1"/>
            <a:r>
              <a:rPr lang="pt-BR" altLang="en-US"/>
              <a:t>Todos os elementos deveriam ser especificados e seguem uma seqüência rígida. Uma seqüência é criada usando elemento “sequence” (xs:sequence).</a:t>
            </a:r>
          </a:p>
          <a:p>
            <a:r>
              <a:rPr lang="pt-BR" altLang="en-US" i="1"/>
              <a:t>Conjunção</a:t>
            </a:r>
          </a:p>
          <a:p>
            <a:pPr lvl="1"/>
            <a:r>
              <a:rPr lang="pt-BR" altLang="en-US"/>
              <a:t>Todos os elementos deveriam ser especificados mas não seguem uma seqüência rígida. Uma conjunção é criada usando elemento “all” (xs:all).</a:t>
            </a:r>
          </a:p>
          <a:p>
            <a:r>
              <a:rPr lang="pt-BR" altLang="en-US" i="1"/>
              <a:t>Disjunção</a:t>
            </a:r>
          </a:p>
          <a:p>
            <a:pPr lvl="1"/>
            <a:r>
              <a:rPr lang="pt-BR" altLang="en-US"/>
              <a:t>Qualquer um dos elementos precisa ser especificado. Uma disjunção é criada usando o elemento “choice” (xs:choice).</a:t>
            </a:r>
          </a:p>
          <a:p>
            <a:endParaRPr lang="pt-BR" altLang="en-US"/>
          </a:p>
          <a:p>
            <a:r>
              <a:rPr lang="pt-BR" altLang="en-US" b="1"/>
              <a:t>Exemplo – sequence e choice</a:t>
            </a:r>
          </a:p>
          <a:p>
            <a:r>
              <a:rPr lang="pt-BR" altLang="en-US" sz="800">
                <a:latin typeface="Courier New" panose="02070309020205020404" pitchFamily="49" charset="0"/>
              </a:rPr>
              <a:t>&lt;xs:sequence&gt;</a:t>
            </a:r>
          </a:p>
          <a:p>
            <a:r>
              <a:rPr lang="pt-BR" altLang="en-US" sz="800">
                <a:latin typeface="Courier New" panose="02070309020205020404" pitchFamily="49" charset="0"/>
              </a:rPr>
              <a:t>    &lt;xs:choice&gt;</a:t>
            </a:r>
          </a:p>
          <a:p>
            <a:r>
              <a:rPr lang="pt-BR" altLang="en-US" sz="800">
                <a:latin typeface="Courier New" panose="02070309020205020404" pitchFamily="49" charset="0"/>
              </a:rPr>
              <a:t>        &lt;xs:element name="esquerda"/&gt;</a:t>
            </a:r>
          </a:p>
          <a:p>
            <a:r>
              <a:rPr lang="pt-BR" altLang="en-US" sz="800">
                <a:latin typeface="Courier New" panose="02070309020205020404" pitchFamily="49" charset="0"/>
              </a:rPr>
              <a:t>        &lt;xs:element name="direita"/&gt;</a:t>
            </a:r>
          </a:p>
          <a:p>
            <a:r>
              <a:rPr lang="pt-BR" altLang="en-US" sz="800">
                <a:latin typeface="Courier New" panose="02070309020205020404" pitchFamily="49" charset="0"/>
              </a:rPr>
              <a:t>    &lt;/xs:choice&gt;</a:t>
            </a:r>
          </a:p>
          <a:p>
            <a:r>
              <a:rPr lang="pt-BR" altLang="en-US" sz="800">
                <a:latin typeface="Courier New" panose="02070309020205020404" pitchFamily="49" charset="0"/>
              </a:rPr>
              <a:t>    &lt;xs:element name="pontoReferencia"/&gt;</a:t>
            </a:r>
          </a:p>
          <a:p>
            <a:r>
              <a:rPr lang="pt-BR" altLang="en-US" sz="800">
                <a:latin typeface="Courier New" panose="02070309020205020404" pitchFamily="49" charset="0"/>
              </a:rPr>
              <a:t>&lt;/xs:sequence&gt;</a:t>
            </a:r>
          </a:p>
        </p:txBody>
      </p:sp>
    </p:spTree>
    <p:extLst>
      <p:ext uri="{BB962C8B-B14F-4D97-AF65-F5344CB8AC3E}">
        <p14:creationId xmlns:p14="http://schemas.microsoft.com/office/powerpoint/2010/main" val="378642948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eXtensible Markup Language</a:t>
            </a:r>
          </a:p>
          <a:p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A6BCD8-7E6A-40D7-8F4D-FB915D75F1D2}" type="slidenum">
              <a:rPr lang="en-US" altLang="en-US"/>
              <a:pPr/>
              <a:t>53</a:t>
            </a:fld>
            <a:endParaRPr lang="en-US" altLang="en-US"/>
          </a:p>
        </p:txBody>
      </p:sp>
      <p:sp>
        <p:nvSpPr>
          <p:cNvPr id="61133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1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2350" y="4518025"/>
            <a:ext cx="4597400" cy="4516438"/>
          </a:xfrm>
          <a:noFill/>
          <a:ln/>
        </p:spPr>
        <p:txBody>
          <a:bodyPr/>
          <a:lstStyle/>
          <a:p>
            <a:pPr marL="190500" indent="-190500">
              <a:lnSpc>
                <a:spcPct val="90000"/>
              </a:lnSpc>
            </a:pPr>
            <a:r>
              <a:rPr lang="pt-BR" altLang="en-US" b="1"/>
              <a:t>Formas de utilização do “xs:any”</a:t>
            </a:r>
          </a:p>
          <a:p>
            <a:pPr marL="190500" indent="-190500">
              <a:lnSpc>
                <a:spcPct val="90000"/>
              </a:lnSpc>
            </a:pPr>
            <a:r>
              <a:rPr lang="pt-BR" altLang="en-US"/>
              <a:t>1. A forma para representar qualquer construção de elementos XML de qualquer espaço identificador:</a:t>
            </a:r>
          </a:p>
          <a:p>
            <a:pPr marL="190500" indent="-190500">
              <a:lnSpc>
                <a:spcPct val="90000"/>
              </a:lnSpc>
            </a:pPr>
            <a:r>
              <a:rPr lang="pt-BR" altLang="en-US" sz="900">
                <a:latin typeface="Courier New" panose="02070309020205020404" pitchFamily="49" charset="0"/>
              </a:rPr>
              <a:t>&lt;xs:any namespace="##any"/&gt;</a:t>
            </a:r>
          </a:p>
          <a:p>
            <a:pPr marL="190500" indent="-190500">
              <a:lnSpc>
                <a:spcPct val="90000"/>
              </a:lnSpc>
            </a:pPr>
            <a:endParaRPr lang="pt-BR" altLang="en-US"/>
          </a:p>
          <a:p>
            <a:pPr marL="190500" indent="-190500">
              <a:lnSpc>
                <a:spcPct val="90000"/>
              </a:lnSpc>
            </a:pPr>
            <a:r>
              <a:rPr lang="pt-BR" altLang="en-US"/>
              <a:t>2. A forma para representar qualquer construção de elementos XML de qualquer espaço identificador menos o atual:</a:t>
            </a:r>
          </a:p>
          <a:p>
            <a:pPr marL="190500" indent="-190500">
              <a:lnSpc>
                <a:spcPct val="90000"/>
              </a:lnSpc>
            </a:pPr>
            <a:r>
              <a:rPr lang="pt-BR" altLang="en-US" sz="900">
                <a:latin typeface="Courier New" panose="02070309020205020404" pitchFamily="49" charset="0"/>
              </a:rPr>
              <a:t>&lt;xs:any namespace="##other"/&gt;</a:t>
            </a:r>
          </a:p>
          <a:p>
            <a:pPr marL="190500" indent="-190500">
              <a:lnSpc>
                <a:spcPct val="90000"/>
              </a:lnSpc>
            </a:pPr>
            <a:endParaRPr lang="pt-BR" altLang="en-US"/>
          </a:p>
          <a:p>
            <a:pPr marL="190500" indent="-190500">
              <a:lnSpc>
                <a:spcPct val="90000"/>
              </a:lnSpc>
            </a:pPr>
            <a:r>
              <a:rPr lang="pt-BR" altLang="en-US"/>
              <a:t>3. A forma para representar qualquer construção de elementos XML do espaço identificador especificado:</a:t>
            </a:r>
          </a:p>
          <a:p>
            <a:pPr marL="190500" indent="-190500">
              <a:lnSpc>
                <a:spcPct val="90000"/>
              </a:lnSpc>
            </a:pPr>
            <a:r>
              <a:rPr lang="pt-BR" altLang="en-US" sz="900">
                <a:latin typeface="Courier New" panose="02070309020205020404" pitchFamily="49" charset="0"/>
              </a:rPr>
              <a:t>&lt;xs:any namespace="http://www.w3.org/2001/XMLSchema"/&gt;</a:t>
            </a:r>
          </a:p>
          <a:p>
            <a:pPr marL="190500" indent="-190500">
              <a:lnSpc>
                <a:spcPct val="90000"/>
              </a:lnSpc>
            </a:pPr>
            <a:endParaRPr lang="pt-BR" altLang="en-US"/>
          </a:p>
          <a:p>
            <a:pPr marL="190500" indent="-190500">
              <a:lnSpc>
                <a:spcPct val="90000"/>
              </a:lnSpc>
            </a:pPr>
            <a:r>
              <a:rPr lang="pt-BR" altLang="en-US"/>
              <a:t>4. A forma para representar qualquer construção de elementos XML do espaço identificador atual:</a:t>
            </a:r>
          </a:p>
          <a:p>
            <a:pPr marL="190500" indent="-190500">
              <a:lnSpc>
                <a:spcPct val="90000"/>
              </a:lnSpc>
            </a:pPr>
            <a:r>
              <a:rPr lang="pt-BR" altLang="en-US" sz="900">
                <a:latin typeface="Courier New" panose="02070309020205020404" pitchFamily="49" charset="0"/>
              </a:rPr>
              <a:t>&lt;xs:any/&gt;</a:t>
            </a:r>
          </a:p>
          <a:p>
            <a:pPr marL="190500" indent="-190500">
              <a:lnSpc>
                <a:spcPct val="90000"/>
              </a:lnSpc>
            </a:pPr>
            <a:endParaRPr lang="pt-BR" altLang="en-US"/>
          </a:p>
          <a:p>
            <a:pPr marL="190500" indent="-190500">
              <a:lnSpc>
                <a:spcPct val="90000"/>
              </a:lnSpc>
            </a:pPr>
            <a:r>
              <a:rPr lang="pt-BR" altLang="en-US" b="1"/>
              <a:t>Exemplo – any e anyAttribute</a:t>
            </a:r>
          </a:p>
          <a:p>
            <a:pPr marL="190500" indent="-190500">
              <a:lnSpc>
                <a:spcPct val="9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&lt;xs:element name="</a:t>
            </a:r>
            <a:r>
              <a:rPr lang="pt-BR" altLang="en-US" sz="800">
                <a:solidFill>
                  <a:srgbClr val="000000"/>
                </a:solidFill>
                <a:latin typeface="Courier New" panose="02070309020205020404" pitchFamily="49" charset="0"/>
              </a:rPr>
              <a:t>contem_curingas</a:t>
            </a:r>
            <a:r>
              <a:rPr lang="pt-BR" altLang="en-US" sz="800">
                <a:latin typeface="Courier New" panose="02070309020205020404" pitchFamily="49" charset="0"/>
              </a:rPr>
              <a:t>"&gt;</a:t>
            </a:r>
          </a:p>
          <a:p>
            <a:pPr marL="190500" indent="-190500">
              <a:lnSpc>
                <a:spcPct val="9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&lt;xs:complexType&gt;</a:t>
            </a:r>
          </a:p>
          <a:p>
            <a:pPr marL="190500" indent="-190500">
              <a:lnSpc>
                <a:spcPct val="9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&lt;xs:sequence&gt;</a:t>
            </a:r>
          </a:p>
          <a:p>
            <a:pPr marL="190500" indent="-190500">
              <a:lnSpc>
                <a:spcPct val="9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  &lt;xs:any/&gt;</a:t>
            </a:r>
          </a:p>
          <a:p>
            <a:pPr marL="190500" indent="-190500">
              <a:lnSpc>
                <a:spcPct val="9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&lt;/xs:sequence&gt;</a:t>
            </a:r>
          </a:p>
          <a:p>
            <a:pPr marL="190500" indent="-190500">
              <a:lnSpc>
                <a:spcPct val="9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&lt;xs:anyAttribute/&gt;</a:t>
            </a:r>
          </a:p>
          <a:p>
            <a:pPr marL="190500" indent="-190500">
              <a:lnSpc>
                <a:spcPct val="9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&lt;/xs:complexType&gt;</a:t>
            </a:r>
          </a:p>
          <a:p>
            <a:pPr marL="190500" indent="-190500">
              <a:lnSpc>
                <a:spcPct val="9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&lt;/xs:element&gt;</a:t>
            </a:r>
          </a:p>
        </p:txBody>
      </p:sp>
    </p:spTree>
    <p:extLst>
      <p:ext uri="{BB962C8B-B14F-4D97-AF65-F5344CB8AC3E}">
        <p14:creationId xmlns:p14="http://schemas.microsoft.com/office/powerpoint/2010/main" val="236083675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eXtensible Markup Language</a:t>
            </a:r>
          </a:p>
          <a:p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05C8E7-48FB-46DF-B82D-B163AC87C93C}" type="slidenum">
              <a:rPr lang="en-US" altLang="en-US"/>
              <a:pPr/>
              <a:t>54</a:t>
            </a:fld>
            <a:endParaRPr lang="en-US" altLang="en-US"/>
          </a:p>
        </p:txBody>
      </p:sp>
      <p:sp>
        <p:nvSpPr>
          <p:cNvPr id="596994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911225" y="723900"/>
            <a:ext cx="4826000" cy="36195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6995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885825" y="4586288"/>
            <a:ext cx="4870450" cy="43434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544" tIns="46271" rIns="92544" bIns="46271"/>
          <a:lstStyle/>
          <a:p>
            <a:r>
              <a:rPr lang="pt-BR" altLang="en-US"/>
              <a:t>Usado para especificar a obrigatoriedade de uso de um atributo. O uso é especificado usando o atributo “use” do elemento “xs:attribute” que pode conter o valor:</a:t>
            </a:r>
          </a:p>
          <a:p>
            <a:r>
              <a:rPr lang="pt-BR" altLang="en-US"/>
              <a:t>required	Requerido</a:t>
            </a:r>
          </a:p>
          <a:p>
            <a:r>
              <a:rPr lang="pt-BR" altLang="en-US"/>
              <a:t>optional	Opcional</a:t>
            </a:r>
          </a:p>
          <a:p>
            <a:r>
              <a:rPr lang="pt-BR" altLang="en-US"/>
              <a:t>prohibited	Proibido</a:t>
            </a:r>
          </a:p>
          <a:p>
            <a:endParaRPr lang="pt-BR" altLang="en-US"/>
          </a:p>
          <a:p>
            <a:r>
              <a:rPr lang="pt-BR" altLang="en-US"/>
              <a:t>O atributo pode conter um valor fixo e isso pode ser especificado usando o atributo “fixed” do elemento “xs:attribute”.</a:t>
            </a:r>
          </a:p>
          <a:p>
            <a:endParaRPr lang="pt-BR" altLang="en-US"/>
          </a:p>
          <a:p>
            <a:r>
              <a:rPr lang="pt-BR" altLang="en-US" b="1"/>
              <a:t>Exemplos</a:t>
            </a:r>
          </a:p>
          <a:p>
            <a:r>
              <a:rPr lang="pt-BR" altLang="en-US" sz="800">
                <a:latin typeface="Courier New" panose="02070309020205020404" pitchFamily="49" charset="0"/>
              </a:rPr>
              <a:t>&lt;xs:attribute name="codigo" use="required" type="xs:positiveInteger"/&gt;</a:t>
            </a:r>
          </a:p>
          <a:p>
            <a:r>
              <a:rPr lang="pt-BR" altLang="en-US" sz="800">
                <a:latin typeface="Courier New" panose="02070309020205020404" pitchFamily="49" charset="0"/>
              </a:rPr>
              <a:t>&lt;xs:attribute name="segundoNome" use="optional"/&gt;</a:t>
            </a:r>
          </a:p>
          <a:p>
            <a:r>
              <a:rPr lang="pt-BR" altLang="en-US" sz="800">
                <a:latin typeface="Courier New" panose="02070309020205020404" pitchFamily="49" charset="0"/>
              </a:rPr>
              <a:t>&lt;xs:attribute name="copyright" type="xs:string" fixed="© Livraria ABC"/&gt;</a:t>
            </a:r>
          </a:p>
          <a:p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46136453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eXtensible Markup Language</a:t>
            </a:r>
          </a:p>
          <a:p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7E8FD8-E9E9-4744-859C-58A3A5CF6814}" type="slidenum">
              <a:rPr lang="en-US" altLang="en-US"/>
              <a:pPr/>
              <a:t>55</a:t>
            </a:fld>
            <a:endParaRPr lang="en-US" altLang="en-US"/>
          </a:p>
        </p:txBody>
      </p:sp>
      <p:sp>
        <p:nvSpPr>
          <p:cNvPr id="599042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911225" y="723900"/>
            <a:ext cx="4826000" cy="36195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9043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885825" y="4586288"/>
            <a:ext cx="4870450" cy="43434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544" tIns="46271" rIns="92544" bIns="46271"/>
          <a:lstStyle/>
          <a:p>
            <a:r>
              <a:rPr lang="pt-BR" altLang="en-US"/>
              <a:t>Tipos primitivos internos fazem parte da especificação de Esquemas XML.</a:t>
            </a:r>
          </a:p>
          <a:p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572846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eXtensible Markup Language</a:t>
            </a:r>
          </a:p>
          <a:p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FB18C1-D28C-401D-85C1-C1833FE74F57}" type="slidenum">
              <a:rPr lang="en-US" altLang="en-US"/>
              <a:pPr/>
              <a:t>56</a:t>
            </a:fld>
            <a:endParaRPr lang="en-US" altLang="en-US"/>
          </a:p>
        </p:txBody>
      </p:sp>
      <p:sp>
        <p:nvSpPr>
          <p:cNvPr id="601090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911225" y="723900"/>
            <a:ext cx="4826000" cy="36195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1091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885825" y="4586288"/>
            <a:ext cx="4870450" cy="43434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544" tIns="46271" rIns="92544" bIns="46271"/>
          <a:lstStyle/>
          <a:p>
            <a:r>
              <a:rPr lang="pt-BR" altLang="en-US"/>
              <a:t>Tipos derivados de outros tipos de dados primitivos internos.</a:t>
            </a:r>
          </a:p>
        </p:txBody>
      </p:sp>
    </p:spTree>
    <p:extLst>
      <p:ext uri="{BB962C8B-B14F-4D97-AF65-F5344CB8AC3E}">
        <p14:creationId xmlns:p14="http://schemas.microsoft.com/office/powerpoint/2010/main" val="75474065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eXtensible Markup Language</a:t>
            </a:r>
          </a:p>
          <a:p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13C476-8A06-4F73-8DDD-2E08A399892E}" type="slidenum">
              <a:rPr lang="en-US" altLang="en-US"/>
              <a:pPr/>
              <a:t>57</a:t>
            </a:fld>
            <a:endParaRPr lang="en-US" altLang="en-US"/>
          </a:p>
        </p:txBody>
      </p:sp>
      <p:sp>
        <p:nvSpPr>
          <p:cNvPr id="74649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9325" y="4518025"/>
            <a:ext cx="4799013" cy="4597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&lt;?xml version="1.0" encoding="UTF-8"?&gt;</a:t>
            </a:r>
          </a:p>
          <a:p>
            <a:pPr>
              <a:lnSpc>
                <a:spcPct val="8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&lt;xs:schema xmlns:xs="http://www.w3.org/2001/XMLSchema"&gt;</a:t>
            </a:r>
          </a:p>
          <a:p>
            <a:pPr>
              <a:lnSpc>
                <a:spcPct val="8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&lt;xs:element name="escola"&gt;</a:t>
            </a:r>
          </a:p>
          <a:p>
            <a:pPr>
              <a:lnSpc>
                <a:spcPct val="8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    &lt;xs:complexType&gt;</a:t>
            </a:r>
          </a:p>
          <a:p>
            <a:pPr>
              <a:lnSpc>
                <a:spcPct val="8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        &lt;xs:sequence&gt;</a:t>
            </a:r>
          </a:p>
          <a:p>
            <a:pPr>
              <a:lnSpc>
                <a:spcPct val="8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            &lt;xs:element ref="professores"/&gt;</a:t>
            </a:r>
          </a:p>
          <a:p>
            <a:pPr>
              <a:lnSpc>
                <a:spcPct val="8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            &lt;xs:element ref="estudantes"/&gt;</a:t>
            </a:r>
          </a:p>
          <a:p>
            <a:pPr>
              <a:lnSpc>
                <a:spcPct val="8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            &lt;xs:element ref="aulas"/&gt;</a:t>
            </a:r>
          </a:p>
          <a:p>
            <a:pPr>
              <a:lnSpc>
                <a:spcPct val="8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        &lt;/xs:sequence&gt;</a:t>
            </a:r>
          </a:p>
          <a:p>
            <a:pPr>
              <a:lnSpc>
                <a:spcPct val="8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        &lt;xs:attribute name="nome" type="xs:string" use="required"/&gt;</a:t>
            </a:r>
          </a:p>
          <a:p>
            <a:pPr>
              <a:lnSpc>
                <a:spcPct val="8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    &lt;/xs:complexType&gt;</a:t>
            </a:r>
          </a:p>
          <a:p>
            <a:pPr>
              <a:lnSpc>
                <a:spcPct val="8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    &lt;xs:key name="keyProfessor"&gt;</a:t>
            </a:r>
          </a:p>
          <a:p>
            <a:pPr>
              <a:lnSpc>
                <a:spcPct val="8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        &lt;xs:selector xpath="professores/professor"/&gt;</a:t>
            </a:r>
          </a:p>
          <a:p>
            <a:pPr>
              <a:lnSpc>
                <a:spcPct val="8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        &lt;xs:field xpath="@codigo"/&gt;</a:t>
            </a:r>
          </a:p>
          <a:p>
            <a:pPr>
              <a:lnSpc>
                <a:spcPct val="8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    &lt;/xs:key&gt;</a:t>
            </a:r>
          </a:p>
          <a:p>
            <a:pPr>
              <a:lnSpc>
                <a:spcPct val="8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    &lt;xs:key name="keyEstudante"&gt;</a:t>
            </a:r>
          </a:p>
          <a:p>
            <a:pPr>
              <a:lnSpc>
                <a:spcPct val="8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        &lt;xs:selector xpath="estudantes/estudante"/&gt;</a:t>
            </a:r>
          </a:p>
          <a:p>
            <a:pPr>
              <a:lnSpc>
                <a:spcPct val="8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        &lt;xs:field xpath="@codigo"/&gt;</a:t>
            </a:r>
          </a:p>
          <a:p>
            <a:pPr>
              <a:lnSpc>
                <a:spcPct val="8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    &lt;/xs:key&gt;</a:t>
            </a:r>
          </a:p>
          <a:p>
            <a:pPr>
              <a:lnSpc>
                <a:spcPct val="8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    &lt;xs:unique name="uniqueEstudanteAula"&gt;</a:t>
            </a:r>
          </a:p>
          <a:p>
            <a:pPr>
              <a:lnSpc>
                <a:spcPct val="8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        &lt;xs:selector xpath="aulas/aula/estudante_aula"/&gt;</a:t>
            </a:r>
          </a:p>
          <a:p>
            <a:pPr>
              <a:lnSpc>
                <a:spcPct val="8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        &lt;xs:field xpath="@codigo"/&gt;</a:t>
            </a:r>
          </a:p>
          <a:p>
            <a:pPr>
              <a:lnSpc>
                <a:spcPct val="8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    &lt;/xs:unique&gt;</a:t>
            </a:r>
          </a:p>
          <a:p>
            <a:pPr>
              <a:lnSpc>
                <a:spcPct val="8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    &lt;xs:keyref name="fkeyProfessorAula" refer="keyProfessor"&gt;</a:t>
            </a:r>
          </a:p>
          <a:p>
            <a:pPr>
              <a:lnSpc>
                <a:spcPct val="8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        &lt;xs:selector xpath="aulas/aula"/&gt;</a:t>
            </a:r>
          </a:p>
          <a:p>
            <a:pPr>
              <a:lnSpc>
                <a:spcPct val="8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        &lt;xs:field xpath="@professor"/&gt;</a:t>
            </a:r>
          </a:p>
          <a:p>
            <a:pPr>
              <a:lnSpc>
                <a:spcPct val="8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    &lt;/xs:keyref&gt;</a:t>
            </a:r>
          </a:p>
          <a:p>
            <a:pPr>
              <a:lnSpc>
                <a:spcPct val="8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    &lt;xs:keyref name="fkeyEstudanteAula" refer="keyEstudante"&gt;</a:t>
            </a:r>
          </a:p>
          <a:p>
            <a:pPr>
              <a:lnSpc>
                <a:spcPct val="8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        &lt;xs:selector xpath="aulas/aula/estudante_aula"/&gt;</a:t>
            </a:r>
          </a:p>
          <a:p>
            <a:pPr>
              <a:lnSpc>
                <a:spcPct val="8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        &lt;xs:field xpath="@codigo"/&gt;</a:t>
            </a:r>
          </a:p>
          <a:p>
            <a:pPr>
              <a:lnSpc>
                <a:spcPct val="8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    &lt;/xs:keyref&gt;</a:t>
            </a:r>
          </a:p>
          <a:p>
            <a:pPr>
              <a:lnSpc>
                <a:spcPct val="8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&lt;/xs:element&gt; &lt;!--escola--&gt;</a:t>
            </a:r>
          </a:p>
        </p:txBody>
      </p:sp>
    </p:spTree>
    <p:extLst>
      <p:ext uri="{BB962C8B-B14F-4D97-AF65-F5344CB8AC3E}">
        <p14:creationId xmlns:p14="http://schemas.microsoft.com/office/powerpoint/2010/main" val="243879272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eXtensible Markup Language</a:t>
            </a:r>
          </a:p>
          <a:p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044E9A-9026-4029-9729-39EECD031B14}" type="slidenum">
              <a:rPr lang="en-US" altLang="en-US"/>
              <a:pPr/>
              <a:t>58</a:t>
            </a:fld>
            <a:endParaRPr lang="en-US" altLang="en-US"/>
          </a:p>
        </p:txBody>
      </p:sp>
      <p:sp>
        <p:nvSpPr>
          <p:cNvPr id="74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762000"/>
            <a:ext cx="5438775" cy="82724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&lt;xs:element name="professores"&gt;</a:t>
            </a:r>
          </a:p>
          <a:p>
            <a:pPr>
              <a:lnSpc>
                <a:spcPct val="9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    &lt;xs:complexType&gt;</a:t>
            </a:r>
          </a:p>
          <a:p>
            <a:pPr>
              <a:lnSpc>
                <a:spcPct val="9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        &lt;xs:sequence&gt;</a:t>
            </a:r>
          </a:p>
          <a:p>
            <a:pPr>
              <a:lnSpc>
                <a:spcPct val="9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            &lt;xs:element ref="professor" maxOccurs="unbounded"/&gt;</a:t>
            </a:r>
          </a:p>
          <a:p>
            <a:pPr>
              <a:lnSpc>
                <a:spcPct val="9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        &lt;/xs:sequence&gt;</a:t>
            </a:r>
          </a:p>
          <a:p>
            <a:pPr>
              <a:lnSpc>
                <a:spcPct val="9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    &lt;/xs:complexType&gt;</a:t>
            </a:r>
          </a:p>
          <a:p>
            <a:pPr>
              <a:lnSpc>
                <a:spcPct val="9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&lt;/xs:element&gt;</a:t>
            </a:r>
          </a:p>
          <a:p>
            <a:pPr>
              <a:lnSpc>
                <a:spcPct val="9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&lt;xs:element name="professor"&gt;</a:t>
            </a:r>
          </a:p>
          <a:p>
            <a:pPr>
              <a:lnSpc>
                <a:spcPct val="9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    &lt;xs:complexType&gt;</a:t>
            </a:r>
          </a:p>
          <a:p>
            <a:pPr>
              <a:lnSpc>
                <a:spcPct val="9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        &lt;xs:attribute name="codigo" type="xs:positiveInteger" use="required"/&gt;</a:t>
            </a:r>
          </a:p>
          <a:p>
            <a:pPr>
              <a:lnSpc>
                <a:spcPct val="9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        &lt;xs:attribute name="nome" type="xs:string" use="required"/&gt;</a:t>
            </a:r>
          </a:p>
          <a:p>
            <a:pPr>
              <a:lnSpc>
                <a:spcPct val="9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    &lt;/xs:complexType&gt;</a:t>
            </a:r>
          </a:p>
          <a:p>
            <a:pPr>
              <a:lnSpc>
                <a:spcPct val="9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&lt;/xs:element&gt;</a:t>
            </a:r>
          </a:p>
          <a:p>
            <a:pPr>
              <a:lnSpc>
                <a:spcPct val="9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&lt;xs:element name="estudantes"&gt;</a:t>
            </a:r>
          </a:p>
          <a:p>
            <a:pPr>
              <a:lnSpc>
                <a:spcPct val="9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    &lt;xs:complexType&gt;</a:t>
            </a:r>
          </a:p>
          <a:p>
            <a:pPr>
              <a:lnSpc>
                <a:spcPct val="9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        &lt;xs:sequence&gt;</a:t>
            </a:r>
          </a:p>
          <a:p>
            <a:pPr>
              <a:lnSpc>
                <a:spcPct val="9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            &lt;xs:element ref="estudante" maxOccurs="unbounded"/&gt;</a:t>
            </a:r>
          </a:p>
          <a:p>
            <a:pPr>
              <a:lnSpc>
                <a:spcPct val="9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        &lt;/xs:sequence&gt;</a:t>
            </a:r>
          </a:p>
          <a:p>
            <a:pPr>
              <a:lnSpc>
                <a:spcPct val="9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    &lt;/xs:complexType&gt;</a:t>
            </a:r>
          </a:p>
          <a:p>
            <a:pPr>
              <a:lnSpc>
                <a:spcPct val="9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&lt;/xs:element&gt;</a:t>
            </a:r>
          </a:p>
          <a:p>
            <a:pPr>
              <a:lnSpc>
                <a:spcPct val="9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&lt;xs:element name="estudante"&gt;</a:t>
            </a:r>
          </a:p>
          <a:p>
            <a:pPr>
              <a:lnSpc>
                <a:spcPct val="9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    &lt;xs:complexType&gt;</a:t>
            </a:r>
          </a:p>
          <a:p>
            <a:pPr>
              <a:lnSpc>
                <a:spcPct val="9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        &lt;xs:attribute name="codigo" type="xs:positiveInteger" use="required"/&gt;</a:t>
            </a:r>
          </a:p>
          <a:p>
            <a:pPr>
              <a:lnSpc>
                <a:spcPct val="9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        &lt;xs:attribute name="nome" type="xs:string" use="required"/&gt;</a:t>
            </a:r>
          </a:p>
          <a:p>
            <a:pPr>
              <a:lnSpc>
                <a:spcPct val="9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    &lt;/xs:complexType&gt;</a:t>
            </a:r>
          </a:p>
          <a:p>
            <a:pPr>
              <a:lnSpc>
                <a:spcPct val="9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&lt;/xs:element&gt;</a:t>
            </a:r>
          </a:p>
          <a:p>
            <a:pPr>
              <a:lnSpc>
                <a:spcPct val="9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&lt;xs:element name="aulas"&gt;</a:t>
            </a:r>
          </a:p>
          <a:p>
            <a:pPr>
              <a:lnSpc>
                <a:spcPct val="9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    &lt;xs:complexType&gt;</a:t>
            </a:r>
          </a:p>
          <a:p>
            <a:pPr>
              <a:lnSpc>
                <a:spcPct val="9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        &lt;xs:sequence&gt;</a:t>
            </a:r>
          </a:p>
          <a:p>
            <a:pPr>
              <a:lnSpc>
                <a:spcPct val="9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            &lt;xs:element ref="aula" maxOccurs="unbounded"/&gt;</a:t>
            </a:r>
          </a:p>
          <a:p>
            <a:pPr>
              <a:lnSpc>
                <a:spcPct val="9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        &lt;/xs:sequence&gt;</a:t>
            </a:r>
          </a:p>
          <a:p>
            <a:pPr>
              <a:lnSpc>
                <a:spcPct val="9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    &lt;/xs:complexType&gt;</a:t>
            </a:r>
          </a:p>
          <a:p>
            <a:pPr>
              <a:lnSpc>
                <a:spcPct val="9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&lt;/xs:element&gt;</a:t>
            </a:r>
          </a:p>
          <a:p>
            <a:pPr>
              <a:lnSpc>
                <a:spcPct val="9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&lt;xs:element name="aula"&gt;</a:t>
            </a:r>
          </a:p>
          <a:p>
            <a:pPr>
              <a:lnSpc>
                <a:spcPct val="9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    &lt;xs:complexType&gt;</a:t>
            </a:r>
          </a:p>
          <a:p>
            <a:pPr>
              <a:lnSpc>
                <a:spcPct val="9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        &lt;xs:sequence&gt;</a:t>
            </a:r>
          </a:p>
          <a:p>
            <a:pPr>
              <a:lnSpc>
                <a:spcPct val="9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            &lt;xs:element name="estudante" type="estudante_aula" maxOccurs="unbounded"/&gt;</a:t>
            </a:r>
          </a:p>
          <a:p>
            <a:pPr>
              <a:lnSpc>
                <a:spcPct val="9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        &lt;/xs:sequence&gt;</a:t>
            </a:r>
          </a:p>
          <a:p>
            <a:pPr>
              <a:lnSpc>
                <a:spcPct val="9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        &lt;xs:attribute name="professor" type="xs:positiveInteger" use="required"/&gt;</a:t>
            </a:r>
          </a:p>
          <a:p>
            <a:pPr>
              <a:lnSpc>
                <a:spcPct val="9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        &lt;xs:attribute name="materia" type="nome_materia" use="required"/&gt;</a:t>
            </a:r>
          </a:p>
          <a:p>
            <a:pPr>
              <a:lnSpc>
                <a:spcPct val="9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    &lt;/xs:complexType&gt;</a:t>
            </a:r>
          </a:p>
          <a:p>
            <a:pPr>
              <a:lnSpc>
                <a:spcPct val="9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&lt;/xs:element&gt;</a:t>
            </a:r>
          </a:p>
          <a:p>
            <a:pPr>
              <a:lnSpc>
                <a:spcPct val="9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&lt;xs:simpleType name="nome_materia"&gt;</a:t>
            </a:r>
          </a:p>
          <a:p>
            <a:pPr>
              <a:lnSpc>
                <a:spcPct val="9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    &lt;xs:restriction base="xs:string"&gt;</a:t>
            </a:r>
          </a:p>
          <a:p>
            <a:pPr>
              <a:lnSpc>
                <a:spcPct val="9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        &lt;xs:enumeration value="Matematica"/&gt;</a:t>
            </a:r>
          </a:p>
          <a:p>
            <a:pPr>
              <a:lnSpc>
                <a:spcPct val="9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        &lt;xs:enumeration value="Quimica"/&gt;</a:t>
            </a:r>
          </a:p>
          <a:p>
            <a:pPr>
              <a:lnSpc>
                <a:spcPct val="9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        &lt;xs:enumeration value="Fisica"/&gt;</a:t>
            </a:r>
          </a:p>
          <a:p>
            <a:pPr>
              <a:lnSpc>
                <a:spcPct val="9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    &lt;/xs:restriction&gt;</a:t>
            </a:r>
          </a:p>
          <a:p>
            <a:pPr>
              <a:lnSpc>
                <a:spcPct val="9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&lt;/xs:simpleType&gt;</a:t>
            </a:r>
          </a:p>
          <a:p>
            <a:pPr>
              <a:lnSpc>
                <a:spcPct val="9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&lt;xs:complexType name="estudante_aula"&gt;</a:t>
            </a:r>
          </a:p>
          <a:p>
            <a:pPr>
              <a:lnSpc>
                <a:spcPct val="9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    &lt;xs:attribute name="codigo" type="xs:positiveInteger" use="required"/&gt;</a:t>
            </a:r>
          </a:p>
          <a:p>
            <a:pPr>
              <a:lnSpc>
                <a:spcPct val="9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&lt;/xs:complexType&gt;</a:t>
            </a:r>
          </a:p>
          <a:p>
            <a:pPr>
              <a:lnSpc>
                <a:spcPct val="9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&lt;/xs:schema&gt;</a:t>
            </a:r>
          </a:p>
        </p:txBody>
      </p:sp>
    </p:spTree>
    <p:extLst>
      <p:ext uri="{BB962C8B-B14F-4D97-AF65-F5344CB8AC3E}">
        <p14:creationId xmlns:p14="http://schemas.microsoft.com/office/powerpoint/2010/main" val="416366868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eXtensible Markup Language</a:t>
            </a:r>
          </a:p>
          <a:p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125CB6-0DD5-42A6-977A-6BCAB8F80096}" type="slidenum">
              <a:rPr lang="en-US" altLang="en-US"/>
              <a:pPr/>
              <a:t>59</a:t>
            </a:fld>
            <a:endParaRPr lang="en-US" altLang="en-US"/>
          </a:p>
        </p:txBody>
      </p:sp>
      <p:sp>
        <p:nvSpPr>
          <p:cNvPr id="60621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884238" y="733425"/>
            <a:ext cx="4819650" cy="3614738"/>
          </a:xfrm>
          <a:ln/>
        </p:spPr>
      </p:sp>
      <p:sp>
        <p:nvSpPr>
          <p:cNvPr id="606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pt-BR" altLang="en-US"/>
              <a:t>Use XMLSpy para criar o Esquema. Para estudar tópicos avançados use o documento “XML Schema Part 0: Primer” disponível no endereço </a:t>
            </a:r>
            <a:r>
              <a:rPr lang="pt-BR" altLang="en-US">
                <a:solidFill>
                  <a:srgbClr val="480404"/>
                </a:solidFill>
              </a:rPr>
              <a:t>http://www.w3.org/TR/xmlschema-0/.</a:t>
            </a:r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2539468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eXtensible Markup Language</a:t>
            </a:r>
          </a:p>
          <a:p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F470DE-540F-40C5-BED6-86C9D57F035A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43417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4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9513" y="4586288"/>
            <a:ext cx="4340225" cy="3141662"/>
          </a:xfrm>
        </p:spPr>
        <p:txBody>
          <a:bodyPr/>
          <a:lstStyle/>
          <a:p>
            <a:r>
              <a:rPr lang="pt-BR" altLang="en-US" sz="900" b="1"/>
              <a:t>XML é uma HTML melhorada?</a:t>
            </a:r>
          </a:p>
          <a:p>
            <a:r>
              <a:rPr lang="pt-BR" altLang="en-US" sz="900"/>
              <a:t>HTML é muito complexa porque contém dezenas de marcadores de </a:t>
            </a:r>
            <a:r>
              <a:rPr lang="pt-BR" altLang="en-US" sz="900" b="1"/>
              <a:t>dados</a:t>
            </a:r>
            <a:r>
              <a:rPr lang="pt-BR" altLang="en-US" sz="900"/>
              <a:t> (como P, SUP e SUB), </a:t>
            </a:r>
            <a:r>
              <a:rPr lang="pt-BR" altLang="en-US" sz="900" b="1"/>
              <a:t>estrutura</a:t>
            </a:r>
            <a:r>
              <a:rPr lang="pt-BR" altLang="en-US" sz="900"/>
              <a:t> (como DIV e TABLE) e </a:t>
            </a:r>
            <a:r>
              <a:rPr lang="pt-BR" altLang="en-US" sz="900" b="1"/>
              <a:t>formatação</a:t>
            </a:r>
            <a:r>
              <a:rPr lang="pt-BR" altLang="en-US" sz="900"/>
              <a:t> (como B e FONT) tornando difícil a tarefa de separar os dados (conteúdo / informação) da formatação visual. XML é uma linguagem também baseada em marcadores, mas sem nenhum marcador predefinido. Cada aplicação pode definir seu próprio esquema de marcadores XML. O esquema pode ser estendido adicionando novos marcadores sem causar impacto na funcionalidade atual. A funcionalidade atual apenas deixará de processar os novos marcadores.</a:t>
            </a:r>
          </a:p>
          <a:p>
            <a:endParaRPr lang="pt-BR" altLang="en-US" sz="900"/>
          </a:p>
          <a:p>
            <a:r>
              <a:rPr lang="pt-BR" altLang="en-US" sz="900"/>
              <a:t>A sintaxe XML é mais rígida do que HTML. XML pode ser validada usando dois critérios:</a:t>
            </a:r>
          </a:p>
          <a:p>
            <a:pPr>
              <a:buFontTx/>
              <a:buChar char="•"/>
            </a:pPr>
            <a:r>
              <a:rPr lang="pt-BR" altLang="en-US" sz="900"/>
              <a:t>XML bem formada.</a:t>
            </a:r>
          </a:p>
          <a:p>
            <a:pPr>
              <a:buFontTx/>
              <a:buChar char="•"/>
            </a:pPr>
            <a:r>
              <a:rPr lang="pt-BR" altLang="en-US" sz="900"/>
              <a:t>XML válida - Utilizando uma DTD ou um Esquema (Schema).</a:t>
            </a:r>
          </a:p>
        </p:txBody>
      </p:sp>
    </p:spTree>
    <p:extLst>
      <p:ext uri="{BB962C8B-B14F-4D97-AF65-F5344CB8AC3E}">
        <p14:creationId xmlns:p14="http://schemas.microsoft.com/office/powerpoint/2010/main" val="72253023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eXtensible Markup Language</a:t>
            </a:r>
          </a:p>
          <a:p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2BC3A0-3E64-4BE2-8CB9-A4E9BF7E15A1}" type="slidenum">
              <a:rPr lang="en-US" altLang="en-US"/>
              <a:pPr/>
              <a:t>60</a:t>
            </a:fld>
            <a:endParaRPr lang="en-US" altLang="en-US"/>
          </a:p>
        </p:txBody>
      </p:sp>
      <p:sp>
        <p:nvSpPr>
          <p:cNvPr id="41984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en-US" b="1"/>
              <a:t>Objetivo</a:t>
            </a:r>
          </a:p>
          <a:p>
            <a:pPr>
              <a:buFontTx/>
              <a:buChar char="•"/>
            </a:pPr>
            <a:r>
              <a:rPr lang="pt-BR" altLang="en-US"/>
              <a:t>O que é DOM?</a:t>
            </a:r>
          </a:p>
          <a:p>
            <a:pPr lvl="1">
              <a:buFontTx/>
              <a:buChar char="•"/>
            </a:pPr>
            <a:r>
              <a:rPr lang="pt-BR" altLang="en-US"/>
              <a:t>Usando DOM para criar e validar documentos XML</a:t>
            </a:r>
          </a:p>
          <a:p>
            <a:pPr>
              <a:buFontTx/>
              <a:buChar char="•"/>
            </a:pPr>
            <a:r>
              <a:rPr lang="pt-BR" altLang="en-US"/>
              <a:t>O que é SAX?</a:t>
            </a:r>
          </a:p>
          <a:p>
            <a:pPr lvl="1">
              <a:buFontTx/>
              <a:buChar char="•"/>
            </a:pPr>
            <a:r>
              <a:rPr lang="pt-BR" altLang="en-US"/>
              <a:t>Usando SAX para ler documentos XML</a:t>
            </a:r>
          </a:p>
          <a:p>
            <a:pPr>
              <a:buFontTx/>
              <a:buChar char="•"/>
            </a:pPr>
            <a:r>
              <a:rPr lang="pt-BR" altLang="en-US"/>
              <a:t>O que é JAXP?</a:t>
            </a:r>
          </a:p>
          <a:p>
            <a:pPr lvl="1">
              <a:buFontTx/>
              <a:buChar char="•"/>
            </a:pPr>
            <a:r>
              <a:rPr lang="pt-BR" altLang="en-US"/>
              <a:t>Como usar DOM de JAXP</a:t>
            </a:r>
          </a:p>
          <a:p>
            <a:pPr lvl="1">
              <a:buFontTx/>
              <a:buChar char="•"/>
            </a:pPr>
            <a:r>
              <a:rPr lang="pt-BR" altLang="en-US"/>
              <a:t>Como usar SAX de JAXP</a:t>
            </a:r>
          </a:p>
          <a:p>
            <a:pPr>
              <a:buFontTx/>
              <a:buChar char="•"/>
            </a:pPr>
            <a:r>
              <a:rPr lang="pt-BR" altLang="en-US"/>
              <a:t>O que é JDOM?</a:t>
            </a:r>
          </a:p>
          <a:p>
            <a:pPr>
              <a:buFontTx/>
              <a:buChar char="•"/>
            </a:pPr>
            <a:r>
              <a:rPr lang="pt-BR" altLang="en-US"/>
              <a:t>Leitura de XML usando um método PULL em Microsoft .NET</a:t>
            </a:r>
          </a:p>
        </p:txBody>
      </p:sp>
    </p:spTree>
    <p:extLst>
      <p:ext uri="{BB962C8B-B14F-4D97-AF65-F5344CB8AC3E}">
        <p14:creationId xmlns:p14="http://schemas.microsoft.com/office/powerpoint/2010/main" val="67733563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eXtensible Markup Language</a:t>
            </a:r>
          </a:p>
          <a:p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9E9330-AE7C-4D24-899B-67CE50ADE9E9}" type="slidenum">
              <a:rPr lang="en-US" altLang="en-US"/>
              <a:pPr/>
              <a:t>61</a:t>
            </a:fld>
            <a:endParaRPr lang="en-US" altLang="en-US"/>
          </a:p>
        </p:txBody>
      </p:sp>
      <p:sp>
        <p:nvSpPr>
          <p:cNvPr id="61747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7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en-US" b="1"/>
              <a:t>Vantagens do DOM</a:t>
            </a:r>
          </a:p>
          <a:p>
            <a:pPr>
              <a:buFontTx/>
              <a:buChar char="•"/>
            </a:pPr>
            <a:r>
              <a:rPr lang="pt-BR" altLang="en-US"/>
              <a:t>Todo o documento é representado como uma árvore, o que facilita a recuperação e a alteração aleatória de dados.</a:t>
            </a:r>
          </a:p>
          <a:p>
            <a:pPr>
              <a:buFontTx/>
              <a:buChar char="•"/>
            </a:pPr>
            <a:r>
              <a:rPr lang="pt-BR" altLang="en-US"/>
              <a:t>Facilita criação de documentos XML bem formados porque o texto do documento é gerado automaticamente. O DOM gera erro quando você for fazer operações ilegais como tentar colocar dois elementos raiz.</a:t>
            </a:r>
          </a:p>
          <a:p>
            <a:endParaRPr lang="pt-BR" altLang="en-US"/>
          </a:p>
          <a:p>
            <a:r>
              <a:rPr lang="pt-BR" altLang="en-US" b="1"/>
              <a:t>Desvantagens do DOM</a:t>
            </a:r>
          </a:p>
          <a:p>
            <a:pPr>
              <a:buFontTx/>
              <a:buChar char="•"/>
            </a:pPr>
            <a:r>
              <a:rPr lang="pt-BR" altLang="en-US"/>
              <a:t>Lento para processar documentos imensos repetidas vezes.</a:t>
            </a:r>
          </a:p>
          <a:p>
            <a:pPr>
              <a:buFontTx/>
              <a:buChar char="•"/>
            </a:pPr>
            <a:r>
              <a:rPr lang="pt-BR" altLang="en-US"/>
              <a:t>A árvore de objetos ocupa muita memória.</a:t>
            </a:r>
          </a:p>
        </p:txBody>
      </p:sp>
    </p:spTree>
    <p:extLst>
      <p:ext uri="{BB962C8B-B14F-4D97-AF65-F5344CB8AC3E}">
        <p14:creationId xmlns:p14="http://schemas.microsoft.com/office/powerpoint/2010/main" val="87028356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eXtensible Markup Language</a:t>
            </a:r>
          </a:p>
          <a:p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6EFE68-22E1-42C3-B5E8-E067811E7B22}" type="slidenum">
              <a:rPr lang="en-US" altLang="en-US"/>
              <a:pPr/>
              <a:t>62</a:t>
            </a:fld>
            <a:endParaRPr lang="en-US" altLang="en-US"/>
          </a:p>
        </p:txBody>
      </p:sp>
      <p:sp>
        <p:nvSpPr>
          <p:cNvPr id="61645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6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9513" y="4586288"/>
            <a:ext cx="4356100" cy="3871912"/>
          </a:xfrm>
        </p:spPr>
        <p:txBody>
          <a:bodyPr/>
          <a:lstStyle/>
          <a:p>
            <a:r>
              <a:rPr lang="pt-BR" altLang="en-US" b="1"/>
              <a:t>Objetos do DOM</a:t>
            </a:r>
          </a:p>
          <a:p>
            <a:r>
              <a:rPr lang="pt-BR" altLang="en-US"/>
              <a:t>Element: Um elemento.</a:t>
            </a:r>
          </a:p>
          <a:p>
            <a:r>
              <a:rPr lang="pt-BR" altLang="en-US"/>
              <a:t>Attr: Um atributo de um elemento.</a:t>
            </a:r>
          </a:p>
          <a:p>
            <a:r>
              <a:rPr lang="pt-BR" altLang="en-US"/>
              <a:t>Text: Conteúdo texto de um elemento ou atributo.</a:t>
            </a:r>
          </a:p>
          <a:p>
            <a:r>
              <a:rPr lang="pt-BR" altLang="en-US"/>
              <a:t>CDATAsection: Uma seção CDATA.</a:t>
            </a:r>
          </a:p>
          <a:p>
            <a:r>
              <a:rPr lang="pt-BR" altLang="en-US"/>
              <a:t>EntityReference: Referência a uma entidade.</a:t>
            </a:r>
          </a:p>
          <a:p>
            <a:r>
              <a:rPr lang="pt-BR" altLang="en-US"/>
              <a:t>Entity: Uma entidade (parsed ou unparsed).</a:t>
            </a:r>
          </a:p>
          <a:p>
            <a:r>
              <a:rPr lang="pt-BR" altLang="en-US"/>
              <a:t>ProcessingInstruction: Uma instrução de processamento.</a:t>
            </a:r>
          </a:p>
          <a:p>
            <a:r>
              <a:rPr lang="pt-BR" altLang="en-US"/>
              <a:t>Comment: Um comentário.</a:t>
            </a:r>
          </a:p>
          <a:p>
            <a:r>
              <a:rPr lang="pt-BR" altLang="en-US"/>
              <a:t>Document: Documento XML.</a:t>
            </a:r>
          </a:p>
          <a:p>
            <a:r>
              <a:rPr lang="pt-BR" altLang="en-US"/>
              <a:t>DocumentType: Referência para o elemento &lt;!DOCTYPE&gt;.</a:t>
            </a:r>
          </a:p>
          <a:p>
            <a:r>
              <a:rPr lang="pt-BR" altLang="en-US"/>
              <a:t>DocumentFragment: Referência para um fragmento de um documento.</a:t>
            </a:r>
          </a:p>
          <a:p>
            <a:r>
              <a:rPr lang="pt-BR" altLang="en-US"/>
              <a:t>Notation: Uma notação XML.</a:t>
            </a:r>
          </a:p>
          <a:p>
            <a:endParaRPr lang="pt-BR" altLang="en-US"/>
          </a:p>
          <a:p>
            <a:r>
              <a:rPr lang="pt-BR" altLang="en-US" b="1"/>
              <a:t>Observação: </a:t>
            </a:r>
            <a:r>
              <a:rPr lang="pt-BR" altLang="en-US"/>
              <a:t>A especificação DOM do W3C defini os objetos em cima como interfaces Java contendo declaração de métodos e atributos. A implementação das interfaces é feita pelos parsers, por exemplo, o objeto DOMDocument é uma implementação da interface Document feito pelo parser MSXML 3.0.</a:t>
            </a:r>
          </a:p>
        </p:txBody>
      </p:sp>
    </p:spTree>
    <p:extLst>
      <p:ext uri="{BB962C8B-B14F-4D97-AF65-F5344CB8AC3E}">
        <p14:creationId xmlns:p14="http://schemas.microsoft.com/office/powerpoint/2010/main" val="71882868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eXtensible Markup Language</a:t>
            </a:r>
          </a:p>
          <a:p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83CD82-8494-4CAB-9099-E23CCF15FE26}" type="slidenum">
              <a:rPr lang="en-US" altLang="en-US"/>
              <a:pPr/>
              <a:t>63</a:t>
            </a:fld>
            <a:endParaRPr lang="en-US" altLang="en-US"/>
          </a:p>
        </p:txBody>
      </p:sp>
      <p:sp>
        <p:nvSpPr>
          <p:cNvPr id="62054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0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en-US" b="1"/>
              <a:t>Propriedades expostas pelo objeto Node</a:t>
            </a:r>
          </a:p>
          <a:p>
            <a:r>
              <a:rPr lang="pt-BR" altLang="en-US"/>
              <a:t>nodeType: Tipo do objeto representado pelo nó</a:t>
            </a:r>
          </a:p>
          <a:p>
            <a:r>
              <a:rPr lang="pt-BR" altLang="en-US"/>
              <a:t>parentNode: Objeto pai do nó atual</a:t>
            </a:r>
          </a:p>
          <a:p>
            <a:r>
              <a:rPr lang="pt-BR" altLang="en-US"/>
              <a:t>childNodes: Lista de nós filhos do nó atual</a:t>
            </a:r>
          </a:p>
          <a:p>
            <a:r>
              <a:rPr lang="pt-BR" altLang="en-US"/>
              <a:t>firstChild: Primeiro nó filho</a:t>
            </a:r>
          </a:p>
          <a:p>
            <a:r>
              <a:rPr lang="pt-BR" altLang="en-US"/>
              <a:t>lastChild: Último nó filho</a:t>
            </a:r>
          </a:p>
          <a:p>
            <a:r>
              <a:rPr lang="pt-BR" altLang="en-US"/>
              <a:t>previousSibling: Nó anterior no mesmo nível que o atual (último irmão)</a:t>
            </a:r>
          </a:p>
          <a:p>
            <a:r>
              <a:rPr lang="pt-BR" altLang="en-US"/>
              <a:t>nextSibling: Nó posterior no mesmo nível que o atual (próximo irmão)</a:t>
            </a:r>
          </a:p>
          <a:p>
            <a:r>
              <a:rPr lang="pt-BR" altLang="en-US"/>
              <a:t>attributes: Lista de atributos se o nó atual tiver atributos</a:t>
            </a:r>
          </a:p>
          <a:p>
            <a:r>
              <a:rPr lang="pt-BR" altLang="en-US"/>
              <a:t>nodeName: Nome do nó</a:t>
            </a:r>
          </a:p>
          <a:p>
            <a:r>
              <a:rPr lang="pt-BR" altLang="en-US"/>
              <a:t>nodeValue: Valor texto do nó</a:t>
            </a:r>
          </a:p>
        </p:txBody>
      </p:sp>
    </p:spTree>
    <p:extLst>
      <p:ext uri="{BB962C8B-B14F-4D97-AF65-F5344CB8AC3E}">
        <p14:creationId xmlns:p14="http://schemas.microsoft.com/office/powerpoint/2010/main" val="399902234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eXtensible Markup Language</a:t>
            </a:r>
          </a:p>
          <a:p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CED47A-413D-4703-B8DB-AF8255CC493A}" type="slidenum">
              <a:rPr lang="en-US" altLang="en-US"/>
              <a:pPr/>
              <a:t>64</a:t>
            </a:fld>
            <a:endParaRPr lang="en-US" altLang="en-US"/>
          </a:p>
        </p:txBody>
      </p:sp>
      <p:sp>
        <p:nvSpPr>
          <p:cNvPr id="62259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2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en-US" b="1"/>
              <a:t>Valores da propriedade nodeType</a:t>
            </a:r>
          </a:p>
          <a:p>
            <a:r>
              <a:rPr lang="pt-BR" altLang="en-US"/>
              <a:t>1	Elemento</a:t>
            </a:r>
          </a:p>
          <a:p>
            <a:r>
              <a:rPr lang="pt-BR" altLang="en-US"/>
              <a:t>2	Atributo</a:t>
            </a:r>
          </a:p>
          <a:p>
            <a:r>
              <a:rPr lang="pt-BR" altLang="en-US"/>
              <a:t>3	Texto</a:t>
            </a:r>
          </a:p>
          <a:p>
            <a:r>
              <a:rPr lang="pt-BR" altLang="en-US"/>
              <a:t>4	Seção CDATA</a:t>
            </a:r>
          </a:p>
          <a:p>
            <a:r>
              <a:rPr lang="pt-BR" altLang="en-US"/>
              <a:t>5	Referencia a uma entidade</a:t>
            </a:r>
          </a:p>
          <a:p>
            <a:r>
              <a:rPr lang="pt-BR" altLang="en-US"/>
              <a:t>6	Entidade</a:t>
            </a:r>
          </a:p>
          <a:p>
            <a:r>
              <a:rPr lang="pt-BR" altLang="en-US"/>
              <a:t>7	Instrução de processamento</a:t>
            </a:r>
          </a:p>
          <a:p>
            <a:r>
              <a:rPr lang="pt-BR" altLang="en-US"/>
              <a:t>8	Comentário</a:t>
            </a:r>
          </a:p>
          <a:p>
            <a:r>
              <a:rPr lang="pt-BR" altLang="en-US"/>
              <a:t>9	Documento</a:t>
            </a:r>
          </a:p>
          <a:p>
            <a:r>
              <a:rPr lang="pt-BR" altLang="en-US"/>
              <a:t>10	Tipo do documento</a:t>
            </a:r>
          </a:p>
          <a:p>
            <a:r>
              <a:rPr lang="pt-BR" altLang="en-US"/>
              <a:t>11	Fragmento do documento</a:t>
            </a:r>
          </a:p>
          <a:p>
            <a:r>
              <a:rPr lang="pt-BR" altLang="en-US"/>
              <a:t>12	Notação</a:t>
            </a:r>
          </a:p>
          <a:p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86638406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eXtensible Markup Language</a:t>
            </a:r>
          </a:p>
          <a:p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51AA70-2AEA-4FA1-95B9-CD210C1A4EBA}" type="slidenum">
              <a:rPr lang="en-US" altLang="en-US"/>
              <a:pPr/>
              <a:t>65</a:t>
            </a:fld>
            <a:endParaRPr lang="en-US" altLang="en-US"/>
          </a:p>
        </p:txBody>
      </p:sp>
      <p:sp>
        <p:nvSpPr>
          <p:cNvPr id="62669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6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en-US" b="1"/>
              <a:t>Métodos do objeto Node</a:t>
            </a:r>
          </a:p>
          <a:p>
            <a:r>
              <a:rPr lang="pt-BR" altLang="en-US"/>
              <a:t>appendChild: Adiciona um novo nó filho.</a:t>
            </a:r>
          </a:p>
          <a:p>
            <a:r>
              <a:rPr lang="pt-BR" altLang="en-US"/>
              <a:t>cloneNode: Cria cópia de um nó.</a:t>
            </a:r>
          </a:p>
          <a:p>
            <a:r>
              <a:rPr lang="pt-BR" altLang="en-US"/>
              <a:t>hasAttributes: Retorna verdadeiro se o nó tiver atributos.</a:t>
            </a:r>
          </a:p>
          <a:p>
            <a:r>
              <a:rPr lang="pt-BR" altLang="en-US"/>
              <a:t>hasChildNodes: Retorna verdadeiro se o nó tiver filhos</a:t>
            </a:r>
          </a:p>
          <a:p>
            <a:r>
              <a:rPr lang="pt-BR" altLang="en-US"/>
              <a:t>insertBefore: Insere um nó filho antes do nó filho especificado</a:t>
            </a:r>
          </a:p>
          <a:p>
            <a:r>
              <a:rPr lang="pt-BR" altLang="en-US"/>
              <a:t>isSupported: Retorna verdadeiro se tiver suporte para um determinado recurso do DOM.</a:t>
            </a:r>
          </a:p>
          <a:p>
            <a:r>
              <a:rPr lang="pt-BR" altLang="en-US"/>
              <a:t>normalize: Normaliza a estrutura do nó. Junta nó de texto adjacentes dentro de elementos em um único nó texto.</a:t>
            </a:r>
          </a:p>
          <a:p>
            <a:r>
              <a:rPr lang="pt-BR" altLang="en-US"/>
              <a:t>removeChild: Remove um nó filho.</a:t>
            </a:r>
          </a:p>
          <a:p>
            <a:r>
              <a:rPr lang="pt-BR" altLang="en-US"/>
              <a:t>replaceChild: Substitui um nó filho.</a:t>
            </a:r>
          </a:p>
          <a:p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57321406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eXtensible Markup Language</a:t>
            </a:r>
          </a:p>
          <a:p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367079-AC1E-44C5-B623-DBF7025F97E4}" type="slidenum">
              <a:rPr lang="en-US" altLang="en-US"/>
              <a:pPr/>
              <a:t>66</a:t>
            </a:fld>
            <a:endParaRPr lang="en-US" altLang="en-US"/>
          </a:p>
        </p:txBody>
      </p:sp>
      <p:sp>
        <p:nvSpPr>
          <p:cNvPr id="62873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8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9513" y="4586288"/>
            <a:ext cx="4356100" cy="4283075"/>
          </a:xfrm>
        </p:spPr>
        <p:txBody>
          <a:bodyPr/>
          <a:lstStyle/>
          <a:p>
            <a:r>
              <a:rPr lang="pt-BR" altLang="en-US" b="1"/>
              <a:t>Objeto NodeList</a:t>
            </a:r>
          </a:p>
          <a:p>
            <a:r>
              <a:rPr lang="pt-BR" altLang="en-US" i="1"/>
              <a:t>Propriedades</a:t>
            </a:r>
          </a:p>
          <a:p>
            <a:pPr lvl="1"/>
            <a:r>
              <a:rPr lang="pt-BR" altLang="en-US"/>
              <a:t>length: Quantidade de nós na lista.</a:t>
            </a:r>
          </a:p>
          <a:p>
            <a:r>
              <a:rPr lang="pt-BR" altLang="en-US" i="1"/>
              <a:t>Métodos</a:t>
            </a:r>
          </a:p>
          <a:p>
            <a:pPr lvl="1"/>
            <a:r>
              <a:rPr lang="pt-BR" altLang="en-US"/>
              <a:t>item: Retorna um item indexado.</a:t>
            </a:r>
          </a:p>
          <a:p>
            <a:r>
              <a:rPr lang="pt-BR" altLang="en-US" b="1"/>
              <a:t>Objeto NamedNodeMap</a:t>
            </a:r>
          </a:p>
          <a:p>
            <a:r>
              <a:rPr lang="pt-BR" altLang="en-US" i="1"/>
              <a:t>Propriedades</a:t>
            </a:r>
          </a:p>
          <a:p>
            <a:pPr lvl="1"/>
            <a:r>
              <a:rPr lang="pt-BR" altLang="en-US"/>
              <a:t>length: Quantidade de nós na coleção.</a:t>
            </a:r>
          </a:p>
          <a:p>
            <a:r>
              <a:rPr lang="pt-BR" altLang="en-US" i="1"/>
              <a:t>Métodos</a:t>
            </a:r>
          </a:p>
          <a:p>
            <a:pPr lvl="1"/>
            <a:r>
              <a:rPr lang="pt-BR" altLang="en-US"/>
              <a:t>getNamedItem: Retorna um nó com o nome especificado.</a:t>
            </a:r>
          </a:p>
          <a:p>
            <a:pPr lvl="1"/>
            <a:r>
              <a:rPr lang="pt-BR" altLang="en-US"/>
              <a:t>getNamedItemNS: Retorna um nó com o nome e espaço identificador especificado.</a:t>
            </a:r>
          </a:p>
          <a:p>
            <a:pPr lvl="1"/>
            <a:r>
              <a:rPr lang="pt-BR" altLang="en-US"/>
              <a:t>item: Retorna um nó contido na posição especificada.</a:t>
            </a:r>
          </a:p>
          <a:p>
            <a:pPr lvl="1"/>
            <a:r>
              <a:rPr lang="pt-BR" altLang="en-US"/>
              <a:t>removeNamedItem: Remove o nó com o nome especificado.</a:t>
            </a:r>
          </a:p>
          <a:p>
            <a:pPr lvl="1"/>
            <a:r>
              <a:rPr lang="pt-BR" altLang="en-US"/>
              <a:t>removeNamedItemNS: Remove o nó com o nome e espaço identificador especificado.</a:t>
            </a:r>
          </a:p>
          <a:p>
            <a:pPr lvl="1"/>
            <a:r>
              <a:rPr lang="pt-BR" altLang="en-US"/>
              <a:t>setNamedItem: Adiciona ou substitui um nó com o nome especificado.</a:t>
            </a:r>
          </a:p>
          <a:p>
            <a:pPr lvl="1"/>
            <a:r>
              <a:rPr lang="pt-BR" altLang="en-US"/>
              <a:t>setNamedItemNS: Adiciona ou substitui um nó com o nome e espaço identificador especificado.</a:t>
            </a:r>
          </a:p>
        </p:txBody>
      </p:sp>
    </p:spTree>
    <p:extLst>
      <p:ext uri="{BB962C8B-B14F-4D97-AF65-F5344CB8AC3E}">
        <p14:creationId xmlns:p14="http://schemas.microsoft.com/office/powerpoint/2010/main" val="79114288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eXtensible Markup Language</a:t>
            </a:r>
          </a:p>
          <a:p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EDDA28-3DDF-4BF4-9BC0-76EDAEC5177D}" type="slidenum">
              <a:rPr lang="en-US" altLang="en-US"/>
              <a:pPr/>
              <a:t>67</a:t>
            </a:fld>
            <a:endParaRPr lang="en-US" altLang="en-US"/>
          </a:p>
        </p:txBody>
      </p:sp>
      <p:sp>
        <p:nvSpPr>
          <p:cNvPr id="63078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0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en-US" b="1"/>
              <a:t>Propriedades do objeto Attr</a:t>
            </a:r>
          </a:p>
          <a:p>
            <a:r>
              <a:rPr lang="pt-BR" altLang="en-US"/>
              <a:t>name: Nome do atributo.</a:t>
            </a:r>
          </a:p>
          <a:p>
            <a:r>
              <a:rPr lang="pt-BR" altLang="en-US"/>
              <a:t>ownerElement: Referencia o objeto Element que contém o atributo.</a:t>
            </a:r>
          </a:p>
          <a:p>
            <a:r>
              <a:rPr lang="pt-BR" altLang="en-US"/>
              <a:t>specified: Contém verdadeiro se foi atribuído algum valor ao atributo.</a:t>
            </a:r>
          </a:p>
          <a:p>
            <a:r>
              <a:rPr lang="pt-BR" altLang="en-US"/>
              <a:t>value: Valor do atributo.</a:t>
            </a:r>
          </a:p>
        </p:txBody>
      </p:sp>
    </p:spTree>
    <p:extLst>
      <p:ext uri="{BB962C8B-B14F-4D97-AF65-F5344CB8AC3E}">
        <p14:creationId xmlns:p14="http://schemas.microsoft.com/office/powerpoint/2010/main" val="2987475265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eXtensible Markup Language</a:t>
            </a:r>
          </a:p>
          <a:p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4E9BF2-9A13-4FC2-B486-E26F0CE0B2EE}" type="slidenum">
              <a:rPr lang="en-US" altLang="en-US"/>
              <a:pPr/>
              <a:t>68</a:t>
            </a:fld>
            <a:endParaRPr lang="en-US" altLang="en-US"/>
          </a:p>
        </p:txBody>
      </p:sp>
      <p:sp>
        <p:nvSpPr>
          <p:cNvPr id="63283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2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4573588"/>
            <a:ext cx="4354513" cy="3122612"/>
          </a:xfrm>
        </p:spPr>
        <p:txBody>
          <a:bodyPr/>
          <a:lstStyle/>
          <a:p>
            <a:r>
              <a:rPr lang="pt-BR" altLang="en-US" b="1"/>
              <a:t>Métodos</a:t>
            </a:r>
          </a:p>
          <a:p>
            <a:r>
              <a:rPr lang="pt-BR" altLang="en-US"/>
              <a:t>getAttribute e getAttributeNS: Recupera o valor de um atributo pelo nome.</a:t>
            </a:r>
          </a:p>
          <a:p>
            <a:r>
              <a:rPr lang="pt-BR" altLang="en-US"/>
              <a:t>getAttributeNode e getAttributeNodeNS: Recupera um objeto Attr pelo nome.</a:t>
            </a:r>
          </a:p>
          <a:p>
            <a:r>
              <a:rPr lang="pt-BR" altLang="en-US"/>
              <a:t>getElementsByTagName e getElementsByTagNameNS: Retorna um objeto NodeList contendo os elementos filhos que têm o nome especificado.</a:t>
            </a:r>
          </a:p>
          <a:p>
            <a:r>
              <a:rPr lang="pt-BR" altLang="en-US"/>
              <a:t>hasAttribute e hasAttributeNS: Retorna verdadeiro se o elemento tiver atributos.</a:t>
            </a:r>
          </a:p>
          <a:p>
            <a:r>
              <a:rPr lang="pt-BR" altLang="en-US"/>
              <a:t>removeAttribute e removeAttributeNS: Remove o atributo especificado.</a:t>
            </a:r>
          </a:p>
          <a:p>
            <a:r>
              <a:rPr lang="pt-BR" altLang="en-US"/>
              <a:t>removeAttributeNode: Remove o objeto Attr especificado.</a:t>
            </a:r>
          </a:p>
          <a:p>
            <a:r>
              <a:rPr lang="pt-BR" altLang="en-US"/>
              <a:t>setAttribute e setAttributeNS : Adiciona ou substitui um atributo, dado seu nome e valor.</a:t>
            </a:r>
          </a:p>
          <a:p>
            <a:r>
              <a:rPr lang="pt-BR" altLang="en-US"/>
              <a:t>setAttributeNode e setAttributeNodeNS: Adiciona ou substitui o objeto Attr especificado.</a:t>
            </a:r>
          </a:p>
        </p:txBody>
      </p:sp>
    </p:spTree>
    <p:extLst>
      <p:ext uri="{BB962C8B-B14F-4D97-AF65-F5344CB8AC3E}">
        <p14:creationId xmlns:p14="http://schemas.microsoft.com/office/powerpoint/2010/main" val="4268563085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eXtensible Markup Language</a:t>
            </a:r>
          </a:p>
          <a:p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97023D-71C3-4444-AF3D-F1DD2D97543D}" type="slidenum">
              <a:rPr lang="en-US" altLang="en-US"/>
              <a:pPr/>
              <a:t>69</a:t>
            </a:fld>
            <a:endParaRPr lang="en-US" altLang="en-US"/>
          </a:p>
        </p:txBody>
      </p:sp>
      <p:sp>
        <p:nvSpPr>
          <p:cNvPr id="63488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9513" y="4586288"/>
            <a:ext cx="4356100" cy="3871912"/>
          </a:xfrm>
        </p:spPr>
        <p:txBody>
          <a:bodyPr/>
          <a:lstStyle/>
          <a:p>
            <a:r>
              <a:rPr lang="pt-BR" altLang="en-US" b="1"/>
              <a:t>Objeto CharacterData</a:t>
            </a:r>
          </a:p>
          <a:p>
            <a:r>
              <a:rPr lang="pt-BR" altLang="en-US" i="1"/>
              <a:t>Propriedades</a:t>
            </a:r>
          </a:p>
          <a:p>
            <a:pPr lvl="1"/>
            <a:r>
              <a:rPr lang="pt-BR" altLang="en-US"/>
              <a:t>data: Dados caractere disponível.</a:t>
            </a:r>
          </a:p>
          <a:p>
            <a:pPr lvl="1"/>
            <a:r>
              <a:rPr lang="pt-BR" altLang="en-US"/>
              <a:t>length: Número de caracteres disponível.</a:t>
            </a:r>
          </a:p>
          <a:p>
            <a:r>
              <a:rPr lang="pt-BR" altLang="en-US" i="1"/>
              <a:t>Métodos</a:t>
            </a:r>
          </a:p>
          <a:p>
            <a:pPr lvl="1"/>
            <a:r>
              <a:rPr lang="pt-BR" altLang="en-US"/>
              <a:t>appendData: Anexar dados string ao final dos dados caractere.</a:t>
            </a:r>
          </a:p>
          <a:p>
            <a:pPr lvl="1"/>
            <a:r>
              <a:rPr lang="pt-BR" altLang="en-US"/>
              <a:t>deleteData: Excluir caracteres na faixa especificada.</a:t>
            </a:r>
          </a:p>
          <a:p>
            <a:pPr lvl="1"/>
            <a:r>
              <a:rPr lang="pt-BR" altLang="en-US"/>
              <a:t>insertData: Inserir um string na posição especificada.</a:t>
            </a:r>
          </a:p>
          <a:p>
            <a:pPr lvl="1"/>
            <a:r>
              <a:rPr lang="pt-BR" altLang="en-US"/>
              <a:t>replaceData: Substituir caracteres começando na posição especificada pelo string especificado.</a:t>
            </a:r>
          </a:p>
          <a:p>
            <a:pPr lvl="1"/>
            <a:r>
              <a:rPr lang="pt-BR" altLang="en-US"/>
              <a:t>substringData: Extrair caracteres da faixa especificada.</a:t>
            </a:r>
          </a:p>
          <a:p>
            <a:endParaRPr lang="pt-BR" altLang="en-US"/>
          </a:p>
          <a:p>
            <a:r>
              <a:rPr lang="pt-BR" altLang="en-US" b="1"/>
              <a:t>Objeto Text</a:t>
            </a:r>
          </a:p>
          <a:p>
            <a:r>
              <a:rPr lang="pt-BR" altLang="en-US" i="1"/>
              <a:t>Método</a:t>
            </a:r>
          </a:p>
          <a:p>
            <a:pPr lvl="1"/>
            <a:r>
              <a:rPr lang="pt-BR" altLang="en-US"/>
              <a:t>splitText: Quebrar o objeto Texto em dois, começando da posição especificada.</a:t>
            </a:r>
          </a:p>
        </p:txBody>
      </p:sp>
    </p:spTree>
    <p:extLst>
      <p:ext uri="{BB962C8B-B14F-4D97-AF65-F5344CB8AC3E}">
        <p14:creationId xmlns:p14="http://schemas.microsoft.com/office/powerpoint/2010/main" val="25166380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eXtensible Markup Language</a:t>
            </a:r>
          </a:p>
          <a:p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A7DFE8-6111-41B5-9298-398034597405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43827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8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en-US" b="1"/>
              <a:t>História</a:t>
            </a:r>
          </a:p>
          <a:p>
            <a:r>
              <a:rPr lang="pt-BR" altLang="en-US"/>
              <a:t>Em 1969 pesquisadores da IBM Research inventaram a primeira linguagem de marcação chamada General Markup Language (GML). Seu propósito era ser uma meta-linguagem para descrever outras linguagens. Isso se tornou SGML e em 1986 a ISO adotou a SGML como padrão para troca e armazenagem de dados (ISO8879). HTML é uma aplicação da SGML e teve um impacto profundo sobre a internet.</a:t>
            </a:r>
          </a:p>
          <a:p>
            <a:endParaRPr lang="pt-BR" altLang="en-US"/>
          </a:p>
          <a:p>
            <a:r>
              <a:rPr lang="pt-BR" altLang="en-US"/>
              <a:t>Em 1996 o W3C começou o projeto de uma abrangente linguagem de marcação para combinar a flexibilidade e capacidade da SGML com a ampla aceitação da HTML e assim surgiu a XML. A aplicação mais conhecida da XML é a XHTML cujo objetivo é padronizar a sintaxe da HTML.</a:t>
            </a:r>
          </a:p>
        </p:txBody>
      </p:sp>
    </p:spTree>
    <p:extLst>
      <p:ext uri="{BB962C8B-B14F-4D97-AF65-F5344CB8AC3E}">
        <p14:creationId xmlns:p14="http://schemas.microsoft.com/office/powerpoint/2010/main" val="299508434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eXtensible Markup Language</a:t>
            </a:r>
          </a:p>
          <a:p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66B28-BF69-4932-BA7E-278C9874ED83}" type="slidenum">
              <a:rPr lang="en-US" altLang="en-US"/>
              <a:pPr/>
              <a:t>70</a:t>
            </a:fld>
            <a:endParaRPr lang="en-US" altLang="en-US"/>
          </a:p>
        </p:txBody>
      </p:sp>
      <p:sp>
        <p:nvSpPr>
          <p:cNvPr id="62464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9513" y="4586288"/>
            <a:ext cx="4356100" cy="4037012"/>
          </a:xfrm>
        </p:spPr>
        <p:txBody>
          <a:bodyPr/>
          <a:lstStyle/>
          <a:p>
            <a:r>
              <a:rPr lang="pt-BR" altLang="en-US" b="1"/>
              <a:t>Métodos do Objeto Document</a:t>
            </a:r>
          </a:p>
          <a:p>
            <a:r>
              <a:rPr lang="pt-BR" altLang="en-US"/>
              <a:t>createAttribute e createAttributeNS: Criar um novo atributo.</a:t>
            </a:r>
          </a:p>
          <a:p>
            <a:r>
              <a:rPr lang="pt-BR" altLang="en-US"/>
              <a:t>createCDATASection: Criar uma nova seção CDATA.</a:t>
            </a:r>
          </a:p>
          <a:p>
            <a:r>
              <a:rPr lang="pt-BR" altLang="en-US"/>
              <a:t>createComment: Criar um novo comentário.</a:t>
            </a:r>
          </a:p>
          <a:p>
            <a:r>
              <a:rPr lang="pt-BR" altLang="en-US"/>
              <a:t>createDocumentFragment: Criar um novo fragmento de documento vazio.</a:t>
            </a:r>
          </a:p>
          <a:p>
            <a:r>
              <a:rPr lang="pt-BR" altLang="en-US"/>
              <a:t>createElement e createElementNS: Criar um novo elemento.</a:t>
            </a:r>
          </a:p>
          <a:p>
            <a:r>
              <a:rPr lang="pt-BR" altLang="en-US"/>
              <a:t>createEntityReference: Criar uma nova referência a entidade.</a:t>
            </a:r>
          </a:p>
          <a:p>
            <a:r>
              <a:rPr lang="pt-BR" altLang="en-US"/>
              <a:t>createProcessingInstruction: Criar uma nova instrução de processamento.</a:t>
            </a:r>
          </a:p>
          <a:p>
            <a:r>
              <a:rPr lang="pt-BR" altLang="en-US"/>
              <a:t>createTextNode: Criar um novo nó texto.</a:t>
            </a:r>
          </a:p>
          <a:p>
            <a:r>
              <a:rPr lang="pt-BR" altLang="en-US"/>
              <a:t>getElementById: Retornar um elemento com o identificador especificado.</a:t>
            </a:r>
          </a:p>
          <a:p>
            <a:r>
              <a:rPr lang="pt-BR" altLang="en-US"/>
              <a:t>getElementsByTagName e getElementsByTagNameNS: Retornar um elemento com o marcador especificado.</a:t>
            </a:r>
          </a:p>
          <a:p>
            <a:r>
              <a:rPr lang="pt-BR" altLang="en-US"/>
              <a:t>importNode: Importar um nó de um outro documento.</a:t>
            </a:r>
          </a:p>
        </p:txBody>
      </p:sp>
    </p:spTree>
    <p:extLst>
      <p:ext uri="{BB962C8B-B14F-4D97-AF65-F5344CB8AC3E}">
        <p14:creationId xmlns:p14="http://schemas.microsoft.com/office/powerpoint/2010/main" val="45395224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eXtensible Markup Language</a:t>
            </a:r>
          </a:p>
          <a:p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BE6E38-0321-4B1B-BB6D-12614C6944DD}" type="slidenum">
              <a:rPr lang="en-US" altLang="en-US"/>
              <a:pPr/>
              <a:t>71</a:t>
            </a:fld>
            <a:endParaRPr lang="en-US" altLang="en-US"/>
          </a:p>
        </p:txBody>
      </p:sp>
      <p:sp>
        <p:nvSpPr>
          <p:cNvPr id="61542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5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9513" y="4586288"/>
            <a:ext cx="4356100" cy="4117975"/>
          </a:xfrm>
        </p:spPr>
        <p:txBody>
          <a:bodyPr/>
          <a:lstStyle/>
          <a:p>
            <a:r>
              <a:rPr lang="pt-BR" altLang="en-US" b="1"/>
              <a:t>Exemplo usando MSXML Parser versão 3.0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Dim oDom As New MSXML2.DOMDocument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Dim oElemento As MSXML2.IXMLDOMNode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Dim oAtributo As MSXML2.IXMLDOMNode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oDom.appendChild oDom.createProcessingInstruction( _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  "xml", "version=""1.0""")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Set oElemento = oDom.appendChild( _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  oDom.createNode(NODE_ELEMENT, "catalogo", ""))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Set oAtributo = oElemento.Attributes.setNamedItem( _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  oDom.createNode(NODE_ATTRIBUTE, "data", ""))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oAtributo.Text = "12/01/2001"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Set oElemento = oElemento.appendChild( _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  oDom.createElement("livro"))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Set oAtributo = oElemento.Attributes.setNamedItem( _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  oDom.createAttribute("nome"))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oAtributo.Text = "Programando em Java"</a:t>
            </a:r>
            <a:endParaRPr lang="pt-BR" altLang="en-US"/>
          </a:p>
          <a:p>
            <a:endParaRPr lang="pt-BR" altLang="en-US"/>
          </a:p>
          <a:p>
            <a:r>
              <a:rPr lang="pt-BR" altLang="en-US" b="1"/>
              <a:t>Saída - Documento XML Gerado</a:t>
            </a:r>
          </a:p>
          <a:p>
            <a:r>
              <a:rPr lang="pt-BR" altLang="en-US"/>
              <a:t>&lt;?xml version="1.0"?&gt;</a:t>
            </a:r>
          </a:p>
          <a:p>
            <a:r>
              <a:rPr lang="pt-BR" altLang="en-US"/>
              <a:t>&lt;catalogo data="12/01/2001"&gt;&lt;livro nome="Programando em Java"/&gt;&lt;/catalogo&gt;</a:t>
            </a:r>
          </a:p>
        </p:txBody>
      </p:sp>
    </p:spTree>
    <p:extLst>
      <p:ext uri="{BB962C8B-B14F-4D97-AF65-F5344CB8AC3E}">
        <p14:creationId xmlns:p14="http://schemas.microsoft.com/office/powerpoint/2010/main" val="2246127777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eXtensible Markup Language</a:t>
            </a:r>
          </a:p>
          <a:p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9AF518-D52C-415B-9FAC-5B0DB3CAF583}" type="slidenum">
              <a:rPr lang="en-US" altLang="en-US"/>
              <a:pPr/>
              <a:t>72</a:t>
            </a:fld>
            <a:endParaRPr lang="en-US" altLang="en-US"/>
          </a:p>
        </p:txBody>
      </p:sp>
      <p:sp>
        <p:nvSpPr>
          <p:cNvPr id="63693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884238" y="733425"/>
            <a:ext cx="4819650" cy="3614738"/>
          </a:xfrm>
          <a:ln/>
        </p:spPr>
      </p:sp>
      <p:sp>
        <p:nvSpPr>
          <p:cNvPr id="636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9513" y="4586288"/>
            <a:ext cx="4429125" cy="4037012"/>
          </a:xfrm>
        </p:spPr>
        <p:txBody>
          <a:bodyPr/>
          <a:lstStyle/>
          <a:p>
            <a:r>
              <a:rPr lang="pt-BR" altLang="en-US" b="1"/>
              <a:t>Exemplo – Ler documento DOM usando método recursivo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oDom.Load "nome do arquivo XML"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If oDom.parseError.errorCode = 0 Then 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  Debug.Print parse(oDom.documentElement, 0)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End If</a:t>
            </a:r>
          </a:p>
          <a:p>
            <a:endParaRPr lang="pt-BR" altLang="en-US" sz="900">
              <a:latin typeface="Courier New" panose="02070309020205020404" pitchFamily="49" charset="0"/>
            </a:endParaRPr>
          </a:p>
          <a:p>
            <a:r>
              <a:rPr lang="pt-BR" altLang="en-US" sz="900">
                <a:latin typeface="Courier New" panose="02070309020205020404" pitchFamily="49" charset="0"/>
              </a:rPr>
              <a:t>Function parse(oNode As IXMLDOMNode, Nivel As Long) As String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  Dim i As Long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  Dim s As String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  s = s &amp; String(Nivel, vbTab) &amp; oNode.nodeName &amp; vbCrLf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  For i = 0 To oNode.Attributes.length - 1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      s = s &amp; String(Nivel + 1, vbTab) _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            &amp; oNode.Attributes(i).nodeName _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            &amp; "=" &amp; oNode.Attributes(i).nodeValue &amp; vbCrLf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  Next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  For i = 0 To oNode.childNodes.length - 1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      s = s &amp; parse(oNode.childNodes.Item(i), Nivel + 1)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  Next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  parse = s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End Function</a:t>
            </a:r>
          </a:p>
        </p:txBody>
      </p:sp>
    </p:spTree>
    <p:extLst>
      <p:ext uri="{BB962C8B-B14F-4D97-AF65-F5344CB8AC3E}">
        <p14:creationId xmlns:p14="http://schemas.microsoft.com/office/powerpoint/2010/main" val="2445551433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eXtensible Markup Language</a:t>
            </a:r>
          </a:p>
          <a:p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7C468E-3B29-4346-AF80-FF9286D8DE86}" type="slidenum">
              <a:rPr lang="en-US" altLang="en-US"/>
              <a:pPr/>
              <a:t>73</a:t>
            </a:fld>
            <a:endParaRPr lang="en-US" altLang="en-US"/>
          </a:p>
        </p:txBody>
      </p:sp>
      <p:sp>
        <p:nvSpPr>
          <p:cNvPr id="63897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8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en-US" b="1"/>
              <a:t>Saída – Resultado da execução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catalogo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  livro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      nome=Programação Java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      autor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          nome=Paulo Junior</a:t>
            </a:r>
          </a:p>
          <a:p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917724201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eXtensible Markup Language</a:t>
            </a:r>
          </a:p>
          <a:p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D06524-E18A-4D5D-8838-8B0DBDE78897}" type="slidenum">
              <a:rPr lang="en-US" altLang="en-US"/>
              <a:pPr/>
              <a:t>74</a:t>
            </a:fld>
            <a:endParaRPr lang="en-US" altLang="en-US"/>
          </a:p>
        </p:txBody>
      </p:sp>
      <p:sp>
        <p:nvSpPr>
          <p:cNvPr id="75469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90500" indent="-190500">
              <a:buFont typeface="Arial" panose="020B0604020202020204" pitchFamily="34" charset="0"/>
              <a:buNone/>
            </a:pPr>
            <a:r>
              <a:rPr lang="pt-BR" altLang="en-US"/>
              <a:t>Use MSXML 3.0 e VB 6.0 para fazer o exercício.</a:t>
            </a:r>
          </a:p>
        </p:txBody>
      </p:sp>
    </p:spTree>
    <p:extLst>
      <p:ext uri="{BB962C8B-B14F-4D97-AF65-F5344CB8AC3E}">
        <p14:creationId xmlns:p14="http://schemas.microsoft.com/office/powerpoint/2010/main" val="541365835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eXtensible Markup Language</a:t>
            </a:r>
          </a:p>
          <a:p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BC5E01-553A-4052-BED7-7403C2DAF352}" type="slidenum">
              <a:rPr lang="en-US" altLang="en-US"/>
              <a:pPr/>
              <a:t>75</a:t>
            </a:fld>
            <a:endParaRPr lang="en-US" altLang="en-US"/>
          </a:p>
        </p:txBody>
      </p:sp>
      <p:sp>
        <p:nvSpPr>
          <p:cNvPr id="67891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9513" y="4586288"/>
            <a:ext cx="4356100" cy="3340100"/>
          </a:xfrm>
          <a:ln/>
        </p:spPr>
        <p:txBody>
          <a:bodyPr/>
          <a:lstStyle/>
          <a:p>
            <a:r>
              <a:rPr lang="pt-BR" altLang="en-US"/>
              <a:t>SAX é uma API baseada em eventos. As APIs baseadas em eventos geram eventos dentro do aplicativo usando o mecanismo de callback. No caso de SAX os eventos podem ser:</a:t>
            </a:r>
          </a:p>
          <a:p>
            <a:pPr>
              <a:buFontTx/>
              <a:buChar char="•"/>
            </a:pPr>
            <a:r>
              <a:rPr lang="pt-BR" altLang="en-US"/>
              <a:t>Start Document</a:t>
            </a:r>
          </a:p>
          <a:p>
            <a:pPr>
              <a:buFontTx/>
              <a:buChar char="•"/>
            </a:pPr>
            <a:r>
              <a:rPr lang="pt-BR" altLang="en-US"/>
              <a:t>Start Element</a:t>
            </a:r>
          </a:p>
          <a:p>
            <a:pPr>
              <a:buFontTx/>
              <a:buChar char="•"/>
            </a:pPr>
            <a:r>
              <a:rPr lang="pt-BR" altLang="en-US"/>
              <a:t>End Element</a:t>
            </a:r>
          </a:p>
          <a:p>
            <a:pPr>
              <a:buFontTx/>
              <a:buChar char="•"/>
            </a:pPr>
            <a:r>
              <a:rPr lang="pt-BR" altLang="en-US"/>
              <a:t>End Document</a:t>
            </a:r>
          </a:p>
          <a:p>
            <a:endParaRPr lang="pt-BR" altLang="en-US"/>
          </a:p>
          <a:p>
            <a:r>
              <a:rPr lang="pt-BR" altLang="en-US"/>
              <a:t>Aplicativos implementam métodos para tratar esses eventos. SAX fornece acesso aos documentos XML utilizando um mecanismo simples e de baixo nível. Isso possibilita analisar documentos muito maiores que a memória do sistema. Isso é uma limitação do DOM.</a:t>
            </a:r>
          </a:p>
          <a:p>
            <a:endParaRPr lang="pt-BR" altLang="en-US"/>
          </a:p>
          <a:p>
            <a:r>
              <a:rPr lang="pt-BR" altLang="en-US"/>
              <a:t>Aplicativos tratam os eventos e constroem suas próprias estruturas de dados. DOM gera uma árvore completa, o que pode não ser a estrutura de dados requerida.</a:t>
            </a:r>
          </a:p>
        </p:txBody>
      </p:sp>
    </p:spTree>
    <p:extLst>
      <p:ext uri="{BB962C8B-B14F-4D97-AF65-F5344CB8AC3E}">
        <p14:creationId xmlns:p14="http://schemas.microsoft.com/office/powerpoint/2010/main" val="4231577978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eXtensible Markup Language</a:t>
            </a:r>
          </a:p>
          <a:p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8B554E-762C-4599-A851-CEB01D679166}" type="slidenum">
              <a:rPr lang="en-US" altLang="en-US"/>
              <a:pPr/>
              <a:t>76</a:t>
            </a:fld>
            <a:endParaRPr lang="en-US" altLang="en-US"/>
          </a:p>
        </p:txBody>
      </p:sp>
      <p:sp>
        <p:nvSpPr>
          <p:cNvPr id="68096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912813" y="762000"/>
            <a:ext cx="4824412" cy="3617913"/>
          </a:xfrm>
          <a:ln/>
        </p:spPr>
      </p:sp>
      <p:sp>
        <p:nvSpPr>
          <p:cNvPr id="68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2188" y="4495800"/>
            <a:ext cx="4722812" cy="41005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pt-BR" altLang="en-US" b="1"/>
              <a:t>Exemplo – Código fonte contida numa Classe VB</a:t>
            </a:r>
          </a:p>
          <a:p>
            <a:pPr>
              <a:lnSpc>
                <a:spcPct val="75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Implements IVBSAXContentHandler</a:t>
            </a:r>
          </a:p>
          <a:p>
            <a:pPr>
              <a:lnSpc>
                <a:spcPct val="75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Const MAX_DEPTH = 100</a:t>
            </a:r>
          </a:p>
          <a:p>
            <a:pPr>
              <a:lnSpc>
                <a:spcPct val="75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Dim nDepth As Long, sArray(MAX_DEPTH) As String</a:t>
            </a:r>
          </a:p>
          <a:p>
            <a:pPr>
              <a:lnSpc>
                <a:spcPct val="75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Private Sub IVBSAXContentHandler_characters(strChars As String)</a:t>
            </a:r>
          </a:p>
          <a:p>
            <a:pPr>
              <a:lnSpc>
                <a:spcPct val="75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'</a:t>
            </a:r>
          </a:p>
          <a:p>
            <a:pPr>
              <a:lnSpc>
                <a:spcPct val="75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End Sub</a:t>
            </a:r>
          </a:p>
          <a:p>
            <a:pPr>
              <a:lnSpc>
                <a:spcPct val="75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Private Property Set IVBSAXContentHandler_documentLocator( _</a:t>
            </a:r>
          </a:p>
          <a:p>
            <a:pPr>
              <a:lnSpc>
                <a:spcPct val="75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ByVal RHS As MSXML2.IVBSAXLocator)</a:t>
            </a:r>
          </a:p>
          <a:p>
            <a:pPr>
              <a:lnSpc>
                <a:spcPct val="75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'</a:t>
            </a:r>
          </a:p>
          <a:p>
            <a:pPr>
              <a:lnSpc>
                <a:spcPct val="75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End Property</a:t>
            </a:r>
          </a:p>
          <a:p>
            <a:pPr>
              <a:lnSpc>
                <a:spcPct val="75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Private Sub IVBSAXContentHandler_endDocument()</a:t>
            </a:r>
          </a:p>
          <a:p>
            <a:pPr>
              <a:lnSpc>
                <a:spcPct val="75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'</a:t>
            </a:r>
          </a:p>
          <a:p>
            <a:pPr>
              <a:lnSpc>
                <a:spcPct val="75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End Sub</a:t>
            </a:r>
          </a:p>
          <a:p>
            <a:pPr>
              <a:lnSpc>
                <a:spcPct val="75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Private Sub IVBSAXContentHandler_endElement( _</a:t>
            </a:r>
          </a:p>
          <a:p>
            <a:pPr>
              <a:lnSpc>
                <a:spcPct val="75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strNamespaceURI As String, strLocalName As String, _</a:t>
            </a:r>
          </a:p>
          <a:p>
            <a:pPr>
              <a:lnSpc>
                <a:spcPct val="75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strQName As String)</a:t>
            </a:r>
          </a:p>
          <a:p>
            <a:pPr>
              <a:lnSpc>
                <a:spcPct val="75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If strQName = sArray(nDepth - 1) Then 'Found closing tag</a:t>
            </a:r>
          </a:p>
          <a:p>
            <a:pPr>
              <a:lnSpc>
                <a:spcPct val="75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    nDepth = nDepth - 1</a:t>
            </a:r>
          </a:p>
          <a:p>
            <a:pPr>
              <a:lnSpc>
                <a:spcPct val="75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End If</a:t>
            </a:r>
          </a:p>
          <a:p>
            <a:pPr>
              <a:lnSpc>
                <a:spcPct val="75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End Sub</a:t>
            </a:r>
          </a:p>
          <a:p>
            <a:pPr>
              <a:lnSpc>
                <a:spcPct val="75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Private Sub IVBSAXContentHandler_endPrefixMapping(strPrefix As String)</a:t>
            </a:r>
          </a:p>
          <a:p>
            <a:pPr>
              <a:lnSpc>
                <a:spcPct val="75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'</a:t>
            </a:r>
          </a:p>
          <a:p>
            <a:pPr>
              <a:lnSpc>
                <a:spcPct val="75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End Sub</a:t>
            </a:r>
          </a:p>
          <a:p>
            <a:pPr>
              <a:lnSpc>
                <a:spcPct val="75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Private Sub IVBSAXContentHandler_ignorableWhitespace(strChars As String)</a:t>
            </a:r>
          </a:p>
          <a:p>
            <a:pPr>
              <a:lnSpc>
                <a:spcPct val="75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'</a:t>
            </a:r>
          </a:p>
          <a:p>
            <a:pPr>
              <a:lnSpc>
                <a:spcPct val="75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End Sub</a:t>
            </a:r>
          </a:p>
          <a:p>
            <a:pPr>
              <a:lnSpc>
                <a:spcPct val="75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Private Sub IVBSAXContentHandler_processingInstruction( _</a:t>
            </a:r>
          </a:p>
          <a:p>
            <a:pPr>
              <a:lnSpc>
                <a:spcPct val="75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strTarget As String, strData As String)</a:t>
            </a:r>
          </a:p>
          <a:p>
            <a:pPr>
              <a:lnSpc>
                <a:spcPct val="75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'</a:t>
            </a:r>
          </a:p>
          <a:p>
            <a:pPr>
              <a:lnSpc>
                <a:spcPct val="75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End Sub</a:t>
            </a:r>
          </a:p>
        </p:txBody>
      </p:sp>
    </p:spTree>
    <p:extLst>
      <p:ext uri="{BB962C8B-B14F-4D97-AF65-F5344CB8AC3E}">
        <p14:creationId xmlns:p14="http://schemas.microsoft.com/office/powerpoint/2010/main" val="2616449814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eXtensible Markup Language</a:t>
            </a:r>
          </a:p>
          <a:p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2319BF-3B0D-4F84-B054-117267C8AD3C}" type="slidenum">
              <a:rPr lang="en-US" altLang="en-US"/>
              <a:pPr/>
              <a:t>77</a:t>
            </a:fld>
            <a:endParaRPr lang="en-US" altLang="en-US"/>
          </a:p>
        </p:txBody>
      </p:sp>
      <p:sp>
        <p:nvSpPr>
          <p:cNvPr id="68403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2188" y="4573588"/>
            <a:ext cx="4646612" cy="3643312"/>
          </a:xfrm>
        </p:spPr>
        <p:txBody>
          <a:bodyPr/>
          <a:lstStyle/>
          <a:p>
            <a:pPr>
              <a:lnSpc>
                <a:spcPct val="75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Private Sub IVBSAXContentHandler_skippedEntity(strName As String)</a:t>
            </a:r>
          </a:p>
          <a:p>
            <a:pPr>
              <a:lnSpc>
                <a:spcPct val="75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'</a:t>
            </a:r>
          </a:p>
          <a:p>
            <a:pPr>
              <a:lnSpc>
                <a:spcPct val="75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End Sub</a:t>
            </a:r>
          </a:p>
          <a:p>
            <a:pPr>
              <a:lnSpc>
                <a:spcPct val="75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Private Sub IVBSAXContentHandler_startDocument()</a:t>
            </a:r>
          </a:p>
          <a:p>
            <a:pPr>
              <a:lnSpc>
                <a:spcPct val="75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'</a:t>
            </a:r>
          </a:p>
          <a:p>
            <a:pPr>
              <a:lnSpc>
                <a:spcPct val="75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End Sub</a:t>
            </a:r>
          </a:p>
          <a:p>
            <a:pPr>
              <a:lnSpc>
                <a:spcPct val="75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Private Sub IVBSAXContentHandler_startElement( _</a:t>
            </a:r>
          </a:p>
          <a:p>
            <a:pPr>
              <a:lnSpc>
                <a:spcPct val="75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strNamespaceURI As String, strLocalName As String, _</a:t>
            </a:r>
          </a:p>
          <a:p>
            <a:pPr>
              <a:lnSpc>
                <a:spcPct val="75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strQName As String, ByVal oAttributes As MSXML2.IVBSAXAttributes)</a:t>
            </a:r>
          </a:p>
          <a:p>
            <a:pPr>
              <a:lnSpc>
                <a:spcPct val="75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sArray(nDepth) = strQName</a:t>
            </a:r>
          </a:p>
          <a:p>
            <a:pPr>
              <a:lnSpc>
                <a:spcPct val="75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Debug.Print String(nDepth, vbTab) &amp; strQName</a:t>
            </a:r>
          </a:p>
          <a:p>
            <a:pPr>
              <a:lnSpc>
                <a:spcPct val="75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nDepth = nDepth + 1</a:t>
            </a:r>
          </a:p>
          <a:p>
            <a:pPr>
              <a:lnSpc>
                <a:spcPct val="75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End Sub</a:t>
            </a:r>
          </a:p>
          <a:p>
            <a:pPr>
              <a:lnSpc>
                <a:spcPct val="75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Private Sub IVBSAXContentHandler_startPrefixMapping( _</a:t>
            </a:r>
          </a:p>
          <a:p>
            <a:pPr>
              <a:lnSpc>
                <a:spcPct val="75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strPrefix As String, strURI As String)</a:t>
            </a:r>
          </a:p>
          <a:p>
            <a:pPr>
              <a:lnSpc>
                <a:spcPct val="75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'</a:t>
            </a:r>
          </a:p>
          <a:p>
            <a:pPr>
              <a:lnSpc>
                <a:spcPct val="75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End Sub</a:t>
            </a:r>
          </a:p>
          <a:p>
            <a:pPr>
              <a:lnSpc>
                <a:spcPct val="75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Public Function </a:t>
            </a:r>
            <a:r>
              <a:rPr lang="pt-BR" altLang="en-US" sz="800" b="1">
                <a:latin typeface="Courier New" panose="02070309020205020404" pitchFamily="49" charset="0"/>
              </a:rPr>
              <a:t>saxParse</a:t>
            </a:r>
            <a:r>
              <a:rPr lang="pt-BR" altLang="en-US" sz="800">
                <a:latin typeface="Courier New" panose="02070309020205020404" pitchFamily="49" charset="0"/>
              </a:rPr>
              <a:t>(ByVal fileName As String) As Boolean</a:t>
            </a:r>
          </a:p>
          <a:p>
            <a:pPr>
              <a:lnSpc>
                <a:spcPct val="75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Dim oReader As New SAXXMLReader</a:t>
            </a:r>
          </a:p>
          <a:p>
            <a:pPr>
              <a:lnSpc>
                <a:spcPct val="75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Set oReader.contentHandler = Me</a:t>
            </a:r>
          </a:p>
          <a:p>
            <a:pPr>
              <a:lnSpc>
                <a:spcPct val="75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oReader.parseURL fileName</a:t>
            </a:r>
          </a:p>
          <a:p>
            <a:pPr>
              <a:lnSpc>
                <a:spcPct val="75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If nDepth = 0 Then</a:t>
            </a:r>
          </a:p>
          <a:p>
            <a:pPr>
              <a:lnSpc>
                <a:spcPct val="75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    saxParse = True</a:t>
            </a:r>
          </a:p>
          <a:p>
            <a:pPr>
              <a:lnSpc>
                <a:spcPct val="75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Else</a:t>
            </a:r>
          </a:p>
          <a:p>
            <a:pPr>
              <a:lnSpc>
                <a:spcPct val="75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    saxParse = False</a:t>
            </a:r>
          </a:p>
          <a:p>
            <a:pPr>
              <a:lnSpc>
                <a:spcPct val="75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End If</a:t>
            </a:r>
          </a:p>
          <a:p>
            <a:pPr>
              <a:lnSpc>
                <a:spcPct val="75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End Function</a:t>
            </a:r>
          </a:p>
          <a:p>
            <a:pPr>
              <a:lnSpc>
                <a:spcPct val="90000"/>
              </a:lnSpc>
            </a:pPr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009829164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eXtensible Markup Language</a:t>
            </a:r>
          </a:p>
          <a:p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F44F8B-2548-40CD-BEF8-C75A9B30CDFC}" type="slidenum">
              <a:rPr lang="en-US" altLang="en-US"/>
              <a:pPr/>
              <a:t>78</a:t>
            </a:fld>
            <a:endParaRPr lang="en-US" altLang="en-US"/>
          </a:p>
        </p:txBody>
      </p:sp>
      <p:sp>
        <p:nvSpPr>
          <p:cNvPr id="68198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en-US"/>
              <a:t>Todos os parsers implementam as interfaces padrão especificadas pelo W3C. As APIs XML de Java (JDOM e JAXP) permitem utilizar diversos parsers DOM ou SAX ao mesmo tempo.</a:t>
            </a:r>
          </a:p>
          <a:p>
            <a:endParaRPr lang="pt-BR" altLang="en-US"/>
          </a:p>
          <a:p>
            <a:r>
              <a:rPr lang="pt-BR" altLang="en-US"/>
              <a:t>JDOM é uma API simples feita especificamente para Java e no momento está na versão beta. A JDOM foi submetida ao Java Community Process (JCP) para ser incorporada na plataforma Java no futuro. </a:t>
            </a:r>
          </a:p>
          <a:p>
            <a:endParaRPr lang="pt-BR" altLang="en-US"/>
          </a:p>
          <a:p>
            <a:r>
              <a:rPr lang="pt-BR" altLang="en-US"/>
              <a:t>A JAXP é uma API da SUN para Java e foi incorporada na versão 1.4 do SDK Java.</a:t>
            </a:r>
          </a:p>
        </p:txBody>
      </p:sp>
    </p:spTree>
    <p:extLst>
      <p:ext uri="{BB962C8B-B14F-4D97-AF65-F5344CB8AC3E}">
        <p14:creationId xmlns:p14="http://schemas.microsoft.com/office/powerpoint/2010/main" val="312232297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eXtensible Markup Language</a:t>
            </a:r>
          </a:p>
          <a:p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4E2E1B-7017-4A91-AA69-BC6419F4061B}" type="slidenum">
              <a:rPr lang="en-US" altLang="en-US"/>
              <a:pPr/>
              <a:t>79</a:t>
            </a:fld>
            <a:endParaRPr lang="en-US" altLang="en-US"/>
          </a:p>
        </p:txBody>
      </p:sp>
      <p:sp>
        <p:nvSpPr>
          <p:cNvPr id="68710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573588"/>
            <a:ext cx="4876800" cy="41894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pt-BR" altLang="en-US" b="1"/>
              <a:t>Exemplo JAXP-DOM – lista todos os elementos e atributos no documento</a:t>
            </a:r>
            <a:endParaRPr lang="pt-BR" altLang="en-US" sz="80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import java.io.*;</a:t>
            </a:r>
          </a:p>
          <a:p>
            <a:pPr>
              <a:lnSpc>
                <a:spcPct val="9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import javax.xml.parsers.*;</a:t>
            </a:r>
          </a:p>
          <a:p>
            <a:pPr>
              <a:lnSpc>
                <a:spcPct val="9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import org.w3c.dom.*;</a:t>
            </a:r>
          </a:p>
          <a:p>
            <a:pPr>
              <a:lnSpc>
                <a:spcPct val="9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import org.xml.sax.*;</a:t>
            </a:r>
          </a:p>
          <a:p>
            <a:pPr>
              <a:lnSpc>
                <a:spcPct val="9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class LeitorDOM {</a:t>
            </a:r>
          </a:p>
          <a:p>
            <a:pPr>
              <a:lnSpc>
                <a:spcPct val="9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public static void main(String args[]) </a:t>
            </a:r>
          </a:p>
          <a:p>
            <a:pPr>
              <a:lnSpc>
                <a:spcPct val="9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throws ParserConfigurationException, IOException, SAXException {</a:t>
            </a:r>
          </a:p>
          <a:p>
            <a:pPr>
              <a:lnSpc>
                <a:spcPct val="9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    DocumentBuilder leitor = </a:t>
            </a:r>
          </a:p>
          <a:p>
            <a:pPr>
              <a:lnSpc>
                <a:spcPct val="9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        DocumentBuilderFactory.newInstance().newDocumentBuilder();</a:t>
            </a:r>
          </a:p>
          <a:p>
            <a:pPr>
              <a:lnSpc>
                <a:spcPct val="9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    Document documento = leitor.parse("catalogo.xml");</a:t>
            </a:r>
          </a:p>
          <a:p>
            <a:pPr>
              <a:lnSpc>
                <a:spcPct val="9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    processNode(documento);</a:t>
            </a:r>
          </a:p>
          <a:p>
            <a:pPr>
              <a:lnSpc>
                <a:spcPct val="9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}</a:t>
            </a:r>
          </a:p>
          <a:p>
            <a:pPr>
              <a:lnSpc>
                <a:spcPct val="9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private static void processNode(Node no) {</a:t>
            </a:r>
          </a:p>
          <a:p>
            <a:pPr>
              <a:lnSpc>
                <a:spcPct val="9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    System.out.println(no.getNodeName());</a:t>
            </a:r>
          </a:p>
          <a:p>
            <a:pPr>
              <a:lnSpc>
                <a:spcPct val="9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    if (no.hasAttributes()) {</a:t>
            </a:r>
          </a:p>
          <a:p>
            <a:pPr>
              <a:lnSpc>
                <a:spcPct val="9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        NamedNodeMap attr = no.getAttributes();</a:t>
            </a:r>
          </a:p>
          <a:p>
            <a:pPr>
              <a:lnSpc>
                <a:spcPct val="9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        for (int i=0; i &lt; attr.getLength(); i++) {</a:t>
            </a:r>
          </a:p>
          <a:p>
            <a:pPr>
              <a:lnSpc>
                <a:spcPct val="9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            System.out.println(attr.item(i).getNodeName());</a:t>
            </a:r>
          </a:p>
          <a:p>
            <a:pPr>
              <a:lnSpc>
                <a:spcPct val="9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        }</a:t>
            </a:r>
          </a:p>
          <a:p>
            <a:pPr>
              <a:lnSpc>
                <a:spcPct val="9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    }</a:t>
            </a:r>
          </a:p>
          <a:p>
            <a:pPr>
              <a:lnSpc>
                <a:spcPct val="9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    if (no.hasChildNodes()) {</a:t>
            </a:r>
          </a:p>
          <a:p>
            <a:pPr>
              <a:lnSpc>
                <a:spcPct val="9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        NodeList nos = no.getChildNodes();</a:t>
            </a:r>
          </a:p>
          <a:p>
            <a:pPr>
              <a:lnSpc>
                <a:spcPct val="9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        for (int i=0; i &lt; nos.getLength(); i++) {</a:t>
            </a:r>
          </a:p>
          <a:p>
            <a:pPr>
              <a:lnSpc>
                <a:spcPct val="9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            processNode(nos.item(i));</a:t>
            </a:r>
          </a:p>
          <a:p>
            <a:pPr>
              <a:lnSpc>
                <a:spcPct val="9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        }</a:t>
            </a:r>
          </a:p>
          <a:p>
            <a:pPr>
              <a:lnSpc>
                <a:spcPct val="9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    }</a:t>
            </a:r>
          </a:p>
          <a:p>
            <a:pPr>
              <a:lnSpc>
                <a:spcPct val="9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}</a:t>
            </a:r>
          </a:p>
          <a:p>
            <a:pPr>
              <a:lnSpc>
                <a:spcPct val="9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678178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eXtensible Markup Language</a:t>
            </a:r>
          </a:p>
          <a:p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8C3540-CD4E-42B3-BC20-C443DB107E43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44032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938213" y="725488"/>
            <a:ext cx="4821237" cy="3616325"/>
          </a:xfrm>
          <a:ln/>
        </p:spPr>
      </p:sp>
      <p:sp>
        <p:nvSpPr>
          <p:cNvPr id="440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en-US" b="1"/>
              <a:t>Armazenagem de Documentos</a:t>
            </a:r>
          </a:p>
          <a:p>
            <a:r>
              <a:rPr lang="pt-BR" altLang="en-US"/>
              <a:t>XML está cada vez mais presente nas aplicações de produtividade. Aplicações como OpenOffice (http://www.openoffice.org) adotaram XML como a linguagem padrão para armazenagem de documentos.</a:t>
            </a:r>
          </a:p>
          <a:p>
            <a:endParaRPr lang="pt-BR" altLang="en-US"/>
          </a:p>
          <a:p>
            <a:r>
              <a:rPr lang="pt-BR" altLang="en-US" b="1"/>
              <a:t>Intercâmbio de dados</a:t>
            </a:r>
          </a:p>
          <a:p>
            <a:r>
              <a:rPr lang="pt-BR" altLang="en-US"/>
              <a:t>Padrões como Simple Object Access Protocol (SOAP) estão aplicando a XML para intercâmbio de dados entre aplicações. Também está cada vez mas comum a base de dados devolver dados de uma consulta no formato XML (como SQL Server e DB2).</a:t>
            </a:r>
          </a:p>
          <a:p>
            <a:endParaRPr lang="pt-BR" altLang="en-US"/>
          </a:p>
          <a:p>
            <a:r>
              <a:rPr lang="pt-BR" altLang="en-US" b="1"/>
              <a:t>Armazenagem de Dados</a:t>
            </a:r>
          </a:p>
          <a:p>
            <a:r>
              <a:rPr lang="pt-BR" altLang="en-US"/>
              <a:t>Estão aparecendo no mercado bancos de dados que armazenam dados em XML (Tamino da Software AG). Muitos softwares armazenam suas configurações em arquivos XML (como Servidores J2EE e .Net).</a:t>
            </a:r>
          </a:p>
        </p:txBody>
      </p:sp>
    </p:spTree>
    <p:extLst>
      <p:ext uri="{BB962C8B-B14F-4D97-AF65-F5344CB8AC3E}">
        <p14:creationId xmlns:p14="http://schemas.microsoft.com/office/powerpoint/2010/main" val="457932352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eXtensible Markup Language</a:t>
            </a:r>
          </a:p>
          <a:p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6B6FBE-BFD3-4D43-BBA1-D3FF794E419D}" type="slidenum">
              <a:rPr lang="en-US" altLang="en-US"/>
              <a:pPr/>
              <a:t>80</a:t>
            </a:fld>
            <a:endParaRPr lang="en-US" altLang="en-US"/>
          </a:p>
        </p:txBody>
      </p:sp>
      <p:sp>
        <p:nvSpPr>
          <p:cNvPr id="68505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573588"/>
            <a:ext cx="4799012" cy="4113212"/>
          </a:xfrm>
        </p:spPr>
        <p:txBody>
          <a:bodyPr/>
          <a:lstStyle/>
          <a:p>
            <a:r>
              <a:rPr lang="pt-BR" altLang="en-US" b="1"/>
              <a:t>Exemplo JAXP-SAX – lista todos os elementos encontrados</a:t>
            </a:r>
          </a:p>
          <a:p>
            <a:r>
              <a:rPr lang="pt-BR" altLang="en-US" sz="800">
                <a:latin typeface="Courier New" panose="02070309020205020404" pitchFamily="49" charset="0"/>
              </a:rPr>
              <a:t>import java.io.*;</a:t>
            </a:r>
          </a:p>
          <a:p>
            <a:r>
              <a:rPr lang="pt-BR" altLang="en-US" sz="800">
                <a:latin typeface="Courier New" panose="02070309020205020404" pitchFamily="49" charset="0"/>
              </a:rPr>
              <a:t>import javax.xml.parsers.*;</a:t>
            </a:r>
          </a:p>
          <a:p>
            <a:r>
              <a:rPr lang="pt-BR" altLang="en-US" sz="800">
                <a:latin typeface="Courier New" panose="02070309020205020404" pitchFamily="49" charset="0"/>
              </a:rPr>
              <a:t>import org.xml.sax.*;</a:t>
            </a:r>
          </a:p>
          <a:p>
            <a:r>
              <a:rPr lang="pt-BR" altLang="en-US" sz="800">
                <a:latin typeface="Courier New" panose="02070309020205020404" pitchFamily="49" charset="0"/>
              </a:rPr>
              <a:t>import org.xml.sax.helpers.*;</a:t>
            </a:r>
          </a:p>
          <a:p>
            <a:r>
              <a:rPr lang="pt-BR" altLang="en-US" sz="800">
                <a:latin typeface="Courier New" panose="02070309020205020404" pitchFamily="49" charset="0"/>
              </a:rPr>
              <a:t>class LeitorSAX extends DefaultHandler {</a:t>
            </a:r>
          </a:p>
          <a:p>
            <a:r>
              <a:rPr lang="pt-BR" altLang="en-US" sz="800">
                <a:latin typeface="Courier New" panose="02070309020205020404" pitchFamily="49" charset="0"/>
              </a:rPr>
              <a:t>    public static void main(String args[]) </a:t>
            </a:r>
          </a:p>
          <a:p>
            <a:r>
              <a:rPr lang="pt-BR" altLang="en-US" sz="800">
                <a:latin typeface="Courier New" panose="02070309020205020404" pitchFamily="49" charset="0"/>
              </a:rPr>
              <a:t>    throws SAXException, ParserConfigurationException, IOException {</a:t>
            </a:r>
          </a:p>
          <a:p>
            <a:r>
              <a:rPr lang="pt-BR" altLang="en-US" sz="800">
                <a:latin typeface="Courier New" panose="02070309020205020404" pitchFamily="49" charset="0"/>
              </a:rPr>
              <a:t>        SAXParser leitor = SAXParserFactory.newInstance().newSAXParser();</a:t>
            </a:r>
          </a:p>
          <a:p>
            <a:r>
              <a:rPr lang="pt-BR" altLang="en-US" sz="800">
                <a:latin typeface="Courier New" panose="02070309020205020404" pitchFamily="49" charset="0"/>
              </a:rPr>
              <a:t>        leitor.parse("catalogo.xml", new LeitorSAX());</a:t>
            </a:r>
          </a:p>
          <a:p>
            <a:r>
              <a:rPr lang="pt-BR" altLang="en-US" sz="800">
                <a:latin typeface="Courier New" panose="02070309020205020404" pitchFamily="49" charset="0"/>
              </a:rPr>
              <a:t>    }</a:t>
            </a:r>
          </a:p>
          <a:p>
            <a:r>
              <a:rPr lang="pt-BR" altLang="en-US" sz="800">
                <a:latin typeface="Courier New" panose="02070309020205020404" pitchFamily="49" charset="0"/>
              </a:rPr>
              <a:t>    public void startDocument() throws SAXException { }</a:t>
            </a:r>
          </a:p>
          <a:p>
            <a:r>
              <a:rPr lang="pt-BR" altLang="en-US" sz="800">
                <a:latin typeface="Courier New" panose="02070309020205020404" pitchFamily="49" charset="0"/>
              </a:rPr>
              <a:t>    public void endDocument() throws SAXException { }</a:t>
            </a:r>
          </a:p>
          <a:p>
            <a:r>
              <a:rPr lang="pt-BR" altLang="en-US" sz="800">
                <a:latin typeface="Courier New" panose="02070309020205020404" pitchFamily="49" charset="0"/>
              </a:rPr>
              <a:t>    public void startElement(String namespaceURI,</a:t>
            </a:r>
          </a:p>
          <a:p>
            <a:r>
              <a:rPr lang="pt-BR" altLang="en-US" sz="800">
                <a:latin typeface="Courier New" panose="02070309020205020404" pitchFamily="49" charset="0"/>
              </a:rPr>
              <a:t>                             String lName, // local name</a:t>
            </a:r>
          </a:p>
          <a:p>
            <a:r>
              <a:rPr lang="pt-BR" altLang="en-US" sz="800">
                <a:latin typeface="Courier New" panose="02070309020205020404" pitchFamily="49" charset="0"/>
              </a:rPr>
              <a:t>                             String qName, // qualified name</a:t>
            </a:r>
          </a:p>
          <a:p>
            <a:r>
              <a:rPr lang="pt-BR" altLang="en-US" sz="800">
                <a:latin typeface="Courier New" panose="02070309020205020404" pitchFamily="49" charset="0"/>
              </a:rPr>
              <a:t>                             Attributes attrs) throws SAXException {</a:t>
            </a:r>
          </a:p>
          <a:p>
            <a:r>
              <a:rPr lang="pt-BR" altLang="en-US" sz="800">
                <a:latin typeface="Courier New" panose="02070309020205020404" pitchFamily="49" charset="0"/>
              </a:rPr>
              <a:t>        System.out.println(qName);</a:t>
            </a:r>
          </a:p>
          <a:p>
            <a:r>
              <a:rPr lang="pt-BR" altLang="en-US" sz="800">
                <a:latin typeface="Courier New" panose="02070309020205020404" pitchFamily="49" charset="0"/>
              </a:rPr>
              <a:t>    }</a:t>
            </a:r>
          </a:p>
          <a:p>
            <a:r>
              <a:rPr lang="pt-BR" altLang="en-US" sz="800">
                <a:latin typeface="Courier New" panose="02070309020205020404" pitchFamily="49" charset="0"/>
              </a:rPr>
              <a:t>    public void endElement(String namespaceURI,</a:t>
            </a:r>
          </a:p>
          <a:p>
            <a:r>
              <a:rPr lang="pt-BR" altLang="en-US" sz="800">
                <a:latin typeface="Courier New" panose="02070309020205020404" pitchFamily="49" charset="0"/>
              </a:rPr>
              <a:t>                           String sName, // simple name</a:t>
            </a:r>
          </a:p>
          <a:p>
            <a:r>
              <a:rPr lang="pt-BR" altLang="en-US" sz="800">
                <a:latin typeface="Courier New" panose="02070309020205020404" pitchFamily="49" charset="0"/>
              </a:rPr>
              <a:t>                           String qName  // qualified name</a:t>
            </a:r>
          </a:p>
          <a:p>
            <a:r>
              <a:rPr lang="pt-BR" altLang="en-US" sz="800">
                <a:latin typeface="Courier New" panose="02070309020205020404" pitchFamily="49" charset="0"/>
              </a:rPr>
              <a:t>                          ) throws SAXException { }</a:t>
            </a:r>
          </a:p>
          <a:p>
            <a:r>
              <a:rPr lang="pt-BR" altLang="en-US" sz="80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23126431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eXtensible Markup Language</a:t>
            </a:r>
          </a:p>
          <a:p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47A1BA-2336-432C-B6AA-3571DAA732AC}" type="slidenum">
              <a:rPr lang="en-US" altLang="en-US"/>
              <a:pPr/>
              <a:t>81</a:t>
            </a:fld>
            <a:endParaRPr lang="en-US" altLang="en-US"/>
          </a:p>
        </p:txBody>
      </p:sp>
      <p:sp>
        <p:nvSpPr>
          <p:cNvPr id="73523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90500" indent="-190500">
              <a:buFont typeface="Arial" panose="020B0604020202020204" pitchFamily="34" charset="0"/>
              <a:buNone/>
            </a:pPr>
            <a:r>
              <a:rPr lang="pt-BR" altLang="en-US"/>
              <a:t>Use MSXML 3.0 e VB 6.0 para fazer o exercício.</a:t>
            </a:r>
          </a:p>
        </p:txBody>
      </p:sp>
    </p:spTree>
    <p:extLst>
      <p:ext uri="{BB962C8B-B14F-4D97-AF65-F5344CB8AC3E}">
        <p14:creationId xmlns:p14="http://schemas.microsoft.com/office/powerpoint/2010/main" val="519739821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eXtensible Markup Language</a:t>
            </a:r>
          </a:p>
          <a:p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E8B3AA-A01F-4127-9FA4-2F996F337F89}" type="slidenum">
              <a:rPr lang="en-US" altLang="en-US"/>
              <a:pPr/>
              <a:t>82</a:t>
            </a:fld>
            <a:endParaRPr lang="en-US" altLang="en-US"/>
          </a:p>
        </p:txBody>
      </p:sp>
      <p:sp>
        <p:nvSpPr>
          <p:cNvPr id="68813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9513" y="4586288"/>
            <a:ext cx="4384675" cy="3413125"/>
          </a:xfrm>
        </p:spPr>
        <p:txBody>
          <a:bodyPr/>
          <a:lstStyle/>
          <a:p>
            <a:pPr marL="190500" indent="-190500"/>
            <a:r>
              <a:rPr lang="pt-BR" altLang="en-US"/>
              <a:t>A API JDOM pode ser utilizada como uma alternativa do pacote org.w3c.dom, porém JDOM e DOM podem coexistir sem problemas. JDOM utiliza outros parsers para ler texto XML. Para facilitar a leitura de texto XML o JDOM disponibiliza as classes wrapper para alguns parsers.</a:t>
            </a:r>
          </a:p>
          <a:p>
            <a:pPr marL="190500" indent="-190500"/>
            <a:endParaRPr lang="pt-BR" altLang="en-US"/>
          </a:p>
          <a:p>
            <a:pPr marL="190500" indent="-190500"/>
            <a:r>
              <a:rPr lang="pt-BR" altLang="en-US" b="1"/>
              <a:t>Limitações do DOM</a:t>
            </a:r>
          </a:p>
          <a:p>
            <a:pPr marL="190500" indent="-190500">
              <a:buFontTx/>
              <a:buChar char="•"/>
            </a:pPr>
            <a:r>
              <a:rPr lang="pt-BR" altLang="en-US"/>
              <a:t>Independente da Linguagem: O DOM não foi desenhado com a linguagem Java em mente. DOM não faz uso das classes de coleção existentes na linguagem Java.</a:t>
            </a:r>
          </a:p>
          <a:p>
            <a:pPr marL="190500" indent="-190500">
              <a:buFontTx/>
              <a:buChar char="•"/>
            </a:pPr>
            <a:r>
              <a:rPr lang="pt-BR" altLang="en-US"/>
              <a:t>Hierarquias Estritas: O DOM segue a especificação XML a risca. Em XML, tudo é um nó. Todos os outros objetos são derivados do objeto Node.</a:t>
            </a:r>
          </a:p>
          <a:p>
            <a:pPr marL="190500" indent="-190500">
              <a:buFontTx/>
              <a:buChar char="•"/>
            </a:pPr>
            <a:r>
              <a:rPr lang="pt-BR" altLang="en-US"/>
              <a:t>Baseado em Interface: Isto torna a tarefa de construir objetos XML um pouco complexa.</a:t>
            </a:r>
          </a:p>
          <a:p>
            <a:pPr marL="190500" indent="-190500"/>
            <a:endParaRPr lang="pt-BR" altLang="en-US"/>
          </a:p>
          <a:p>
            <a:pPr marL="190500" indent="-190500"/>
            <a:r>
              <a:rPr lang="pt-BR" altLang="en-US" b="1"/>
              <a:t>Vantagens do JDOM</a:t>
            </a:r>
          </a:p>
          <a:p>
            <a:pPr marL="190500" indent="-190500">
              <a:buFontTx/>
              <a:buChar char="•"/>
            </a:pPr>
            <a:r>
              <a:rPr lang="pt-BR" altLang="en-US"/>
              <a:t>Feito para Java: Usa objetos Java.</a:t>
            </a:r>
          </a:p>
          <a:p>
            <a:pPr marL="190500" indent="-190500">
              <a:buFontTx/>
              <a:buChar char="•"/>
            </a:pPr>
            <a:r>
              <a:rPr lang="pt-BR" altLang="en-US"/>
              <a:t>Nenhuma hierarquia: Por exemplo, um elemento XML é uma instância da classe Element, e um atributo XML é uma instância da classe Attribute. Isso facilita programação.</a:t>
            </a:r>
          </a:p>
        </p:txBody>
      </p:sp>
    </p:spTree>
    <p:extLst>
      <p:ext uri="{BB962C8B-B14F-4D97-AF65-F5344CB8AC3E}">
        <p14:creationId xmlns:p14="http://schemas.microsoft.com/office/powerpoint/2010/main" val="3061026072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eXtensible Markup Language</a:t>
            </a:r>
          </a:p>
          <a:p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BA7B4A-384B-4837-A18F-A8840B4694FD}" type="slidenum">
              <a:rPr lang="en-US" altLang="en-US"/>
              <a:pPr/>
              <a:t>83</a:t>
            </a:fld>
            <a:endParaRPr lang="en-US" altLang="en-US"/>
          </a:p>
        </p:txBody>
      </p:sp>
      <p:sp>
        <p:nvSpPr>
          <p:cNvPr id="75673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6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9513" y="4586288"/>
            <a:ext cx="4384675" cy="4100512"/>
          </a:xfrm>
        </p:spPr>
        <p:txBody>
          <a:bodyPr/>
          <a:lstStyle/>
          <a:p>
            <a:r>
              <a:rPr lang="pt-BR" altLang="en-US" b="1"/>
              <a:t>Exemplo – C# usando método Pull para ler documento XML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using System;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using System.Xml;</a:t>
            </a:r>
          </a:p>
          <a:p>
            <a:endParaRPr lang="pt-BR" altLang="en-US" sz="900">
              <a:latin typeface="Courier New" panose="02070309020205020404" pitchFamily="49" charset="0"/>
            </a:endParaRPr>
          </a:p>
          <a:p>
            <a:r>
              <a:rPr lang="pt-BR" altLang="en-US" sz="900">
                <a:latin typeface="Courier New" panose="02070309020205020404" pitchFamily="49" charset="0"/>
              </a:rPr>
              <a:t>public class TestXMLReader : object {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public static void Main() {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  XmlTextReader reader = new XmlTextReader("teste.xml");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  while (reader.Read()) {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    if (reader.NodeType == XmlNodeType.Element) {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      System.Console.WriteLine(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              "Found Element: " + reader.Name);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      if (reader.HasAttributes) {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        while (reader.MoveToNextAttribute())  {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          System.Console.WriteLine(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                "Found Attribute: " + reader.Name);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        } //while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      } //if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    } //if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  } //while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  reader.Close();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  } //Main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82480655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eXtensible Markup Language</a:t>
            </a:r>
          </a:p>
          <a:p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E04F66-6DD1-4D24-8D31-0DE2C2194E52}" type="slidenum">
              <a:rPr lang="en-US" altLang="en-US"/>
              <a:pPr/>
              <a:t>84</a:t>
            </a:fld>
            <a:endParaRPr lang="en-US" altLang="en-US"/>
          </a:p>
        </p:txBody>
      </p:sp>
      <p:sp>
        <p:nvSpPr>
          <p:cNvPr id="42803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en-US" b="1"/>
              <a:t>Objetivo</a:t>
            </a:r>
          </a:p>
          <a:p>
            <a:pPr>
              <a:buFontTx/>
              <a:buChar char="•"/>
            </a:pPr>
            <a:r>
              <a:rPr lang="pt-BR" altLang="en-US"/>
              <a:t>O que quer dizer transformar?</a:t>
            </a:r>
          </a:p>
          <a:p>
            <a:pPr>
              <a:buFontTx/>
              <a:buChar char="•"/>
            </a:pPr>
            <a:r>
              <a:rPr lang="pt-BR" altLang="en-US"/>
              <a:t>Usando CSS para formatar documentos XML.</a:t>
            </a:r>
          </a:p>
          <a:p>
            <a:pPr>
              <a:buFontTx/>
              <a:buChar char="•"/>
            </a:pPr>
            <a:r>
              <a:rPr lang="pt-BR" altLang="en-US"/>
              <a:t>Usando XSLT para transformar documentos XML.</a:t>
            </a:r>
          </a:p>
        </p:txBody>
      </p:sp>
    </p:spTree>
    <p:extLst>
      <p:ext uri="{BB962C8B-B14F-4D97-AF65-F5344CB8AC3E}">
        <p14:creationId xmlns:p14="http://schemas.microsoft.com/office/powerpoint/2010/main" val="3976984365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eXtensible Markup Language</a:t>
            </a:r>
          </a:p>
          <a:p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2ECC6D-004C-4B31-B694-20703D0A45B5}" type="slidenum">
              <a:rPr lang="en-US" altLang="en-US"/>
              <a:pPr/>
              <a:t>85</a:t>
            </a:fld>
            <a:endParaRPr lang="en-US" altLang="en-US"/>
          </a:p>
        </p:txBody>
      </p:sp>
      <p:sp>
        <p:nvSpPr>
          <p:cNvPr id="68915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9513" y="4586288"/>
            <a:ext cx="4356100" cy="3557587"/>
          </a:xfrm>
        </p:spPr>
        <p:txBody>
          <a:bodyPr/>
          <a:lstStyle/>
          <a:p>
            <a:r>
              <a:rPr lang="pt-BR" altLang="en-US"/>
              <a:t>A CSS surgiu para facilitar a separação entre dados e formatação visual. HTML tem o marcador FONT que pode ser utilizado para especificar o estilo da fonte do texto, mas o W3C recomenda a utilização da CSS para formatar documentos HTML, porque isso separa a especificação da formatação do conteúdo. Por exemplo, um texto como:</a:t>
            </a:r>
          </a:p>
          <a:p>
            <a:endParaRPr lang="pt-BR" altLang="en-US"/>
          </a:p>
          <a:p>
            <a:r>
              <a:rPr lang="pt-BR" altLang="en-US" sz="900">
                <a:latin typeface="Courier New" panose="02070309020205020404" pitchFamily="49" charset="0"/>
              </a:rPr>
              <a:t>&lt;P&gt;&lt;FONT face="Arial" size="1"&gt;Isto é um parágrafo&lt;/FONT&gt;&lt;/P&gt;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&lt;P&gt;&lt;FONT face="Arial" size="4"&gt;Isto é outro parágrafo&lt;/FONT&gt;&lt;/P&gt;</a:t>
            </a:r>
          </a:p>
          <a:p>
            <a:endParaRPr lang="pt-BR" altLang="en-US"/>
          </a:p>
          <a:p>
            <a:r>
              <a:rPr lang="pt-BR" altLang="en-US"/>
              <a:t>contém conteúdo dos parágrafos misturado com informação de formatação. Isto tem duas desvantagens:</a:t>
            </a:r>
          </a:p>
          <a:p>
            <a:pPr>
              <a:buFontTx/>
              <a:buChar char="-"/>
            </a:pPr>
            <a:r>
              <a:rPr lang="pt-BR" altLang="en-US"/>
              <a:t>É mais difícil separar o conteúdo das páginas da formatação.</a:t>
            </a:r>
          </a:p>
          <a:p>
            <a:pPr>
              <a:buFontTx/>
              <a:buChar char="-"/>
            </a:pPr>
            <a:r>
              <a:rPr lang="pt-BR" altLang="en-US"/>
              <a:t>É difícil fazer alteração de formatação em todas as páginas mais tarde.</a:t>
            </a:r>
          </a:p>
          <a:p>
            <a:endParaRPr lang="pt-BR" altLang="en-US"/>
          </a:p>
          <a:p>
            <a:r>
              <a:rPr lang="pt-BR" altLang="en-US"/>
              <a:t>A CSS foi desenvolvida como uma forma mais poderosa de fazer a formatação de estilo. Um arquivo de folha de estilo contém especificação de formatação de diversos elementos HTML. Assim, alterando o arquivo de folha de estilo, é possível alterar a formatação de várias páginas ao mesmo tempo.</a:t>
            </a:r>
          </a:p>
        </p:txBody>
      </p:sp>
    </p:spTree>
    <p:extLst>
      <p:ext uri="{BB962C8B-B14F-4D97-AF65-F5344CB8AC3E}">
        <p14:creationId xmlns:p14="http://schemas.microsoft.com/office/powerpoint/2010/main" val="1112498509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eXtensible Markup Language</a:t>
            </a:r>
          </a:p>
          <a:p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0D3A1F-977F-4C91-914D-52A7CFC7EFC9}" type="slidenum">
              <a:rPr lang="en-US" altLang="en-US"/>
              <a:pPr/>
              <a:t>86</a:t>
            </a:fld>
            <a:endParaRPr lang="en-US" altLang="en-US"/>
          </a:p>
        </p:txBody>
      </p:sp>
      <p:sp>
        <p:nvSpPr>
          <p:cNvPr id="69017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en-US" b="1"/>
              <a:t>Arquivo de folha de estilo artigo.css</a:t>
            </a:r>
          </a:p>
          <a:p>
            <a:r>
              <a:rPr lang="pt-BR" altLang="en-US"/>
              <a:t>/* Folha de estilo */</a:t>
            </a:r>
          </a:p>
          <a:p>
            <a:r>
              <a:rPr lang="pt-BR" altLang="en-US"/>
              <a:t>instrumento { display: inline }</a:t>
            </a:r>
          </a:p>
          <a:p>
            <a:r>
              <a:rPr lang="pt-BR" altLang="en-US"/>
              <a:t>artigo, titulo, autor, paragrafo { display: block }</a:t>
            </a:r>
          </a:p>
          <a:p>
            <a:r>
              <a:rPr lang="pt-BR" altLang="en-US"/>
              <a:t>titulo { font-size: 1.3em }</a:t>
            </a:r>
          </a:p>
          <a:p>
            <a:r>
              <a:rPr lang="pt-BR" altLang="en-US"/>
              <a:t>autor { font-style: italic }</a:t>
            </a:r>
          </a:p>
          <a:p>
            <a:r>
              <a:rPr lang="pt-BR" altLang="en-US"/>
              <a:t>artigo, titulo, autor, paragrafo { margin: 0.5em }</a:t>
            </a:r>
          </a:p>
          <a:p>
            <a:r>
              <a:rPr lang="pt-BR" altLang="en-US"/>
              <a:t>instrumento { font-style: italic }</a:t>
            </a:r>
          </a:p>
          <a:p>
            <a:endParaRPr lang="pt-BR" altLang="en-US"/>
          </a:p>
          <a:p>
            <a:r>
              <a:rPr lang="pt-BR" altLang="en-US" b="1"/>
              <a:t>O resultado mostrado pelo IE 5.0</a:t>
            </a:r>
          </a:p>
          <a:p>
            <a:endParaRPr lang="pt-BR" altLang="en-US"/>
          </a:p>
          <a:p>
            <a:r>
              <a:rPr lang="pt-BR" altLang="en-US" sz="1200" b="1"/>
              <a:t>Frederico o Grande encontra Bach</a:t>
            </a:r>
          </a:p>
          <a:p>
            <a:r>
              <a:rPr lang="pt-BR" altLang="en-US" i="1"/>
              <a:t>Johann Nikolaus Forkel</a:t>
            </a:r>
          </a:p>
          <a:p>
            <a:r>
              <a:rPr lang="pt-BR" altLang="en-US"/>
              <a:t>Uma noite, quando ele estava acabando de preparar a </a:t>
            </a:r>
            <a:r>
              <a:rPr lang="pt-BR" altLang="en-US" i="1"/>
              <a:t>flauta</a:t>
            </a:r>
            <a:r>
              <a:rPr lang="pt-BR" altLang="en-US"/>
              <a:t> e seus músicos estavam reunidos, um oficial trouxe a lista de convidados. </a:t>
            </a:r>
          </a:p>
        </p:txBody>
      </p:sp>
    </p:spTree>
    <p:extLst>
      <p:ext uri="{BB962C8B-B14F-4D97-AF65-F5344CB8AC3E}">
        <p14:creationId xmlns:p14="http://schemas.microsoft.com/office/powerpoint/2010/main" val="4017700956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eXtensible Markup Language</a:t>
            </a:r>
          </a:p>
          <a:p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0C80EE-8B21-4FE5-BB18-6CC60E28C8B8}" type="slidenum">
              <a:rPr lang="en-US" altLang="en-US"/>
              <a:pPr/>
              <a:t>87</a:t>
            </a:fld>
            <a:endParaRPr lang="en-US" altLang="en-US"/>
          </a:p>
        </p:txBody>
      </p:sp>
      <p:sp>
        <p:nvSpPr>
          <p:cNvPr id="69120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9513" y="4586288"/>
            <a:ext cx="4356100" cy="4176712"/>
          </a:xfrm>
        </p:spPr>
        <p:txBody>
          <a:bodyPr/>
          <a:lstStyle/>
          <a:p>
            <a:r>
              <a:rPr lang="pt-BR" altLang="en-US"/>
              <a:t>O seletor consiste de tudo até a primeira chave ‘{‘. Um seletor é sempre seguido pelo bloco {}. Quando um aplicativo não pode entender o seletor o bloco {} é ignorado.</a:t>
            </a:r>
          </a:p>
          <a:p>
            <a:endParaRPr lang="pt-BR" altLang="en-US"/>
          </a:p>
          <a:p>
            <a:r>
              <a:rPr lang="pt-BR" altLang="en-US" b="1"/>
              <a:t>Exemplos de Seletores Ilegais</a:t>
            </a:r>
          </a:p>
          <a:p>
            <a:r>
              <a:rPr lang="pt-BR" altLang="en-US"/>
              <a:t>Por exemplo, como "&amp;" não é um símbolo válido em CSS2, um navegador CSS2 vai ignorar a linha dois inteiramente e não vai atribuir a cor vermelha ao elemento H3: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H1, H2 {color: green }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H3, H4 &amp; H5 {color: red }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H6 {color: black }</a:t>
            </a:r>
          </a:p>
          <a:p>
            <a:endParaRPr lang="pt-BR" altLang="en-US" sz="900">
              <a:latin typeface="Courier New" panose="02070309020205020404" pitchFamily="49" charset="0"/>
            </a:endParaRPr>
          </a:p>
          <a:p>
            <a:r>
              <a:rPr lang="pt-BR" altLang="en-US"/>
              <a:t>Uma declaração contém propriedades ou pode está vazia. Uma propriedade é seguida por dois pontos ‘:’ e um valor. Várias propriedades podem ser separadas dentro da mesma declaração pelo ponto e virgula ‘;’. Por exemplo,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instrumento { color: blue; font-style: italic }</a:t>
            </a:r>
          </a:p>
        </p:txBody>
      </p:sp>
    </p:spTree>
    <p:extLst>
      <p:ext uri="{BB962C8B-B14F-4D97-AF65-F5344CB8AC3E}">
        <p14:creationId xmlns:p14="http://schemas.microsoft.com/office/powerpoint/2010/main" val="886790850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eXtensible Markup Language</a:t>
            </a:r>
          </a:p>
          <a:p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2D11BD-C6B6-4A49-9483-AB9FD6A59C3A}" type="slidenum">
              <a:rPr lang="en-US" altLang="en-US"/>
              <a:pPr/>
              <a:t>88</a:t>
            </a:fld>
            <a:endParaRPr lang="en-US" altLang="en-US"/>
          </a:p>
        </p:txBody>
      </p:sp>
      <p:sp>
        <p:nvSpPr>
          <p:cNvPr id="69427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9513" y="4586288"/>
            <a:ext cx="4384675" cy="3797300"/>
          </a:xfrm>
        </p:spPr>
        <p:txBody>
          <a:bodyPr/>
          <a:lstStyle/>
          <a:p>
            <a:r>
              <a:rPr lang="pt-BR" altLang="en-US" b="1"/>
              <a:t>Exemplos de Tipos de Seletores</a:t>
            </a:r>
          </a:p>
          <a:p>
            <a:r>
              <a:rPr lang="pt-BR" altLang="en-US"/>
              <a:t>Seletor Universal</a:t>
            </a:r>
          </a:p>
          <a:p>
            <a:pPr lvl="1"/>
            <a:r>
              <a:rPr lang="pt-BR" altLang="en-US" sz="900">
                <a:latin typeface="Courier New" panose="02070309020205020404" pitchFamily="49" charset="0"/>
              </a:rPr>
              <a:t>* { color: blue }</a:t>
            </a:r>
          </a:p>
          <a:p>
            <a:r>
              <a:rPr lang="pt-BR" altLang="en-US"/>
              <a:t>Seletor de tipo</a:t>
            </a:r>
          </a:p>
          <a:p>
            <a:pPr lvl="1"/>
            <a:r>
              <a:rPr lang="pt-BR" altLang="en-US" sz="900">
                <a:latin typeface="Courier New" panose="02070309020205020404" pitchFamily="49" charset="0"/>
              </a:rPr>
              <a:t>H1 { color: blue }</a:t>
            </a:r>
          </a:p>
          <a:p>
            <a:r>
              <a:rPr lang="pt-BR" altLang="en-US"/>
              <a:t>Seletor de descendente</a:t>
            </a:r>
          </a:p>
          <a:p>
            <a:pPr lvl="1"/>
            <a:r>
              <a:rPr lang="pt-BR" altLang="en-US" sz="900">
                <a:latin typeface="Courier New" panose="02070309020205020404" pitchFamily="49" charset="0"/>
              </a:rPr>
              <a:t>paragrafo { color: blue }</a:t>
            </a:r>
          </a:p>
          <a:p>
            <a:pPr lvl="1"/>
            <a:r>
              <a:rPr lang="pt-BR" altLang="en-US" sz="900">
                <a:latin typeface="Courier New" panose="02070309020205020404" pitchFamily="49" charset="0"/>
              </a:rPr>
              <a:t>instrumento { color: blue; font-style: italic }</a:t>
            </a:r>
          </a:p>
          <a:p>
            <a:pPr lvl="1"/>
            <a:r>
              <a:rPr lang="pt-BR" altLang="en-US" sz="900">
                <a:latin typeface="Courier New" panose="02070309020205020404" pitchFamily="49" charset="0"/>
              </a:rPr>
              <a:t>paragrafo instrumento { color: red }</a:t>
            </a:r>
          </a:p>
          <a:p>
            <a:r>
              <a:rPr lang="pt-BR" altLang="en-US"/>
              <a:t>Seletor de filho</a:t>
            </a:r>
          </a:p>
          <a:p>
            <a:pPr lvl="1"/>
            <a:r>
              <a:rPr lang="pt-BR" altLang="en-US" sz="900">
                <a:latin typeface="Courier New" panose="02070309020205020404" pitchFamily="49" charset="0"/>
              </a:rPr>
              <a:t>BODY &gt; P { line-height: 1.3 }</a:t>
            </a:r>
          </a:p>
          <a:p>
            <a:r>
              <a:rPr lang="pt-BR" altLang="en-US"/>
              <a:t>Seletor de irmão adjacente</a:t>
            </a:r>
          </a:p>
          <a:p>
            <a:pPr lvl="1"/>
            <a:r>
              <a:rPr lang="pt-BR" altLang="en-US" sz="900">
                <a:latin typeface="Courier New" panose="02070309020205020404" pitchFamily="49" charset="0"/>
              </a:rPr>
              <a:t>H1 + H2 { margin-top: -5mm }</a:t>
            </a:r>
          </a:p>
          <a:p>
            <a:r>
              <a:rPr lang="pt-BR" altLang="en-US"/>
              <a:t>Seletor de atributos</a:t>
            </a:r>
          </a:p>
          <a:p>
            <a:pPr lvl="1"/>
            <a:r>
              <a:rPr lang="pt-BR" altLang="en-US" sz="900">
                <a:latin typeface="Courier New" panose="02070309020205020404" pitchFamily="49" charset="0"/>
              </a:rPr>
              <a:t>*[LANG=fr] { display: none }</a:t>
            </a:r>
          </a:p>
          <a:p>
            <a:r>
              <a:rPr lang="pt-BR" altLang="en-US"/>
              <a:t>Seletor de classe (válido somente para HTML)</a:t>
            </a:r>
          </a:p>
          <a:p>
            <a:pPr lvl="1"/>
            <a:r>
              <a:rPr lang="pt-BR" altLang="en-US" sz="900">
                <a:latin typeface="Courier New" panose="02070309020205020404" pitchFamily="49" charset="0"/>
              </a:rPr>
              <a:t>p.titulo { color: red }</a:t>
            </a:r>
          </a:p>
          <a:p>
            <a:r>
              <a:rPr lang="pt-BR" altLang="en-US"/>
              <a:t>Seletor de ID</a:t>
            </a:r>
          </a:p>
          <a:p>
            <a:pPr lvl="1"/>
            <a:r>
              <a:rPr lang="pt-BR" altLang="en-US" sz="900">
                <a:latin typeface="Courier New" panose="02070309020205020404" pitchFamily="49" charset="0"/>
              </a:rPr>
              <a:t>H1#chapter1 { text-align: center }</a:t>
            </a:r>
          </a:p>
        </p:txBody>
      </p:sp>
    </p:spTree>
    <p:extLst>
      <p:ext uri="{BB962C8B-B14F-4D97-AF65-F5344CB8AC3E}">
        <p14:creationId xmlns:p14="http://schemas.microsoft.com/office/powerpoint/2010/main" val="205550962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eXtensible Markup Language</a:t>
            </a:r>
          </a:p>
          <a:p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9608BB-8646-4A73-9DF1-6FD3DD78AB71}" type="slidenum">
              <a:rPr lang="en-US" altLang="en-US"/>
              <a:pPr/>
              <a:t>89</a:t>
            </a:fld>
            <a:endParaRPr lang="en-US" altLang="en-US"/>
          </a:p>
        </p:txBody>
      </p:sp>
      <p:sp>
        <p:nvSpPr>
          <p:cNvPr id="69632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9513" y="4586288"/>
            <a:ext cx="4384675" cy="3490912"/>
          </a:xfrm>
        </p:spPr>
        <p:txBody>
          <a:bodyPr/>
          <a:lstStyle/>
          <a:p>
            <a:r>
              <a:rPr lang="pt-BR" altLang="en-US" b="1"/>
              <a:t>Pseudo-classes</a:t>
            </a:r>
          </a:p>
          <a:p>
            <a:r>
              <a:rPr lang="pt-BR" altLang="en-US"/>
              <a:t>:first-child</a:t>
            </a:r>
          </a:p>
          <a:p>
            <a:pPr lvl="1"/>
            <a:r>
              <a:rPr lang="pt-BR" altLang="en-US" sz="900">
                <a:latin typeface="Courier New" panose="02070309020205020404" pitchFamily="49" charset="0"/>
              </a:rPr>
              <a:t>DIV &gt; P:first-child { text-indent: 0 }</a:t>
            </a:r>
          </a:p>
          <a:p>
            <a:r>
              <a:rPr lang="pt-BR" altLang="en-US"/>
              <a:t>:link e :visited</a:t>
            </a:r>
          </a:p>
          <a:p>
            <a:pPr lvl="1"/>
            <a:r>
              <a:rPr lang="pt-BR" altLang="en-US" sz="900">
                <a:latin typeface="Courier New" panose="02070309020205020404" pitchFamily="49" charset="0"/>
              </a:rPr>
              <a:t>A:link { color: red }</a:t>
            </a:r>
          </a:p>
          <a:p>
            <a:r>
              <a:rPr lang="pt-BR" altLang="en-US"/>
              <a:t>:hover, :active, e :focus</a:t>
            </a:r>
          </a:p>
          <a:p>
            <a:pPr lvl="1"/>
            <a:r>
              <a:rPr lang="pt-BR" altLang="en-US" sz="900">
                <a:latin typeface="Courier New" panose="02070309020205020404" pitchFamily="49" charset="0"/>
              </a:rPr>
              <a:t>A:focus { background: yellow }</a:t>
            </a:r>
          </a:p>
          <a:p>
            <a:r>
              <a:rPr lang="pt-BR" altLang="en-US"/>
              <a:t>:lang</a:t>
            </a:r>
          </a:p>
          <a:p>
            <a:pPr lvl="1"/>
            <a:r>
              <a:rPr lang="pt-BR" altLang="en-US" sz="900">
                <a:latin typeface="Courier New" panose="02070309020205020404" pitchFamily="49" charset="0"/>
              </a:rPr>
              <a:t>HTML:lang(fr) { quotes: '« ' ' »' }</a:t>
            </a:r>
          </a:p>
          <a:p>
            <a:endParaRPr lang="pt-BR" altLang="en-US"/>
          </a:p>
          <a:p>
            <a:r>
              <a:rPr lang="pt-BR" altLang="en-US" b="1"/>
              <a:t>Pseudo-elementos</a:t>
            </a:r>
          </a:p>
          <a:p>
            <a:r>
              <a:rPr lang="pt-BR" altLang="en-US"/>
              <a:t>:first-line</a:t>
            </a:r>
          </a:p>
          <a:p>
            <a:pPr lvl="1"/>
            <a:r>
              <a:rPr lang="pt-BR" altLang="en-US" sz="900">
                <a:latin typeface="Courier New" panose="02070309020205020404" pitchFamily="49" charset="0"/>
              </a:rPr>
              <a:t>P:first-line { text-transform: uppercase }</a:t>
            </a:r>
          </a:p>
          <a:p>
            <a:r>
              <a:rPr lang="pt-BR" altLang="en-US"/>
              <a:t>:first-letter</a:t>
            </a:r>
          </a:p>
          <a:p>
            <a:pPr lvl="1"/>
            <a:r>
              <a:rPr lang="pt-BR" altLang="en-US" sz="900">
                <a:latin typeface="Courier New" panose="02070309020205020404" pitchFamily="49" charset="0"/>
              </a:rPr>
              <a:t>P:first-letter { color: green; font-size: 200% }</a:t>
            </a:r>
          </a:p>
          <a:p>
            <a:r>
              <a:rPr lang="pt-BR" altLang="en-US"/>
              <a:t>:before e :after</a:t>
            </a:r>
          </a:p>
          <a:p>
            <a:pPr lvl="1"/>
            <a:r>
              <a:rPr lang="pt-BR" altLang="en-US" sz="900">
                <a:latin typeface="Courier New" panose="02070309020205020404" pitchFamily="49" charset="0"/>
              </a:rPr>
              <a:t>H1:before {content: counter(chapno, upper-roman) ". "}</a:t>
            </a:r>
          </a:p>
        </p:txBody>
      </p:sp>
    </p:spTree>
    <p:extLst>
      <p:ext uri="{BB962C8B-B14F-4D97-AF65-F5344CB8AC3E}">
        <p14:creationId xmlns:p14="http://schemas.microsoft.com/office/powerpoint/2010/main" val="34906223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eXtensible Markup Language</a:t>
            </a:r>
          </a:p>
          <a:p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59DC72-071C-46AE-A62B-2DF800828FF7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44237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4524375"/>
            <a:ext cx="4803775" cy="4313238"/>
          </a:xfrm>
        </p:spPr>
        <p:txBody>
          <a:bodyPr/>
          <a:lstStyle/>
          <a:p>
            <a:r>
              <a:rPr lang="pt-BR" altLang="en-US" sz="1200" b="1"/>
              <a:t>Outros Padrões Relacionados a XML</a:t>
            </a:r>
          </a:p>
          <a:p>
            <a:r>
              <a:rPr lang="pt-BR" altLang="en-US" sz="900" b="1"/>
              <a:t>Espaços Identificadores</a:t>
            </a:r>
          </a:p>
          <a:p>
            <a:pPr>
              <a:buFontTx/>
              <a:buChar char="•"/>
            </a:pPr>
            <a:r>
              <a:rPr lang="pt-BR" altLang="en-US"/>
              <a:t>Usados para qualificar elementos e atributos XML.</a:t>
            </a:r>
          </a:p>
          <a:p>
            <a:endParaRPr lang="pt-BR" altLang="en-US"/>
          </a:p>
          <a:p>
            <a:r>
              <a:rPr lang="pt-BR" altLang="en-US" b="1"/>
              <a:t>XPATH</a:t>
            </a:r>
          </a:p>
          <a:p>
            <a:pPr>
              <a:buFontTx/>
              <a:buChar char="•"/>
            </a:pPr>
            <a:r>
              <a:rPr lang="pt-BR" altLang="en-US"/>
              <a:t>Usado para referenciar e selecionar elementos e atributos no documento XML.</a:t>
            </a:r>
          </a:p>
          <a:p>
            <a:endParaRPr lang="pt-BR" altLang="en-US"/>
          </a:p>
          <a:p>
            <a:r>
              <a:rPr lang="pt-BR" altLang="en-US" sz="900" b="1"/>
              <a:t>Folhas de Estilos</a:t>
            </a:r>
          </a:p>
          <a:p>
            <a:pPr>
              <a:buFontTx/>
              <a:buChar char="•"/>
            </a:pPr>
            <a:r>
              <a:rPr lang="pt-BR" altLang="en-US"/>
              <a:t>CSS (Folha de estilo em cascata)</a:t>
            </a:r>
          </a:p>
          <a:p>
            <a:pPr lvl="1">
              <a:buFontTx/>
              <a:buChar char="•"/>
            </a:pPr>
            <a:r>
              <a:rPr lang="pt-BR" altLang="en-US"/>
              <a:t>Usado para formatar elementos XML para visualização.</a:t>
            </a:r>
          </a:p>
          <a:p>
            <a:pPr>
              <a:buFontTx/>
              <a:buChar char="•"/>
            </a:pPr>
            <a:r>
              <a:rPr lang="pt-BR" altLang="en-US"/>
              <a:t>XSL (Folha de estilo estendido)</a:t>
            </a:r>
          </a:p>
          <a:p>
            <a:pPr lvl="1">
              <a:buFontTx/>
              <a:buChar char="•"/>
            </a:pPr>
            <a:r>
              <a:rPr lang="pt-BR" altLang="en-US"/>
              <a:t>Usado para transformar documento XML para HTML, texto, XSL-FO ou XML. É mais complexo do que CSS.</a:t>
            </a:r>
          </a:p>
          <a:p>
            <a:endParaRPr lang="pt-BR" altLang="en-US"/>
          </a:p>
          <a:p>
            <a:r>
              <a:rPr lang="pt-BR" altLang="en-US" sz="900" b="1"/>
              <a:t>DOM e SAX</a:t>
            </a:r>
          </a:p>
          <a:p>
            <a:pPr>
              <a:buFontTx/>
              <a:buChar char="•"/>
            </a:pPr>
            <a:r>
              <a:rPr lang="pt-BR" altLang="en-US"/>
              <a:t>Fornecem acesso programático aos documentos XML. Document Object Model (DOM) é mais complexo do que Simple API For XML (SAX). SAX é mais leve e baseada em eventos.</a:t>
            </a:r>
          </a:p>
          <a:p>
            <a:endParaRPr lang="pt-BR" altLang="en-US"/>
          </a:p>
          <a:p>
            <a:r>
              <a:rPr lang="pt-BR" altLang="en-US" sz="900" b="1"/>
              <a:t>XLink e XPointer </a:t>
            </a:r>
          </a:p>
          <a:p>
            <a:pPr>
              <a:buFontTx/>
              <a:buChar char="•"/>
            </a:pPr>
            <a:r>
              <a:rPr lang="pt-BR" altLang="en-US"/>
              <a:t>Usados para vincular diferentes documentos XML.</a:t>
            </a:r>
          </a:p>
        </p:txBody>
      </p:sp>
    </p:spTree>
    <p:extLst>
      <p:ext uri="{BB962C8B-B14F-4D97-AF65-F5344CB8AC3E}">
        <p14:creationId xmlns:p14="http://schemas.microsoft.com/office/powerpoint/2010/main" val="3514842008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eXtensible Markup Language</a:t>
            </a:r>
          </a:p>
          <a:p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10F693-3457-497C-9AA8-2AB6882D7541}" type="slidenum">
              <a:rPr lang="en-US" altLang="en-US"/>
              <a:pPr/>
              <a:t>90</a:t>
            </a:fld>
            <a:endParaRPr lang="en-US" altLang="en-US"/>
          </a:p>
        </p:txBody>
      </p:sp>
      <p:sp>
        <p:nvSpPr>
          <p:cNvPr id="69837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24375"/>
            <a:ext cx="4652962" cy="4389438"/>
          </a:xfrm>
        </p:spPr>
        <p:txBody>
          <a:bodyPr/>
          <a:lstStyle/>
          <a:p>
            <a:r>
              <a:rPr lang="pt-BR" altLang="en-US" b="1"/>
              <a:t>Comprimento</a:t>
            </a:r>
          </a:p>
          <a:p>
            <a:r>
              <a:rPr lang="pt-BR" altLang="en-US"/>
              <a:t>Comprimento é usado para definir altura, largura e tamanho em geral. Um valor comprimento é um número seguido por uma unidade de medida. As unidades de medida são abreviadas usando dois caracteres: em – altura da fonte de um elemento; px – pixeis; in – polegadas; cm – centímetros; mm – milímetros; pt – pontos, aonde cada ponto é 1/72 polegadas; pc – picas, aonde cada pica é 12 pontos.</a:t>
            </a:r>
          </a:p>
          <a:p>
            <a:endParaRPr lang="pt-BR" altLang="en-US"/>
          </a:p>
          <a:p>
            <a:r>
              <a:rPr lang="pt-BR" altLang="en-US" b="1"/>
              <a:t>Porcentagem</a:t>
            </a:r>
          </a:p>
          <a:p>
            <a:r>
              <a:rPr lang="pt-BR" altLang="en-US"/>
              <a:t>Porcentagens são usadas para largura, altura e posição. Uma porcentagem é um número seguido por sinal de porcentagem “%”.</a:t>
            </a:r>
          </a:p>
          <a:p>
            <a:endParaRPr lang="pt-BR" altLang="en-US"/>
          </a:p>
          <a:p>
            <a:r>
              <a:rPr lang="pt-BR" altLang="en-US" b="1"/>
              <a:t>Cor</a:t>
            </a:r>
          </a:p>
          <a:p>
            <a:r>
              <a:rPr lang="pt-BR" altLang="en-US"/>
              <a:t>Existem várias formas de especificar cor. A primeira forma usa um valor hexadecimal para especificar a cor (RGB), por exemplo, #FFFFFF é a cor branca, #FF0000 é a cor vermelha saturada, e #00FF00 é a cor verde saturada. A segunda forma usa uma especificação RGB explicita, por exemplo, </a:t>
            </a:r>
            <a:r>
              <a:rPr lang="pt-BR" altLang="en-US" sz="900">
                <a:latin typeface="Courier New" panose="02070309020205020404" pitchFamily="49" charset="0"/>
              </a:rPr>
              <a:t>color: rgb(0, 0, 255)</a:t>
            </a:r>
            <a:r>
              <a:rPr lang="pt-BR" altLang="en-US"/>
              <a:t> ou </a:t>
            </a:r>
            <a:r>
              <a:rPr lang="pt-BR" altLang="en-US" sz="900">
                <a:latin typeface="Courier New" panose="02070309020205020404" pitchFamily="49" charset="0"/>
              </a:rPr>
              <a:t>color: rgb(0%, 0%, 100%)</a:t>
            </a:r>
            <a:r>
              <a:rPr lang="pt-BR" altLang="en-US"/>
              <a:t>. A terceira forma utiliza as palavras chave: black, maroon, green, navy, silver, red, lime, blue, gray, purple, olive, teal, white, fuchsia, yellow, e aqua.</a:t>
            </a:r>
          </a:p>
          <a:p>
            <a:endParaRPr lang="pt-BR" altLang="en-US"/>
          </a:p>
          <a:p>
            <a:r>
              <a:rPr lang="pt-BR" altLang="en-US" b="1"/>
              <a:t>URL</a:t>
            </a:r>
          </a:p>
          <a:p>
            <a:r>
              <a:rPr lang="pt-BR" altLang="en-US"/>
              <a:t>URL é usado para imagens. Por exemplo: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background: url(http://www.w3.org/images/logo.gif)</a:t>
            </a:r>
          </a:p>
          <a:p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953574369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eXtensible Markup Language</a:t>
            </a:r>
          </a:p>
          <a:p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1396A0-BEC4-4E83-B871-B2F43D23E094}" type="slidenum">
              <a:rPr lang="en-US" altLang="en-US"/>
              <a:pPr/>
              <a:t>91</a:t>
            </a:fld>
            <a:endParaRPr lang="en-US" altLang="en-US"/>
          </a:p>
        </p:txBody>
      </p:sp>
      <p:sp>
        <p:nvSpPr>
          <p:cNvPr id="69222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6300" y="4518025"/>
            <a:ext cx="4889500" cy="44497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pt-BR" altLang="en-US" b="1"/>
              <a:t>Display</a:t>
            </a:r>
          </a:p>
          <a:p>
            <a:pPr>
              <a:lnSpc>
                <a:spcPct val="90000"/>
              </a:lnSpc>
            </a:pPr>
            <a:r>
              <a:rPr lang="pt-BR" altLang="en-US"/>
              <a:t>Determina como um elemento será mostrado. Essa propriedade tem os seguintes valores: </a:t>
            </a:r>
            <a:r>
              <a:rPr lang="pt-BR" altLang="en-US" sz="900">
                <a:latin typeface="Courier New" panose="02070309020205020404" pitchFamily="49" charset="0"/>
              </a:rPr>
              <a:t>block</a:t>
            </a:r>
            <a:r>
              <a:rPr lang="pt-BR" altLang="en-US"/>
              <a:t>, </a:t>
            </a:r>
            <a:r>
              <a:rPr lang="pt-BR" altLang="en-US" sz="900">
                <a:latin typeface="Courier New" panose="02070309020205020404" pitchFamily="49" charset="0"/>
              </a:rPr>
              <a:t>inline</a:t>
            </a:r>
            <a:r>
              <a:rPr lang="pt-BR" altLang="en-US"/>
              <a:t>, </a:t>
            </a:r>
            <a:r>
              <a:rPr lang="pt-BR" altLang="en-US" sz="900">
                <a:latin typeface="Courier New" panose="02070309020205020404" pitchFamily="49" charset="0"/>
              </a:rPr>
              <a:t>list-item</a:t>
            </a:r>
            <a:r>
              <a:rPr lang="pt-BR" altLang="en-US"/>
              <a:t>, </a:t>
            </a:r>
            <a:r>
              <a:rPr lang="pt-BR" altLang="en-US" sz="900">
                <a:latin typeface="Courier New" panose="02070309020205020404" pitchFamily="49" charset="0"/>
              </a:rPr>
              <a:t>none</a:t>
            </a:r>
            <a:r>
              <a:rPr lang="pt-BR" altLang="en-US"/>
              <a:t>. A declaração </a:t>
            </a:r>
            <a:r>
              <a:rPr lang="pt-BR" altLang="en-US" sz="900">
                <a:latin typeface="Courier New" panose="02070309020205020404" pitchFamily="49" charset="0"/>
              </a:rPr>
              <a:t>"display: block"</a:t>
            </a:r>
            <a:r>
              <a:rPr lang="pt-BR" altLang="en-US"/>
              <a:t> cria um novo bloco contendo o texto do elemento. A declaração </a:t>
            </a:r>
            <a:r>
              <a:rPr lang="pt-BR" altLang="en-US" sz="900">
                <a:latin typeface="Courier New" panose="02070309020205020404" pitchFamily="49" charset="0"/>
              </a:rPr>
              <a:t>"display: inline"</a:t>
            </a:r>
            <a:r>
              <a:rPr lang="pt-BR" altLang="en-US"/>
              <a:t> evita criar um novo bloco e mostra o texto dentro do bloco do elemento pai. A declaração </a:t>
            </a:r>
            <a:r>
              <a:rPr lang="pt-BR" altLang="en-US" sz="900">
                <a:latin typeface="Courier New" panose="02070309020205020404" pitchFamily="49" charset="0"/>
              </a:rPr>
              <a:t>"display: none"</a:t>
            </a:r>
            <a:r>
              <a:rPr lang="pt-BR" altLang="en-US"/>
              <a:t> suprime o elemento.</a:t>
            </a:r>
          </a:p>
          <a:p>
            <a:pPr>
              <a:lnSpc>
                <a:spcPct val="90000"/>
              </a:lnSpc>
            </a:pPr>
            <a:endParaRPr lang="pt-BR" altLang="en-US"/>
          </a:p>
          <a:p>
            <a:pPr>
              <a:lnSpc>
                <a:spcPct val="90000"/>
              </a:lnSpc>
            </a:pPr>
            <a:r>
              <a:rPr lang="pt-BR" altLang="en-US" b="1"/>
              <a:t>Margem</a:t>
            </a:r>
          </a:p>
          <a:p>
            <a:pPr>
              <a:lnSpc>
                <a:spcPct val="90000"/>
              </a:lnSpc>
            </a:pPr>
            <a:r>
              <a:rPr lang="pt-BR" altLang="en-US"/>
              <a:t>Tem quatro propriedades de margem para uma caixa: </a:t>
            </a:r>
            <a:r>
              <a:rPr lang="pt-BR" altLang="en-US" sz="900">
                <a:latin typeface="Courier New" panose="02070309020205020404" pitchFamily="49" charset="0"/>
              </a:rPr>
              <a:t>margin-top</a:t>
            </a:r>
            <a:r>
              <a:rPr lang="pt-BR" altLang="en-US"/>
              <a:t>, </a:t>
            </a:r>
            <a:r>
              <a:rPr lang="pt-BR" altLang="en-US" sz="900">
                <a:latin typeface="Courier New" panose="02070309020205020404" pitchFamily="49" charset="0"/>
              </a:rPr>
              <a:t>margin-right</a:t>
            </a:r>
            <a:r>
              <a:rPr lang="pt-BR" altLang="en-US"/>
              <a:t>, </a:t>
            </a:r>
            <a:r>
              <a:rPr lang="pt-BR" altLang="en-US" sz="900">
                <a:latin typeface="Courier New" panose="02070309020205020404" pitchFamily="49" charset="0"/>
              </a:rPr>
              <a:t>margin-bottom</a:t>
            </a:r>
            <a:r>
              <a:rPr lang="pt-BR" altLang="en-US"/>
              <a:t>, e </a:t>
            </a:r>
            <a:r>
              <a:rPr lang="pt-BR" altLang="en-US" sz="900">
                <a:latin typeface="Courier New" panose="02070309020205020404" pitchFamily="49" charset="0"/>
              </a:rPr>
              <a:t>margin-left</a:t>
            </a:r>
            <a:r>
              <a:rPr lang="pt-BR" altLang="en-US"/>
              <a:t>, por exemplo, </a:t>
            </a:r>
            <a:r>
              <a:rPr lang="pt-BR" altLang="en-US" sz="900">
                <a:latin typeface="Courier New" panose="02070309020205020404" pitchFamily="49" charset="0"/>
              </a:rPr>
              <a:t>margin-top: 10px;</a:t>
            </a:r>
            <a:r>
              <a:rPr lang="pt-BR" altLang="en-US"/>
              <a:t>. A outra forma de definir a margem é utilizando a propriedade "margin" para especificar as quatro margens de uma só vez.</a:t>
            </a:r>
          </a:p>
          <a:p>
            <a:pPr>
              <a:lnSpc>
                <a:spcPct val="90000"/>
              </a:lnSpc>
            </a:pPr>
            <a:endParaRPr lang="pt-BR" altLang="en-US"/>
          </a:p>
          <a:p>
            <a:pPr>
              <a:lnSpc>
                <a:spcPct val="90000"/>
              </a:lnSpc>
            </a:pPr>
            <a:r>
              <a:rPr lang="pt-BR" altLang="en-US" b="1"/>
              <a:t>Padding</a:t>
            </a:r>
          </a:p>
          <a:p>
            <a:pPr>
              <a:lnSpc>
                <a:spcPct val="90000"/>
              </a:lnSpc>
            </a:pPr>
            <a:r>
              <a:rPr lang="pt-BR" altLang="en-US"/>
              <a:t>É especificado exatamente como margem usando as propriedades </a:t>
            </a:r>
            <a:r>
              <a:rPr lang="pt-BR" altLang="en-US" sz="900">
                <a:latin typeface="Courier New" panose="02070309020205020404" pitchFamily="49" charset="0"/>
              </a:rPr>
              <a:t>padding-top</a:t>
            </a:r>
            <a:r>
              <a:rPr lang="pt-BR" altLang="en-US"/>
              <a:t>, </a:t>
            </a:r>
            <a:r>
              <a:rPr lang="pt-BR" altLang="en-US" sz="900">
                <a:latin typeface="Courier New" panose="02070309020205020404" pitchFamily="49" charset="0"/>
              </a:rPr>
              <a:t>padding-right</a:t>
            </a:r>
            <a:r>
              <a:rPr lang="pt-BR" altLang="en-US"/>
              <a:t>, </a:t>
            </a:r>
            <a:r>
              <a:rPr lang="pt-BR" altLang="en-US" sz="900">
                <a:latin typeface="Courier New" panose="02070309020205020404" pitchFamily="49" charset="0"/>
              </a:rPr>
              <a:t>padding-bottom</a:t>
            </a:r>
            <a:r>
              <a:rPr lang="pt-BR" altLang="en-US"/>
              <a:t> e </a:t>
            </a:r>
            <a:r>
              <a:rPr lang="pt-BR" altLang="en-US" sz="900">
                <a:latin typeface="Courier New" panose="02070309020205020404" pitchFamily="49" charset="0"/>
              </a:rPr>
              <a:t>padding-left</a:t>
            </a:r>
            <a:r>
              <a:rPr lang="pt-BR" altLang="en-US"/>
              <a:t>, ou apenas </a:t>
            </a:r>
            <a:r>
              <a:rPr lang="pt-BR" altLang="en-US" sz="900">
                <a:latin typeface="Courier New" panose="02070309020205020404" pitchFamily="49" charset="0"/>
              </a:rPr>
              <a:t>padding</a:t>
            </a:r>
            <a:r>
              <a:rPr lang="pt-BR" altLang="en-US"/>
              <a:t>.</a:t>
            </a:r>
          </a:p>
          <a:p>
            <a:pPr>
              <a:lnSpc>
                <a:spcPct val="90000"/>
              </a:lnSpc>
            </a:pPr>
            <a:endParaRPr lang="pt-BR" altLang="en-US"/>
          </a:p>
          <a:p>
            <a:pPr>
              <a:lnSpc>
                <a:spcPct val="90000"/>
              </a:lnSpc>
            </a:pPr>
            <a:r>
              <a:rPr lang="pt-BR" altLang="en-US" b="1"/>
              <a:t>Borda</a:t>
            </a:r>
          </a:p>
          <a:p>
            <a:pPr>
              <a:lnSpc>
                <a:spcPct val="90000"/>
              </a:lnSpc>
            </a:pPr>
            <a:r>
              <a:rPr lang="pt-BR" altLang="en-US"/>
              <a:t>Usando a propriedade "border" podemos definir o estilo da borda. Os valores válidos são: </a:t>
            </a:r>
            <a:r>
              <a:rPr lang="pt-BR" altLang="en-US" sz="900">
                <a:latin typeface="Courier New" panose="02070309020205020404" pitchFamily="49" charset="0"/>
              </a:rPr>
              <a:t>none</a:t>
            </a:r>
            <a:r>
              <a:rPr lang="pt-BR" altLang="en-US"/>
              <a:t>, </a:t>
            </a:r>
            <a:r>
              <a:rPr lang="pt-BR" altLang="en-US" sz="900">
                <a:latin typeface="Courier New" panose="02070309020205020404" pitchFamily="49" charset="0"/>
              </a:rPr>
              <a:t>dotted</a:t>
            </a:r>
            <a:r>
              <a:rPr lang="pt-BR" altLang="en-US"/>
              <a:t>, </a:t>
            </a:r>
            <a:r>
              <a:rPr lang="pt-BR" altLang="en-US" sz="900">
                <a:latin typeface="Courier New" panose="02070309020205020404" pitchFamily="49" charset="0"/>
              </a:rPr>
              <a:t>dashed</a:t>
            </a:r>
            <a:r>
              <a:rPr lang="pt-BR" altLang="en-US"/>
              <a:t>, </a:t>
            </a:r>
            <a:r>
              <a:rPr lang="pt-BR" altLang="en-US" sz="900">
                <a:latin typeface="Courier New" panose="02070309020205020404" pitchFamily="49" charset="0"/>
              </a:rPr>
              <a:t>solid</a:t>
            </a:r>
            <a:r>
              <a:rPr lang="pt-BR" altLang="en-US"/>
              <a:t>, </a:t>
            </a:r>
            <a:r>
              <a:rPr lang="pt-BR" altLang="en-US" sz="900">
                <a:latin typeface="Courier New" panose="02070309020205020404" pitchFamily="49" charset="0"/>
              </a:rPr>
              <a:t>double</a:t>
            </a:r>
            <a:r>
              <a:rPr lang="pt-BR" altLang="en-US"/>
              <a:t>, </a:t>
            </a:r>
            <a:r>
              <a:rPr lang="pt-BR" altLang="en-US" sz="900">
                <a:latin typeface="Courier New" panose="02070309020205020404" pitchFamily="49" charset="0"/>
              </a:rPr>
              <a:t>groove</a:t>
            </a:r>
            <a:r>
              <a:rPr lang="pt-BR" altLang="en-US"/>
              <a:t>, </a:t>
            </a:r>
            <a:r>
              <a:rPr lang="pt-BR" altLang="en-US" sz="900">
                <a:latin typeface="Courier New" panose="02070309020205020404" pitchFamily="49" charset="0"/>
              </a:rPr>
              <a:t>ridge</a:t>
            </a:r>
            <a:r>
              <a:rPr lang="pt-BR" altLang="en-US"/>
              <a:t>, </a:t>
            </a:r>
            <a:r>
              <a:rPr lang="pt-BR" altLang="en-US" sz="900">
                <a:latin typeface="Courier New" panose="02070309020205020404" pitchFamily="49" charset="0"/>
              </a:rPr>
              <a:t>inset</a:t>
            </a:r>
            <a:r>
              <a:rPr lang="pt-BR" altLang="en-US"/>
              <a:t>, ou </a:t>
            </a:r>
            <a:r>
              <a:rPr lang="pt-BR" altLang="en-US" sz="900">
                <a:latin typeface="Courier New" panose="02070309020205020404" pitchFamily="49" charset="0"/>
              </a:rPr>
              <a:t>outset</a:t>
            </a:r>
            <a:r>
              <a:rPr lang="pt-BR" altLang="en-US"/>
              <a:t>. Podemos especificar um valor diferente para bordas de topo, direita, inferior, e esquerda, por exemplo, </a:t>
            </a:r>
            <a:r>
              <a:rPr lang="pt-BR" altLang="en-US" sz="900">
                <a:latin typeface="Courier New" panose="02070309020205020404" pitchFamily="49" charset="0"/>
              </a:rPr>
              <a:t>border: solid, dotted, double, inset;</a:t>
            </a:r>
            <a:r>
              <a:rPr lang="pt-BR" altLang="en-US"/>
              <a:t>.</a:t>
            </a:r>
          </a:p>
          <a:p>
            <a:pPr>
              <a:lnSpc>
                <a:spcPct val="90000"/>
              </a:lnSpc>
            </a:pPr>
            <a:r>
              <a:rPr lang="pt-BR" altLang="en-US"/>
              <a:t>Podemos especificar a largura da borda usando propriedades </a:t>
            </a:r>
            <a:r>
              <a:rPr lang="pt-BR" altLang="en-US" sz="900">
                <a:latin typeface="Courier New" panose="02070309020205020404" pitchFamily="49" charset="0"/>
              </a:rPr>
              <a:t>border-top-width</a:t>
            </a:r>
            <a:r>
              <a:rPr lang="pt-BR" altLang="en-US"/>
              <a:t>, </a:t>
            </a:r>
            <a:r>
              <a:rPr lang="pt-BR" altLang="en-US" sz="900">
                <a:latin typeface="Courier New" panose="02070309020205020404" pitchFamily="49" charset="0"/>
              </a:rPr>
              <a:t>border-right-width</a:t>
            </a:r>
            <a:r>
              <a:rPr lang="pt-BR" altLang="en-US"/>
              <a:t>, </a:t>
            </a:r>
            <a:r>
              <a:rPr lang="pt-BR" altLang="en-US" sz="900">
                <a:latin typeface="Courier New" panose="02070309020205020404" pitchFamily="49" charset="0"/>
              </a:rPr>
              <a:t>border-bottom-width</a:t>
            </a:r>
            <a:r>
              <a:rPr lang="pt-BR" altLang="en-US"/>
              <a:t> e </a:t>
            </a:r>
            <a:r>
              <a:rPr lang="pt-BR" altLang="en-US" sz="900">
                <a:latin typeface="Courier New" panose="02070309020205020404" pitchFamily="49" charset="0"/>
              </a:rPr>
              <a:t>border-left-width</a:t>
            </a:r>
            <a:r>
              <a:rPr lang="pt-BR" altLang="en-US"/>
              <a:t>, ou apenas </a:t>
            </a:r>
            <a:r>
              <a:rPr lang="pt-BR" altLang="en-US" sz="900">
                <a:latin typeface="Courier New" panose="02070309020205020404" pitchFamily="49" charset="0"/>
              </a:rPr>
              <a:t>border-width</a:t>
            </a:r>
            <a:r>
              <a:rPr lang="pt-BR" alt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04497517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eXtensible Markup Language</a:t>
            </a:r>
          </a:p>
          <a:p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03532C-AACE-49CB-A364-83BDB24C7B7C}" type="slidenum">
              <a:rPr lang="en-US" altLang="en-US"/>
              <a:pPr/>
              <a:t>92</a:t>
            </a:fld>
            <a:endParaRPr lang="en-US" altLang="en-US"/>
          </a:p>
        </p:txBody>
      </p:sp>
      <p:sp>
        <p:nvSpPr>
          <p:cNvPr id="69939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24375"/>
            <a:ext cx="4727575" cy="4525963"/>
          </a:xfrm>
        </p:spPr>
        <p:txBody>
          <a:bodyPr/>
          <a:lstStyle/>
          <a:p>
            <a:r>
              <a:rPr lang="pt-BR" altLang="en-US" b="1"/>
              <a:t>Nome da fonte</a:t>
            </a:r>
          </a:p>
          <a:p>
            <a:r>
              <a:rPr lang="pt-BR" altLang="en-US"/>
              <a:t>Pode ser especificada usando a propriedade </a:t>
            </a:r>
            <a:r>
              <a:rPr lang="pt-BR" altLang="en-US" sz="900">
                <a:latin typeface="Courier New" panose="02070309020205020404" pitchFamily="49" charset="0"/>
              </a:rPr>
              <a:t>font-family</a:t>
            </a:r>
            <a:r>
              <a:rPr lang="pt-BR" altLang="en-US"/>
              <a:t>. Podemos especificar a fonte desejada e fontes alternativas caso a fonte desejada não exista no computador, por exemplo, </a:t>
            </a:r>
            <a:r>
              <a:rPr lang="pt-BR" altLang="en-US" sz="900">
                <a:latin typeface="Courier New" panose="02070309020205020404" pitchFamily="49" charset="0"/>
              </a:rPr>
              <a:t>font-family: Palatino, Garamond, "Times New Roman", Serif;</a:t>
            </a:r>
            <a:r>
              <a:rPr lang="pt-BR" altLang="en-US"/>
              <a:t>.</a:t>
            </a:r>
          </a:p>
          <a:p>
            <a:pPr>
              <a:lnSpc>
                <a:spcPct val="90000"/>
              </a:lnSpc>
            </a:pPr>
            <a:endParaRPr lang="pt-BR" altLang="en-US"/>
          </a:p>
          <a:p>
            <a:r>
              <a:rPr lang="pt-BR" altLang="en-US" b="1"/>
              <a:t>Comprimento da Fonte</a:t>
            </a:r>
          </a:p>
          <a:p>
            <a:r>
              <a:rPr lang="pt-BR" altLang="en-US"/>
              <a:t>Podemos especificar o comprimento da fonte usando a propriedade </a:t>
            </a:r>
            <a:r>
              <a:rPr lang="pt-BR" altLang="en-US" sz="900">
                <a:latin typeface="Courier New" panose="02070309020205020404" pitchFamily="49" charset="0"/>
              </a:rPr>
              <a:t>font-size</a:t>
            </a:r>
            <a:r>
              <a:rPr lang="pt-BR" altLang="en-US"/>
              <a:t>. Este valor pode ser especificado usando um valor ou as palavras chaves </a:t>
            </a:r>
            <a:r>
              <a:rPr lang="pt-BR" altLang="en-US" sz="900">
                <a:latin typeface="Courier New" panose="02070309020205020404" pitchFamily="49" charset="0"/>
              </a:rPr>
              <a:t>xx-small</a:t>
            </a:r>
            <a:r>
              <a:rPr lang="pt-BR" altLang="en-US"/>
              <a:t>, </a:t>
            </a:r>
            <a:r>
              <a:rPr lang="pt-BR" altLang="en-US" sz="900">
                <a:latin typeface="Courier New" panose="02070309020205020404" pitchFamily="49" charset="0"/>
              </a:rPr>
              <a:t>x-small</a:t>
            </a:r>
            <a:r>
              <a:rPr lang="pt-BR" altLang="en-US"/>
              <a:t>, </a:t>
            </a:r>
            <a:r>
              <a:rPr lang="pt-BR" altLang="en-US" sz="900">
                <a:latin typeface="Courier New" panose="02070309020205020404" pitchFamily="49" charset="0"/>
              </a:rPr>
              <a:t>small</a:t>
            </a:r>
            <a:r>
              <a:rPr lang="pt-BR" altLang="en-US"/>
              <a:t>, </a:t>
            </a:r>
            <a:r>
              <a:rPr lang="pt-BR" altLang="en-US" sz="900">
                <a:latin typeface="Courier New" panose="02070309020205020404" pitchFamily="49" charset="0"/>
              </a:rPr>
              <a:t>medium</a:t>
            </a:r>
            <a:r>
              <a:rPr lang="pt-BR" altLang="en-US"/>
              <a:t>, </a:t>
            </a:r>
            <a:r>
              <a:rPr lang="pt-BR" altLang="en-US" sz="900">
                <a:latin typeface="Courier New" panose="02070309020205020404" pitchFamily="49" charset="0"/>
              </a:rPr>
              <a:t>large</a:t>
            </a:r>
            <a:r>
              <a:rPr lang="pt-BR" altLang="en-US"/>
              <a:t>, </a:t>
            </a:r>
            <a:r>
              <a:rPr lang="pt-BR" altLang="en-US" sz="900">
                <a:latin typeface="Courier New" panose="02070309020205020404" pitchFamily="49" charset="0"/>
              </a:rPr>
              <a:t>x-large</a:t>
            </a:r>
            <a:r>
              <a:rPr lang="pt-BR" altLang="en-US"/>
              <a:t>, e </a:t>
            </a:r>
            <a:r>
              <a:rPr lang="pt-BR" altLang="en-US" sz="900">
                <a:latin typeface="Courier New" panose="02070309020205020404" pitchFamily="49" charset="0"/>
              </a:rPr>
              <a:t>xx-large</a:t>
            </a:r>
            <a:r>
              <a:rPr lang="pt-BR" altLang="en-US"/>
              <a:t>.</a:t>
            </a:r>
          </a:p>
          <a:p>
            <a:pPr>
              <a:lnSpc>
                <a:spcPct val="90000"/>
              </a:lnSpc>
            </a:pPr>
            <a:endParaRPr lang="pt-BR" altLang="en-US"/>
          </a:p>
          <a:p>
            <a:r>
              <a:rPr lang="pt-BR" altLang="en-US" b="1"/>
              <a:t>Estilo e Peso da Fonte</a:t>
            </a:r>
          </a:p>
          <a:p>
            <a:r>
              <a:rPr lang="pt-BR" altLang="en-US"/>
              <a:t>O estilo pode ser especificado usando a propriedade </a:t>
            </a:r>
            <a:r>
              <a:rPr lang="pt-BR" altLang="en-US" sz="900">
                <a:latin typeface="Courier New" panose="02070309020205020404" pitchFamily="49" charset="0"/>
              </a:rPr>
              <a:t>font-style</a:t>
            </a:r>
            <a:r>
              <a:rPr lang="pt-BR" altLang="en-US"/>
              <a:t> e o peso usando a propriedade </a:t>
            </a:r>
            <a:r>
              <a:rPr lang="pt-BR" altLang="en-US" sz="900">
                <a:latin typeface="Courier New" panose="02070309020205020404" pitchFamily="49" charset="0"/>
              </a:rPr>
              <a:t>font-weight</a:t>
            </a:r>
            <a:r>
              <a:rPr lang="pt-BR" altLang="en-US"/>
              <a:t>. Podemos especificar os valores </a:t>
            </a:r>
            <a:r>
              <a:rPr lang="pt-BR" altLang="en-US" sz="900">
                <a:latin typeface="Courier New" panose="02070309020205020404" pitchFamily="49" charset="0"/>
              </a:rPr>
              <a:t>normal</a:t>
            </a:r>
            <a:r>
              <a:rPr lang="pt-BR" altLang="en-US"/>
              <a:t>, </a:t>
            </a:r>
            <a:r>
              <a:rPr lang="pt-BR" altLang="en-US" sz="900">
                <a:latin typeface="Courier New" panose="02070309020205020404" pitchFamily="49" charset="0"/>
              </a:rPr>
              <a:t>italic</a:t>
            </a:r>
            <a:r>
              <a:rPr lang="pt-BR" altLang="en-US"/>
              <a:t> e </a:t>
            </a:r>
            <a:r>
              <a:rPr lang="pt-BR" altLang="en-US" sz="900">
                <a:latin typeface="Courier New" panose="02070309020205020404" pitchFamily="49" charset="0"/>
              </a:rPr>
              <a:t>oblique</a:t>
            </a:r>
            <a:r>
              <a:rPr lang="pt-BR" altLang="en-US"/>
              <a:t> para </a:t>
            </a:r>
            <a:r>
              <a:rPr lang="pt-BR" altLang="en-US" sz="900">
                <a:latin typeface="Courier New" panose="02070309020205020404" pitchFamily="49" charset="0"/>
              </a:rPr>
              <a:t>font-style</a:t>
            </a:r>
            <a:r>
              <a:rPr lang="pt-BR" altLang="en-US"/>
              <a:t>. Para </a:t>
            </a:r>
            <a:r>
              <a:rPr lang="pt-BR" altLang="en-US" sz="900">
                <a:latin typeface="Courier New" panose="02070309020205020404" pitchFamily="49" charset="0"/>
              </a:rPr>
              <a:t>font-weight</a:t>
            </a:r>
            <a:r>
              <a:rPr lang="pt-BR" altLang="en-US"/>
              <a:t> podemos especificar </a:t>
            </a:r>
            <a:r>
              <a:rPr lang="pt-BR" altLang="en-US" sz="900">
                <a:latin typeface="Courier New" panose="02070309020205020404" pitchFamily="49" charset="0"/>
              </a:rPr>
              <a:t>normal</a:t>
            </a:r>
            <a:r>
              <a:rPr lang="pt-BR" altLang="en-US"/>
              <a:t>, </a:t>
            </a:r>
            <a:r>
              <a:rPr lang="pt-BR" altLang="en-US" sz="900">
                <a:latin typeface="Courier New" panose="02070309020205020404" pitchFamily="49" charset="0"/>
              </a:rPr>
              <a:t>bold</a:t>
            </a:r>
            <a:r>
              <a:rPr lang="pt-BR" altLang="en-US"/>
              <a:t>, </a:t>
            </a:r>
            <a:r>
              <a:rPr lang="pt-BR" altLang="en-US" sz="900">
                <a:latin typeface="Courier New" panose="02070309020205020404" pitchFamily="49" charset="0"/>
              </a:rPr>
              <a:t>bolder</a:t>
            </a:r>
            <a:r>
              <a:rPr lang="pt-BR" altLang="en-US"/>
              <a:t>, </a:t>
            </a:r>
            <a:r>
              <a:rPr lang="pt-BR" altLang="en-US" sz="900">
                <a:latin typeface="Courier New" panose="02070309020205020404" pitchFamily="49" charset="0"/>
              </a:rPr>
              <a:t>lighter</a:t>
            </a:r>
            <a:r>
              <a:rPr lang="pt-BR" altLang="en-US"/>
              <a:t>, 100, 200, 300, 400, 500, 600, 700, 800, 900.</a:t>
            </a:r>
          </a:p>
          <a:p>
            <a:pPr>
              <a:lnSpc>
                <a:spcPct val="90000"/>
              </a:lnSpc>
            </a:pPr>
            <a:endParaRPr lang="pt-BR" altLang="en-US"/>
          </a:p>
          <a:p>
            <a:r>
              <a:rPr lang="pt-BR" altLang="en-US" b="1"/>
              <a:t>Alinhamento do Texto</a:t>
            </a:r>
          </a:p>
          <a:p>
            <a:r>
              <a:rPr lang="pt-BR" altLang="en-US"/>
              <a:t>Pode ser especificado usando as propriedades </a:t>
            </a:r>
            <a:r>
              <a:rPr lang="pt-BR" altLang="en-US" sz="900">
                <a:latin typeface="Courier New" panose="02070309020205020404" pitchFamily="49" charset="0"/>
              </a:rPr>
              <a:t>text-align</a:t>
            </a:r>
            <a:r>
              <a:rPr lang="pt-BR" altLang="en-US"/>
              <a:t> e </a:t>
            </a:r>
            <a:r>
              <a:rPr lang="pt-BR" altLang="en-US" sz="900">
                <a:latin typeface="Courier New" panose="02070309020205020404" pitchFamily="49" charset="0"/>
              </a:rPr>
              <a:t>vertical-align</a:t>
            </a:r>
            <a:r>
              <a:rPr lang="pt-BR" altLang="en-US"/>
              <a:t>. </a:t>
            </a:r>
            <a:r>
              <a:rPr lang="pt-BR" altLang="en-US" sz="900">
                <a:latin typeface="Courier New" panose="02070309020205020404" pitchFamily="49" charset="0"/>
              </a:rPr>
              <a:t>text-align</a:t>
            </a:r>
            <a:r>
              <a:rPr lang="pt-BR" altLang="en-US"/>
              <a:t> aceita valores </a:t>
            </a:r>
            <a:r>
              <a:rPr lang="pt-BR" altLang="en-US" sz="900">
                <a:latin typeface="Courier New" panose="02070309020205020404" pitchFamily="49" charset="0"/>
              </a:rPr>
              <a:t>left</a:t>
            </a:r>
            <a:r>
              <a:rPr lang="pt-BR" altLang="en-US"/>
              <a:t>, </a:t>
            </a:r>
            <a:r>
              <a:rPr lang="pt-BR" altLang="en-US" sz="900">
                <a:latin typeface="Courier New" panose="02070309020205020404" pitchFamily="49" charset="0"/>
              </a:rPr>
              <a:t>right</a:t>
            </a:r>
            <a:r>
              <a:rPr lang="pt-BR" altLang="en-US"/>
              <a:t>, </a:t>
            </a:r>
            <a:r>
              <a:rPr lang="pt-BR" altLang="en-US" sz="900">
                <a:latin typeface="Courier New" panose="02070309020205020404" pitchFamily="49" charset="0"/>
              </a:rPr>
              <a:t>center</a:t>
            </a:r>
            <a:r>
              <a:rPr lang="pt-BR" altLang="en-US"/>
              <a:t>, e </a:t>
            </a:r>
            <a:r>
              <a:rPr lang="pt-BR" altLang="en-US" sz="900">
                <a:latin typeface="Courier New" panose="02070309020205020404" pitchFamily="49" charset="0"/>
              </a:rPr>
              <a:t>justify</a:t>
            </a:r>
            <a:r>
              <a:rPr lang="pt-BR" altLang="en-US"/>
              <a:t>. </a:t>
            </a:r>
            <a:r>
              <a:rPr lang="pt-BR" altLang="en-US" sz="900">
                <a:latin typeface="Courier New" panose="02070309020205020404" pitchFamily="49" charset="0"/>
              </a:rPr>
              <a:t>vertical-align</a:t>
            </a:r>
            <a:r>
              <a:rPr lang="pt-BR" altLang="en-US"/>
              <a:t> aceita valores </a:t>
            </a:r>
            <a:r>
              <a:rPr lang="pt-BR" altLang="en-US" sz="900">
                <a:latin typeface="Courier New" panose="02070309020205020404" pitchFamily="49" charset="0"/>
              </a:rPr>
              <a:t>baseline</a:t>
            </a:r>
            <a:r>
              <a:rPr lang="pt-BR" altLang="en-US"/>
              <a:t>, </a:t>
            </a:r>
            <a:r>
              <a:rPr lang="pt-BR" altLang="en-US" sz="900">
                <a:latin typeface="Courier New" panose="02070309020205020404" pitchFamily="49" charset="0"/>
              </a:rPr>
              <a:t>sub</a:t>
            </a:r>
            <a:r>
              <a:rPr lang="pt-BR" altLang="en-US"/>
              <a:t>, </a:t>
            </a:r>
            <a:r>
              <a:rPr lang="pt-BR" altLang="en-US" sz="900">
                <a:latin typeface="Courier New" panose="02070309020205020404" pitchFamily="49" charset="0"/>
              </a:rPr>
              <a:t>super</a:t>
            </a:r>
            <a:r>
              <a:rPr lang="pt-BR" altLang="en-US"/>
              <a:t>, </a:t>
            </a:r>
            <a:r>
              <a:rPr lang="pt-BR" altLang="en-US" sz="900">
                <a:latin typeface="Courier New" panose="02070309020205020404" pitchFamily="49" charset="0"/>
              </a:rPr>
              <a:t>top</a:t>
            </a:r>
            <a:r>
              <a:rPr lang="pt-BR" altLang="en-US"/>
              <a:t>, </a:t>
            </a:r>
            <a:r>
              <a:rPr lang="pt-BR" altLang="en-US" sz="900">
                <a:latin typeface="Courier New" panose="02070309020205020404" pitchFamily="49" charset="0"/>
              </a:rPr>
              <a:t>text-top</a:t>
            </a:r>
            <a:r>
              <a:rPr lang="pt-BR" altLang="en-US"/>
              <a:t>, </a:t>
            </a:r>
            <a:r>
              <a:rPr lang="pt-BR" altLang="en-US" sz="900">
                <a:latin typeface="Courier New" panose="02070309020205020404" pitchFamily="49" charset="0"/>
              </a:rPr>
              <a:t>middle</a:t>
            </a:r>
            <a:r>
              <a:rPr lang="pt-BR" altLang="en-US"/>
              <a:t>, </a:t>
            </a:r>
            <a:r>
              <a:rPr lang="pt-BR" altLang="en-US" sz="900">
                <a:latin typeface="Courier New" panose="02070309020205020404" pitchFamily="49" charset="0"/>
              </a:rPr>
              <a:t>bottom</a:t>
            </a:r>
            <a:r>
              <a:rPr lang="pt-BR" altLang="en-US"/>
              <a:t>, </a:t>
            </a:r>
            <a:r>
              <a:rPr lang="pt-BR" altLang="en-US" sz="900">
                <a:latin typeface="Courier New" panose="02070309020205020404" pitchFamily="49" charset="0"/>
              </a:rPr>
              <a:t>text-bottom</a:t>
            </a:r>
            <a:r>
              <a:rPr lang="pt-BR" altLang="en-US"/>
              <a:t>, ou uma porcentagem.</a:t>
            </a:r>
          </a:p>
          <a:p>
            <a:pPr>
              <a:lnSpc>
                <a:spcPct val="90000"/>
              </a:lnSpc>
            </a:pPr>
            <a:endParaRPr lang="pt-BR" altLang="en-US"/>
          </a:p>
          <a:p>
            <a:r>
              <a:rPr lang="pt-BR" altLang="en-US" b="1"/>
              <a:t>Endentação e Altura de Linha</a:t>
            </a:r>
          </a:p>
          <a:p>
            <a:r>
              <a:rPr lang="pt-BR" altLang="en-US"/>
              <a:t>A propriedade </a:t>
            </a:r>
            <a:r>
              <a:rPr lang="pt-BR" altLang="en-US" sz="900">
                <a:latin typeface="Courier New" panose="02070309020205020404" pitchFamily="49" charset="0"/>
              </a:rPr>
              <a:t>text-indent</a:t>
            </a:r>
            <a:r>
              <a:rPr lang="pt-BR" altLang="en-US"/>
              <a:t> especifica endentação da primeira linha do texto e a propriedade </a:t>
            </a:r>
            <a:r>
              <a:rPr lang="pt-BR" altLang="en-US" sz="900">
                <a:latin typeface="Courier New" panose="02070309020205020404" pitchFamily="49" charset="0"/>
              </a:rPr>
              <a:t>line-height</a:t>
            </a:r>
            <a:r>
              <a:rPr lang="pt-BR" altLang="en-US"/>
              <a:t> especifica espaçamento entre linhas adjacentes.</a:t>
            </a:r>
          </a:p>
        </p:txBody>
      </p:sp>
    </p:spTree>
    <p:extLst>
      <p:ext uri="{BB962C8B-B14F-4D97-AF65-F5344CB8AC3E}">
        <p14:creationId xmlns:p14="http://schemas.microsoft.com/office/powerpoint/2010/main" val="2531471583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eXtensible Markup Language</a:t>
            </a:r>
          </a:p>
          <a:p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1EDBDC-0B1C-48A7-922D-88976CA91315}" type="slidenum">
              <a:rPr lang="en-US" altLang="en-US"/>
              <a:pPr/>
              <a:t>93</a:t>
            </a:fld>
            <a:endParaRPr lang="en-US" altLang="en-US"/>
          </a:p>
        </p:txBody>
      </p:sp>
      <p:sp>
        <p:nvSpPr>
          <p:cNvPr id="70041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0925" y="4600575"/>
            <a:ext cx="4578350" cy="3997325"/>
          </a:xfrm>
        </p:spPr>
        <p:txBody>
          <a:bodyPr/>
          <a:lstStyle/>
          <a:p>
            <a:r>
              <a:rPr lang="pt-BR" altLang="en-US" b="1"/>
              <a:t>Cor do Primeiro Plano</a:t>
            </a:r>
          </a:p>
          <a:p>
            <a:r>
              <a:rPr lang="pt-BR" altLang="en-US"/>
              <a:t>Podemos especificar a cor do primeiro plano usando a propriedade color. Por exemplo:</a:t>
            </a:r>
          </a:p>
          <a:p>
            <a:pPr>
              <a:lnSpc>
                <a:spcPct val="90000"/>
              </a:lnSpc>
            </a:pPr>
            <a:r>
              <a:rPr lang="pt-BR" altLang="en-US" sz="900">
                <a:latin typeface="Courier New" panose="02070309020205020404" pitchFamily="49" charset="0"/>
              </a:rPr>
              <a:t>color: blue;</a:t>
            </a:r>
          </a:p>
          <a:p>
            <a:pPr>
              <a:lnSpc>
                <a:spcPct val="90000"/>
              </a:lnSpc>
            </a:pPr>
            <a:r>
              <a:rPr lang="pt-BR" altLang="en-US" sz="900">
                <a:latin typeface="Courier New" panose="02070309020205020404" pitchFamily="49" charset="0"/>
              </a:rPr>
              <a:t>color: rgb(0,0,100%);</a:t>
            </a:r>
          </a:p>
          <a:p>
            <a:pPr>
              <a:lnSpc>
                <a:spcPct val="90000"/>
              </a:lnSpc>
            </a:pPr>
            <a:r>
              <a:rPr lang="pt-BR" altLang="en-US" sz="900">
                <a:latin typeface="Courier New" panose="02070309020205020404" pitchFamily="49" charset="0"/>
              </a:rPr>
              <a:t>color: #0000FF;</a:t>
            </a:r>
          </a:p>
          <a:p>
            <a:endParaRPr lang="pt-BR" altLang="en-US" sz="900">
              <a:latin typeface="Courier New" panose="02070309020205020404" pitchFamily="49" charset="0"/>
            </a:endParaRPr>
          </a:p>
          <a:p>
            <a:r>
              <a:rPr lang="pt-BR" altLang="en-US" b="1"/>
              <a:t>Cor de Fundo</a:t>
            </a:r>
          </a:p>
          <a:p>
            <a:r>
              <a:rPr lang="pt-BR" altLang="en-US"/>
              <a:t>Podemos especificar a cor de fundo usando a propriedade background-color. Por exemplo:</a:t>
            </a:r>
          </a:p>
          <a:p>
            <a:pPr>
              <a:lnSpc>
                <a:spcPct val="90000"/>
              </a:lnSpc>
            </a:pPr>
            <a:r>
              <a:rPr lang="pt-BR" altLang="en-US" sz="900">
                <a:latin typeface="Courier New" panose="02070309020205020404" pitchFamily="49" charset="0"/>
              </a:rPr>
              <a:t>background-color: white;</a:t>
            </a:r>
          </a:p>
          <a:p>
            <a:pPr>
              <a:lnSpc>
                <a:spcPct val="90000"/>
              </a:lnSpc>
            </a:pPr>
            <a:r>
              <a:rPr lang="pt-BR" altLang="en-US" sz="900">
                <a:latin typeface="Courier New" panose="02070309020205020404" pitchFamily="49" charset="0"/>
              </a:rPr>
              <a:t>background-color: rgb(0,0,0);</a:t>
            </a:r>
          </a:p>
          <a:p>
            <a:pPr>
              <a:lnSpc>
                <a:spcPct val="90000"/>
              </a:lnSpc>
            </a:pPr>
            <a:r>
              <a:rPr lang="pt-BR" altLang="en-US" sz="900">
                <a:latin typeface="Courier New" panose="02070309020205020404" pitchFamily="49" charset="0"/>
              </a:rPr>
              <a:t>background-color: #000000;</a:t>
            </a:r>
          </a:p>
          <a:p>
            <a:endParaRPr lang="pt-BR" altLang="en-US" sz="900">
              <a:latin typeface="Courier New" panose="02070309020205020404" pitchFamily="49" charset="0"/>
            </a:endParaRPr>
          </a:p>
          <a:p>
            <a:r>
              <a:rPr lang="pt-BR" altLang="en-US" b="1"/>
              <a:t>Cor da Borda</a:t>
            </a:r>
          </a:p>
          <a:p>
            <a:r>
              <a:rPr lang="pt-BR" altLang="en-US"/>
              <a:t>Podemos especificar a cor da borda usando a propriedade border-color. Por exemplo: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border-color: olive;</a:t>
            </a:r>
          </a:p>
          <a:p>
            <a:endParaRPr lang="pt-BR" altLang="en-US"/>
          </a:p>
          <a:p>
            <a:r>
              <a:rPr lang="pt-BR" altLang="en-US" b="1"/>
              <a:t>Imagem de Fundo</a:t>
            </a:r>
          </a:p>
          <a:p>
            <a:r>
              <a:rPr lang="pt-BR" altLang="en-US"/>
              <a:t>Podemos especificar a imagem de fundo usando a propriedade background-image. Por exemplo:</a:t>
            </a:r>
          </a:p>
          <a:p>
            <a:r>
              <a:rPr lang="pt-BR" altLang="en-US" sz="900">
                <a:latin typeface="Courier New" panose="02070309020205020404" pitchFamily="49" charset="0"/>
              </a:rPr>
              <a:t>background-image: url(logo.gif);</a:t>
            </a:r>
          </a:p>
        </p:txBody>
      </p:sp>
    </p:spTree>
    <p:extLst>
      <p:ext uri="{BB962C8B-B14F-4D97-AF65-F5344CB8AC3E}">
        <p14:creationId xmlns:p14="http://schemas.microsoft.com/office/powerpoint/2010/main" val="3726390044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eXtensible Markup Language</a:t>
            </a:r>
          </a:p>
          <a:p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2032D8-F0A2-499D-9BFD-44D4731B6E88}" type="slidenum">
              <a:rPr lang="en-US" altLang="en-US"/>
              <a:pPr/>
              <a:t>94</a:t>
            </a:fld>
            <a:endParaRPr lang="en-US" altLang="en-US"/>
          </a:p>
        </p:txBody>
      </p:sp>
      <p:sp>
        <p:nvSpPr>
          <p:cNvPr id="701442" name="Rectangle 1026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144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en-US" b="1"/>
              <a:t>Exemplo da Importação</a:t>
            </a:r>
          </a:p>
          <a:p>
            <a:r>
              <a:rPr lang="pt-BR" altLang="en-US"/>
              <a:t>@import url(http://www.w3.org/css/default.css);</a:t>
            </a:r>
          </a:p>
          <a:p>
            <a:endParaRPr lang="pt-BR" altLang="en-US"/>
          </a:p>
          <a:p>
            <a:r>
              <a:rPr lang="pt-BR" altLang="en-US"/>
              <a:t>Aqui o arquivo "default.css" no caminho (URL) especificado vai ser importado dentro do arquivo atual.</a:t>
            </a:r>
          </a:p>
        </p:txBody>
      </p:sp>
    </p:spTree>
    <p:extLst>
      <p:ext uri="{BB962C8B-B14F-4D97-AF65-F5344CB8AC3E}">
        <p14:creationId xmlns:p14="http://schemas.microsoft.com/office/powerpoint/2010/main" val="3790604621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eXtensible Markup Language</a:t>
            </a:r>
          </a:p>
          <a:p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AAE61A-C674-4D8D-B3BD-E176231E10F5}" type="slidenum">
              <a:rPr lang="en-US" altLang="en-US"/>
              <a:pPr/>
              <a:t>95</a:t>
            </a:fld>
            <a:endParaRPr lang="en-US" altLang="en-US"/>
          </a:p>
        </p:txBody>
      </p:sp>
      <p:sp>
        <p:nvSpPr>
          <p:cNvPr id="75981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en-US"/>
              <a:t>Use XMLSpy para concluir o exercício acima.</a:t>
            </a:r>
          </a:p>
        </p:txBody>
      </p:sp>
    </p:spTree>
    <p:extLst>
      <p:ext uri="{BB962C8B-B14F-4D97-AF65-F5344CB8AC3E}">
        <p14:creationId xmlns:p14="http://schemas.microsoft.com/office/powerpoint/2010/main" val="1793101605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eXtensible Markup Language</a:t>
            </a:r>
          </a:p>
          <a:p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2F6BF0-2D6D-4CB1-A4AB-F227B770396F}" type="slidenum">
              <a:rPr lang="en-US" altLang="en-US"/>
              <a:pPr/>
              <a:t>96</a:t>
            </a:fld>
            <a:endParaRPr lang="en-US" altLang="en-US"/>
          </a:p>
        </p:txBody>
      </p:sp>
      <p:sp>
        <p:nvSpPr>
          <p:cNvPr id="70349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en-US"/>
              <a:t>CSS é um mecanismo de estilo simples e eficiente. Porém a CSS é limitada a definir o estilo do documento e não pode reorganizar ou processar o documento. CSS não pode:</a:t>
            </a:r>
          </a:p>
          <a:p>
            <a:pPr>
              <a:buFontTx/>
              <a:buChar char="•"/>
            </a:pPr>
            <a:r>
              <a:rPr lang="pt-BR" altLang="en-US"/>
              <a:t>Converter um documento XML para outro menor ou mais completo.</a:t>
            </a:r>
          </a:p>
          <a:p>
            <a:pPr>
              <a:buFontTx/>
              <a:buChar char="•"/>
            </a:pPr>
            <a:r>
              <a:rPr lang="pt-BR" altLang="en-US"/>
              <a:t>Converter XML para HTML, por exemplo, uma lista de elementos XML para tabela HTML.</a:t>
            </a:r>
          </a:p>
          <a:p>
            <a:pPr>
              <a:buFontTx/>
              <a:buChar char="•"/>
            </a:pPr>
            <a:r>
              <a:rPr lang="pt-BR" altLang="en-US"/>
              <a:t>Filtrar informação, por exemplo, listar livros de um determinado autor.</a:t>
            </a:r>
          </a:p>
          <a:p>
            <a:endParaRPr lang="pt-BR" altLang="en-US"/>
          </a:p>
          <a:p>
            <a:r>
              <a:rPr lang="pt-BR" altLang="en-US"/>
              <a:t>Podemos continuar usando CSS e XSL juntas. XSL para processar os documentos e CSS para formatar os documentos que serão visualizados.</a:t>
            </a:r>
          </a:p>
          <a:p>
            <a:endParaRPr lang="pt-BR" altLang="en-US"/>
          </a:p>
          <a:p>
            <a:r>
              <a:rPr lang="pt-BR" altLang="en-US"/>
              <a:t>O padrão XSL é dividido em duas partes:</a:t>
            </a:r>
          </a:p>
          <a:p>
            <a:pPr>
              <a:buFontTx/>
              <a:buChar char="•"/>
            </a:pPr>
            <a:r>
              <a:rPr lang="pt-BR" altLang="en-US"/>
              <a:t>XSLT – Transformações XSL.</a:t>
            </a:r>
          </a:p>
          <a:p>
            <a:pPr>
              <a:buFontTx/>
              <a:buChar char="•"/>
            </a:pPr>
            <a:r>
              <a:rPr lang="pt-BR" altLang="en-US"/>
              <a:t>XSLFO – Objetos de Formatação XSL.</a:t>
            </a:r>
          </a:p>
        </p:txBody>
      </p:sp>
    </p:spTree>
    <p:extLst>
      <p:ext uri="{BB962C8B-B14F-4D97-AF65-F5344CB8AC3E}">
        <p14:creationId xmlns:p14="http://schemas.microsoft.com/office/powerpoint/2010/main" val="510209156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eXtensible Markup Language</a:t>
            </a:r>
          </a:p>
          <a:p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CC71BA-B916-4494-AE6F-2227587CFAAB}" type="slidenum">
              <a:rPr lang="en-US" altLang="en-US"/>
              <a:pPr/>
              <a:t>97</a:t>
            </a:fld>
            <a:endParaRPr lang="en-US" altLang="en-US"/>
          </a:p>
        </p:txBody>
      </p:sp>
      <p:sp>
        <p:nvSpPr>
          <p:cNvPr id="70451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en-US"/>
              <a:t>XSLT transforma um documento XML num outro documento baseado nas transformações especificadas no documento XSL.</a:t>
            </a:r>
          </a:p>
          <a:p>
            <a:endParaRPr lang="pt-BR" altLang="en-US"/>
          </a:p>
          <a:p>
            <a:r>
              <a:rPr lang="pt-BR" altLang="en-US"/>
              <a:t>Um documento XSL tem vários "templates" para processar cada elemento XML desejado. A seleção dos elementos é feita usando a linguagem XPATH que é um padrão que serve como base para XSLT. XSLT processa o documento XML recursivamente nó a nó até chegar ao final do documento XML.</a:t>
            </a:r>
          </a:p>
          <a:p>
            <a:endParaRPr lang="pt-BR" altLang="en-US"/>
          </a:p>
          <a:p>
            <a:r>
              <a:rPr lang="pt-BR" altLang="en-US"/>
              <a:t>Vamos ver um exemplo simples em seguida.</a:t>
            </a:r>
          </a:p>
        </p:txBody>
      </p:sp>
    </p:spTree>
    <p:extLst>
      <p:ext uri="{BB962C8B-B14F-4D97-AF65-F5344CB8AC3E}">
        <p14:creationId xmlns:p14="http://schemas.microsoft.com/office/powerpoint/2010/main" val="339358104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eXtensible Markup Language</a:t>
            </a:r>
          </a:p>
          <a:p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B066AB-76AD-440B-9B8E-9BEABD173EB6}" type="slidenum">
              <a:rPr lang="en-US" altLang="en-US"/>
              <a:pPr/>
              <a:t>98</a:t>
            </a:fld>
            <a:endParaRPr lang="en-US" altLang="en-US"/>
          </a:p>
        </p:txBody>
      </p:sp>
      <p:sp>
        <p:nvSpPr>
          <p:cNvPr id="70656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2188" y="4573588"/>
            <a:ext cx="4800600" cy="41132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pt-BR" altLang="en-US" b="1"/>
              <a:t>XSLT usado para aplicar Transformações</a:t>
            </a:r>
          </a:p>
          <a:p>
            <a:pPr>
              <a:lnSpc>
                <a:spcPct val="9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&lt;?xml version="1.0" encoding="UTF-8"?&gt;</a:t>
            </a:r>
          </a:p>
          <a:p>
            <a:pPr>
              <a:lnSpc>
                <a:spcPct val="9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&lt;xsl:stylesheet version="1.0" xmlns:xsl="http://www.w3.org/1999/XSL/Transform" xmlns:msxsl="urn:schemas-microsoft-com:xslt"&gt;</a:t>
            </a:r>
          </a:p>
          <a:p>
            <a:pPr>
              <a:lnSpc>
                <a:spcPct val="9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&lt;xsl:template match="/"&gt;</a:t>
            </a:r>
          </a:p>
          <a:p>
            <a:pPr>
              <a:lnSpc>
                <a:spcPct val="9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    &lt;html&gt;</a:t>
            </a:r>
          </a:p>
          <a:p>
            <a:pPr>
              <a:lnSpc>
                <a:spcPct val="9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        &lt;body&gt;</a:t>
            </a:r>
          </a:p>
          <a:p>
            <a:pPr>
              <a:lnSpc>
                <a:spcPct val="9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            &lt;xsl:apply-templates/&gt;</a:t>
            </a:r>
          </a:p>
          <a:p>
            <a:pPr>
              <a:lnSpc>
                <a:spcPct val="9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        &lt;/body&gt;</a:t>
            </a:r>
          </a:p>
          <a:p>
            <a:pPr>
              <a:lnSpc>
                <a:spcPct val="9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    &lt;/html&gt;</a:t>
            </a:r>
          </a:p>
          <a:p>
            <a:pPr>
              <a:lnSpc>
                <a:spcPct val="9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&lt;/xsl:template&gt;</a:t>
            </a:r>
          </a:p>
          <a:p>
            <a:pPr>
              <a:lnSpc>
                <a:spcPct val="9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&lt;xsl:template match="catalogo"&gt;</a:t>
            </a:r>
          </a:p>
          <a:p>
            <a:pPr>
              <a:lnSpc>
                <a:spcPct val="9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    &lt;table width="100%" border="1"&gt;</a:t>
            </a:r>
          </a:p>
          <a:p>
            <a:pPr>
              <a:lnSpc>
                <a:spcPct val="9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        &lt;tr&gt;</a:t>
            </a:r>
          </a:p>
          <a:p>
            <a:pPr>
              <a:lnSpc>
                <a:spcPct val="9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            &lt;td&gt;&lt;p&gt;Livros&lt;/p&gt;&lt;/td&gt;</a:t>
            </a:r>
          </a:p>
          <a:p>
            <a:pPr>
              <a:lnSpc>
                <a:spcPct val="9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        &lt;/tr&gt;</a:t>
            </a:r>
          </a:p>
          <a:p>
            <a:pPr>
              <a:lnSpc>
                <a:spcPct val="9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        &lt;xsl:for-each select = "livros/livro"&gt;</a:t>
            </a:r>
          </a:p>
          <a:p>
            <a:pPr>
              <a:lnSpc>
                <a:spcPct val="9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        &lt;tr&gt;</a:t>
            </a:r>
          </a:p>
          <a:p>
            <a:pPr>
              <a:lnSpc>
                <a:spcPct val="9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            &lt;td&gt;</a:t>
            </a:r>
          </a:p>
          <a:p>
            <a:pPr>
              <a:lnSpc>
                <a:spcPct val="9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                &lt;p&gt;&lt;xsl:value-of select="@nome"/&gt;&lt;/p&gt;</a:t>
            </a:r>
          </a:p>
          <a:p>
            <a:pPr>
              <a:lnSpc>
                <a:spcPct val="9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             &lt;/td&gt;</a:t>
            </a:r>
          </a:p>
          <a:p>
            <a:pPr>
              <a:lnSpc>
                <a:spcPct val="9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        &lt;/tr&gt;</a:t>
            </a:r>
          </a:p>
          <a:p>
            <a:pPr>
              <a:lnSpc>
                <a:spcPct val="9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        &lt;/xsl:for-each&gt;</a:t>
            </a:r>
          </a:p>
          <a:p>
            <a:pPr>
              <a:lnSpc>
                <a:spcPct val="9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    &lt;/table&gt;</a:t>
            </a:r>
          </a:p>
          <a:p>
            <a:pPr>
              <a:lnSpc>
                <a:spcPct val="9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    &lt;/xsl:template&gt;</a:t>
            </a:r>
          </a:p>
          <a:p>
            <a:pPr>
              <a:lnSpc>
                <a:spcPct val="90000"/>
              </a:lnSpc>
            </a:pPr>
            <a:r>
              <a:rPr lang="pt-BR" altLang="en-US" sz="800">
                <a:latin typeface="Courier New" panose="02070309020205020404" pitchFamily="49" charset="0"/>
              </a:rPr>
              <a:t>&lt;/xsl:stylesheet&gt;</a:t>
            </a:r>
          </a:p>
          <a:p>
            <a:pPr>
              <a:lnSpc>
                <a:spcPct val="90000"/>
              </a:lnSpc>
            </a:pPr>
            <a:endParaRPr lang="pt-BR" altLang="en-US" sz="80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1107966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eXtensible Markup Language</a:t>
            </a:r>
          </a:p>
          <a:p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281917-061F-46CF-83F0-FC39B7E7CC2F}" type="slidenum">
              <a:rPr lang="en-US" altLang="en-US"/>
              <a:pPr/>
              <a:t>99</a:t>
            </a:fld>
            <a:endParaRPr lang="en-US" altLang="en-US"/>
          </a:p>
        </p:txBody>
      </p:sp>
      <p:sp>
        <p:nvSpPr>
          <p:cNvPr id="70963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887413" y="754063"/>
            <a:ext cx="4821237" cy="3616325"/>
          </a:xfrm>
          <a:ln/>
        </p:spPr>
      </p:sp>
      <p:sp>
        <p:nvSpPr>
          <p:cNvPr id="70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en-US"/>
              <a:t>A transformação do exemplo anterior gera o resultado mostrado no slide acima. </a:t>
            </a:r>
          </a:p>
          <a:p>
            <a:endParaRPr lang="pt-BR" altLang="en-US"/>
          </a:p>
          <a:p>
            <a:r>
              <a:rPr lang="pt-BR" altLang="en-US" b="1"/>
              <a:t>Formato do Documento XSL</a:t>
            </a:r>
          </a:p>
          <a:p>
            <a:r>
              <a:rPr lang="pt-BR" altLang="en-US"/>
              <a:t>Um documento XSL é um documento XML válido. Todos os comandos XSLT estão contidos dentro do elemento raiz </a:t>
            </a:r>
            <a:r>
              <a:rPr lang="pt-BR" altLang="en-US" sz="900">
                <a:latin typeface="Courier New" panose="02070309020205020404" pitchFamily="49" charset="0"/>
              </a:rPr>
              <a:t>xsl:stylesheet</a:t>
            </a:r>
            <a:r>
              <a:rPr lang="pt-BR" altLang="en-US"/>
              <a:t>. Podemos misturar elementos HTML válidos com elementos XSL. Esses elementos não são processados pelo transformador e aparecerão sem alteração no documento XML gerado pelo processo de transformação.</a:t>
            </a:r>
          </a:p>
          <a:p>
            <a:endParaRPr lang="pt-BR" altLang="en-US"/>
          </a:p>
          <a:p>
            <a:r>
              <a:rPr lang="pt-BR" altLang="en-US"/>
              <a:t>Dentro do elemento raiz precisamos ter pelo menos um elemento </a:t>
            </a:r>
            <a:r>
              <a:rPr lang="pt-BR" altLang="en-US" sz="900">
                <a:latin typeface="Courier New" panose="02070309020205020404" pitchFamily="49" charset="0"/>
              </a:rPr>
              <a:t>xsl:template</a:t>
            </a:r>
            <a:r>
              <a:rPr lang="pt-BR" altLang="en-US"/>
              <a:t>. O atributo </a:t>
            </a:r>
            <a:r>
              <a:rPr lang="pt-BR" altLang="en-US" sz="900">
                <a:latin typeface="Courier New" panose="02070309020205020404" pitchFamily="49" charset="0"/>
              </a:rPr>
              <a:t>match</a:t>
            </a:r>
            <a:r>
              <a:rPr lang="pt-BR" altLang="en-US"/>
              <a:t> desse elemento contém uma expressão em XPATH apontando para o elemento que será processado pelo template. A expressão XPATH “/” indica o elemento raiz.</a:t>
            </a:r>
          </a:p>
        </p:txBody>
      </p:sp>
    </p:spTree>
    <p:extLst>
      <p:ext uri="{BB962C8B-B14F-4D97-AF65-F5344CB8AC3E}">
        <p14:creationId xmlns:p14="http://schemas.microsoft.com/office/powerpoint/2010/main" val="1225611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6534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3812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0486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Online Image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2573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5846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57350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6031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0363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3180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9809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57129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6321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60000"/>
                <a:invGamma/>
              </a:schemeClr>
            </a:gs>
          </a:gsLst>
          <a:path path="rect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ChangeArrowheads="1"/>
          </p:cNvSpPr>
          <p:nvPr userDrawn="1"/>
        </p:nvSpPr>
        <p:spPr bwMode="auto">
          <a:xfrm>
            <a:off x="8439150" y="6364288"/>
            <a:ext cx="514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hlink"/>
                </a:solidFill>
                <a:miter lim="800000"/>
                <a:headEnd type="none" w="sm" len="sm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en-US" sz="1400" b="0">
                <a:solidFill>
                  <a:srgbClr val="8CF4EA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fld id="{8126CAA7-5E60-469E-B01F-902E8B5104F2}" type="slidenum">
              <a:rPr lang="pt-BR" altLang="en-US" sz="1400" b="0">
                <a:solidFill>
                  <a:srgbClr val="8CF4EA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pPr algn="l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‹#›</a:t>
            </a:fld>
            <a:endParaRPr lang="pt-BR" altLang="en-US" sz="1400" b="0">
              <a:solidFill>
                <a:srgbClr val="8CF4EA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000" b="1" kern="1200">
          <a:solidFill>
            <a:srgbClr val="8CF4EA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8CF4EA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8CF4EA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8CF4EA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8CF4EA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8CF4EA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8CF4EA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8CF4EA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8CF4EA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8CF4EA"/>
        </a:buClr>
        <a:buSzPct val="125000"/>
        <a:buFont typeface="Arial" panose="020B0604020202020204" pitchFamily="34" charset="0"/>
        <a:buChar char="•"/>
        <a:defRPr sz="2200" b="1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8CF4EA"/>
        </a:buClr>
        <a:buSzPct val="125000"/>
        <a:buChar char="–"/>
        <a:defRPr sz="2200" b="1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8CF4EA"/>
        </a:buClr>
        <a:buSzPct val="90000"/>
        <a:buChar char="•"/>
        <a:defRPr sz="2200" b="1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8CF4EA"/>
        </a:buClr>
        <a:buSzPct val="90000"/>
        <a:buFont typeface="Arial" panose="020B0604020202020204" pitchFamily="34" charset="0"/>
        <a:buChar char="–"/>
        <a:defRPr sz="2200" b="1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8CF4EA"/>
        </a:buClr>
        <a:buSzPct val="90000"/>
        <a:buChar char="•"/>
        <a:defRPr sz="2200" b="1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hyperlink" Target="../../../../Documents%20and%20Settings/Devendra%20Tewari/Local%20Settings/Temp/1.asp" TargetMode="External"/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Relationship Id="rId6" Type="http://schemas.openxmlformats.org/officeDocument/2006/relationships/hyperlink" Target="../../../../Documents%20and%20Settings/Devendra%20Tewari/Local%20Settings/Temp/4.asp" TargetMode="External"/><Relationship Id="rId5" Type="http://schemas.openxmlformats.org/officeDocument/2006/relationships/hyperlink" Target="../../../../Documents%20and%20Settings/Devendra%20Tewari/Local%20Settings/Temp/3.asp" TargetMode="External"/><Relationship Id="rId4" Type="http://schemas.openxmlformats.org/officeDocument/2006/relationships/hyperlink" Target="../../../../Documents%20and%20Settings/Devendra%20Tewari/Local%20Settings/Temp/2.asp" TargetMode="Externa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oasis-open.org/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685800" y="22860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pt-BR" altLang="en-US" sz="3000"/>
              <a:t>eXtensible Markup Language</a:t>
            </a:r>
          </a:p>
        </p:txBody>
      </p:sp>
      <p:sp>
        <p:nvSpPr>
          <p:cNvPr id="411651" name="Rectangle 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371600" y="3886200"/>
            <a:ext cx="6400800" cy="1752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 sz="2200"/>
              <a:t>© 2001–2005 Devendra Tewari</a:t>
            </a:r>
          </a:p>
          <a:p>
            <a:r>
              <a:rPr lang="pt-BR" altLang="en-US" sz="2200"/>
              <a:t>Versão 1.1</a:t>
            </a:r>
          </a:p>
          <a:p>
            <a:r>
              <a:rPr lang="pt-BR" altLang="en-US" sz="2200"/>
              <a:t>Última Atualização – 09-FEV-2005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Trabalhando com XML</a:t>
            </a:r>
          </a:p>
        </p:txBody>
      </p:sp>
      <p:sp>
        <p:nvSpPr>
          <p:cNvPr id="4433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Browser XML</a:t>
            </a:r>
          </a:p>
          <a:p>
            <a:r>
              <a:rPr lang="pt-BR" altLang="en-US"/>
              <a:t>Editor XML</a:t>
            </a:r>
          </a:p>
          <a:p>
            <a:r>
              <a:rPr lang="pt-BR" altLang="en-US"/>
              <a:t>Parser XML</a:t>
            </a:r>
          </a:p>
          <a:p>
            <a:r>
              <a:rPr lang="pt-BR" altLang="en-US"/>
              <a:t>Processador de XSL</a:t>
            </a: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6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8080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XPATH</a:t>
            </a:r>
          </a:p>
        </p:txBody>
      </p:sp>
      <p:sp>
        <p:nvSpPr>
          <p:cNvPr id="7106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1513" y="1689100"/>
            <a:ext cx="7772400" cy="17351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5000"/>
              </a:lnSpc>
            </a:pPr>
            <a:r>
              <a:rPr lang="pt-BR" altLang="en-US" sz="1800"/>
              <a:t>Padrão base para XSLT</a:t>
            </a:r>
          </a:p>
          <a:p>
            <a:pPr>
              <a:lnSpc>
                <a:spcPct val="85000"/>
              </a:lnSpc>
            </a:pPr>
            <a:r>
              <a:rPr lang="pt-BR" altLang="en-US" sz="1800"/>
              <a:t>Usado para selecionar elementos e atributos</a:t>
            </a:r>
          </a:p>
          <a:p>
            <a:pPr>
              <a:lnSpc>
                <a:spcPct val="85000"/>
              </a:lnSpc>
            </a:pPr>
            <a:r>
              <a:rPr lang="pt-BR" altLang="en-US" sz="1800"/>
              <a:t>Trata documento como sistema de arquivos (elementos = pastas)</a:t>
            </a:r>
          </a:p>
          <a:p>
            <a:pPr>
              <a:lnSpc>
                <a:spcPct val="85000"/>
              </a:lnSpc>
            </a:pPr>
            <a:r>
              <a:rPr lang="pt-BR" altLang="en-US" sz="1800"/>
              <a:t>Um caminho pode ser relativo ou absoluto</a:t>
            </a:r>
          </a:p>
          <a:p>
            <a:pPr>
              <a:lnSpc>
                <a:spcPct val="85000"/>
              </a:lnSpc>
            </a:pPr>
            <a:r>
              <a:rPr lang="pt-BR" altLang="en-US" sz="1800"/>
              <a:t>Permite usar expressões lógicas e funções</a:t>
            </a:r>
          </a:p>
        </p:txBody>
      </p:sp>
      <p:graphicFrame>
        <p:nvGraphicFramePr>
          <p:cNvPr id="794626" name="Group 2"/>
          <p:cNvGraphicFramePr>
            <a:graphicFrameLocks noGrp="1"/>
          </p:cNvGraphicFramePr>
          <p:nvPr/>
        </p:nvGraphicFramePr>
        <p:xfrm>
          <a:off x="1582738" y="3860800"/>
          <a:ext cx="5994400" cy="2055813"/>
        </p:xfrm>
        <a:graphic>
          <a:graphicData uri="http://schemas.openxmlformats.org/drawingml/2006/table">
            <a:tbl>
              <a:tblPr/>
              <a:tblGrid>
                <a:gridCol w="1044575"/>
                <a:gridCol w="4949825"/>
              </a:tblGrid>
              <a:tr h="404813"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panose="02070309020205020404" pitchFamily="49" charset="0"/>
                        </a:rPr>
                        <a:t>/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Elemento raiz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panose="02070309020205020404" pitchFamily="49" charset="0"/>
                        </a:rPr>
                        <a:t>//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Seleciona todos os nós descendentes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panose="02070309020205020404" pitchFamily="49" charset="0"/>
                        </a:rPr>
                        <a:t>*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Qualquer elemento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panose="02070309020205020404" pitchFamily="49" charset="0"/>
                        </a:rPr>
                        <a:t>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Nó atual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panose="02070309020205020404" pitchFamily="49" charset="0"/>
                        </a:rPr>
                        <a:t>|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Seleciona entre várias caminhos (Ou)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850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Controlando a Saída</a:t>
            </a:r>
          </a:p>
        </p:txBody>
      </p:sp>
      <p:sp>
        <p:nvSpPr>
          <p:cNvPr id="718851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Podemos controlar a saída do processador XSLT usando o elemento </a:t>
            </a:r>
            <a:r>
              <a:rPr lang="pt-BR" altLang="en-US">
                <a:latin typeface="Courier New" panose="02070309020205020404" pitchFamily="49" charset="0"/>
              </a:rPr>
              <a:t>xsl:output</a:t>
            </a:r>
            <a:endParaRPr lang="pt-BR" altLang="en-US"/>
          </a:p>
          <a:p>
            <a:r>
              <a:rPr lang="pt-BR" altLang="en-US"/>
              <a:t>Podemos escolher a saída atribuindo os seguinte valores para o atributo </a:t>
            </a:r>
            <a:r>
              <a:rPr lang="pt-BR" altLang="en-US">
                <a:latin typeface="Courier New" panose="02070309020205020404" pitchFamily="49" charset="0"/>
              </a:rPr>
              <a:t>method</a:t>
            </a:r>
            <a:r>
              <a:rPr lang="pt-BR" altLang="en-US"/>
              <a:t>:</a:t>
            </a:r>
          </a:p>
          <a:p>
            <a:pPr lvl="2"/>
            <a:r>
              <a:rPr lang="pt-BR" altLang="en-US"/>
              <a:t>xml</a:t>
            </a:r>
          </a:p>
          <a:p>
            <a:pPr lvl="2"/>
            <a:r>
              <a:rPr lang="pt-BR" altLang="en-US"/>
              <a:t>text</a:t>
            </a:r>
          </a:p>
          <a:p>
            <a:pPr lvl="2"/>
            <a:r>
              <a:rPr lang="pt-BR" altLang="en-US"/>
              <a:t>html</a:t>
            </a:r>
          </a:p>
          <a:p>
            <a:r>
              <a:rPr lang="pt-BR" altLang="en-US"/>
              <a:t>O elemento </a:t>
            </a:r>
            <a:r>
              <a:rPr lang="pt-BR" altLang="en-US">
                <a:latin typeface="Courier New" panose="02070309020205020404" pitchFamily="49" charset="0"/>
              </a:rPr>
              <a:t>xsl:output</a:t>
            </a:r>
            <a:r>
              <a:rPr lang="pt-BR" altLang="en-US"/>
              <a:t> deve aparecer logo após do marcador inicial do elemento </a:t>
            </a:r>
            <a:r>
              <a:rPr lang="pt-BR" altLang="en-US">
                <a:latin typeface="Courier New" panose="02070309020205020404" pitchFamily="49" charset="0"/>
              </a:rPr>
              <a:t>xsl:stylesheet</a:t>
            </a:r>
            <a:endParaRPr lang="pt-BR" altLang="en-US"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3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Definindo Templates</a:t>
            </a:r>
          </a:p>
        </p:txBody>
      </p:sp>
      <p:sp>
        <p:nvSpPr>
          <p:cNvPr id="6563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Documento XSL contém pelo menos um elemento </a:t>
            </a:r>
            <a:r>
              <a:rPr lang="pt-BR" altLang="en-US">
                <a:latin typeface="Courier New" panose="02070309020205020404" pitchFamily="49" charset="0"/>
              </a:rPr>
              <a:t>xsl:template</a:t>
            </a:r>
            <a:endParaRPr lang="pt-BR" altLang="en-US"/>
          </a:p>
          <a:p>
            <a:r>
              <a:rPr lang="pt-BR" altLang="en-US"/>
              <a:t>O atributo </a:t>
            </a:r>
            <a:r>
              <a:rPr lang="pt-BR" altLang="en-US">
                <a:latin typeface="Courier New" panose="02070309020205020404" pitchFamily="49" charset="0"/>
              </a:rPr>
              <a:t>match</a:t>
            </a:r>
            <a:r>
              <a:rPr lang="pt-BR" altLang="en-US"/>
              <a:t> desse elemento seleciona o nó que será processado por esse elemento</a:t>
            </a:r>
          </a:p>
          <a:p>
            <a:r>
              <a:rPr lang="pt-BR" altLang="en-US"/>
              <a:t>Ao atributo </a:t>
            </a:r>
            <a:r>
              <a:rPr lang="pt-BR" altLang="en-US">
                <a:latin typeface="Courier New" panose="02070309020205020404" pitchFamily="49" charset="0"/>
              </a:rPr>
              <a:t>match</a:t>
            </a:r>
            <a:r>
              <a:rPr lang="pt-BR" altLang="en-US"/>
              <a:t> deve ser atribuído uma expressão XPATH válida</a:t>
            </a:r>
          </a:p>
          <a:p>
            <a:r>
              <a:rPr lang="pt-BR" altLang="en-US"/>
              <a:t>Dentro do elemento </a:t>
            </a:r>
            <a:r>
              <a:rPr lang="pt-BR" altLang="en-US">
                <a:latin typeface="Courier New" panose="02070309020205020404" pitchFamily="49" charset="0"/>
              </a:rPr>
              <a:t>xsl:template</a:t>
            </a:r>
            <a:r>
              <a:rPr lang="pt-BR" altLang="en-US"/>
              <a:t> podemos ter um elemento </a:t>
            </a:r>
            <a:r>
              <a:rPr lang="pt-BR" altLang="en-US">
                <a:latin typeface="Courier New" panose="02070309020205020404" pitchFamily="49" charset="0"/>
              </a:rPr>
              <a:t>xsl:apply-templates</a:t>
            </a:r>
            <a:r>
              <a:rPr lang="pt-BR" altLang="en-US"/>
              <a:t> para pedir o processador XSLT para aplicar os demais templates do documento</a:t>
            </a: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Variáveis e Parâmetros</a:t>
            </a:r>
          </a:p>
        </p:txBody>
      </p:sp>
      <p:sp>
        <p:nvSpPr>
          <p:cNvPr id="664579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5000"/>
              </a:lnSpc>
            </a:pPr>
            <a:r>
              <a:rPr lang="pt-BR" altLang="en-US"/>
              <a:t>Usando elementos </a:t>
            </a:r>
            <a:r>
              <a:rPr lang="pt-BR" altLang="en-US">
                <a:latin typeface="Courier New" panose="02070309020205020404" pitchFamily="49" charset="0"/>
              </a:rPr>
              <a:t>xsl:variable</a:t>
            </a:r>
            <a:r>
              <a:rPr lang="pt-BR" altLang="en-US"/>
              <a:t> e </a:t>
            </a:r>
            <a:r>
              <a:rPr lang="pt-BR" altLang="en-US">
                <a:latin typeface="Courier New" panose="02070309020205020404" pitchFamily="49" charset="0"/>
              </a:rPr>
              <a:t>xsl:param</a:t>
            </a:r>
            <a:endParaRPr lang="pt-BR" altLang="en-US"/>
          </a:p>
          <a:p>
            <a:pPr>
              <a:lnSpc>
                <a:spcPct val="85000"/>
              </a:lnSpc>
            </a:pPr>
            <a:r>
              <a:rPr lang="pt-BR" altLang="en-US"/>
              <a:t>Elemento </a:t>
            </a:r>
            <a:r>
              <a:rPr lang="pt-BR" altLang="en-US">
                <a:latin typeface="Courier New" panose="02070309020205020404" pitchFamily="49" charset="0"/>
              </a:rPr>
              <a:t>xsl:variable</a:t>
            </a:r>
          </a:p>
          <a:p>
            <a:pPr lvl="2">
              <a:lnSpc>
                <a:spcPct val="85000"/>
              </a:lnSpc>
            </a:pPr>
            <a:r>
              <a:rPr lang="pt-BR" altLang="en-US"/>
              <a:t>Associa um valor a um nome</a:t>
            </a:r>
          </a:p>
          <a:p>
            <a:pPr lvl="2">
              <a:lnSpc>
                <a:spcPct val="85000"/>
              </a:lnSpc>
            </a:pPr>
            <a:r>
              <a:rPr lang="pt-BR" altLang="en-US"/>
              <a:t>O tipo do valor pode ser qualquer texto ou nó selecionado usando expressões XPATH ou constante</a:t>
            </a:r>
          </a:p>
          <a:p>
            <a:pPr>
              <a:lnSpc>
                <a:spcPct val="85000"/>
              </a:lnSpc>
            </a:pPr>
            <a:r>
              <a:rPr lang="pt-BR" altLang="en-US"/>
              <a:t>Elemento </a:t>
            </a:r>
            <a:r>
              <a:rPr lang="pt-BR" altLang="en-US">
                <a:latin typeface="Courier New" panose="02070309020205020404" pitchFamily="49" charset="0"/>
              </a:rPr>
              <a:t>xsl:param</a:t>
            </a:r>
          </a:p>
          <a:p>
            <a:pPr lvl="2">
              <a:lnSpc>
                <a:spcPct val="85000"/>
              </a:lnSpc>
            </a:pPr>
            <a:r>
              <a:rPr lang="pt-BR" altLang="en-US"/>
              <a:t>Usado para passar parâmetros para uma folha de estilo ou template</a:t>
            </a:r>
          </a:p>
          <a:p>
            <a:pPr lvl="2">
              <a:lnSpc>
                <a:spcPct val="85000"/>
              </a:lnSpc>
            </a:pPr>
            <a:r>
              <a:rPr lang="pt-BR" altLang="en-US"/>
              <a:t>Parâmetros podem ser passados usando o elemento </a:t>
            </a:r>
            <a:r>
              <a:rPr lang="pt-BR" altLang="en-US">
                <a:latin typeface="Courier New" panose="02070309020205020404" pitchFamily="49" charset="0"/>
              </a:rPr>
              <a:t>xsl:with-param</a:t>
            </a:r>
            <a:endParaRPr lang="pt-BR" altLang="en-US"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4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Lendo valores e Copiando Fragmentos do Documento</a:t>
            </a:r>
          </a:p>
        </p:txBody>
      </p:sp>
      <p:sp>
        <p:nvSpPr>
          <p:cNvPr id="6574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5000"/>
              </a:lnSpc>
            </a:pPr>
            <a:r>
              <a:rPr lang="pt-BR" altLang="en-US"/>
              <a:t>Elemento </a:t>
            </a:r>
            <a:r>
              <a:rPr lang="pt-BR" altLang="en-US">
                <a:latin typeface="Courier New" panose="02070309020205020404" pitchFamily="49" charset="0"/>
              </a:rPr>
              <a:t>xsl:value-of</a:t>
            </a:r>
          </a:p>
          <a:p>
            <a:pPr lvl="2">
              <a:lnSpc>
                <a:spcPct val="85000"/>
              </a:lnSpc>
            </a:pPr>
            <a:r>
              <a:rPr lang="pt-BR" altLang="en-US"/>
              <a:t>Recupera valor de um nó ou variável</a:t>
            </a:r>
          </a:p>
          <a:p>
            <a:pPr lvl="2">
              <a:lnSpc>
                <a:spcPct val="85000"/>
              </a:lnSpc>
            </a:pPr>
            <a:r>
              <a:rPr lang="pt-BR" altLang="en-US"/>
              <a:t>Atributo </a:t>
            </a:r>
            <a:r>
              <a:rPr lang="pt-BR" altLang="en-US">
                <a:latin typeface="Courier New" panose="02070309020205020404" pitchFamily="49" charset="0"/>
              </a:rPr>
              <a:t>select</a:t>
            </a:r>
            <a:r>
              <a:rPr lang="pt-BR" altLang="en-US"/>
              <a:t> usado para selecionar o nó</a:t>
            </a:r>
          </a:p>
          <a:p>
            <a:pPr lvl="2">
              <a:lnSpc>
                <a:spcPct val="85000"/>
              </a:lnSpc>
            </a:pPr>
            <a:r>
              <a:rPr lang="pt-BR" altLang="en-US"/>
              <a:t>O valor recuperado é escrito para a saída</a:t>
            </a:r>
          </a:p>
          <a:p>
            <a:pPr>
              <a:lnSpc>
                <a:spcPct val="85000"/>
              </a:lnSpc>
            </a:pPr>
            <a:r>
              <a:rPr lang="pt-BR" altLang="en-US"/>
              <a:t>Elemento </a:t>
            </a:r>
            <a:r>
              <a:rPr lang="pt-BR" altLang="en-US">
                <a:latin typeface="Courier New" panose="02070309020205020404" pitchFamily="49" charset="0"/>
              </a:rPr>
              <a:t>xsl:copy</a:t>
            </a:r>
          </a:p>
          <a:p>
            <a:pPr lvl="2">
              <a:lnSpc>
                <a:spcPct val="85000"/>
              </a:lnSpc>
            </a:pPr>
            <a:r>
              <a:rPr lang="pt-BR" altLang="en-US"/>
              <a:t>Copia nó atual para a saída</a:t>
            </a:r>
          </a:p>
          <a:p>
            <a:pPr lvl="2">
              <a:lnSpc>
                <a:spcPct val="85000"/>
              </a:lnSpc>
            </a:pPr>
            <a:r>
              <a:rPr lang="pt-BR" altLang="en-US"/>
              <a:t>Não copia atributos e sub nós</a:t>
            </a:r>
          </a:p>
          <a:p>
            <a:pPr>
              <a:lnSpc>
                <a:spcPct val="85000"/>
              </a:lnSpc>
            </a:pPr>
            <a:r>
              <a:rPr lang="pt-BR" altLang="en-US"/>
              <a:t>Elemento </a:t>
            </a:r>
            <a:r>
              <a:rPr lang="pt-BR" altLang="en-US">
                <a:latin typeface="Courier New" panose="02070309020205020404" pitchFamily="49" charset="0"/>
              </a:rPr>
              <a:t>xsl:copy-of</a:t>
            </a:r>
          </a:p>
          <a:p>
            <a:pPr lvl="2">
              <a:lnSpc>
                <a:spcPct val="85000"/>
              </a:lnSpc>
            </a:pPr>
            <a:r>
              <a:rPr lang="pt-BR" altLang="en-US"/>
              <a:t>Copia um nó, seus atributos e sub nós para a saída</a:t>
            </a: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72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Processamento Condicional</a:t>
            </a:r>
          </a:p>
        </p:txBody>
      </p:sp>
      <p:sp>
        <p:nvSpPr>
          <p:cNvPr id="67072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Elemento </a:t>
            </a:r>
            <a:r>
              <a:rPr lang="pt-BR" altLang="en-US">
                <a:latin typeface="Courier New" panose="02070309020205020404" pitchFamily="49" charset="0"/>
              </a:rPr>
              <a:t>xsl:if</a:t>
            </a:r>
          </a:p>
          <a:p>
            <a:pPr lvl="2"/>
            <a:r>
              <a:rPr lang="pt-BR" altLang="en-US"/>
              <a:t>Expressão lógica atribuída ao atributo </a:t>
            </a:r>
            <a:r>
              <a:rPr lang="pt-BR" altLang="en-US">
                <a:latin typeface="Courier New" panose="02070309020205020404" pitchFamily="49" charset="0"/>
              </a:rPr>
              <a:t>test</a:t>
            </a:r>
            <a:endParaRPr lang="pt-BR" altLang="en-US"/>
          </a:p>
          <a:p>
            <a:pPr lvl="2"/>
            <a:r>
              <a:rPr lang="pt-BR" altLang="en-US"/>
              <a:t>Não tem “Se Não”</a:t>
            </a:r>
          </a:p>
          <a:p>
            <a:r>
              <a:rPr lang="pt-BR" altLang="en-US"/>
              <a:t>Elemento </a:t>
            </a:r>
            <a:r>
              <a:rPr lang="pt-BR" altLang="en-US">
                <a:latin typeface="Courier New" panose="02070309020205020404" pitchFamily="49" charset="0"/>
              </a:rPr>
              <a:t>xsl:choose</a:t>
            </a:r>
          </a:p>
          <a:p>
            <a:pPr lvl="2"/>
            <a:r>
              <a:rPr lang="pt-BR" altLang="en-US"/>
              <a:t>Seleciona uma entre várias possibilidades</a:t>
            </a:r>
          </a:p>
          <a:p>
            <a:pPr lvl="2"/>
            <a:r>
              <a:rPr lang="pt-BR" altLang="en-US"/>
              <a:t>Possibilidades especificadas usando atributo </a:t>
            </a:r>
            <a:r>
              <a:rPr lang="pt-BR" altLang="en-US">
                <a:latin typeface="Courier New" panose="02070309020205020404" pitchFamily="49" charset="0"/>
              </a:rPr>
              <a:t>test</a:t>
            </a:r>
            <a:r>
              <a:rPr lang="pt-BR" altLang="en-US"/>
              <a:t> do elemento </a:t>
            </a:r>
            <a:r>
              <a:rPr lang="pt-BR" altLang="en-US">
                <a:latin typeface="Courier New" panose="02070309020205020404" pitchFamily="49" charset="0"/>
              </a:rPr>
              <a:t>xsl:when</a:t>
            </a:r>
            <a:endParaRPr lang="pt-BR" altLang="en-US"/>
          </a:p>
          <a:p>
            <a:pPr lvl="2"/>
            <a:r>
              <a:rPr lang="pt-BR" altLang="en-US"/>
              <a:t>Elemento </a:t>
            </a:r>
            <a:r>
              <a:rPr lang="pt-BR" altLang="en-US">
                <a:latin typeface="Courier New" panose="02070309020205020404" pitchFamily="49" charset="0"/>
              </a:rPr>
              <a:t>xsl:otherwise</a:t>
            </a:r>
            <a:r>
              <a:rPr lang="pt-BR" altLang="en-US"/>
              <a:t> especifica o processamento caso nenhuma das possibilidades for válida</a:t>
            </a: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4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Repetição</a:t>
            </a:r>
          </a:p>
        </p:txBody>
      </p:sp>
      <p:sp>
        <p:nvSpPr>
          <p:cNvPr id="6584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Usando elemento </a:t>
            </a:r>
            <a:r>
              <a:rPr lang="pt-BR" altLang="en-US">
                <a:latin typeface="Courier New" panose="02070309020205020404" pitchFamily="49" charset="0"/>
              </a:rPr>
              <a:t>xsl:for-each</a:t>
            </a:r>
            <a:endParaRPr lang="pt-BR" altLang="en-US"/>
          </a:p>
          <a:p>
            <a:r>
              <a:rPr lang="pt-BR" altLang="en-US"/>
              <a:t>Atributo </a:t>
            </a:r>
            <a:r>
              <a:rPr lang="pt-BR" altLang="en-US">
                <a:latin typeface="Courier New" panose="02070309020205020404" pitchFamily="49" charset="0"/>
              </a:rPr>
              <a:t>select</a:t>
            </a:r>
            <a:r>
              <a:rPr lang="pt-BR" altLang="en-US"/>
              <a:t> é atribuído uma expressão XPATH que deverá retornar uma lista de nós</a:t>
            </a:r>
          </a:p>
          <a:p>
            <a:r>
              <a:rPr lang="pt-BR" altLang="en-US"/>
              <a:t>Dentro do elemento </a:t>
            </a:r>
            <a:r>
              <a:rPr lang="pt-BR" altLang="en-US">
                <a:latin typeface="Courier New" panose="02070309020205020404" pitchFamily="49" charset="0"/>
              </a:rPr>
              <a:t>xsl:for-each</a:t>
            </a:r>
            <a:r>
              <a:rPr lang="pt-BR" altLang="en-US"/>
              <a:t> deverá ser definido o template a ser aplicado nos nós selecionados</a:t>
            </a: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554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Classificação</a:t>
            </a:r>
          </a:p>
        </p:txBody>
      </p:sp>
      <p:sp>
        <p:nvSpPr>
          <p:cNvPr id="663555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5000"/>
              </a:lnSpc>
            </a:pPr>
            <a:r>
              <a:rPr lang="pt-BR" altLang="en-US"/>
              <a:t>Usando elemento </a:t>
            </a:r>
            <a:r>
              <a:rPr lang="pt-BR" altLang="en-US">
                <a:latin typeface="Courier New" panose="02070309020205020404" pitchFamily="49" charset="0"/>
              </a:rPr>
              <a:t>xsl:sort</a:t>
            </a:r>
            <a:endParaRPr lang="pt-BR" altLang="en-US"/>
          </a:p>
          <a:p>
            <a:pPr>
              <a:lnSpc>
                <a:spcPct val="85000"/>
              </a:lnSpc>
            </a:pPr>
            <a:r>
              <a:rPr lang="pt-BR" altLang="en-US"/>
              <a:t>Pode aparecer dentro dos elementos </a:t>
            </a:r>
            <a:r>
              <a:rPr lang="pt-BR" altLang="en-US">
                <a:latin typeface="Courier New" panose="02070309020205020404" pitchFamily="49" charset="0"/>
              </a:rPr>
              <a:t>xsl:apply-templates</a:t>
            </a:r>
            <a:r>
              <a:rPr lang="pt-BR" altLang="en-US"/>
              <a:t> ou </a:t>
            </a:r>
            <a:r>
              <a:rPr lang="pt-BR" altLang="en-US">
                <a:latin typeface="Courier New" panose="02070309020205020404" pitchFamily="49" charset="0"/>
              </a:rPr>
              <a:t>xsl:for-each</a:t>
            </a:r>
            <a:endParaRPr lang="pt-BR" altLang="en-US"/>
          </a:p>
          <a:p>
            <a:pPr>
              <a:lnSpc>
                <a:spcPct val="85000"/>
              </a:lnSpc>
            </a:pPr>
            <a:r>
              <a:rPr lang="pt-BR" altLang="en-US"/>
              <a:t>Pode aparecer uma série de elementos </a:t>
            </a:r>
            <a:r>
              <a:rPr lang="pt-BR" altLang="en-US">
                <a:latin typeface="Courier New" panose="02070309020205020404" pitchFamily="49" charset="0"/>
              </a:rPr>
              <a:t>xsl:sort</a:t>
            </a:r>
          </a:p>
          <a:p>
            <a:pPr lvl="2">
              <a:lnSpc>
                <a:spcPct val="85000"/>
              </a:lnSpc>
            </a:pPr>
            <a:r>
              <a:rPr lang="pt-BR" altLang="en-US"/>
              <a:t>Isso permite classificar por várias colunas</a:t>
            </a:r>
          </a:p>
          <a:p>
            <a:pPr>
              <a:lnSpc>
                <a:spcPct val="85000"/>
              </a:lnSpc>
            </a:pPr>
            <a:r>
              <a:rPr lang="pt-BR" altLang="en-US"/>
              <a:t>O valor do atributo </a:t>
            </a:r>
            <a:r>
              <a:rPr lang="pt-BR" altLang="en-US">
                <a:latin typeface="Courier New" panose="02070309020205020404" pitchFamily="49" charset="0"/>
              </a:rPr>
              <a:t>select</a:t>
            </a:r>
            <a:r>
              <a:rPr lang="pt-BR" altLang="en-US"/>
              <a:t> deve ser uma expressão XPATH apontando para um objeto válido</a:t>
            </a:r>
          </a:p>
          <a:p>
            <a:pPr lvl="2">
              <a:lnSpc>
                <a:spcPct val="85000"/>
              </a:lnSpc>
            </a:pPr>
            <a:r>
              <a:rPr lang="pt-BR" altLang="en-US"/>
              <a:t>O valor padrão do atributo </a:t>
            </a:r>
            <a:r>
              <a:rPr lang="pt-BR" altLang="en-US">
                <a:latin typeface="Courier New" panose="02070309020205020404" pitchFamily="49" charset="0"/>
              </a:rPr>
              <a:t>select</a:t>
            </a:r>
            <a:r>
              <a:rPr lang="pt-BR" altLang="en-US"/>
              <a:t> é “.”</a:t>
            </a:r>
          </a:p>
          <a:p>
            <a:pPr>
              <a:lnSpc>
                <a:spcPct val="85000"/>
              </a:lnSpc>
            </a:pPr>
            <a:r>
              <a:rPr lang="pt-BR" altLang="en-US"/>
              <a:t>O valor do atributo </a:t>
            </a:r>
            <a:r>
              <a:rPr lang="pt-BR" altLang="en-US">
                <a:latin typeface="Courier New" panose="02070309020205020404" pitchFamily="49" charset="0"/>
              </a:rPr>
              <a:t>data-type</a:t>
            </a:r>
            <a:r>
              <a:rPr lang="pt-BR" altLang="en-US"/>
              <a:t> pode ser “text” ou “number” indicando se o valor usado para classificação será string ou numérico</a:t>
            </a: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7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Formatação de Números</a:t>
            </a:r>
          </a:p>
        </p:txBody>
      </p:sp>
      <p:sp>
        <p:nvSpPr>
          <p:cNvPr id="6717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O elemento </a:t>
            </a:r>
            <a:r>
              <a:rPr lang="pt-BR" altLang="en-US">
                <a:latin typeface="Courier New" panose="02070309020205020404" pitchFamily="49" charset="0"/>
              </a:rPr>
              <a:t>xsl:number</a:t>
            </a:r>
            <a:r>
              <a:rPr lang="pt-BR" altLang="en-US"/>
              <a:t> pode ser usado para inserir um número formatado na saída</a:t>
            </a:r>
          </a:p>
          <a:p>
            <a:r>
              <a:rPr lang="pt-BR" altLang="en-US"/>
              <a:t>O atributo </a:t>
            </a:r>
            <a:r>
              <a:rPr lang="pt-BR" altLang="en-US">
                <a:latin typeface="Courier New" panose="02070309020205020404" pitchFamily="49" charset="0"/>
              </a:rPr>
              <a:t>value</a:t>
            </a:r>
            <a:r>
              <a:rPr lang="pt-BR" altLang="en-US"/>
              <a:t> deve conter uma expressão</a:t>
            </a:r>
          </a:p>
          <a:p>
            <a:r>
              <a:rPr lang="pt-BR" altLang="en-US"/>
              <a:t>O atributo </a:t>
            </a:r>
            <a:r>
              <a:rPr lang="pt-BR" altLang="en-US">
                <a:latin typeface="Courier New" panose="02070309020205020404" pitchFamily="49" charset="0"/>
              </a:rPr>
              <a:t>format</a:t>
            </a:r>
            <a:r>
              <a:rPr lang="pt-BR" altLang="en-US"/>
              <a:t> especifica o formato do número convertido para string</a:t>
            </a: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Importando Folhas de Estilo XSL</a:t>
            </a:r>
          </a:p>
        </p:txBody>
      </p:sp>
      <p:sp>
        <p:nvSpPr>
          <p:cNvPr id="6666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5000"/>
              </a:lnSpc>
            </a:pPr>
            <a:r>
              <a:rPr lang="pt-BR" altLang="en-US" sz="2000"/>
              <a:t>Elemento </a:t>
            </a:r>
            <a:r>
              <a:rPr lang="pt-BR" altLang="en-US" sz="2000">
                <a:latin typeface="Courier New" panose="02070309020205020404" pitchFamily="49" charset="0"/>
              </a:rPr>
              <a:t>xsl:import</a:t>
            </a:r>
          </a:p>
          <a:p>
            <a:pPr lvl="2">
              <a:lnSpc>
                <a:spcPct val="85000"/>
              </a:lnSpc>
            </a:pPr>
            <a:r>
              <a:rPr lang="pt-BR" altLang="en-US" sz="2000"/>
              <a:t>Importa o arquivo especificado no atributo </a:t>
            </a:r>
            <a:r>
              <a:rPr lang="pt-BR" altLang="en-US" sz="2000">
                <a:latin typeface="Courier New" panose="02070309020205020404" pitchFamily="49" charset="0"/>
              </a:rPr>
              <a:t>href</a:t>
            </a:r>
            <a:r>
              <a:rPr lang="pt-BR" altLang="en-US" sz="2000"/>
              <a:t> dentro do arquivo XSL atual</a:t>
            </a:r>
          </a:p>
          <a:p>
            <a:pPr lvl="2">
              <a:lnSpc>
                <a:spcPct val="85000"/>
              </a:lnSpc>
            </a:pPr>
            <a:r>
              <a:rPr lang="pt-BR" altLang="en-US" sz="2000"/>
              <a:t>Os templates do arquivo importado têm uma precedência menor</a:t>
            </a:r>
          </a:p>
          <a:p>
            <a:pPr lvl="2">
              <a:lnSpc>
                <a:spcPct val="85000"/>
              </a:lnSpc>
            </a:pPr>
            <a:r>
              <a:rPr lang="pt-BR" altLang="en-US" sz="2000"/>
              <a:t>Só pode aparecer dentro do elemento </a:t>
            </a:r>
            <a:r>
              <a:rPr lang="pt-BR" altLang="en-US" sz="2000">
                <a:latin typeface="Courier New" panose="02070309020205020404" pitchFamily="49" charset="0"/>
              </a:rPr>
              <a:t>xsl:stylesheet</a:t>
            </a:r>
            <a:r>
              <a:rPr lang="pt-BR" altLang="en-US" sz="2000"/>
              <a:t> e antes de qualquer outro elemento</a:t>
            </a:r>
          </a:p>
          <a:p>
            <a:pPr>
              <a:lnSpc>
                <a:spcPct val="85000"/>
              </a:lnSpc>
            </a:pPr>
            <a:r>
              <a:rPr lang="pt-BR" altLang="en-US" sz="2000"/>
              <a:t>Elemento </a:t>
            </a:r>
            <a:r>
              <a:rPr lang="pt-BR" altLang="en-US" sz="2000">
                <a:latin typeface="Courier New" panose="02070309020205020404" pitchFamily="49" charset="0"/>
              </a:rPr>
              <a:t>xsl:include</a:t>
            </a:r>
          </a:p>
          <a:p>
            <a:pPr lvl="2">
              <a:lnSpc>
                <a:spcPct val="85000"/>
              </a:lnSpc>
            </a:pPr>
            <a:r>
              <a:rPr lang="pt-BR" altLang="en-US" sz="2000"/>
              <a:t>Igual ao elemento </a:t>
            </a:r>
            <a:r>
              <a:rPr lang="pt-BR" altLang="en-US" sz="2000">
                <a:latin typeface="Courier New" panose="02070309020205020404" pitchFamily="49" charset="0"/>
              </a:rPr>
              <a:t>xsl:import</a:t>
            </a:r>
            <a:endParaRPr lang="pt-BR" altLang="en-US" sz="2000"/>
          </a:p>
          <a:p>
            <a:pPr lvl="2">
              <a:lnSpc>
                <a:spcPct val="85000"/>
              </a:lnSpc>
            </a:pPr>
            <a:r>
              <a:rPr lang="pt-BR" altLang="en-US" sz="2000"/>
              <a:t>Templates do arquivo XSL importado têm a mesma precedência dos templates locais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Estrutura de um Documento XML</a:t>
            </a:r>
          </a:p>
        </p:txBody>
      </p:sp>
      <p:sp>
        <p:nvSpPr>
          <p:cNvPr id="446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A declaração “xml”</a:t>
            </a:r>
          </a:p>
          <a:p>
            <a:r>
              <a:rPr lang="pt-BR" altLang="en-US"/>
              <a:t>Elementos</a:t>
            </a:r>
          </a:p>
          <a:p>
            <a:r>
              <a:rPr lang="pt-BR" altLang="en-US"/>
              <a:t>Atributos</a:t>
            </a:r>
          </a:p>
          <a:p>
            <a:r>
              <a:rPr lang="pt-BR" altLang="en-US"/>
              <a:t>Comentários</a:t>
            </a: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7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Chamando Templates Nomeados</a:t>
            </a:r>
          </a:p>
        </p:txBody>
      </p:sp>
      <p:sp>
        <p:nvSpPr>
          <p:cNvPr id="6727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Usando elemento </a:t>
            </a:r>
            <a:r>
              <a:rPr lang="pt-BR" altLang="en-US">
                <a:latin typeface="Courier New" panose="02070309020205020404" pitchFamily="49" charset="0"/>
              </a:rPr>
              <a:t>xsl:call-template</a:t>
            </a:r>
            <a:endParaRPr lang="pt-BR" altLang="en-US"/>
          </a:p>
          <a:p>
            <a:r>
              <a:rPr lang="pt-BR" altLang="en-US"/>
              <a:t>O template chamado tem que ter o mesmo nome especificado no atributo </a:t>
            </a:r>
            <a:r>
              <a:rPr lang="pt-BR" altLang="en-US">
                <a:latin typeface="Courier New" panose="02070309020205020404" pitchFamily="49" charset="0"/>
              </a:rPr>
              <a:t>nome</a:t>
            </a:r>
            <a:r>
              <a:rPr lang="pt-BR" altLang="en-US"/>
              <a:t> do elemento</a:t>
            </a: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4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Criando Elementos</a:t>
            </a:r>
          </a:p>
        </p:txBody>
      </p:sp>
      <p:sp>
        <p:nvSpPr>
          <p:cNvPr id="6604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Usando elemento </a:t>
            </a:r>
            <a:r>
              <a:rPr lang="pt-BR" altLang="en-US">
                <a:latin typeface="Courier New" panose="02070309020205020404" pitchFamily="49" charset="0"/>
              </a:rPr>
              <a:t>xsl:element</a:t>
            </a:r>
            <a:endParaRPr lang="pt-BR" altLang="en-US"/>
          </a:p>
          <a:p>
            <a:r>
              <a:rPr lang="pt-BR" altLang="en-US"/>
              <a:t>O nome do elemento criado é especificado usando atributo </a:t>
            </a:r>
            <a:r>
              <a:rPr lang="pt-BR" altLang="en-US">
                <a:latin typeface="Courier New" panose="02070309020205020404" pitchFamily="49" charset="0"/>
              </a:rPr>
              <a:t>nome</a:t>
            </a:r>
            <a:endParaRPr lang="pt-BR" altLang="en-US"/>
          </a:p>
          <a:p>
            <a:r>
              <a:rPr lang="pt-BR" altLang="en-US"/>
              <a:t>O espaço identificador pode ser especificado usando atributo </a:t>
            </a:r>
            <a:r>
              <a:rPr lang="pt-BR" altLang="en-US">
                <a:latin typeface="Courier New" panose="02070309020205020404" pitchFamily="49" charset="0"/>
              </a:rPr>
              <a:t>namespace</a:t>
            </a:r>
            <a:endParaRPr lang="pt-BR" altLang="en-US"/>
          </a:p>
          <a:p>
            <a:r>
              <a:rPr lang="pt-BR" altLang="en-US"/>
              <a:t>Um conjunto de atributos pode ser especificado usando o atributo </a:t>
            </a:r>
            <a:r>
              <a:rPr lang="pt-BR" altLang="en-US">
                <a:latin typeface="Courier New" panose="02070309020205020404" pitchFamily="49" charset="0"/>
              </a:rPr>
              <a:t>use-attribute-sets</a:t>
            </a:r>
            <a:endParaRPr lang="pt-BR" altLang="en-US"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50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Criando Atributos</a:t>
            </a:r>
          </a:p>
        </p:txBody>
      </p:sp>
      <p:sp>
        <p:nvSpPr>
          <p:cNvPr id="6615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 sz="2000"/>
              <a:t>Elemento </a:t>
            </a:r>
            <a:r>
              <a:rPr lang="pt-BR" altLang="en-US" sz="2000">
                <a:latin typeface="Courier New" panose="02070309020205020404" pitchFamily="49" charset="0"/>
              </a:rPr>
              <a:t>xsl:attribute</a:t>
            </a:r>
          </a:p>
          <a:p>
            <a:pPr lvl="2"/>
            <a:r>
              <a:rPr lang="pt-BR" altLang="en-US" sz="2000"/>
              <a:t>Atributo </a:t>
            </a:r>
            <a:r>
              <a:rPr lang="pt-BR" altLang="en-US" sz="2000">
                <a:latin typeface="Courier New" panose="02070309020205020404" pitchFamily="49" charset="0"/>
              </a:rPr>
              <a:t>name</a:t>
            </a:r>
            <a:r>
              <a:rPr lang="pt-BR" altLang="en-US" sz="2000"/>
              <a:t> especifica o nome</a:t>
            </a:r>
          </a:p>
          <a:p>
            <a:pPr lvl="2"/>
            <a:r>
              <a:rPr lang="pt-BR" altLang="en-US" sz="2000"/>
              <a:t>Atributo </a:t>
            </a:r>
            <a:r>
              <a:rPr lang="pt-BR" altLang="en-US" sz="2000">
                <a:latin typeface="Courier New" panose="02070309020205020404" pitchFamily="49" charset="0"/>
              </a:rPr>
              <a:t>namespace</a:t>
            </a:r>
            <a:r>
              <a:rPr lang="pt-BR" altLang="en-US" sz="2000"/>
              <a:t> especifica o espaço identificador</a:t>
            </a:r>
          </a:p>
          <a:p>
            <a:r>
              <a:rPr lang="pt-BR" altLang="en-US" sz="2000"/>
              <a:t>Elemento </a:t>
            </a:r>
            <a:r>
              <a:rPr lang="pt-BR" altLang="en-US" sz="2000">
                <a:latin typeface="Courier New" panose="02070309020205020404" pitchFamily="49" charset="0"/>
              </a:rPr>
              <a:t>xsl:attribute-set</a:t>
            </a:r>
            <a:r>
              <a:rPr lang="pt-BR" altLang="en-US" sz="2000"/>
              <a:t> para criar conjuntos</a:t>
            </a:r>
          </a:p>
          <a:p>
            <a:pPr lvl="2"/>
            <a:r>
              <a:rPr lang="pt-BR" altLang="en-US" sz="2000"/>
              <a:t>Contém uma série de elementos </a:t>
            </a:r>
            <a:r>
              <a:rPr lang="pt-BR" altLang="en-US" sz="2000">
                <a:latin typeface="Courier New" panose="02070309020205020404" pitchFamily="49" charset="0"/>
              </a:rPr>
              <a:t>xsl:attribute</a:t>
            </a:r>
            <a:endParaRPr lang="pt-BR" altLang="en-US" sz="2000"/>
          </a:p>
          <a:p>
            <a:pPr lvl="2"/>
            <a:r>
              <a:rPr lang="pt-BR" altLang="en-US" sz="2000"/>
              <a:t>Atributo </a:t>
            </a:r>
            <a:r>
              <a:rPr lang="pt-BR" altLang="en-US" sz="2000">
                <a:latin typeface="Courier New" panose="02070309020205020404" pitchFamily="49" charset="0"/>
              </a:rPr>
              <a:t>name</a:t>
            </a:r>
            <a:r>
              <a:rPr lang="pt-BR" altLang="en-US" sz="2000"/>
              <a:t> especifica o nome do conjunto</a:t>
            </a:r>
          </a:p>
          <a:p>
            <a:pPr lvl="2"/>
            <a:r>
              <a:rPr lang="pt-BR" altLang="en-US" sz="2000"/>
              <a:t>Nome de um conjunto pode ser atribuído a atributo </a:t>
            </a:r>
            <a:r>
              <a:rPr lang="pt-BR" altLang="en-US" sz="2000">
                <a:latin typeface="Courier New" panose="02070309020205020404" pitchFamily="49" charset="0"/>
              </a:rPr>
              <a:t>use-attribute-sets</a:t>
            </a:r>
            <a:r>
              <a:rPr lang="pt-BR" altLang="en-US" sz="2000"/>
              <a:t> dos elementos </a:t>
            </a:r>
            <a:r>
              <a:rPr lang="pt-BR" altLang="en-US" sz="2000">
                <a:latin typeface="Courier New" panose="02070309020205020404" pitchFamily="49" charset="0"/>
              </a:rPr>
              <a:t>xsl:element</a:t>
            </a:r>
            <a:r>
              <a:rPr lang="pt-BR" altLang="en-US" sz="2000"/>
              <a:t>, </a:t>
            </a:r>
            <a:r>
              <a:rPr lang="pt-BR" altLang="en-US" sz="2000">
                <a:latin typeface="Courier New" panose="02070309020205020404" pitchFamily="49" charset="0"/>
              </a:rPr>
              <a:t>xsl:copy</a:t>
            </a:r>
            <a:r>
              <a:rPr lang="pt-BR" altLang="en-US" sz="2000"/>
              <a:t> ou outro </a:t>
            </a:r>
            <a:r>
              <a:rPr lang="pt-BR" altLang="en-US" sz="2000">
                <a:latin typeface="Courier New" panose="02070309020205020404" pitchFamily="49" charset="0"/>
              </a:rPr>
              <a:t>xsl:attribute-set</a:t>
            </a:r>
            <a:endParaRPr lang="pt-BR" altLang="en-US" sz="2000"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6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Criando Texto</a:t>
            </a:r>
          </a:p>
        </p:txBody>
      </p:sp>
      <p:sp>
        <p:nvSpPr>
          <p:cNvPr id="6686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17065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Usando  elemento </a:t>
            </a:r>
            <a:r>
              <a:rPr lang="pt-BR" altLang="en-US">
                <a:latin typeface="Courier New" panose="02070309020205020404" pitchFamily="49" charset="0"/>
              </a:rPr>
              <a:t>xsl:text</a:t>
            </a:r>
            <a:endParaRPr lang="pt-BR" altLang="en-US"/>
          </a:p>
          <a:p>
            <a:r>
              <a:rPr lang="pt-BR" altLang="en-US"/>
              <a:t>Usado para colocar texto na saída</a:t>
            </a:r>
          </a:p>
          <a:p>
            <a:r>
              <a:rPr lang="pt-BR" altLang="en-US"/>
              <a:t>Atributo </a:t>
            </a:r>
            <a:r>
              <a:rPr lang="pt-BR" altLang="en-US">
                <a:latin typeface="Courier New" panose="02070309020205020404" pitchFamily="49" charset="0"/>
              </a:rPr>
              <a:t>disable-output-escaping</a:t>
            </a:r>
            <a:r>
              <a:rPr lang="pt-BR" altLang="en-US"/>
              <a:t> especifica se o tratamento de saída deve ser desabilitado</a:t>
            </a:r>
          </a:p>
        </p:txBody>
      </p:sp>
      <p:sp>
        <p:nvSpPr>
          <p:cNvPr id="668678" name="Text Box 6"/>
          <p:cNvSpPr txBox="1">
            <a:spLocks noChangeArrowheads="1"/>
          </p:cNvSpPr>
          <p:nvPr/>
        </p:nvSpPr>
        <p:spPr bwMode="auto">
          <a:xfrm>
            <a:off x="1344613" y="4675188"/>
            <a:ext cx="1227137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pt-BR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&amp;amp;</a:t>
            </a:r>
          </a:p>
        </p:txBody>
      </p:sp>
      <p:sp>
        <p:nvSpPr>
          <p:cNvPr id="668679" name="Text Box 7"/>
          <p:cNvSpPr txBox="1">
            <a:spLocks noChangeArrowheads="1"/>
          </p:cNvSpPr>
          <p:nvPr/>
        </p:nvSpPr>
        <p:spPr bwMode="auto">
          <a:xfrm>
            <a:off x="4422775" y="4772025"/>
            <a:ext cx="385763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pt-BR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&amp;</a:t>
            </a:r>
          </a:p>
        </p:txBody>
      </p:sp>
      <p:sp>
        <p:nvSpPr>
          <p:cNvPr id="668681" name="Line 9"/>
          <p:cNvSpPr>
            <a:spLocks noChangeShapeType="1"/>
          </p:cNvSpPr>
          <p:nvPr/>
        </p:nvSpPr>
        <p:spPr bwMode="auto">
          <a:xfrm>
            <a:off x="4073525" y="4457700"/>
            <a:ext cx="0" cy="8270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68682" name="Line 10"/>
          <p:cNvSpPr>
            <a:spLocks noChangeShapeType="1"/>
          </p:cNvSpPr>
          <p:nvPr/>
        </p:nvSpPr>
        <p:spPr bwMode="auto">
          <a:xfrm flipV="1">
            <a:off x="4087813" y="4979988"/>
            <a:ext cx="2905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68684" name="Text Box 12"/>
          <p:cNvSpPr txBox="1">
            <a:spLocks noChangeArrowheads="1"/>
          </p:cNvSpPr>
          <p:nvPr/>
        </p:nvSpPr>
        <p:spPr bwMode="auto">
          <a:xfrm>
            <a:off x="3138488" y="4003675"/>
            <a:ext cx="2271712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pt-BR" altLang="en-US" sz="16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Arvore de Resultado</a:t>
            </a:r>
          </a:p>
        </p:txBody>
      </p:sp>
      <p:sp>
        <p:nvSpPr>
          <p:cNvPr id="668685" name="Line 13"/>
          <p:cNvSpPr>
            <a:spLocks noChangeShapeType="1"/>
          </p:cNvSpPr>
          <p:nvPr/>
        </p:nvSpPr>
        <p:spPr bwMode="auto">
          <a:xfrm flipV="1">
            <a:off x="2495550" y="4878388"/>
            <a:ext cx="727075" cy="142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668686" name="Line 14"/>
          <p:cNvSpPr>
            <a:spLocks noChangeShapeType="1"/>
          </p:cNvSpPr>
          <p:nvPr/>
        </p:nvSpPr>
        <p:spPr bwMode="auto">
          <a:xfrm>
            <a:off x="5334000" y="4872038"/>
            <a:ext cx="7842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668687" name="Text Box 15"/>
          <p:cNvSpPr txBox="1">
            <a:spLocks noChangeArrowheads="1"/>
          </p:cNvSpPr>
          <p:nvPr/>
        </p:nvSpPr>
        <p:spPr bwMode="auto">
          <a:xfrm>
            <a:off x="1477963" y="4008438"/>
            <a:ext cx="9398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BR" altLang="en-US" sz="16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Entrada</a:t>
            </a:r>
          </a:p>
        </p:txBody>
      </p:sp>
      <p:sp>
        <p:nvSpPr>
          <p:cNvPr id="668688" name="Text Box 16"/>
          <p:cNvSpPr txBox="1">
            <a:spLocks noChangeArrowheads="1"/>
          </p:cNvSpPr>
          <p:nvPr/>
        </p:nvSpPr>
        <p:spPr bwMode="auto">
          <a:xfrm>
            <a:off x="6516688" y="3989388"/>
            <a:ext cx="725487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BR" altLang="en-US" sz="16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Saída</a:t>
            </a:r>
          </a:p>
        </p:txBody>
      </p:sp>
      <p:sp>
        <p:nvSpPr>
          <p:cNvPr id="668689" name="Text Box 17"/>
          <p:cNvSpPr txBox="1">
            <a:spLocks noChangeArrowheads="1"/>
          </p:cNvSpPr>
          <p:nvPr/>
        </p:nvSpPr>
        <p:spPr bwMode="auto">
          <a:xfrm>
            <a:off x="6430963" y="4624388"/>
            <a:ext cx="1227137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pt-BR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&amp;amp;</a:t>
            </a:r>
          </a:p>
        </p:txBody>
      </p:sp>
      <p:sp>
        <p:nvSpPr>
          <p:cNvPr id="668691" name="Text Box 19"/>
          <p:cNvSpPr txBox="1">
            <a:spLocks noChangeArrowheads="1"/>
          </p:cNvSpPr>
          <p:nvPr/>
        </p:nvSpPr>
        <p:spPr bwMode="auto">
          <a:xfrm>
            <a:off x="2760663" y="5535613"/>
            <a:ext cx="35814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BR" altLang="en-US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disable-output-escaping = "no"</a:t>
            </a: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6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Criando Comentários e Instruções de Processamento</a:t>
            </a:r>
          </a:p>
        </p:txBody>
      </p:sp>
      <p:sp>
        <p:nvSpPr>
          <p:cNvPr id="669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Elemento </a:t>
            </a:r>
            <a:r>
              <a:rPr lang="pt-BR" altLang="en-US">
                <a:latin typeface="Courier New" panose="02070309020205020404" pitchFamily="49" charset="0"/>
              </a:rPr>
              <a:t>xsl:comment</a:t>
            </a:r>
          </a:p>
          <a:p>
            <a:pPr lvl="2"/>
            <a:r>
              <a:rPr lang="pt-BR" altLang="en-US"/>
              <a:t>Para criar comentário</a:t>
            </a:r>
          </a:p>
          <a:p>
            <a:r>
              <a:rPr lang="pt-BR" altLang="en-US"/>
              <a:t>Elemento </a:t>
            </a:r>
            <a:r>
              <a:rPr lang="pt-BR" altLang="en-US">
                <a:latin typeface="Courier New" panose="02070309020205020404" pitchFamily="49" charset="0"/>
              </a:rPr>
              <a:t>xsl:processing-instruction</a:t>
            </a:r>
          </a:p>
          <a:p>
            <a:pPr lvl="2"/>
            <a:r>
              <a:rPr lang="pt-BR" altLang="en-US"/>
              <a:t>Para criar instrução de processamento</a:t>
            </a:r>
          </a:p>
          <a:p>
            <a:pPr lvl="2"/>
            <a:r>
              <a:rPr lang="pt-BR" altLang="en-US"/>
              <a:t>Pode ser usado para atribuir uma CSS ao documento de saída</a:t>
            </a: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8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Exemplo – Criação de Menu</a:t>
            </a:r>
          </a:p>
        </p:txBody>
      </p:sp>
      <p:sp>
        <p:nvSpPr>
          <p:cNvPr id="7628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5000"/>
              </a:lnSpc>
            </a:pPr>
            <a:r>
              <a:rPr lang="pt-BR" altLang="en-US" sz="2000"/>
              <a:t>Vamos colocar os dados representando o menu num arquivo XML como mostrado a seguir</a:t>
            </a:r>
          </a:p>
          <a:p>
            <a:pPr>
              <a:lnSpc>
                <a:spcPct val="75000"/>
              </a:lnSpc>
              <a:buFont typeface="Arial" panose="020B0604020202020204" pitchFamily="34" charset="0"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&lt;?xml version="1.0" encoding="UTF-8"?&gt;</a:t>
            </a:r>
          </a:p>
          <a:p>
            <a:pPr>
              <a:lnSpc>
                <a:spcPct val="75000"/>
              </a:lnSpc>
              <a:buFont typeface="Arial" panose="020B0604020202020204" pitchFamily="34" charset="0"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&lt;?xml-stylesheet href="menu.xsl" type="text/xsl"?&gt;</a:t>
            </a:r>
          </a:p>
          <a:p>
            <a:pPr>
              <a:lnSpc>
                <a:spcPct val="75000"/>
              </a:lnSpc>
              <a:buFont typeface="Arial" panose="020B0604020202020204" pitchFamily="34" charset="0"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&lt;menu&gt;</a:t>
            </a:r>
          </a:p>
          <a:p>
            <a:pPr>
              <a:lnSpc>
                <a:spcPct val="75000"/>
              </a:lnSpc>
              <a:buFont typeface="Arial" panose="020B0604020202020204" pitchFamily="34" charset="0"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	&lt;link url="1.asp" nome="1"/&gt;</a:t>
            </a:r>
          </a:p>
          <a:p>
            <a:pPr>
              <a:lnSpc>
                <a:spcPct val="75000"/>
              </a:lnSpc>
              <a:buFont typeface="Arial" panose="020B0604020202020204" pitchFamily="34" charset="0"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	&lt;link url="2.asp" nome="2"/&gt;</a:t>
            </a:r>
          </a:p>
          <a:p>
            <a:pPr>
              <a:lnSpc>
                <a:spcPct val="75000"/>
              </a:lnSpc>
              <a:buFont typeface="Arial" panose="020B0604020202020204" pitchFamily="34" charset="0"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	&lt;titulo nome="t1"&gt;</a:t>
            </a:r>
          </a:p>
          <a:p>
            <a:pPr>
              <a:lnSpc>
                <a:spcPct val="75000"/>
              </a:lnSpc>
              <a:buFont typeface="Arial" panose="020B0604020202020204" pitchFamily="34" charset="0"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		&lt;link url="3.asp" nome="3"/&gt;</a:t>
            </a:r>
          </a:p>
          <a:p>
            <a:pPr>
              <a:lnSpc>
                <a:spcPct val="75000"/>
              </a:lnSpc>
              <a:buFont typeface="Arial" panose="020B0604020202020204" pitchFamily="34" charset="0"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	&lt;/titulo&gt;</a:t>
            </a:r>
          </a:p>
          <a:p>
            <a:pPr>
              <a:lnSpc>
                <a:spcPct val="75000"/>
              </a:lnSpc>
              <a:buFont typeface="Arial" panose="020B0604020202020204" pitchFamily="34" charset="0"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	&lt;titulo nome="t2"&gt;</a:t>
            </a:r>
          </a:p>
          <a:p>
            <a:pPr>
              <a:lnSpc>
                <a:spcPct val="75000"/>
              </a:lnSpc>
              <a:buFont typeface="Arial" panose="020B0604020202020204" pitchFamily="34" charset="0"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		&lt;link url="4.asp" nome="4"/&gt;</a:t>
            </a:r>
          </a:p>
          <a:p>
            <a:pPr>
              <a:lnSpc>
                <a:spcPct val="75000"/>
              </a:lnSpc>
              <a:buFont typeface="Arial" panose="020B0604020202020204" pitchFamily="34" charset="0"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	&lt;/titulo&gt;</a:t>
            </a:r>
          </a:p>
          <a:p>
            <a:pPr>
              <a:lnSpc>
                <a:spcPct val="75000"/>
              </a:lnSpc>
              <a:buFont typeface="Arial" panose="020B0604020202020204" pitchFamily="34" charset="0"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&lt;/menu&gt;</a:t>
            </a:r>
          </a:p>
          <a:p>
            <a:pPr>
              <a:lnSpc>
                <a:spcPct val="85000"/>
              </a:lnSpc>
              <a:buFont typeface="Arial" panose="020B0604020202020204" pitchFamily="34" charset="0"/>
              <a:buNone/>
            </a:pPr>
            <a:endParaRPr lang="pt-BR" altLang="en-US" sz="1800"/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9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762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Exemplo – Criação de Menu</a:t>
            </a:r>
          </a:p>
        </p:txBody>
      </p:sp>
      <p:sp>
        <p:nvSpPr>
          <p:cNvPr id="764934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pt-BR" altLang="en-US" sz="2000"/>
              <a:t>Resultado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altLang="en-US" sz="2000">
                <a:hlinkClick r:id="rId3" action="ppaction://hlinkfile"/>
              </a:rPr>
              <a:t>1</a:t>
            </a:r>
            <a:r>
              <a:rPr lang="pt-BR" altLang="en-US" sz="2000"/>
              <a:t/>
            </a:r>
            <a:br>
              <a:rPr lang="pt-BR" altLang="en-US" sz="2000"/>
            </a:br>
            <a:r>
              <a:rPr lang="pt-BR" altLang="en-US" sz="2000">
                <a:hlinkClick r:id="rId4" action="ppaction://hlinkfile"/>
              </a:rPr>
              <a:t>2</a:t>
            </a:r>
            <a:r>
              <a:rPr lang="pt-BR" altLang="en-US" sz="2000"/>
              <a:t/>
            </a:r>
            <a:br>
              <a:rPr lang="pt-BR" altLang="en-US" sz="2000"/>
            </a:br>
            <a:r>
              <a:rPr lang="pt-BR" altLang="en-US" sz="2000"/>
              <a:t>t1</a:t>
            </a:r>
            <a:br>
              <a:rPr lang="pt-BR" altLang="en-US" sz="2000"/>
            </a:br>
            <a:r>
              <a:rPr lang="pt-BR" altLang="en-US" sz="2000">
                <a:hlinkClick r:id="rId5" action="ppaction://hlinkfile"/>
              </a:rPr>
              <a:t>3</a:t>
            </a:r>
            <a:r>
              <a:rPr lang="pt-BR" altLang="en-US" sz="2000"/>
              <a:t/>
            </a:r>
            <a:br>
              <a:rPr lang="pt-BR" altLang="en-US" sz="2000"/>
            </a:br>
            <a:r>
              <a:rPr lang="pt-BR" altLang="en-US" sz="2000"/>
              <a:t>t2</a:t>
            </a:r>
            <a:br>
              <a:rPr lang="pt-BR" altLang="en-US" sz="2000"/>
            </a:br>
            <a:r>
              <a:rPr lang="pt-BR" altLang="en-US" sz="2000">
                <a:hlinkClick r:id="rId6" action="ppaction://hlinkfile"/>
              </a:rPr>
              <a:t>4</a:t>
            </a:r>
            <a:r>
              <a:rPr lang="pt-BR" altLang="en-US" sz="2000"/>
              <a:t/>
            </a:r>
            <a:br>
              <a:rPr lang="pt-BR" altLang="en-US" sz="2000"/>
            </a:br>
            <a:endParaRPr lang="pt-BR" altLang="en-US" sz="2000"/>
          </a:p>
          <a:p>
            <a:pPr marL="0" indent="0"/>
            <a:r>
              <a:rPr lang="pt-BR" altLang="en-US" sz="2000"/>
              <a:t>Melhorias</a:t>
            </a:r>
          </a:p>
          <a:p>
            <a:pPr marL="765175" lvl="1"/>
            <a:r>
              <a:rPr lang="pt-BR" altLang="en-US" sz="2000"/>
              <a:t>Aninhar os itens do menu com títulos</a:t>
            </a:r>
          </a:p>
          <a:p>
            <a:pPr marL="765175" lvl="1"/>
            <a:r>
              <a:rPr lang="pt-BR" altLang="en-US" sz="2000"/>
              <a:t>Permitir criar títulos dentro de títulos</a:t>
            </a:r>
          </a:p>
          <a:p>
            <a:pPr marL="765175" lvl="1"/>
            <a:r>
              <a:rPr lang="pt-BR" altLang="en-US" sz="2000"/>
              <a:t>Gerar DHTML para fechar e abrir títulos</a:t>
            </a: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Transformação usando JAXP</a:t>
            </a:r>
          </a:p>
        </p:txBody>
      </p:sp>
      <p:sp>
        <p:nvSpPr>
          <p:cNvPr id="7362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Utilizando JAXP para transformar XML via programa</a:t>
            </a:r>
          </a:p>
          <a:p>
            <a:r>
              <a:rPr lang="pt-BR" altLang="en-US"/>
              <a:t>Pacotes utilizados</a:t>
            </a:r>
          </a:p>
          <a:p>
            <a:pPr lvl="2"/>
            <a:r>
              <a:rPr lang="pt-BR" altLang="en-US"/>
              <a:t>javax.xml.parsers</a:t>
            </a:r>
          </a:p>
          <a:p>
            <a:pPr lvl="2"/>
            <a:r>
              <a:rPr lang="pt-BR" altLang="en-US"/>
              <a:t>org.xml.sax</a:t>
            </a:r>
          </a:p>
          <a:p>
            <a:pPr lvl="2"/>
            <a:r>
              <a:rPr lang="pt-BR" altLang="en-US"/>
              <a:t>org.w3c.dom</a:t>
            </a:r>
          </a:p>
          <a:p>
            <a:pPr lvl="2"/>
            <a:r>
              <a:rPr lang="pt-BR" altLang="en-US"/>
              <a:t>javax.xml.transform</a:t>
            </a:r>
          </a:p>
          <a:p>
            <a:pPr lvl="2"/>
            <a:r>
              <a:rPr lang="pt-BR" altLang="en-US"/>
              <a:t>javax.xml.transform.dom</a:t>
            </a:r>
          </a:p>
          <a:p>
            <a:pPr lvl="2"/>
            <a:r>
              <a:rPr lang="pt-BR" altLang="en-US"/>
              <a:t>javax.xml.transform.stream</a:t>
            </a:r>
          </a:p>
          <a:p>
            <a:pPr lvl="2"/>
            <a:r>
              <a:rPr lang="pt-BR" altLang="en-US"/>
              <a:t>java.io</a:t>
            </a: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30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Transformação usando JAXP</a:t>
            </a:r>
          </a:p>
        </p:txBody>
      </p:sp>
      <p:sp>
        <p:nvSpPr>
          <p:cNvPr id="7383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Classes utilizadas</a:t>
            </a:r>
          </a:p>
          <a:p>
            <a:pPr lvl="1"/>
            <a:r>
              <a:rPr lang="pt-BR" altLang="en-US"/>
              <a:t>DocumentBuilderFactory e DocumentBuilder</a:t>
            </a:r>
          </a:p>
          <a:p>
            <a:pPr lvl="2"/>
            <a:r>
              <a:rPr lang="pt-BR" altLang="en-US"/>
              <a:t>Para ler o documento XML</a:t>
            </a:r>
          </a:p>
          <a:p>
            <a:pPr lvl="1"/>
            <a:r>
              <a:rPr lang="pt-BR" altLang="en-US"/>
              <a:t>TransformerFactory, Transformer</a:t>
            </a:r>
          </a:p>
          <a:p>
            <a:pPr lvl="2"/>
            <a:r>
              <a:rPr lang="pt-BR" altLang="en-US"/>
              <a:t>Para transformar documento XML</a:t>
            </a:r>
          </a:p>
          <a:p>
            <a:pPr lvl="1"/>
            <a:r>
              <a:rPr lang="pt-BR" altLang="en-US"/>
              <a:t>DOMSource, StreamSource, StreamResult</a:t>
            </a:r>
          </a:p>
          <a:p>
            <a:pPr lvl="2"/>
            <a:r>
              <a:rPr lang="pt-BR" altLang="en-US"/>
              <a:t>Entrada e saída do transformador</a:t>
            </a: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1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Exercício 7</a:t>
            </a:r>
          </a:p>
        </p:txBody>
      </p:sp>
      <p:sp>
        <p:nvSpPr>
          <p:cNvPr id="7321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19100" indent="-419100">
              <a:buFont typeface="Arial" panose="020B0604020202020204" pitchFamily="34" charset="0"/>
              <a:buAutoNum type="arabicPeriod"/>
            </a:pPr>
            <a:r>
              <a:rPr lang="pt-BR" altLang="en-US"/>
              <a:t>Crie um documento XSL para gerar uma página HTML contendo uma tabela listando informações sobre os livros dentro do catálogo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Entidades XML</a:t>
            </a:r>
          </a:p>
        </p:txBody>
      </p:sp>
      <p:sp>
        <p:nvSpPr>
          <p:cNvPr id="4485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Usadas para criar dados predefinidos</a:t>
            </a:r>
          </a:p>
          <a:p>
            <a:r>
              <a:rPr lang="pt-BR" altLang="en-US"/>
              <a:t>A ocorrência de uma entidade no documento XML é substituída pelo seu valor pelo parser</a:t>
            </a:r>
          </a:p>
          <a:p>
            <a:r>
              <a:rPr lang="pt-BR" altLang="en-US"/>
              <a:t>A ocorrência começa com “&amp;” e termina com “;”</a:t>
            </a:r>
          </a:p>
          <a:p>
            <a:r>
              <a:rPr lang="pt-BR" altLang="en-US"/>
              <a:t>A XML utiliza entidades para representar alguns caracteres reservados pela linguagem, como “&gt;” (&amp;gt;) e “&lt;” (&amp;lt;)</a:t>
            </a:r>
          </a:p>
          <a:p>
            <a:r>
              <a:rPr lang="pt-BR" altLang="en-US"/>
              <a:t>Novas Entidades podem ser criadas usando uma DTD</a:t>
            </a: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64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5619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 sz="2600"/>
              <a:t>Estado de padrões do W3C </a:t>
            </a:r>
          </a:p>
        </p:txBody>
      </p:sp>
      <p:graphicFrame>
        <p:nvGraphicFramePr>
          <p:cNvPr id="818872" name="Group 3768"/>
          <p:cNvGraphicFramePr>
            <a:graphicFrameLocks noGrp="1"/>
          </p:cNvGraphicFramePr>
          <p:nvPr/>
        </p:nvGraphicFramePr>
        <p:xfrm>
          <a:off x="1116013" y="1412875"/>
          <a:ext cx="6840537" cy="4858560"/>
        </p:xfrm>
        <a:graphic>
          <a:graphicData uri="http://schemas.openxmlformats.org/drawingml/2006/table">
            <a:tbl>
              <a:tblPr/>
              <a:tblGrid>
                <a:gridCol w="1192212"/>
                <a:gridCol w="561975"/>
                <a:gridCol w="558800"/>
                <a:gridCol w="855663"/>
                <a:gridCol w="792162"/>
                <a:gridCol w="863600"/>
                <a:gridCol w="503238"/>
                <a:gridCol w="504825"/>
                <a:gridCol w="503237"/>
                <a:gridCol w="504825"/>
              </a:tblGrid>
              <a:tr h="177800"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1996</a:t>
                      </a:r>
                      <a:endParaRPr kumimoji="0" lang="pt-B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1997</a:t>
                      </a:r>
                      <a:endParaRPr kumimoji="0" lang="pt-B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1998</a:t>
                      </a:r>
                      <a:endParaRPr kumimoji="0" lang="pt-B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1999</a:t>
                      </a:r>
                      <a:endParaRPr kumimoji="0" lang="pt-B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2000</a:t>
                      </a:r>
                      <a:endParaRPr kumimoji="0" lang="pt-B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2001</a:t>
                      </a:r>
                      <a:endParaRPr kumimoji="0" lang="pt-B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2002</a:t>
                      </a:r>
                      <a:endParaRPr kumimoji="0" lang="pt-B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2003</a:t>
                      </a:r>
                      <a:endParaRPr kumimoji="0" lang="pt-B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2004</a:t>
                      </a:r>
                      <a:endParaRPr kumimoji="0" lang="pt-B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9388"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CSS</a:t>
                      </a:r>
                      <a:endParaRPr kumimoji="0" lang="pt-B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1.0</a:t>
                      </a:r>
                      <a:endParaRPr kumimoji="0" lang="pt-B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2.0</a:t>
                      </a:r>
                      <a:endParaRPr kumimoji="0" lang="pt-B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DOM</a:t>
                      </a:r>
                      <a:endParaRPr kumimoji="0" lang="pt-B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Level-1</a:t>
                      </a:r>
                      <a:endParaRPr kumimoji="0" lang="pt-B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Level-2</a:t>
                      </a:r>
                      <a:endParaRPr kumimoji="0" lang="pt-B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HTML</a:t>
                      </a:r>
                      <a:endParaRPr kumimoji="0" lang="pt-B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4.0</a:t>
                      </a:r>
                      <a:endParaRPr kumimoji="0" lang="pt-B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9388"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MathML</a:t>
                      </a:r>
                      <a:endParaRPr kumimoji="0" lang="pt-B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1.01</a:t>
                      </a:r>
                      <a:endParaRPr kumimoji="0" lang="pt-B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2.0</a:t>
                      </a:r>
                      <a:endParaRPr kumimoji="0" lang="pt-B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NS</a:t>
                      </a:r>
                      <a:endParaRPr kumimoji="0" lang="pt-B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1.0</a:t>
                      </a:r>
                      <a:endParaRPr kumimoji="0" lang="pt-B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RDF</a:t>
                      </a:r>
                      <a:endParaRPr kumimoji="0" lang="pt-B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Parcial</a:t>
                      </a:r>
                      <a:endParaRPr kumimoji="0" lang="pt-B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9388"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SMIL</a:t>
                      </a:r>
                      <a:endParaRPr kumimoji="0" lang="pt-B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1.0</a:t>
                      </a:r>
                      <a:endParaRPr kumimoji="0" lang="pt-B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2.0</a:t>
                      </a:r>
                      <a:endParaRPr kumimoji="0" lang="pt-B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SOAP</a:t>
                      </a:r>
                      <a:endParaRPr kumimoji="0" lang="pt-B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SVG</a:t>
                      </a:r>
                      <a:endParaRPr kumimoji="0" lang="pt-B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1.0</a:t>
                      </a:r>
                      <a:endParaRPr kumimoji="0" lang="pt-B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9388"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XHTML</a:t>
                      </a:r>
                      <a:endParaRPr kumimoji="0" lang="pt-B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1.0</a:t>
                      </a:r>
                      <a:endParaRPr kumimoji="0" lang="pt-B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XLink</a:t>
                      </a:r>
                      <a:endParaRPr kumimoji="0" lang="pt-B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1.0</a:t>
                      </a:r>
                      <a:endParaRPr kumimoji="0" lang="pt-B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XML/DTD</a:t>
                      </a:r>
                      <a:endParaRPr kumimoji="0" lang="pt-B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1.0</a:t>
                      </a:r>
                      <a:endParaRPr kumimoji="0" lang="pt-B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9388"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XMLBase</a:t>
                      </a:r>
                      <a:endParaRPr kumimoji="0" lang="pt-B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1.0</a:t>
                      </a:r>
                      <a:endParaRPr kumimoji="0" lang="pt-B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XMLProtocol</a:t>
                      </a:r>
                      <a:endParaRPr kumimoji="0" lang="pt-B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XPATH</a:t>
                      </a:r>
                      <a:endParaRPr kumimoji="0" lang="pt-B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1.0</a:t>
                      </a:r>
                      <a:endParaRPr kumimoji="0" lang="pt-B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9388"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XPointer</a:t>
                      </a:r>
                      <a:endParaRPr kumimoji="0" lang="pt-B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1.0</a:t>
                      </a:r>
                      <a:endParaRPr kumimoji="0" lang="pt-B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XQuery</a:t>
                      </a:r>
                      <a:endParaRPr kumimoji="0" lang="pt-B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XS</a:t>
                      </a:r>
                      <a:endParaRPr kumimoji="0" lang="pt-B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1.0</a:t>
                      </a:r>
                      <a:endParaRPr kumimoji="0" lang="pt-B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1925"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XSL:FO</a:t>
                      </a:r>
                      <a:endParaRPr kumimoji="0" lang="pt-B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1.0</a:t>
                      </a:r>
                      <a:endParaRPr kumimoji="0" lang="pt-B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XSLT</a:t>
                      </a: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1.0</a:t>
                      </a: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18000" marR="0" marT="18000" marB="0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Atributos Especiais</a:t>
            </a:r>
          </a:p>
        </p:txBody>
      </p:sp>
      <p:sp>
        <p:nvSpPr>
          <p:cNvPr id="4546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xml:space</a:t>
            </a:r>
          </a:p>
          <a:p>
            <a:pPr lvl="2"/>
            <a:r>
              <a:rPr lang="pt-BR" altLang="en-US"/>
              <a:t>Preservar ou não espaços em branco duplicados.</a:t>
            </a:r>
          </a:p>
          <a:p>
            <a:r>
              <a:rPr lang="pt-BR" altLang="en-US"/>
              <a:t>xml:lang</a:t>
            </a:r>
          </a:p>
          <a:p>
            <a:pPr lvl="2"/>
            <a:r>
              <a:rPr lang="pt-BR" altLang="en-US"/>
              <a:t>Linguagem natural do valor texto de um elemento.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70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Instruções de Processamento</a:t>
            </a:r>
          </a:p>
        </p:txBody>
      </p:sp>
      <p:sp>
        <p:nvSpPr>
          <p:cNvPr id="4567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Podem ser usadas para associar arquivos CSS e XSL</a:t>
            </a:r>
          </a:p>
          <a:p>
            <a:r>
              <a:rPr lang="pt-BR" altLang="en-US"/>
              <a:t>Iniciam com “&lt;?” e terminam com “?&gt;”</a:t>
            </a:r>
          </a:p>
          <a:p>
            <a:r>
              <a:rPr lang="pt-BR" altLang="en-US"/>
              <a:t>Depois de “&lt;?” aparece a aplicação destinatária</a:t>
            </a:r>
          </a:p>
          <a:p>
            <a:r>
              <a:rPr lang="pt-BR" altLang="en-US"/>
              <a:t>Depois da aplicação aparece o texto da instrução</a:t>
            </a:r>
          </a:p>
          <a:p>
            <a:pPr>
              <a:buFont typeface="Arial" panose="020B0604020202020204" pitchFamily="34" charset="0"/>
              <a:buNone/>
            </a:pPr>
            <a:endParaRPr lang="pt-BR" altLang="en-US"/>
          </a:p>
          <a:p>
            <a:pPr>
              <a:buFont typeface="Arial" panose="020B0604020202020204" pitchFamily="34" charset="0"/>
              <a:buNone/>
            </a:pPr>
            <a:r>
              <a:rPr lang="pt-BR" altLang="en-US"/>
              <a:t>Exemplo:</a:t>
            </a:r>
          </a:p>
          <a:p>
            <a:pPr>
              <a:buFont typeface="Arial" panose="020B0604020202020204" pitchFamily="34" charset="0"/>
              <a:buNone/>
            </a:pPr>
            <a:r>
              <a:rPr lang="pt-BR" altLang="en-US" sz="1800">
                <a:latin typeface="Courier New" panose="02070309020205020404" pitchFamily="49" charset="0"/>
              </a:rPr>
              <a:t>&lt;?xml-stylesheet href="teste.xsl" type="text/xsl"?&gt;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Seções CDATA</a:t>
            </a:r>
          </a:p>
        </p:txBody>
      </p:sp>
      <p:sp>
        <p:nvSpPr>
          <p:cNvPr id="458755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 sz="2600"/>
              <a:t>CDATA significa dados caractere</a:t>
            </a:r>
          </a:p>
          <a:p>
            <a:r>
              <a:rPr lang="pt-BR" altLang="en-US" sz="2600"/>
              <a:t>É usada para colocar texto qualquer como scripts de código (como VBScript ou JScript) dentro da XML</a:t>
            </a:r>
          </a:p>
          <a:p>
            <a:r>
              <a:rPr lang="pt-BR" altLang="en-US" sz="2600"/>
              <a:t>É delimitada pelo “&lt;![CDATA[” e “]]&gt;”</a:t>
            </a:r>
          </a:p>
          <a:p>
            <a:r>
              <a:rPr lang="pt-BR" altLang="en-US" sz="2600"/>
              <a:t>Uma seção CDATA não pode ser aninhada dentro da outra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XML Bem Formada</a:t>
            </a:r>
          </a:p>
        </p:txBody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Condições:</a:t>
            </a:r>
          </a:p>
          <a:p>
            <a:pPr lvl="1"/>
            <a:r>
              <a:rPr lang="pt-BR" altLang="en-US"/>
              <a:t>Apenas um elemento raiz</a:t>
            </a:r>
          </a:p>
          <a:p>
            <a:pPr lvl="1"/>
            <a:r>
              <a:rPr lang="pt-BR" altLang="en-US"/>
              <a:t>Elementos sem sobreposição</a:t>
            </a:r>
          </a:p>
          <a:p>
            <a:pPr lvl="1"/>
            <a:r>
              <a:rPr lang="pt-BR" altLang="en-US"/>
              <a:t>Início e fim de elementos corretamente demarcado</a:t>
            </a:r>
          </a:p>
          <a:p>
            <a:pPr lvl="1"/>
            <a:r>
              <a:rPr lang="pt-BR" altLang="en-US"/>
              <a:t>Nome de elementos e atributos corretamente formado</a:t>
            </a:r>
          </a:p>
          <a:p>
            <a:pPr lvl="1"/>
            <a:r>
              <a:rPr lang="pt-BR" altLang="en-US"/>
              <a:t>Valor de atributo demarcado com aspas duplas</a:t>
            </a:r>
          </a:p>
          <a:p>
            <a:pPr lvl="1"/>
            <a:r>
              <a:rPr lang="pt-BR" altLang="en-US"/>
              <a:t>Texto caractere sem caracteres reservados ou inválidos</a:t>
            </a:r>
          </a:p>
          <a:p>
            <a:endParaRPr lang="pt-BR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Projetando Documentos XML</a:t>
            </a:r>
          </a:p>
        </p:txBody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Identificar nomes para coisas e conceitos</a:t>
            </a:r>
          </a:p>
          <a:p>
            <a:r>
              <a:rPr lang="pt-BR" altLang="en-US"/>
              <a:t>Identificar hierarquia das coisas</a:t>
            </a:r>
          </a:p>
          <a:p>
            <a:pPr lvl="1"/>
            <a:r>
              <a:rPr lang="pt-BR" altLang="en-US"/>
              <a:t>Identificar os relacionamentos entre coisas</a:t>
            </a:r>
          </a:p>
          <a:p>
            <a:r>
              <a:rPr lang="pt-BR" altLang="en-US"/>
              <a:t>Definir propriedades das coisas</a:t>
            </a:r>
          </a:p>
          <a:p>
            <a:r>
              <a:rPr lang="pt-BR" altLang="en-US"/>
              <a:t>Isso é modelagem orientado objeto</a:t>
            </a:r>
          </a:p>
          <a:p>
            <a:pPr lvl="1"/>
            <a:r>
              <a:rPr lang="pt-BR" altLang="en-US"/>
              <a:t>Documentos XML podem ser gerados exportando uma hierarquia de objetos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Atributos ou Elementos Filhos</a:t>
            </a:r>
          </a:p>
        </p:txBody>
      </p:sp>
      <p:graphicFrame>
        <p:nvGraphicFramePr>
          <p:cNvPr id="464950" name="Group 54"/>
          <p:cNvGraphicFramePr>
            <a:graphicFrameLocks noGrp="1"/>
          </p:cNvGraphicFramePr>
          <p:nvPr/>
        </p:nvGraphicFramePr>
        <p:xfrm>
          <a:off x="1524000" y="1397000"/>
          <a:ext cx="6096000" cy="4025900"/>
        </p:xfrm>
        <a:graphic>
          <a:graphicData uri="http://schemas.openxmlformats.org/drawingml/2006/table">
            <a:tbl>
              <a:tblPr/>
              <a:tblGrid>
                <a:gridCol w="1335088"/>
                <a:gridCol w="2728912"/>
                <a:gridCol w="2032000"/>
              </a:tblGrid>
              <a:tr h="403225"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Vantagens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Desvantagens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55725"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Atributos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pt-BR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Possível restringir valor usando DTD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pt-BR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Validação de ID e IDREF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pt-BR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Requer menos espaço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pt-BR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Fácil processar usando DOM e SAX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pt-BR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Valores simples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pt-BR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Não suporta atributos sobre atributos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54138"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Elementos filho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pt-BR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Suporta valores complexos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pt-BR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Suporta atributos sobre atributos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pt-BR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Extensível quando modelo de dados muda (um livro vários autores)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pt-BR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Requer mais espaço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pt-BR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Mais difícil processar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Exercício 1</a:t>
            </a:r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19100" indent="-419100">
              <a:buFont typeface="Arial" panose="020B0604020202020204" pitchFamily="34" charset="0"/>
              <a:buAutoNum type="arabicPeriod"/>
            </a:pPr>
            <a:r>
              <a:rPr lang="pt-BR" altLang="en-US"/>
              <a:t>Como utilizar XMLSpy?</a:t>
            </a:r>
          </a:p>
          <a:p>
            <a:pPr marL="419100" indent="-419100">
              <a:buFont typeface="Arial" panose="020B0604020202020204" pitchFamily="34" charset="0"/>
              <a:buAutoNum type="arabicPeriod"/>
            </a:pPr>
            <a:r>
              <a:rPr lang="pt-BR" altLang="en-US"/>
              <a:t>Crie um catálogo de livros usando XML</a:t>
            </a:r>
          </a:p>
          <a:p>
            <a:pPr marL="1333500" lvl="2" indent="-419100"/>
            <a:r>
              <a:rPr lang="pt-BR" altLang="en-US"/>
              <a:t>Sugira um modelo para o documento</a:t>
            </a:r>
          </a:p>
          <a:p>
            <a:pPr marL="1333500" lvl="2" indent="-419100"/>
            <a:r>
              <a:rPr lang="pt-BR" altLang="en-US"/>
              <a:t>Crie o documento usando o modelo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6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Conteúdo</a:t>
            </a:r>
          </a:p>
        </p:txBody>
      </p:sp>
      <p:sp>
        <p:nvSpPr>
          <p:cNvPr id="431107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>
              <a:buFontTx/>
              <a:buNone/>
            </a:pPr>
            <a:r>
              <a:rPr lang="pt-BR" altLang="en-US"/>
              <a:t>Tópico 1 – XML bem Formada – Sintaxe XML</a:t>
            </a:r>
          </a:p>
          <a:p>
            <a:pPr lvl="1">
              <a:buFontTx/>
              <a:buNone/>
            </a:pPr>
            <a:r>
              <a:rPr lang="pt-BR" altLang="en-US"/>
              <a:t>Tópico 2 – XML Válida – DTD e Esquema</a:t>
            </a:r>
          </a:p>
          <a:p>
            <a:pPr lvl="1">
              <a:buFontTx/>
              <a:buNone/>
            </a:pPr>
            <a:r>
              <a:rPr lang="pt-BR" altLang="en-US"/>
              <a:t>Tópico 3 – Acesso Programático – DOM e SAX</a:t>
            </a:r>
          </a:p>
          <a:p>
            <a:pPr lvl="1">
              <a:buFontTx/>
              <a:buNone/>
            </a:pPr>
            <a:r>
              <a:rPr lang="pt-BR" altLang="en-US"/>
              <a:t>Tópico 4 – Transformando XML – CSS e XSL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685800" y="22860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 sz="3000"/>
              <a:t>Tópico 2</a:t>
            </a:r>
          </a:p>
        </p:txBody>
      </p:sp>
      <p:sp>
        <p:nvSpPr>
          <p:cNvPr id="414723" name="Rectangle 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371600" y="3886200"/>
            <a:ext cx="6400800" cy="1752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 sz="2200"/>
              <a:t>XML Válida – DTD e Esquemas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Porque Usar DTD?</a:t>
            </a:r>
          </a:p>
        </p:txBody>
      </p:sp>
      <p:sp>
        <p:nvSpPr>
          <p:cNvPr id="466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DTD significa Definição do Tipo de Documento</a:t>
            </a:r>
          </a:p>
          <a:p>
            <a:r>
              <a:rPr lang="pt-BR" altLang="en-US"/>
              <a:t>XML bem formada não basta</a:t>
            </a:r>
          </a:p>
          <a:p>
            <a:pPr lvl="2"/>
            <a:r>
              <a:rPr lang="pt-BR" altLang="en-US"/>
              <a:t>Precisa haver uma forma de definir o vocabulário do documento XML com precisão</a:t>
            </a:r>
          </a:p>
          <a:p>
            <a:pPr lvl="2"/>
            <a:r>
              <a:rPr lang="pt-BR" altLang="en-US"/>
              <a:t>Parsers XML podem usar a DTD para validação de uma instância do documento XML</a:t>
            </a:r>
          </a:p>
          <a:p>
            <a:pPr lvl="2"/>
            <a:r>
              <a:rPr lang="pt-BR" altLang="en-US"/>
              <a:t>Editores de XML (como XMLSpy) podem usar a DTD para fazer valer as regras contidas nele na hora de editar um documento XML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Associando DTD com Documento XML</a:t>
            </a:r>
          </a:p>
        </p:txBody>
      </p:sp>
      <p:sp>
        <p:nvSpPr>
          <p:cNvPr id="4689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Usando a instrução de processamento DOCTYPE</a:t>
            </a:r>
          </a:p>
          <a:p>
            <a:r>
              <a:rPr lang="pt-BR" altLang="en-US"/>
              <a:t>Duas formas</a:t>
            </a:r>
          </a:p>
          <a:p>
            <a:pPr lvl="1"/>
            <a:r>
              <a:rPr lang="pt-BR" altLang="en-US"/>
              <a:t>DTD Interna</a:t>
            </a:r>
          </a:p>
          <a:p>
            <a:pPr lvl="2"/>
            <a:r>
              <a:rPr lang="pt-BR" altLang="en-US"/>
              <a:t>DTD fica dentro do documento XML</a:t>
            </a:r>
          </a:p>
          <a:p>
            <a:pPr lvl="1"/>
            <a:r>
              <a:rPr lang="pt-BR" altLang="en-US"/>
              <a:t>DTD Externa</a:t>
            </a:r>
          </a:p>
          <a:p>
            <a:pPr lvl="2"/>
            <a:r>
              <a:rPr lang="pt-BR" altLang="en-US"/>
              <a:t>DTD fica num arquivo separado</a:t>
            </a:r>
          </a:p>
          <a:p>
            <a:pPr lvl="2"/>
            <a:r>
              <a:rPr lang="pt-BR" altLang="en-US"/>
              <a:t>Facilmente aplicada a vários documentos XML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Construtos de DTD</a:t>
            </a:r>
          </a:p>
        </p:txBody>
      </p:sp>
      <p:sp>
        <p:nvSpPr>
          <p:cNvPr id="4720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Sintaxe da DTD não utiliza XML</a:t>
            </a:r>
          </a:p>
          <a:p>
            <a:r>
              <a:rPr lang="pt-BR" altLang="en-US"/>
              <a:t>Uma DTD contém os construtos a seguir:</a:t>
            </a:r>
          </a:p>
          <a:p>
            <a:pPr lvl="2"/>
            <a:r>
              <a:rPr lang="pt-BR" altLang="en-US"/>
              <a:t>ELEMENT</a:t>
            </a:r>
          </a:p>
          <a:p>
            <a:pPr lvl="2"/>
            <a:r>
              <a:rPr lang="pt-BR" altLang="en-US"/>
              <a:t>ATTLIST</a:t>
            </a:r>
          </a:p>
          <a:p>
            <a:pPr lvl="2"/>
            <a:r>
              <a:rPr lang="pt-BR" altLang="en-US"/>
              <a:t>ENTITY</a:t>
            </a:r>
          </a:p>
          <a:p>
            <a:pPr lvl="2"/>
            <a:r>
              <a:rPr lang="pt-BR" altLang="en-US"/>
              <a:t>NOTATION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Declaração ELEMENT</a:t>
            </a:r>
          </a:p>
        </p:txBody>
      </p:sp>
      <p:sp>
        <p:nvSpPr>
          <p:cNvPr id="4761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Declarar um novo tipo de elemento XML</a:t>
            </a:r>
          </a:p>
          <a:p>
            <a:pPr lvl="2"/>
            <a:r>
              <a:rPr lang="pt-BR" altLang="en-US"/>
              <a:t>“&lt;!ELEMENT” seguido pelo nome do elemento</a:t>
            </a:r>
          </a:p>
          <a:p>
            <a:pPr lvl="2"/>
            <a:r>
              <a:rPr lang="pt-BR" altLang="en-US"/>
              <a:t>Nome tem que ser identificador XML válido</a:t>
            </a:r>
          </a:p>
          <a:p>
            <a:pPr lvl="2"/>
            <a:r>
              <a:rPr lang="pt-BR" altLang="en-US"/>
              <a:t>Nome seguido pela definição de conteúdo</a:t>
            </a:r>
          </a:p>
          <a:p>
            <a:pPr>
              <a:buFont typeface="Arial" panose="020B0604020202020204" pitchFamily="34" charset="0"/>
              <a:buNone/>
            </a:pPr>
            <a:r>
              <a:rPr lang="pt-BR" altLang="en-US"/>
              <a:t>Exemplos:</a:t>
            </a:r>
          </a:p>
          <a:p>
            <a:pPr lvl="1">
              <a:buFontTx/>
              <a:buNone/>
            </a:pPr>
            <a:r>
              <a:rPr lang="pt-BR" altLang="en-US"/>
              <a:t>1. &lt;!ELEMENT livro (#PCDATA)&gt;</a:t>
            </a:r>
          </a:p>
          <a:p>
            <a:pPr lvl="1">
              <a:buFontTx/>
              <a:buNone/>
            </a:pPr>
            <a:r>
              <a:rPr lang="pt-BR" altLang="en-US"/>
              <a:t>2. &lt;!ELEMENT autor (titulo, nome)&gt;</a:t>
            </a:r>
          </a:p>
          <a:p>
            <a:pPr lvl="1">
              <a:buFontTx/>
              <a:buNone/>
            </a:pPr>
            <a:r>
              <a:rPr lang="pt-BR" altLang="en-US"/>
              <a:t>3. &lt;!ELEMENT autor ANY&gt;</a:t>
            </a:r>
          </a:p>
          <a:p>
            <a:endParaRPr lang="pt-BR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 sz="2200">
                <a:solidFill>
                  <a:schemeClr val="tx1"/>
                </a:solidFill>
              </a:rPr>
              <a:t>Declaração ELEMENT – Modelo de Conteúdo</a:t>
            </a:r>
          </a:p>
        </p:txBody>
      </p:sp>
      <p:sp>
        <p:nvSpPr>
          <p:cNvPr id="4782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Para especificar conteúdo dentro de um elemento</a:t>
            </a:r>
          </a:p>
          <a:p>
            <a:r>
              <a:rPr lang="pt-BR" altLang="en-US"/>
              <a:t>Contém uma combinação de:</a:t>
            </a:r>
          </a:p>
          <a:p>
            <a:pPr lvl="2"/>
            <a:r>
              <a:rPr lang="pt-BR" altLang="en-US"/>
              <a:t>Texto – indicado usando #PCDATA</a:t>
            </a:r>
          </a:p>
          <a:p>
            <a:pPr lvl="2"/>
            <a:r>
              <a:rPr lang="pt-BR" altLang="en-US"/>
              <a:t>Elementos filhos</a:t>
            </a:r>
          </a:p>
          <a:p>
            <a:pPr lvl="2"/>
            <a:r>
              <a:rPr lang="pt-BR" altLang="en-US"/>
              <a:t>Operadores</a:t>
            </a:r>
          </a:p>
          <a:p>
            <a:pPr>
              <a:buFont typeface="Arial" panose="020B0604020202020204" pitchFamily="34" charset="0"/>
              <a:buNone/>
            </a:pPr>
            <a:r>
              <a:rPr lang="pt-BR" altLang="en-US"/>
              <a:t>Exemplos:</a:t>
            </a:r>
          </a:p>
          <a:p>
            <a:pPr>
              <a:buFont typeface="Arial" panose="020B0604020202020204" pitchFamily="34" charset="0"/>
              <a:buNone/>
            </a:pPr>
            <a:r>
              <a:rPr lang="pt-BR" altLang="en-US"/>
              <a:t>1. </a:t>
            </a:r>
            <a:r>
              <a:rPr lang="pt-BR" altLang="en-US" sz="2000">
                <a:latin typeface="Courier New" panose="02070309020205020404" pitchFamily="49" charset="0"/>
              </a:rPr>
              <a:t>&lt;!ELEMENT livro (#PCDATA | autor)*&gt;</a:t>
            </a:r>
          </a:p>
          <a:p>
            <a:pPr>
              <a:buFont typeface="Arial" panose="020B0604020202020204" pitchFamily="34" charset="0"/>
              <a:buNone/>
            </a:pPr>
            <a:r>
              <a:rPr lang="pt-BR" altLang="en-US"/>
              <a:t>2. </a:t>
            </a:r>
            <a:r>
              <a:rPr lang="pt-BR" altLang="en-US" sz="2000">
                <a:latin typeface="Courier New" panose="02070309020205020404" pitchFamily="49" charset="0"/>
              </a:rPr>
              <a:t>&lt;!ELEMENT livro (autor+, custo?)&gt;</a:t>
            </a:r>
          </a:p>
          <a:p>
            <a:pPr>
              <a:buFont typeface="Arial" panose="020B0604020202020204" pitchFamily="34" charset="0"/>
              <a:buNone/>
            </a:pPr>
            <a:r>
              <a:rPr lang="pt-BR" altLang="en-US"/>
              <a:t>3. </a:t>
            </a:r>
            <a:r>
              <a:rPr lang="pt-BR" altLang="en-US" sz="2000">
                <a:latin typeface="Courier New" panose="02070309020205020404" pitchFamily="49" charset="0"/>
              </a:rPr>
              <a:t>&lt;!ELEMENT livro (custo, (autor | editora)+)&gt;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 sz="2200">
                <a:solidFill>
                  <a:schemeClr val="tx1"/>
                </a:solidFill>
              </a:rPr>
              <a:t>Declaração ATTLIST</a:t>
            </a:r>
          </a:p>
        </p:txBody>
      </p:sp>
      <p:sp>
        <p:nvSpPr>
          <p:cNvPr id="4802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5000"/>
              </a:lnSpc>
            </a:pPr>
            <a:r>
              <a:rPr lang="pt-BR" altLang="en-US" sz="2000"/>
              <a:t>Atributos são propriedades de um elemento</a:t>
            </a:r>
          </a:p>
          <a:p>
            <a:pPr>
              <a:lnSpc>
                <a:spcPct val="85000"/>
              </a:lnSpc>
            </a:pPr>
            <a:r>
              <a:rPr lang="pt-BR" altLang="en-US" sz="2000"/>
              <a:t>Declarados usando a sintaxe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lang="pt-BR" altLang="en-US" sz="1600">
                <a:latin typeface="Courier New" panose="02070309020205020404" pitchFamily="49" charset="0"/>
              </a:rPr>
              <a:t>&lt;!ATTLIST elemento atributo tipo uso&gt;</a:t>
            </a:r>
          </a:p>
          <a:p>
            <a:pPr>
              <a:lnSpc>
                <a:spcPct val="85000"/>
              </a:lnSpc>
            </a:pPr>
            <a:r>
              <a:rPr lang="pt-BR" altLang="en-US" sz="2000"/>
              <a:t>Exemplo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lang="pt-BR" altLang="en-US" sz="1600">
                <a:latin typeface="Courier New" panose="02070309020205020404" pitchFamily="49" charset="0"/>
              </a:rPr>
              <a:t>&lt;!ATTLIST autor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lang="pt-BR" altLang="en-US" sz="1600">
                <a:latin typeface="Courier New" panose="02070309020205020404" pitchFamily="49" charset="0"/>
              </a:rPr>
              <a:t>	primeiro CDATA #REQUIRED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lang="pt-BR" altLang="en-US" sz="1600">
                <a:latin typeface="Courier New" panose="02070309020205020404" pitchFamily="49" charset="0"/>
              </a:rPr>
              <a:t>	ultimo CDATA #REQUIRED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lang="pt-BR" altLang="en-US" sz="1600">
                <a:latin typeface="Courier New" panose="02070309020205020404" pitchFamily="49" charset="0"/>
              </a:rPr>
              <a:t>  conveniado CDATA #FIXED "sim"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lang="pt-BR" altLang="en-US" sz="1600">
                <a:latin typeface="Courier New" panose="02070309020205020404" pitchFamily="49" charset="0"/>
              </a:rPr>
              <a:t>&gt;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 sz="2200">
                <a:solidFill>
                  <a:schemeClr val="tx1"/>
                </a:solidFill>
              </a:rPr>
              <a:t>Atributos tipo ID, IDREF e IDREFS</a:t>
            </a:r>
          </a:p>
        </p:txBody>
      </p:sp>
      <p:sp>
        <p:nvSpPr>
          <p:cNvPr id="4823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19100" indent="-419100"/>
            <a:r>
              <a:rPr lang="pt-BR" altLang="en-US" sz="2000"/>
              <a:t>ID é usado para definir um nome único no documento</a:t>
            </a:r>
          </a:p>
          <a:p>
            <a:pPr marL="1333500" lvl="2" indent="-419100"/>
            <a:r>
              <a:rPr lang="pt-BR" altLang="en-US" sz="2000"/>
              <a:t>Uso de um ID é sempre #REQUIRED</a:t>
            </a:r>
          </a:p>
          <a:p>
            <a:pPr marL="419100" indent="-419100"/>
            <a:r>
              <a:rPr lang="pt-BR" altLang="en-US" sz="2000"/>
              <a:t>IDREF refere-se a um ID declarado no documento</a:t>
            </a:r>
          </a:p>
          <a:p>
            <a:pPr marL="1333500" lvl="2" indent="-419100"/>
            <a:r>
              <a:rPr lang="pt-BR" altLang="en-US" sz="2000"/>
              <a:t>Usado para criar relacionamentos um para um</a:t>
            </a:r>
          </a:p>
          <a:p>
            <a:pPr marL="419100" indent="-419100"/>
            <a:r>
              <a:rPr lang="pt-BR" altLang="en-US" sz="2000"/>
              <a:t>IDREFS refere-se a vários ID ao mesmo tempo</a:t>
            </a:r>
          </a:p>
          <a:p>
            <a:pPr marL="1333500" lvl="2" indent="-419100"/>
            <a:r>
              <a:rPr lang="pt-BR" altLang="en-US" sz="2000"/>
              <a:t>Usado para criar relacionamentos um para vários</a:t>
            </a:r>
          </a:p>
          <a:p>
            <a:pPr marL="419100" indent="-419100">
              <a:buFont typeface="Arial" panose="020B0604020202020204" pitchFamily="34" charset="0"/>
              <a:buNone/>
            </a:pPr>
            <a:r>
              <a:rPr lang="pt-BR" altLang="en-US" sz="2000"/>
              <a:t>Exemplo</a:t>
            </a:r>
          </a:p>
          <a:p>
            <a:pPr marL="419100" indent="-419100">
              <a:buFontTx/>
              <a:buAutoNum type="arabicPeriod"/>
            </a:pPr>
            <a:r>
              <a:rPr lang="pt-BR" altLang="en-US" sz="2000">
                <a:latin typeface="Courier New" panose="02070309020205020404" pitchFamily="49" charset="0"/>
              </a:rPr>
              <a:t>&lt;!ATTLIST livro nome ID #REQUIRED&gt;</a:t>
            </a:r>
          </a:p>
          <a:p>
            <a:pPr marL="419100" indent="-419100">
              <a:buFontTx/>
              <a:buAutoNum type="arabicPeriod"/>
            </a:pPr>
            <a:r>
              <a:rPr lang="pt-BR" altLang="en-US" sz="2000">
                <a:latin typeface="Courier New" panose="02070309020205020404" pitchFamily="49" charset="0"/>
              </a:rPr>
              <a:t>&lt;!ATTLIST livro tipo IDREF #REQUIRED&gt;</a:t>
            </a:r>
          </a:p>
          <a:p>
            <a:pPr marL="419100" indent="-419100"/>
            <a:endParaRPr lang="pt-BR" altLang="en-US" sz="20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 sz="2200">
                <a:solidFill>
                  <a:schemeClr val="tx1"/>
                </a:solidFill>
              </a:rPr>
              <a:t>Atributos tipo ENTITY e ENTITIES</a:t>
            </a:r>
          </a:p>
        </p:txBody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 sz="2000"/>
              <a:t>Apontam para Entidades definidas no mesmo documento usando declaração ENTITY</a:t>
            </a:r>
          </a:p>
          <a:p>
            <a:r>
              <a:rPr lang="pt-BR" altLang="en-US" sz="2000"/>
              <a:t>ENTITIES é uma lista de ENTITY separadas por espaços</a:t>
            </a:r>
          </a:p>
          <a:p>
            <a:r>
              <a:rPr lang="pt-BR" altLang="en-US" sz="2000"/>
              <a:t>Exemplo</a:t>
            </a:r>
          </a:p>
          <a:p>
            <a:pPr lvl="1">
              <a:buFontTx/>
              <a:buNone/>
            </a:pPr>
            <a:r>
              <a:rPr lang="pt-BR" altLang="en-US" sz="1600">
                <a:latin typeface="Courier New" panose="02070309020205020404" pitchFamily="49" charset="0"/>
              </a:rPr>
              <a:t>&lt;!ENTITY textoCopyright "(c) Livraria Cataloga"&gt;</a:t>
            </a:r>
          </a:p>
          <a:p>
            <a:pPr lvl="1">
              <a:buFontTx/>
              <a:buNone/>
            </a:pPr>
            <a:r>
              <a:rPr lang="pt-BR" altLang="en-US" sz="1600">
                <a:latin typeface="Courier New" panose="02070309020205020404" pitchFamily="49" charset="0"/>
              </a:rPr>
              <a:t>&lt;!ATTLIST livro</a:t>
            </a:r>
          </a:p>
          <a:p>
            <a:pPr lvl="1">
              <a:buFontTx/>
              <a:buNone/>
            </a:pPr>
            <a:r>
              <a:rPr lang="pt-BR" altLang="en-US" sz="1600">
                <a:latin typeface="Courier New" panose="02070309020205020404" pitchFamily="49" charset="0"/>
              </a:rPr>
              <a:t>	copyright ENTITY #IMPLIED</a:t>
            </a:r>
          </a:p>
          <a:p>
            <a:pPr lvl="1">
              <a:buFontTx/>
              <a:buNone/>
            </a:pPr>
            <a:r>
              <a:rPr lang="pt-BR" altLang="en-US" sz="1600">
                <a:latin typeface="Courier New" panose="02070309020205020404" pitchFamily="49" charset="0"/>
              </a:rPr>
              <a:t>&gt;</a:t>
            </a:r>
          </a:p>
          <a:p>
            <a:pPr lvl="1">
              <a:buFontTx/>
              <a:buNone/>
            </a:pPr>
            <a:r>
              <a:rPr lang="pt-BR" altLang="en-US" sz="2000"/>
              <a:t>O documento XML vai conter</a:t>
            </a:r>
          </a:p>
          <a:p>
            <a:pPr lvl="1">
              <a:buFontTx/>
              <a:buNone/>
            </a:pPr>
            <a:r>
              <a:rPr lang="pt-BR" altLang="en-US" sz="1600">
                <a:latin typeface="Courier New" panose="02070309020205020404" pitchFamily="49" charset="0"/>
              </a:rPr>
              <a:t>&lt;livro copyright="textoCopyright"&gt;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 sz="2200">
                <a:solidFill>
                  <a:schemeClr val="tx1"/>
                </a:solidFill>
              </a:rPr>
              <a:t>Atributos tipo NMTOKEN e NMTOKENS</a:t>
            </a:r>
          </a:p>
        </p:txBody>
      </p:sp>
      <p:sp>
        <p:nvSpPr>
          <p:cNvPr id="4864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5000"/>
              </a:lnSpc>
            </a:pPr>
            <a:r>
              <a:rPr lang="pt-BR" altLang="en-US" sz="1800"/>
              <a:t>NMTOKEN = Fichas Nomeadas</a:t>
            </a:r>
          </a:p>
          <a:p>
            <a:pPr>
              <a:lnSpc>
                <a:spcPct val="85000"/>
              </a:lnSpc>
            </a:pPr>
            <a:r>
              <a:rPr lang="pt-BR" altLang="en-US" sz="1800"/>
              <a:t>Os atributos desse tipo são atribuídos fichas válidas</a:t>
            </a:r>
          </a:p>
          <a:p>
            <a:pPr>
              <a:lnSpc>
                <a:spcPct val="85000"/>
              </a:lnSpc>
            </a:pPr>
            <a:r>
              <a:rPr lang="pt-BR" altLang="en-US" sz="1800"/>
              <a:t>O processamento e checagem de validade das fichas fica por conta da aplicação</a:t>
            </a:r>
          </a:p>
          <a:p>
            <a:pPr>
              <a:lnSpc>
                <a:spcPct val="85000"/>
              </a:lnSpc>
              <a:buFont typeface="Arial" panose="020B0604020202020204" pitchFamily="34" charset="0"/>
              <a:buNone/>
            </a:pPr>
            <a:r>
              <a:rPr lang="pt-BR" altLang="en-US" sz="1800"/>
              <a:t>Exemplo</a:t>
            </a:r>
          </a:p>
          <a:p>
            <a:pPr>
              <a:lnSpc>
                <a:spcPct val="85000"/>
              </a:lnSpc>
              <a:buFont typeface="Arial" panose="020B0604020202020204" pitchFamily="34" charset="0"/>
              <a:buNone/>
            </a:pPr>
            <a:r>
              <a:rPr lang="pt-BR" altLang="en-US" sz="2000">
                <a:latin typeface="Courier New" panose="02070309020205020404" pitchFamily="49" charset="0"/>
              </a:rPr>
              <a:t>&lt;!ELEMENT livro EMPTY&gt;</a:t>
            </a:r>
          </a:p>
          <a:p>
            <a:pPr>
              <a:lnSpc>
                <a:spcPct val="85000"/>
              </a:lnSpc>
              <a:buFont typeface="Arial" panose="020B0604020202020204" pitchFamily="34" charset="0"/>
              <a:buNone/>
            </a:pPr>
            <a:r>
              <a:rPr lang="pt-BR" altLang="en-US" sz="2000">
                <a:latin typeface="Courier New" panose="02070309020205020404" pitchFamily="49" charset="0"/>
              </a:rPr>
              <a:t>&lt;!ATTLIST livro</a:t>
            </a:r>
          </a:p>
          <a:p>
            <a:pPr>
              <a:lnSpc>
                <a:spcPct val="85000"/>
              </a:lnSpc>
              <a:buFont typeface="Arial" panose="020B0604020202020204" pitchFamily="34" charset="0"/>
              <a:buNone/>
            </a:pPr>
            <a:r>
              <a:rPr lang="pt-BR" altLang="en-US" sz="2000">
                <a:latin typeface="Courier New" panose="02070309020205020404" pitchFamily="49" charset="0"/>
              </a:rPr>
              <a:t>	nome CDATA #REQUIRED</a:t>
            </a:r>
          </a:p>
          <a:p>
            <a:pPr>
              <a:lnSpc>
                <a:spcPct val="85000"/>
              </a:lnSpc>
              <a:buFont typeface="Arial" panose="020B0604020202020204" pitchFamily="34" charset="0"/>
              <a:buNone/>
            </a:pPr>
            <a:r>
              <a:rPr lang="pt-BR" altLang="en-US" sz="2000">
                <a:latin typeface="Courier New" panose="02070309020205020404" pitchFamily="49" charset="0"/>
              </a:rPr>
              <a:t>	tipo IDREF #REQUIRED</a:t>
            </a:r>
          </a:p>
          <a:p>
            <a:pPr>
              <a:lnSpc>
                <a:spcPct val="85000"/>
              </a:lnSpc>
              <a:buFont typeface="Arial" panose="020B0604020202020204" pitchFamily="34" charset="0"/>
              <a:buNone/>
            </a:pPr>
            <a:r>
              <a:rPr lang="pt-BR" altLang="en-US" sz="2000">
                <a:latin typeface="Courier New" panose="02070309020205020404" pitchFamily="49" charset="0"/>
              </a:rPr>
              <a:t>	autores IDREFS #REQUIRED</a:t>
            </a:r>
          </a:p>
          <a:p>
            <a:pPr>
              <a:lnSpc>
                <a:spcPct val="85000"/>
              </a:lnSpc>
              <a:buFont typeface="Arial" panose="020B0604020202020204" pitchFamily="34" charset="0"/>
              <a:buNone/>
            </a:pPr>
            <a:r>
              <a:rPr lang="pt-BR" altLang="en-US" sz="2000">
                <a:latin typeface="Courier New" panose="02070309020205020404" pitchFamily="49" charset="0"/>
              </a:rPr>
              <a:t>	copyright ENTITY #IMPLIED</a:t>
            </a:r>
          </a:p>
          <a:p>
            <a:pPr>
              <a:lnSpc>
                <a:spcPct val="85000"/>
              </a:lnSpc>
              <a:buFont typeface="Arial" panose="020B0604020202020204" pitchFamily="34" charset="0"/>
              <a:buNone/>
            </a:pPr>
            <a:r>
              <a:rPr lang="pt-BR" altLang="en-US" sz="2000">
                <a:latin typeface="Courier New" panose="02070309020205020404" pitchFamily="49" charset="0"/>
              </a:rPr>
              <a:t>	editora NMTOKEN #REQUIRED</a:t>
            </a:r>
          </a:p>
          <a:p>
            <a:pPr>
              <a:lnSpc>
                <a:spcPct val="85000"/>
              </a:lnSpc>
              <a:buFont typeface="Arial" panose="020B0604020202020204" pitchFamily="34" charset="0"/>
              <a:buNone/>
            </a:pPr>
            <a:r>
              <a:rPr lang="pt-BR" altLang="en-US" sz="2000">
                <a:latin typeface="Courier New" panose="02070309020205020404" pitchFamily="49" charset="0"/>
              </a:rPr>
              <a:t>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Bibliografia</a:t>
            </a:r>
          </a:p>
        </p:txBody>
      </p:sp>
      <p:sp>
        <p:nvSpPr>
          <p:cNvPr id="432131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19100" indent="-419100"/>
            <a:r>
              <a:rPr lang="pt-BR" altLang="en-US"/>
              <a:t>Livros</a:t>
            </a:r>
          </a:p>
          <a:p>
            <a:pPr marL="1333500" lvl="2" indent="-419100">
              <a:buFontTx/>
              <a:buAutoNum type="arabicPeriod"/>
            </a:pPr>
            <a:r>
              <a:rPr lang="pt-BR" altLang="en-US"/>
              <a:t>Professional XML – Wrox e Ciência Moderna – Várias Autores.</a:t>
            </a:r>
          </a:p>
          <a:p>
            <a:pPr marL="1333500" lvl="2" indent="-419100">
              <a:buFontTx/>
              <a:buAutoNum type="arabicPeriod"/>
            </a:pPr>
            <a:r>
              <a:rPr lang="pt-BR" altLang="en-US"/>
              <a:t>XML Conceitos e Aplicações – Benoît Marchal – QUE e Berkeley.</a:t>
            </a:r>
          </a:p>
          <a:p>
            <a:pPr marL="1333500" lvl="2" indent="-419100">
              <a:buFontTx/>
              <a:buAutoNum type="arabicPeriod"/>
            </a:pPr>
            <a:r>
              <a:rPr lang="pt-BR" altLang="en-US">
                <a:cs typeface="Arial" panose="020B0604020202020204" pitchFamily="34" charset="0"/>
              </a:rPr>
              <a:t>Aprendendo XML – O'Reilly e Campus – Erik T. Ray.</a:t>
            </a:r>
          </a:p>
          <a:p>
            <a:pPr marL="419100" indent="-419100"/>
            <a:r>
              <a:rPr lang="pt-BR" altLang="en-US"/>
              <a:t>Sites</a:t>
            </a:r>
          </a:p>
          <a:p>
            <a:pPr marL="1333500" lvl="2" indent="-419100">
              <a:buFontTx/>
              <a:buAutoNum type="arabicPeriod"/>
            </a:pPr>
            <a:r>
              <a:rPr lang="pt-BR" altLang="en-US"/>
              <a:t>Site do W3C – </a:t>
            </a:r>
            <a:r>
              <a:rPr lang="pt-BR" altLang="en-US">
                <a:hlinkClick r:id="rId3"/>
              </a:rPr>
              <a:t>http://www.w3.org</a:t>
            </a:r>
            <a:r>
              <a:rPr lang="pt-BR" altLang="en-US"/>
              <a:t>.</a:t>
            </a:r>
          </a:p>
          <a:p>
            <a:pPr marL="1333500" lvl="2" indent="-419100">
              <a:buFontTx/>
              <a:buAutoNum type="arabicPeriod"/>
            </a:pPr>
            <a:r>
              <a:rPr lang="pt-BR" altLang="en-US"/>
              <a:t>Oasis – </a:t>
            </a:r>
            <a:r>
              <a:rPr lang="pt-BR" altLang="en-US">
                <a:hlinkClick r:id="rId4"/>
              </a:rPr>
              <a:t>http://www.oasis-open.org</a:t>
            </a:r>
            <a:r>
              <a:rPr lang="pt-BR" altLang="en-US"/>
              <a:t>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 sz="2200">
                <a:solidFill>
                  <a:schemeClr val="tx1"/>
                </a:solidFill>
              </a:rPr>
              <a:t>Atributo tipo NOTATION</a:t>
            </a:r>
          </a:p>
        </p:txBody>
      </p:sp>
      <p:sp>
        <p:nvSpPr>
          <p:cNvPr id="4884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5000"/>
              </a:lnSpc>
            </a:pPr>
            <a:r>
              <a:rPr lang="pt-BR" altLang="en-US" sz="1800"/>
              <a:t>NOTATION significa Notação</a:t>
            </a:r>
          </a:p>
          <a:p>
            <a:pPr>
              <a:lnSpc>
                <a:spcPct val="85000"/>
              </a:lnSpc>
            </a:pPr>
            <a:r>
              <a:rPr lang="pt-BR" altLang="en-US" sz="1800"/>
              <a:t>O atributo desse tipo é usado em conjunto com a declaração NOTATION (notação)</a:t>
            </a:r>
          </a:p>
          <a:p>
            <a:pPr>
              <a:lnSpc>
                <a:spcPct val="85000"/>
              </a:lnSpc>
            </a:pPr>
            <a:r>
              <a:rPr lang="pt-BR" altLang="en-US" sz="1800"/>
              <a:t>Uma notação declara um formato e associa um aplicativo externo para processar o formato</a:t>
            </a:r>
          </a:p>
          <a:p>
            <a:pPr>
              <a:lnSpc>
                <a:spcPct val="85000"/>
              </a:lnSpc>
              <a:buFont typeface="Arial" panose="020B0604020202020204" pitchFamily="34" charset="0"/>
              <a:buNone/>
            </a:pPr>
            <a:r>
              <a:rPr lang="pt-BR" altLang="en-US" sz="1800"/>
              <a:t>Exemplo</a:t>
            </a:r>
          </a:p>
          <a:p>
            <a:pPr>
              <a:lnSpc>
                <a:spcPct val="85000"/>
              </a:lnSpc>
              <a:buFont typeface="Arial" panose="020B0604020202020204" pitchFamily="34" charset="0"/>
              <a:buNone/>
            </a:pPr>
            <a:r>
              <a:rPr lang="pt-BR" altLang="en-US" sz="1800">
                <a:latin typeface="Courier New" panose="02070309020205020404" pitchFamily="49" charset="0"/>
              </a:rPr>
              <a:t>&lt;!NOTATION jpg SYSTEM "jpgviewer.exe"&gt;</a:t>
            </a:r>
          </a:p>
          <a:p>
            <a:pPr>
              <a:lnSpc>
                <a:spcPct val="85000"/>
              </a:lnSpc>
              <a:buFont typeface="Arial" panose="020B0604020202020204" pitchFamily="34" charset="0"/>
              <a:buNone/>
            </a:pPr>
            <a:r>
              <a:rPr lang="pt-BR" altLang="en-US" sz="1800">
                <a:latin typeface="Courier New" panose="02070309020205020404" pitchFamily="49" charset="0"/>
              </a:rPr>
              <a:t>&lt;!NOTATION gif SYSTEM "gifviewer.exe"&gt;</a:t>
            </a:r>
          </a:p>
          <a:p>
            <a:pPr>
              <a:lnSpc>
                <a:spcPct val="85000"/>
              </a:lnSpc>
              <a:buFont typeface="Arial" panose="020B0604020202020204" pitchFamily="34" charset="0"/>
              <a:buNone/>
            </a:pPr>
            <a:r>
              <a:rPr lang="pt-BR" altLang="en-US" sz="1800">
                <a:latin typeface="Courier New" panose="02070309020205020404" pitchFamily="49" charset="0"/>
              </a:rPr>
              <a:t>&lt;!ELEMENT livro (imagem)&gt;</a:t>
            </a:r>
          </a:p>
          <a:p>
            <a:pPr>
              <a:lnSpc>
                <a:spcPct val="85000"/>
              </a:lnSpc>
              <a:buFont typeface="Arial" panose="020B0604020202020204" pitchFamily="34" charset="0"/>
              <a:buNone/>
            </a:pPr>
            <a:r>
              <a:rPr lang="pt-BR" altLang="en-US" sz="1800">
                <a:latin typeface="Courier New" panose="02070309020205020404" pitchFamily="49" charset="0"/>
              </a:rPr>
              <a:t>&lt;!ELEMENT imagem (#PCDATA)&gt;</a:t>
            </a:r>
          </a:p>
          <a:p>
            <a:pPr>
              <a:lnSpc>
                <a:spcPct val="85000"/>
              </a:lnSpc>
              <a:buFont typeface="Arial" panose="020B0604020202020204" pitchFamily="34" charset="0"/>
              <a:buNone/>
            </a:pPr>
            <a:r>
              <a:rPr lang="pt-BR" altLang="en-US" sz="1800">
                <a:latin typeface="Courier New" panose="02070309020205020404" pitchFamily="49" charset="0"/>
              </a:rPr>
              <a:t>&lt;!ATTLIST imagem</a:t>
            </a:r>
          </a:p>
          <a:p>
            <a:pPr>
              <a:lnSpc>
                <a:spcPct val="85000"/>
              </a:lnSpc>
              <a:buFont typeface="Arial" panose="020B0604020202020204" pitchFamily="34" charset="0"/>
              <a:buNone/>
            </a:pPr>
            <a:r>
              <a:rPr lang="pt-BR" altLang="en-US" sz="1800">
                <a:latin typeface="Courier New" panose="02070309020205020404" pitchFamily="49" charset="0"/>
              </a:rPr>
              <a:t>    tipo NOTATION (gif | jpg) "gif"</a:t>
            </a:r>
          </a:p>
          <a:p>
            <a:pPr>
              <a:lnSpc>
                <a:spcPct val="85000"/>
              </a:lnSpc>
              <a:buFont typeface="Arial" panose="020B0604020202020204" pitchFamily="34" charset="0"/>
              <a:buNone/>
            </a:pPr>
            <a:r>
              <a:rPr lang="pt-BR" altLang="en-US" sz="1800">
                <a:latin typeface="Courier New" panose="02070309020205020404" pitchFamily="49" charset="0"/>
              </a:rPr>
              <a:t>&gt;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 sz="2200">
                <a:solidFill>
                  <a:schemeClr val="tx1"/>
                </a:solidFill>
              </a:rPr>
              <a:t>DTD Interna</a:t>
            </a:r>
          </a:p>
        </p:txBody>
      </p:sp>
      <p:sp>
        <p:nvSpPr>
          <p:cNvPr id="4904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Elementos declarados na DTD interna sobrepõem elementos da DTD externa</a:t>
            </a:r>
          </a:p>
          <a:p>
            <a:r>
              <a:rPr lang="pt-BR" altLang="en-US"/>
              <a:t>DTD interna é pouca utilizada porque:</a:t>
            </a:r>
          </a:p>
          <a:p>
            <a:pPr lvl="2"/>
            <a:r>
              <a:rPr lang="pt-BR" altLang="en-US"/>
              <a:t>Ocupa espaço em cada documento</a:t>
            </a:r>
          </a:p>
          <a:p>
            <a:pPr lvl="2"/>
            <a:r>
              <a:rPr lang="pt-BR" altLang="en-US"/>
              <a:t>Difícil mudar por estar em vários documentos XML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426" name="Rectangle 2050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Exemplo Escola</a:t>
            </a:r>
          </a:p>
        </p:txBody>
      </p:sp>
      <p:sp>
        <p:nvSpPr>
          <p:cNvPr id="743427" name="Rectangle 205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Criar DTD para representar dados de uma escola</a:t>
            </a:r>
          </a:p>
          <a:p>
            <a:r>
              <a:rPr lang="pt-BR" altLang="en-US"/>
              <a:t>Coisas</a:t>
            </a:r>
          </a:p>
          <a:p>
            <a:pPr lvl="2"/>
            <a:r>
              <a:rPr lang="pt-BR" altLang="en-US"/>
              <a:t>Escola</a:t>
            </a:r>
          </a:p>
          <a:p>
            <a:pPr lvl="2"/>
            <a:r>
              <a:rPr lang="pt-BR" altLang="en-US"/>
              <a:t>Estudante</a:t>
            </a:r>
          </a:p>
          <a:p>
            <a:pPr lvl="2"/>
            <a:r>
              <a:rPr lang="pt-BR" altLang="en-US"/>
              <a:t>Professor</a:t>
            </a:r>
          </a:p>
          <a:p>
            <a:pPr lvl="2"/>
            <a:r>
              <a:rPr lang="pt-BR" altLang="en-US"/>
              <a:t>Aula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 sz="2200">
                <a:solidFill>
                  <a:schemeClr val="tx1"/>
                </a:solidFill>
              </a:rPr>
              <a:t>Limitação de DTD</a:t>
            </a:r>
          </a:p>
        </p:txBody>
      </p:sp>
      <p:sp>
        <p:nvSpPr>
          <p:cNvPr id="4741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Difícil de escrever e entender</a:t>
            </a:r>
          </a:p>
          <a:p>
            <a:r>
              <a:rPr lang="pt-BR" altLang="en-US"/>
              <a:t>Difícil processar programaticamente</a:t>
            </a:r>
          </a:p>
          <a:p>
            <a:r>
              <a:rPr lang="pt-BR" altLang="en-US"/>
              <a:t>Difícil de estender</a:t>
            </a:r>
          </a:p>
          <a:p>
            <a:r>
              <a:rPr lang="pt-BR" altLang="en-US"/>
              <a:t>Sem suporte para espaços identificadores (namespace)</a:t>
            </a:r>
          </a:p>
          <a:p>
            <a:r>
              <a:rPr lang="pt-BR" altLang="en-US"/>
              <a:t>Nenhum suporte para tipos de dados</a:t>
            </a:r>
          </a:p>
          <a:p>
            <a:r>
              <a:rPr lang="pt-BR" altLang="en-US"/>
              <a:t>Nenhum suporte para herança</a:t>
            </a: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234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Exercício 2</a:t>
            </a:r>
          </a:p>
        </p:txBody>
      </p:sp>
      <p:sp>
        <p:nvSpPr>
          <p:cNvPr id="607235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19100" indent="-419100">
              <a:buFont typeface="Arial" panose="020B0604020202020204" pitchFamily="34" charset="0"/>
              <a:buAutoNum type="arabicPeriod"/>
            </a:pPr>
            <a:r>
              <a:rPr lang="pt-BR" altLang="en-US"/>
              <a:t>Crie uma DTD para o documento XML de catálogo de livros criado no Exercício 1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O que é Esquema XML?</a:t>
            </a:r>
          </a:p>
        </p:txBody>
      </p:sp>
      <p:sp>
        <p:nvSpPr>
          <p:cNvPr id="56627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Um esquema XML contém </a:t>
            </a:r>
          </a:p>
          <a:p>
            <a:pPr lvl="2"/>
            <a:r>
              <a:rPr lang="pt-BR" altLang="en-US"/>
              <a:t>Definição de tipos</a:t>
            </a:r>
          </a:p>
          <a:p>
            <a:pPr lvl="2"/>
            <a:r>
              <a:rPr lang="pt-BR" altLang="en-US"/>
              <a:t>Declaração de elementos</a:t>
            </a:r>
          </a:p>
          <a:p>
            <a:r>
              <a:rPr lang="pt-BR" altLang="en-US"/>
              <a:t>Permite</a:t>
            </a:r>
          </a:p>
          <a:p>
            <a:pPr lvl="2"/>
            <a:r>
              <a:rPr lang="pt-BR" altLang="en-US"/>
              <a:t>Validar elementos e atributos XML e seus valores</a:t>
            </a:r>
          </a:p>
          <a:p>
            <a:pPr lvl="2"/>
            <a:r>
              <a:rPr lang="pt-BR" altLang="en-US"/>
              <a:t>Estender um esquema existente</a:t>
            </a:r>
          </a:p>
          <a:p>
            <a:r>
              <a:rPr lang="pt-BR" altLang="en-US"/>
              <a:t>É uma recomendação do W3C</a:t>
            </a: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30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Componentes de Esquema – Componentes Primários</a:t>
            </a:r>
          </a:p>
        </p:txBody>
      </p:sp>
      <p:sp>
        <p:nvSpPr>
          <p:cNvPr id="56730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Definição de Tipos Simples</a:t>
            </a:r>
          </a:p>
          <a:p>
            <a:r>
              <a:rPr lang="pt-BR" altLang="en-US"/>
              <a:t>Definição de Tipos Complexos</a:t>
            </a:r>
          </a:p>
          <a:p>
            <a:r>
              <a:rPr lang="pt-BR" altLang="en-US"/>
              <a:t>Declaração de Atributos</a:t>
            </a:r>
          </a:p>
          <a:p>
            <a:r>
              <a:rPr lang="pt-BR" altLang="en-US"/>
              <a:t>Declaração de Elementos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34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Componentes de Esquema – Componentes Secundários</a:t>
            </a:r>
          </a:p>
        </p:txBody>
      </p:sp>
      <p:sp>
        <p:nvSpPr>
          <p:cNvPr id="56934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Declaração de Notações</a:t>
            </a:r>
          </a:p>
          <a:p>
            <a:r>
              <a:rPr lang="pt-BR" altLang="en-US"/>
              <a:t>Definição de Grupos de Atributos</a:t>
            </a:r>
          </a:p>
          <a:p>
            <a:r>
              <a:rPr lang="pt-BR" altLang="en-US"/>
              <a:t>Definição de Restrições de Identidade</a:t>
            </a:r>
          </a:p>
          <a:p>
            <a:r>
              <a:rPr lang="pt-BR" altLang="en-US"/>
              <a:t>Definição de Grupos de Modelos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39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Componentes de Esquema – Componentes Auxiliares</a:t>
            </a:r>
          </a:p>
        </p:txBody>
      </p:sp>
      <p:sp>
        <p:nvSpPr>
          <p:cNvPr id="57139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Anotações</a:t>
            </a:r>
          </a:p>
          <a:p>
            <a:r>
              <a:rPr lang="pt-BR" altLang="en-US"/>
              <a:t>Grupos de Modelos</a:t>
            </a:r>
          </a:p>
          <a:p>
            <a:r>
              <a:rPr lang="pt-BR" altLang="en-US"/>
              <a:t>Partículas</a:t>
            </a:r>
          </a:p>
          <a:p>
            <a:r>
              <a:rPr lang="pt-BR" altLang="en-US"/>
              <a:t>Curingas (wildcards)</a:t>
            </a:r>
          </a:p>
          <a:p>
            <a:r>
              <a:rPr lang="pt-BR" altLang="en-US"/>
              <a:t>Uso de Atributos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4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Estrutura do Arquivo de Esquema</a:t>
            </a:r>
          </a:p>
        </p:txBody>
      </p:sp>
      <p:sp>
        <p:nvSpPr>
          <p:cNvPr id="573445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O arquivo tem a extensão xsd</a:t>
            </a:r>
          </a:p>
          <a:p>
            <a:r>
              <a:rPr lang="pt-BR" altLang="en-US"/>
              <a:t>Contém um elemento raiz chamado “schema”</a:t>
            </a:r>
          </a:p>
          <a:p>
            <a:r>
              <a:rPr lang="pt-BR" altLang="en-US"/>
              <a:t>Elemento “schema” pode conter atributos:</a:t>
            </a:r>
          </a:p>
          <a:p>
            <a:pPr lvl="2"/>
            <a:r>
              <a:rPr lang="pt-BR" altLang="en-US"/>
              <a:t>attributeFormDefualt</a:t>
            </a:r>
          </a:p>
          <a:p>
            <a:pPr lvl="2"/>
            <a:r>
              <a:rPr lang="pt-BR" altLang="en-US"/>
              <a:t>elementFormDefault</a:t>
            </a:r>
          </a:p>
          <a:p>
            <a:pPr lvl="2"/>
            <a:r>
              <a:rPr lang="pt-BR" altLang="en-US"/>
              <a:t>id</a:t>
            </a:r>
          </a:p>
          <a:p>
            <a:pPr lvl="2"/>
            <a:r>
              <a:rPr lang="pt-BR" altLang="en-US"/>
              <a:t>targetNamespace</a:t>
            </a:r>
          </a:p>
          <a:p>
            <a:pPr lvl="2"/>
            <a:r>
              <a:rPr lang="pt-BR" altLang="en-US"/>
              <a:t>version</a:t>
            </a:r>
          </a:p>
          <a:p>
            <a:pPr lvl="2"/>
            <a:r>
              <a:rPr lang="pt-BR" altLang="en-US"/>
              <a:t>xmlns (mais de uma ocorrência)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685800" y="22860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 sz="3000"/>
              <a:t>Tópico 1</a:t>
            </a:r>
          </a:p>
        </p:txBody>
      </p:sp>
      <p:sp>
        <p:nvSpPr>
          <p:cNvPr id="412675" name="Rectangle 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371600" y="3886200"/>
            <a:ext cx="6400800" cy="1752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 sz="2200"/>
              <a:t>Sintaxe da XML – XML Bem Formada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594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Associando Esquema a um Documento XML</a:t>
            </a:r>
          </a:p>
        </p:txBody>
      </p:sp>
      <p:sp>
        <p:nvSpPr>
          <p:cNvPr id="750595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Um documento XML pode ser considerado como uma instância de um esquema</a:t>
            </a:r>
          </a:p>
          <a:p>
            <a:r>
              <a:rPr lang="pt-BR" altLang="en-US"/>
              <a:t>O elemento raiz do documento XML deve declarar o espaço identificador ao qual ele pertence e isso deve corresponder ao espaço identificador especificado pelo atributo “targetNamespace” no esquema</a:t>
            </a:r>
          </a:p>
          <a:p>
            <a:r>
              <a:rPr lang="pt-BR" altLang="en-US"/>
              <a:t>O elemento raiz deve declarar o espaço identificador “http://www.w3.org/2000/10/XMLSchema-instance” e atribuir para o atributo “schemaLocation” deste espaço identificador o nome do arquivo contendo o esquema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6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Espaço Identificadores (namespaces)</a:t>
            </a:r>
          </a:p>
        </p:txBody>
      </p:sp>
      <p:sp>
        <p:nvSpPr>
          <p:cNvPr id="60416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Evitam ambigüidade e colisão de nomes quando um elemento XML utilizar dois esquemas diferentes</a:t>
            </a:r>
          </a:p>
          <a:p>
            <a:r>
              <a:rPr lang="pt-BR" altLang="en-US"/>
              <a:t>O elemento declara a utilização de um esquema usando o atributo “xmlns” ou a forma “xmlns:prefixo”</a:t>
            </a:r>
          </a:p>
          <a:p>
            <a:r>
              <a:rPr lang="pt-BR" altLang="en-US"/>
              <a:t>O prefixo é utilizado no nome de todos os elementos declarados no esquema</a:t>
            </a:r>
          </a:p>
          <a:p>
            <a:r>
              <a:rPr lang="pt-BR" altLang="en-US"/>
              <a:t>O espaço identificador é identificado utilizando um URI (identificador universal de recursos)</a:t>
            </a:r>
          </a:p>
          <a:p>
            <a:r>
              <a:rPr lang="pt-BR" altLang="en-US"/>
              <a:t>Geralmente o URI é um URL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49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Definição de Tipo Simples</a:t>
            </a:r>
          </a:p>
        </p:txBody>
      </p:sp>
      <p:sp>
        <p:nvSpPr>
          <p:cNvPr id="575493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5000"/>
              </a:lnSpc>
            </a:pPr>
            <a:r>
              <a:rPr lang="pt-BR" altLang="en-US" sz="2700"/>
              <a:t>Pode ser usada na declaração de:</a:t>
            </a:r>
          </a:p>
          <a:p>
            <a:pPr lvl="2">
              <a:lnSpc>
                <a:spcPct val="85000"/>
              </a:lnSpc>
            </a:pPr>
            <a:r>
              <a:rPr lang="pt-BR" altLang="en-US" sz="2700"/>
              <a:t>Atributos</a:t>
            </a:r>
          </a:p>
          <a:p>
            <a:pPr lvl="2">
              <a:lnSpc>
                <a:spcPct val="85000"/>
              </a:lnSpc>
            </a:pPr>
            <a:r>
              <a:rPr lang="pt-BR" altLang="en-US" sz="2700"/>
              <a:t>Elementos simples contendo apenas texto</a:t>
            </a:r>
          </a:p>
          <a:p>
            <a:pPr>
              <a:lnSpc>
                <a:spcPct val="85000"/>
              </a:lnSpc>
              <a:buFont typeface="Arial" panose="020B0604020202020204" pitchFamily="34" charset="0"/>
              <a:buNone/>
            </a:pPr>
            <a:r>
              <a:rPr lang="pt-BR" altLang="en-US" sz="2700"/>
              <a:t>Por Exemplo</a:t>
            </a:r>
          </a:p>
          <a:p>
            <a:pPr>
              <a:lnSpc>
                <a:spcPct val="85000"/>
              </a:lnSpc>
              <a:buFont typeface="Arial" panose="020B0604020202020204" pitchFamily="34" charset="0"/>
              <a:buNone/>
            </a:pPr>
            <a:r>
              <a:rPr lang="pt-BR" altLang="en-US" sz="1600">
                <a:latin typeface="Courier New" panose="02070309020205020404" pitchFamily="49" charset="0"/>
              </a:rPr>
              <a:t>&lt;xs:simpleType name="tipoTemperaturaAgua"&gt;</a:t>
            </a:r>
          </a:p>
          <a:p>
            <a:pPr>
              <a:lnSpc>
                <a:spcPct val="85000"/>
              </a:lnSpc>
              <a:buFont typeface="Arial" panose="020B0604020202020204" pitchFamily="34" charset="0"/>
              <a:buNone/>
            </a:pPr>
            <a:r>
              <a:rPr lang="pt-BR" altLang="en-US" sz="1600">
                <a:latin typeface="Courier New" panose="02070309020205020404" pitchFamily="49" charset="0"/>
              </a:rPr>
              <a:t>    &lt;xs:restriction base="xs:number"&gt;</a:t>
            </a:r>
          </a:p>
          <a:p>
            <a:pPr>
              <a:lnSpc>
                <a:spcPct val="85000"/>
              </a:lnSpc>
              <a:buFont typeface="Arial" panose="020B0604020202020204" pitchFamily="34" charset="0"/>
              <a:buNone/>
            </a:pPr>
            <a:r>
              <a:rPr lang="pt-BR" altLang="en-US" sz="1600">
                <a:latin typeface="Courier New" panose="02070309020205020404" pitchFamily="49" charset="0"/>
              </a:rPr>
              <a:t>        &lt;xs:minExclusive value="0.00"/&gt;</a:t>
            </a:r>
          </a:p>
          <a:p>
            <a:pPr>
              <a:lnSpc>
                <a:spcPct val="85000"/>
              </a:lnSpc>
              <a:buFont typeface="Arial" panose="020B0604020202020204" pitchFamily="34" charset="0"/>
              <a:buNone/>
            </a:pPr>
            <a:r>
              <a:rPr lang="pt-BR" altLang="en-US" sz="1600">
                <a:latin typeface="Courier New" panose="02070309020205020404" pitchFamily="49" charset="0"/>
              </a:rPr>
              <a:t>        &lt;xs:maxExclusive value="100.00"/&gt;</a:t>
            </a:r>
          </a:p>
          <a:p>
            <a:pPr>
              <a:lnSpc>
                <a:spcPct val="85000"/>
              </a:lnSpc>
              <a:buFont typeface="Arial" panose="020B0604020202020204" pitchFamily="34" charset="0"/>
              <a:buNone/>
            </a:pPr>
            <a:r>
              <a:rPr lang="pt-BR" altLang="en-US" sz="1600">
                <a:latin typeface="Courier New" panose="02070309020205020404" pitchFamily="49" charset="0"/>
              </a:rPr>
              <a:t>    &lt;/xs:restriction&gt;</a:t>
            </a:r>
          </a:p>
          <a:p>
            <a:pPr>
              <a:lnSpc>
                <a:spcPct val="85000"/>
              </a:lnSpc>
              <a:buFont typeface="Arial" panose="020B0604020202020204" pitchFamily="34" charset="0"/>
              <a:buNone/>
            </a:pPr>
            <a:r>
              <a:rPr lang="pt-BR" altLang="en-US" sz="1600">
                <a:latin typeface="Courier New" panose="02070309020205020404" pitchFamily="49" charset="0"/>
              </a:rPr>
              <a:t>&lt;/xs:simpleType&gt;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97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Restringindo Valores Usando Expressões Regular</a:t>
            </a:r>
          </a:p>
        </p:txBody>
      </p:sp>
      <p:sp>
        <p:nvSpPr>
          <p:cNvPr id="766979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Podemos restringir valores utilizando expressões regular (regular expressions)</a:t>
            </a:r>
          </a:p>
          <a:p>
            <a:r>
              <a:rPr lang="pt-BR" altLang="en-US"/>
              <a:t>Uma expressão regular é especificada utilizando o elemento “xs:pattern” dentro do elemento “xs:restriction”</a:t>
            </a:r>
          </a:p>
          <a:p>
            <a:r>
              <a:rPr lang="pt-BR" altLang="en-US"/>
              <a:t>Demonstrado embaixo utilizando o valor do CPF como exemplo</a:t>
            </a:r>
          </a:p>
          <a:p>
            <a:pPr lvl="1"/>
            <a:r>
              <a:rPr lang="pt-BR" altLang="en-US"/>
              <a:t>Observe o uso do atributo “memberTypes” dentro do elemento “xs:union”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54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Definição de Tipo Complexo</a:t>
            </a:r>
          </a:p>
        </p:txBody>
      </p:sp>
      <p:sp>
        <p:nvSpPr>
          <p:cNvPr id="57754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Usada para declarar elementos contendo:</a:t>
            </a:r>
          </a:p>
          <a:p>
            <a:pPr lvl="2"/>
            <a:r>
              <a:rPr lang="pt-BR" altLang="en-US"/>
              <a:t>Atributos</a:t>
            </a:r>
          </a:p>
          <a:p>
            <a:pPr lvl="2"/>
            <a:r>
              <a:rPr lang="pt-BR" altLang="en-US"/>
              <a:t>Tipo do Conteúdo (elementos filhos)</a:t>
            </a:r>
          </a:p>
          <a:p>
            <a:r>
              <a:rPr lang="pt-BR" altLang="en-US"/>
              <a:t>Tipos complexos podem estender outros tipos simples ou complexos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58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Declaração de Atributos</a:t>
            </a:r>
          </a:p>
        </p:txBody>
      </p:sp>
      <p:sp>
        <p:nvSpPr>
          <p:cNvPr id="57958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Uma associação entre um nome e um tipo simples</a:t>
            </a:r>
          </a:p>
          <a:p>
            <a:r>
              <a:rPr lang="pt-BR" altLang="en-US"/>
              <a:t>Pode conter um valor padrão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Declaração de Elementos</a:t>
            </a:r>
          </a:p>
        </p:txBody>
      </p:sp>
      <p:sp>
        <p:nvSpPr>
          <p:cNvPr id="58163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É uma associação entre um nome e tipos simples ou complexos</a:t>
            </a:r>
          </a:p>
          <a:p>
            <a:r>
              <a:rPr lang="pt-BR" altLang="en-US"/>
              <a:t>Pode está contida dentro de uma definição de tipo complexo</a:t>
            </a:r>
          </a:p>
          <a:p>
            <a:r>
              <a:rPr lang="pt-BR" altLang="en-US"/>
              <a:t>Equivalente as declarações ELEMENT e ATTLIST do DTD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84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Declaração de Notações</a:t>
            </a:r>
          </a:p>
        </p:txBody>
      </p:sp>
      <p:sp>
        <p:nvSpPr>
          <p:cNvPr id="583685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É uma associação entre um nome e um identificador de notação</a:t>
            </a:r>
          </a:p>
          <a:p>
            <a:r>
              <a:rPr lang="pt-BR" altLang="en-US"/>
              <a:t>Uma notação serve para identificar conteúdo não XML e o programa que processa o conteúdo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73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Definição de Grupos de Atributo</a:t>
            </a:r>
          </a:p>
        </p:txBody>
      </p:sp>
      <p:sp>
        <p:nvSpPr>
          <p:cNvPr id="585733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É usada para reutilizar grupos de atributos em várias definições de tipos complexos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78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Definição de Restrições de Identidade</a:t>
            </a:r>
          </a:p>
        </p:txBody>
      </p:sp>
      <p:sp>
        <p:nvSpPr>
          <p:cNvPr id="58778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É uma associação entre um nome e qualquer tipo de restrição como chave primária, chave única ou chave estrangeira</a:t>
            </a:r>
          </a:p>
          <a:p>
            <a:r>
              <a:rPr lang="pt-BR" altLang="en-US"/>
              <a:t>Utiliza a especificação XPATH para indicar os registros aos quais se aplica a restrição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O que é XML?</a:t>
            </a:r>
          </a:p>
        </p:txBody>
      </p:sp>
      <p:sp>
        <p:nvSpPr>
          <p:cNvPr id="4362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XML - eXtensible Markup Language</a:t>
            </a:r>
          </a:p>
          <a:p>
            <a:r>
              <a:rPr lang="pt-BR" altLang="en-US"/>
              <a:t>Baseada em marcadores (tags) como HTML</a:t>
            </a:r>
          </a:p>
          <a:p>
            <a:pPr>
              <a:buFont typeface="Arial" panose="020B0604020202020204" pitchFamily="34" charset="0"/>
              <a:buNone/>
            </a:pPr>
            <a:r>
              <a:rPr lang="pt-BR" altLang="en-US"/>
              <a:t>Por Exemplo:</a:t>
            </a:r>
          </a:p>
          <a:p>
            <a:pPr>
              <a:buFont typeface="Arial" panose="020B0604020202020204" pitchFamily="34" charset="0"/>
              <a:buNone/>
            </a:pPr>
            <a:r>
              <a:rPr lang="pt-BR" altLang="en-US" sz="2000">
                <a:latin typeface="Courier New" panose="02070309020205020404" pitchFamily="49" charset="0"/>
              </a:rPr>
              <a:t>&lt;livros&gt;</a:t>
            </a:r>
          </a:p>
          <a:p>
            <a:pPr>
              <a:buFont typeface="Arial" panose="020B0604020202020204" pitchFamily="34" charset="0"/>
              <a:buNone/>
            </a:pPr>
            <a:r>
              <a:rPr lang="pt-BR" altLang="en-US" sz="2000">
                <a:latin typeface="Courier New" panose="02070309020205020404" pitchFamily="49" charset="0"/>
              </a:rPr>
              <a:t>	&lt;livro nome="Aprenda Java"&gt;&lt;/livro&gt;</a:t>
            </a:r>
          </a:p>
          <a:p>
            <a:pPr>
              <a:buFont typeface="Arial" panose="020B0604020202020204" pitchFamily="34" charset="0"/>
              <a:buNone/>
            </a:pPr>
            <a:r>
              <a:rPr lang="pt-BR" altLang="en-US" sz="2000">
                <a:latin typeface="Courier New" panose="02070309020205020404" pitchFamily="49" charset="0"/>
              </a:rPr>
              <a:t>	&lt;livro nome="Aprenda XML"&gt;&lt;/livro&gt;</a:t>
            </a:r>
          </a:p>
          <a:p>
            <a:pPr>
              <a:buFont typeface="Arial" panose="020B0604020202020204" pitchFamily="34" charset="0"/>
              <a:buNone/>
            </a:pPr>
            <a:r>
              <a:rPr lang="pt-BR" altLang="en-US" sz="2000">
                <a:latin typeface="Courier New" panose="02070309020205020404" pitchFamily="49" charset="0"/>
              </a:rPr>
              <a:t>&lt;/livros&gt;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8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Definição de Grupos de Modelos</a:t>
            </a:r>
          </a:p>
        </p:txBody>
      </p:sp>
      <p:sp>
        <p:nvSpPr>
          <p:cNvPr id="5898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É uma associação entre um nome e um grupo de modelo</a:t>
            </a:r>
          </a:p>
          <a:p>
            <a:r>
              <a:rPr lang="pt-BR" altLang="en-US"/>
              <a:t>Facilita a reutilização do mesmo grupo de modelo em vários tipos complexos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87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Anotações</a:t>
            </a:r>
          </a:p>
        </p:txBody>
      </p:sp>
      <p:sp>
        <p:nvSpPr>
          <p:cNvPr id="59187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Contém informação sobre o modelo</a:t>
            </a:r>
          </a:p>
          <a:p>
            <a:r>
              <a:rPr lang="pt-BR" altLang="en-US"/>
              <a:t>Usadas por leitores humanos ou máquinas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4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Grupos de Modelos</a:t>
            </a:r>
          </a:p>
        </p:txBody>
      </p:sp>
      <p:sp>
        <p:nvSpPr>
          <p:cNvPr id="593925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Compostos por uma lista de</a:t>
            </a:r>
          </a:p>
          <a:p>
            <a:pPr lvl="2"/>
            <a:r>
              <a:rPr lang="pt-BR" altLang="en-US"/>
              <a:t>Elementos</a:t>
            </a:r>
          </a:p>
          <a:p>
            <a:pPr lvl="2"/>
            <a:r>
              <a:rPr lang="pt-BR" altLang="en-US"/>
              <a:t>Curingas e</a:t>
            </a:r>
          </a:p>
          <a:p>
            <a:pPr lvl="2"/>
            <a:r>
              <a:rPr lang="pt-BR" altLang="en-US"/>
              <a:t>Grupos de Modelos</a:t>
            </a:r>
          </a:p>
          <a:p>
            <a:r>
              <a:rPr lang="pt-BR" altLang="en-US"/>
              <a:t>Temos três tipos de grupos de modelos</a:t>
            </a:r>
          </a:p>
          <a:p>
            <a:pPr lvl="2"/>
            <a:r>
              <a:rPr lang="pt-BR" altLang="en-US"/>
              <a:t>Seqüência</a:t>
            </a:r>
          </a:p>
          <a:p>
            <a:pPr lvl="2"/>
            <a:r>
              <a:rPr lang="pt-BR" altLang="en-US"/>
              <a:t>Conjunção</a:t>
            </a:r>
          </a:p>
          <a:p>
            <a:pPr lvl="2"/>
            <a:r>
              <a:rPr lang="pt-BR" altLang="en-US"/>
              <a:t>Disjunção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28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Curingas</a:t>
            </a:r>
          </a:p>
        </p:txBody>
      </p:sp>
      <p:sp>
        <p:nvSpPr>
          <p:cNvPr id="60928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O elemento “xs:any” fornece um mecanismo para introduzir um curinga para o conteúdo dos elementos</a:t>
            </a:r>
          </a:p>
          <a:p>
            <a:r>
              <a:rPr lang="pt-BR" altLang="en-US"/>
              <a:t>O elemento “xs:anyAttribute” é um curinga para qualquer atributo do espaço identificador especificado no atributo “namespace” do elemento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972" name="Rectangle 1028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Uso de Atributos</a:t>
            </a:r>
          </a:p>
        </p:txBody>
      </p:sp>
      <p:sp>
        <p:nvSpPr>
          <p:cNvPr id="595973" name="Rectangle 102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Usado para especificar se a utilização de qualquer atributo é:</a:t>
            </a:r>
          </a:p>
          <a:p>
            <a:pPr lvl="2"/>
            <a:r>
              <a:rPr lang="pt-BR" altLang="en-US"/>
              <a:t>Requerido</a:t>
            </a:r>
          </a:p>
          <a:p>
            <a:pPr lvl="2"/>
            <a:r>
              <a:rPr lang="pt-BR" altLang="en-US"/>
              <a:t>Opcional</a:t>
            </a:r>
          </a:p>
          <a:p>
            <a:pPr lvl="2"/>
            <a:r>
              <a:rPr lang="pt-BR" altLang="en-US"/>
              <a:t>Proibido</a:t>
            </a:r>
          </a:p>
          <a:p>
            <a:r>
              <a:rPr lang="pt-BR" altLang="en-US"/>
              <a:t>O atributo pode ter um valor fixo (constante)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053" name="Rectangle 3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Tipos de Dados Internos</a:t>
            </a:r>
          </a:p>
        </p:txBody>
      </p:sp>
      <p:graphicFrame>
        <p:nvGraphicFramePr>
          <p:cNvPr id="598019" name="Group 3"/>
          <p:cNvGraphicFramePr>
            <a:graphicFrameLocks noGrp="1"/>
          </p:cNvGraphicFramePr>
          <p:nvPr/>
        </p:nvGraphicFramePr>
        <p:xfrm>
          <a:off x="1371600" y="2057400"/>
          <a:ext cx="6477000" cy="3733800"/>
        </p:xfrm>
        <a:graphic>
          <a:graphicData uri="http://schemas.openxmlformats.org/drawingml/2006/table">
            <a:tbl>
              <a:tblPr/>
              <a:tblGrid>
                <a:gridCol w="2159000"/>
                <a:gridCol w="2159000"/>
                <a:gridCol w="2159000"/>
              </a:tblGrid>
              <a:tr h="508000"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string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boolean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decimal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float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double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duration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dateTime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date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6413"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gYearMonth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gYear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gMonthDay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gDay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gMonth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hexBinary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1663"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base64Binary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anyURI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QName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0075"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NOTATION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109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Tipos Derivados Internos</a:t>
            </a:r>
          </a:p>
        </p:txBody>
      </p:sp>
      <p:graphicFrame>
        <p:nvGraphicFramePr>
          <p:cNvPr id="600112" name="Group 48"/>
          <p:cNvGraphicFramePr>
            <a:graphicFrameLocks noGrp="1"/>
          </p:cNvGraphicFramePr>
          <p:nvPr/>
        </p:nvGraphicFramePr>
        <p:xfrm>
          <a:off x="762000" y="1905000"/>
          <a:ext cx="7696200" cy="4078288"/>
        </p:xfrm>
        <a:graphic>
          <a:graphicData uri="http://schemas.openxmlformats.org/drawingml/2006/table">
            <a:tbl>
              <a:tblPr/>
              <a:tblGrid>
                <a:gridCol w="2667000"/>
                <a:gridCol w="1066800"/>
                <a:gridCol w="1752600"/>
                <a:gridCol w="2209800"/>
              </a:tblGrid>
              <a:tr h="563563"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normalizedString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IDREF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IDREFS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0088"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nonPositiveInteger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unsignedInt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positiveInteger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1975"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nonNegativeInteger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long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short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negativeInteger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3563"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unsignedLong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byte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integer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ENTITY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3563"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unsignedShort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NCName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ENTITIES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1975"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unsignedByte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token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NMTOKEN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NMTOKENS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3563"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language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90000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8CF4EA"/>
                        </a:buClr>
                        <a:buSzPct val="125000"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474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Exemplo Escola</a:t>
            </a:r>
          </a:p>
        </p:txBody>
      </p:sp>
      <p:sp>
        <p:nvSpPr>
          <p:cNvPr id="745475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Mesmo exemplo como no caso da DTD</a:t>
            </a:r>
          </a:p>
          <a:p>
            <a:r>
              <a:rPr lang="pt-BR" altLang="en-US"/>
              <a:t>Esquema permite maior flexibilidade:</a:t>
            </a:r>
          </a:p>
          <a:p>
            <a:pPr lvl="1"/>
            <a:r>
              <a:rPr lang="pt-BR" altLang="en-US"/>
              <a:t>Definição das chaves:</a:t>
            </a:r>
          </a:p>
          <a:p>
            <a:pPr lvl="2"/>
            <a:r>
              <a:rPr lang="pt-BR" altLang="en-US"/>
              <a:t>Única</a:t>
            </a:r>
          </a:p>
          <a:p>
            <a:pPr lvl="2"/>
            <a:r>
              <a:rPr lang="pt-BR" altLang="en-US"/>
              <a:t>Primária</a:t>
            </a:r>
          </a:p>
          <a:p>
            <a:pPr lvl="2"/>
            <a:r>
              <a:rPr lang="pt-BR" altLang="en-US"/>
              <a:t>Estrangeira</a:t>
            </a:r>
          </a:p>
          <a:p>
            <a:pPr lvl="1"/>
            <a:r>
              <a:rPr lang="pt-BR" altLang="en-US"/>
              <a:t>Definição e extensão de tipos simples e complexos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2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altLang="en-US"/>
          </a:p>
        </p:txBody>
      </p:sp>
      <p:sp>
        <p:nvSpPr>
          <p:cNvPr id="74752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altLang="en-US"/>
          </a:p>
        </p:txBody>
      </p:sp>
    </p:spTree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11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Exercício 3</a:t>
            </a:r>
          </a:p>
        </p:txBody>
      </p:sp>
      <p:sp>
        <p:nvSpPr>
          <p:cNvPr id="60211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19100" indent="-419100">
              <a:lnSpc>
                <a:spcPct val="85000"/>
              </a:lnSpc>
              <a:buFont typeface="Arial" panose="020B0604020202020204" pitchFamily="34" charset="0"/>
              <a:buAutoNum type="arabicPeriod"/>
            </a:pPr>
            <a:r>
              <a:rPr lang="pt-BR" altLang="en-US" sz="2000"/>
              <a:t>Crie um esquema XML para a DTD de catálogo de livros criada no Exercício 2</a:t>
            </a:r>
          </a:p>
          <a:p>
            <a:pPr marL="419100" indent="-419100">
              <a:lnSpc>
                <a:spcPct val="85000"/>
              </a:lnSpc>
              <a:buFont typeface="Arial" panose="020B0604020202020204" pitchFamily="34" charset="0"/>
              <a:buAutoNum type="arabicPeriod"/>
            </a:pPr>
            <a:r>
              <a:rPr lang="pt-BR" altLang="en-US" sz="2000"/>
              <a:t>Estude tópicos avançados:</a:t>
            </a:r>
          </a:p>
          <a:p>
            <a:pPr marL="876300" lvl="1" indent="-419100">
              <a:lnSpc>
                <a:spcPct val="85000"/>
              </a:lnSpc>
            </a:pPr>
            <a:r>
              <a:rPr lang="pt-BR" altLang="en-US" sz="2000"/>
              <a:t>Expressões Regular</a:t>
            </a:r>
          </a:p>
          <a:p>
            <a:pPr marL="876300" lvl="1" indent="-419100">
              <a:lnSpc>
                <a:spcPct val="85000"/>
              </a:lnSpc>
            </a:pPr>
            <a:r>
              <a:rPr lang="pt-BR" altLang="en-US" sz="2000"/>
              <a:t>Tipos abstratos</a:t>
            </a:r>
          </a:p>
          <a:p>
            <a:pPr marL="876300" lvl="1" indent="-419100">
              <a:lnSpc>
                <a:spcPct val="85000"/>
              </a:lnSpc>
            </a:pPr>
            <a:r>
              <a:rPr lang="pt-BR" altLang="en-US" sz="2000"/>
              <a:t>Redefinir esquema - elemento xs:redefine</a:t>
            </a:r>
          </a:p>
          <a:p>
            <a:pPr marL="876300" lvl="1" indent="-419100">
              <a:lnSpc>
                <a:spcPct val="85000"/>
              </a:lnSpc>
            </a:pPr>
            <a:r>
              <a:rPr lang="pt-BR" altLang="en-US" sz="2000"/>
              <a:t>Importando esquemas - elemento xs:include</a:t>
            </a:r>
          </a:p>
          <a:p>
            <a:pPr marL="876300" lvl="1" indent="-419100">
              <a:lnSpc>
                <a:spcPct val="85000"/>
              </a:lnSpc>
            </a:pPr>
            <a:r>
              <a:rPr lang="pt-BR" altLang="en-US" sz="2000"/>
              <a:t>Derivando tipos - elementos xs:extension e xs:restriction</a:t>
            </a:r>
          </a:p>
          <a:p>
            <a:pPr marL="876300" lvl="1" indent="-419100">
              <a:lnSpc>
                <a:spcPct val="85000"/>
              </a:lnSpc>
            </a:pPr>
            <a:r>
              <a:rPr lang="pt-BR" altLang="en-US" sz="2000"/>
              <a:t>Restringindo derivação de tipos - atributos final e block do elemento xs:complexType</a:t>
            </a:r>
          </a:p>
          <a:p>
            <a:pPr marL="876300" lvl="1" indent="-419100">
              <a:lnSpc>
                <a:spcPct val="85000"/>
              </a:lnSpc>
            </a:pPr>
            <a:r>
              <a:rPr lang="pt-BR" altLang="en-US" sz="2000"/>
              <a:t>Formas de restringir valores de tipos simples (facets)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Porque XML?</a:t>
            </a:r>
          </a:p>
        </p:txBody>
      </p:sp>
      <p:sp>
        <p:nvSpPr>
          <p:cNvPr id="4331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XML é uma HTML melhorada?</a:t>
            </a:r>
          </a:p>
          <a:p>
            <a:r>
              <a:rPr lang="pt-BR" altLang="en-US"/>
              <a:t>Nenhum marcador predefinido</a:t>
            </a:r>
          </a:p>
          <a:p>
            <a:pPr lvl="2"/>
            <a:r>
              <a:rPr lang="pt-BR" altLang="en-US"/>
              <a:t>Extensível</a:t>
            </a:r>
          </a:p>
          <a:p>
            <a:r>
              <a:rPr lang="pt-BR" altLang="en-US"/>
              <a:t>Sintaxe mas rígida</a:t>
            </a:r>
          </a:p>
          <a:p>
            <a:pPr lvl="2"/>
            <a:r>
              <a:rPr lang="pt-BR" altLang="en-US"/>
              <a:t>Fácil validar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685800" y="22860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 sz="3000"/>
              <a:t>Tópico 3</a:t>
            </a:r>
          </a:p>
        </p:txBody>
      </p:sp>
      <p:sp>
        <p:nvSpPr>
          <p:cNvPr id="418819" name="Rectangle 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371600" y="3886200"/>
            <a:ext cx="6400800" cy="1752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 sz="2200"/>
              <a:t>Acesso Programático -  DOM e SAX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35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DOM – Document Object Model</a:t>
            </a:r>
          </a:p>
        </p:txBody>
      </p:sp>
      <p:sp>
        <p:nvSpPr>
          <p:cNvPr id="612355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685800" y="1981200"/>
            <a:ext cx="38100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 sz="2000"/>
              <a:t>Representa todo conteúdo do documento XML como uma árvore</a:t>
            </a:r>
          </a:p>
          <a:p>
            <a:r>
              <a:rPr lang="pt-BR" altLang="en-US" sz="2000"/>
              <a:t>Cada elemento, texto do elemento, atributo, comentário, instrução de processamento etc. é representado como um nó nesta árvore</a:t>
            </a:r>
          </a:p>
          <a:p>
            <a:r>
              <a:rPr lang="pt-BR" altLang="en-US" sz="2000"/>
              <a:t>É uma especificação recomendada pelo W3C</a:t>
            </a:r>
          </a:p>
        </p:txBody>
      </p:sp>
      <p:sp>
        <p:nvSpPr>
          <p:cNvPr id="612357" name="Rectangle 5"/>
          <p:cNvSpPr>
            <a:spLocks noChangeArrowheads="1"/>
          </p:cNvSpPr>
          <p:nvPr/>
        </p:nvSpPr>
        <p:spPr bwMode="auto">
          <a:xfrm>
            <a:off x="6227763" y="2032000"/>
            <a:ext cx="1247775" cy="493713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en-US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catálogo</a:t>
            </a:r>
          </a:p>
        </p:txBody>
      </p:sp>
      <p:sp>
        <p:nvSpPr>
          <p:cNvPr id="612358" name="Rectangle 6"/>
          <p:cNvSpPr>
            <a:spLocks noChangeArrowheads="1"/>
          </p:cNvSpPr>
          <p:nvPr/>
        </p:nvSpPr>
        <p:spPr bwMode="auto">
          <a:xfrm>
            <a:off x="5407025" y="3171825"/>
            <a:ext cx="1247775" cy="493713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en-US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livros</a:t>
            </a:r>
          </a:p>
        </p:txBody>
      </p:sp>
      <p:sp>
        <p:nvSpPr>
          <p:cNvPr id="612359" name="Rectangle 7"/>
          <p:cNvSpPr>
            <a:spLocks noChangeArrowheads="1"/>
          </p:cNvSpPr>
          <p:nvPr/>
        </p:nvSpPr>
        <p:spPr bwMode="auto">
          <a:xfrm>
            <a:off x="7119938" y="3157538"/>
            <a:ext cx="1247775" cy="493712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en-US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autores</a:t>
            </a:r>
          </a:p>
        </p:txBody>
      </p:sp>
      <p:sp>
        <p:nvSpPr>
          <p:cNvPr id="612360" name="Rectangle 8"/>
          <p:cNvSpPr>
            <a:spLocks noChangeArrowheads="1"/>
          </p:cNvSpPr>
          <p:nvPr/>
        </p:nvSpPr>
        <p:spPr bwMode="auto">
          <a:xfrm>
            <a:off x="5030788" y="4343400"/>
            <a:ext cx="912812" cy="4667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en-US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livro</a:t>
            </a:r>
          </a:p>
        </p:txBody>
      </p:sp>
      <p:sp>
        <p:nvSpPr>
          <p:cNvPr id="612362" name="Rectangle 10"/>
          <p:cNvSpPr>
            <a:spLocks noChangeArrowheads="1"/>
          </p:cNvSpPr>
          <p:nvPr/>
        </p:nvSpPr>
        <p:spPr bwMode="auto">
          <a:xfrm>
            <a:off x="6096000" y="4343400"/>
            <a:ext cx="914400" cy="4572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en-US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livro</a:t>
            </a:r>
          </a:p>
        </p:txBody>
      </p:sp>
      <p:cxnSp>
        <p:nvCxnSpPr>
          <p:cNvPr id="612364" name="AutoShape 12"/>
          <p:cNvCxnSpPr>
            <a:cxnSpLocks noChangeShapeType="1"/>
            <a:stCxn id="612357" idx="2"/>
            <a:endCxn id="612358" idx="0"/>
          </p:cNvCxnSpPr>
          <p:nvPr/>
        </p:nvCxnSpPr>
        <p:spPr bwMode="auto">
          <a:xfrm rot="5400000">
            <a:off x="6118226" y="2438400"/>
            <a:ext cx="646112" cy="820737"/>
          </a:xfrm>
          <a:prstGeom prst="bentConnector3">
            <a:avLst>
              <a:gd name="adj1" fmla="val 49875"/>
            </a:avLst>
          </a:prstGeom>
          <a:noFill/>
          <a:ln w="19050">
            <a:solidFill>
              <a:schemeClr val="tx2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2365" name="AutoShape 13"/>
          <p:cNvCxnSpPr>
            <a:cxnSpLocks noChangeShapeType="1"/>
            <a:stCxn id="612357" idx="2"/>
            <a:endCxn id="612359" idx="0"/>
          </p:cNvCxnSpPr>
          <p:nvPr/>
        </p:nvCxnSpPr>
        <p:spPr bwMode="auto">
          <a:xfrm rot="16200000" flipH="1">
            <a:off x="6981825" y="2395538"/>
            <a:ext cx="631825" cy="892175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chemeClr val="tx2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2366" name="AutoShape 14"/>
          <p:cNvCxnSpPr>
            <a:cxnSpLocks noChangeShapeType="1"/>
            <a:stCxn id="612358" idx="2"/>
            <a:endCxn id="612360" idx="0"/>
          </p:cNvCxnSpPr>
          <p:nvPr/>
        </p:nvCxnSpPr>
        <p:spPr bwMode="auto">
          <a:xfrm rot="5400000">
            <a:off x="5420520" y="3733006"/>
            <a:ext cx="677862" cy="542925"/>
          </a:xfrm>
          <a:prstGeom prst="bentConnector3">
            <a:avLst>
              <a:gd name="adj1" fmla="val 49884"/>
            </a:avLst>
          </a:prstGeom>
          <a:noFill/>
          <a:ln w="19050">
            <a:solidFill>
              <a:schemeClr val="tx2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2367" name="AutoShape 15"/>
          <p:cNvCxnSpPr>
            <a:cxnSpLocks noChangeShapeType="1"/>
            <a:stCxn id="612358" idx="2"/>
            <a:endCxn id="612362" idx="0"/>
          </p:cNvCxnSpPr>
          <p:nvPr/>
        </p:nvCxnSpPr>
        <p:spPr bwMode="auto">
          <a:xfrm rot="16200000" flipH="1">
            <a:off x="5953126" y="3743325"/>
            <a:ext cx="677862" cy="522287"/>
          </a:xfrm>
          <a:prstGeom prst="bentConnector3">
            <a:avLst>
              <a:gd name="adj1" fmla="val 49884"/>
            </a:avLst>
          </a:prstGeom>
          <a:noFill/>
          <a:ln w="19050">
            <a:solidFill>
              <a:schemeClr val="tx2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2370" name="Rectangle 18"/>
          <p:cNvSpPr>
            <a:spLocks noChangeArrowheads="1"/>
          </p:cNvSpPr>
          <p:nvPr/>
        </p:nvSpPr>
        <p:spPr bwMode="auto">
          <a:xfrm>
            <a:off x="7097713" y="4397375"/>
            <a:ext cx="522287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...</a:t>
            </a:r>
          </a:p>
        </p:txBody>
      </p:sp>
      <p:sp>
        <p:nvSpPr>
          <p:cNvPr id="612371" name="Rectangle 19"/>
          <p:cNvSpPr>
            <a:spLocks noChangeArrowheads="1"/>
          </p:cNvSpPr>
          <p:nvPr/>
        </p:nvSpPr>
        <p:spPr bwMode="auto">
          <a:xfrm>
            <a:off x="5029200" y="5257800"/>
            <a:ext cx="912813" cy="493713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en-US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nome</a:t>
            </a:r>
          </a:p>
        </p:txBody>
      </p:sp>
      <p:cxnSp>
        <p:nvCxnSpPr>
          <p:cNvPr id="612372" name="AutoShape 20"/>
          <p:cNvCxnSpPr>
            <a:cxnSpLocks noChangeShapeType="1"/>
            <a:stCxn id="612360" idx="2"/>
            <a:endCxn id="612371" idx="0"/>
          </p:cNvCxnSpPr>
          <p:nvPr/>
        </p:nvCxnSpPr>
        <p:spPr bwMode="auto">
          <a:xfrm flipH="1">
            <a:off x="5486400" y="4810125"/>
            <a:ext cx="1588" cy="447675"/>
          </a:xfrm>
          <a:prstGeom prst="straightConnector1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2373" name="Rectangle 21"/>
          <p:cNvSpPr>
            <a:spLocks noChangeArrowheads="1"/>
          </p:cNvSpPr>
          <p:nvPr/>
        </p:nvSpPr>
        <p:spPr bwMode="auto">
          <a:xfrm>
            <a:off x="6096000" y="5257800"/>
            <a:ext cx="912813" cy="493713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en-US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nome</a:t>
            </a:r>
          </a:p>
        </p:txBody>
      </p:sp>
      <p:cxnSp>
        <p:nvCxnSpPr>
          <p:cNvPr id="612374" name="AutoShape 22"/>
          <p:cNvCxnSpPr>
            <a:cxnSpLocks noChangeShapeType="1"/>
            <a:stCxn id="612362" idx="2"/>
            <a:endCxn id="612373" idx="0"/>
          </p:cNvCxnSpPr>
          <p:nvPr/>
        </p:nvCxnSpPr>
        <p:spPr bwMode="auto">
          <a:xfrm>
            <a:off x="6553200" y="4800600"/>
            <a:ext cx="0" cy="457200"/>
          </a:xfrm>
          <a:prstGeom prst="straightConnector1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Objetos do DOM</a:t>
            </a:r>
          </a:p>
        </p:txBody>
      </p:sp>
      <p:sp>
        <p:nvSpPr>
          <p:cNvPr id="6144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DOM composto de vários tipos de objetos para representar documento XML, elemento, atributo etc</a:t>
            </a:r>
          </a:p>
          <a:p>
            <a:r>
              <a:rPr lang="pt-BR" altLang="en-US"/>
              <a:t>Existem objetos para representar e agregar nó:</a:t>
            </a:r>
          </a:p>
          <a:p>
            <a:pPr lvl="2"/>
            <a:r>
              <a:rPr lang="en-US" altLang="en-US"/>
              <a:t>Node: Um </a:t>
            </a:r>
            <a:r>
              <a:rPr lang="pt-BR" altLang="en-US"/>
              <a:t>único nó do documento</a:t>
            </a:r>
          </a:p>
          <a:p>
            <a:pPr lvl="2"/>
            <a:r>
              <a:rPr lang="pt-BR" altLang="en-US"/>
              <a:t>NodeList: Apresenta uma lista de nó</a:t>
            </a:r>
          </a:p>
          <a:p>
            <a:pPr lvl="2"/>
            <a:r>
              <a:rPr lang="pt-BR" altLang="en-US"/>
              <a:t>NamedNodeMap: Fornece acesso aos nós de atributos pelo nome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5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Objeto Node</a:t>
            </a:r>
          </a:p>
        </p:txBody>
      </p:sp>
      <p:sp>
        <p:nvSpPr>
          <p:cNvPr id="6195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Objeto Node representa um nó</a:t>
            </a:r>
          </a:p>
          <a:p>
            <a:r>
              <a:rPr lang="pt-BR" altLang="en-US"/>
              <a:t>Cada objeto (Element, Attribute, etc.) herda características básicas do objeto Node</a:t>
            </a:r>
          </a:p>
          <a:p>
            <a:r>
              <a:rPr lang="pt-BR" altLang="en-US"/>
              <a:t>O objeto Node disponibiliza várias propriedades para navegar a árvore de elementos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5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Propriedade nodeType</a:t>
            </a:r>
          </a:p>
        </p:txBody>
      </p:sp>
      <p:sp>
        <p:nvSpPr>
          <p:cNvPr id="6215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286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Contém valor numérico identificando o tipo do nó</a:t>
            </a:r>
          </a:p>
        </p:txBody>
      </p:sp>
      <p:grpSp>
        <p:nvGrpSpPr>
          <p:cNvPr id="621598" name="Group 30"/>
          <p:cNvGrpSpPr>
            <a:grpSpLocks/>
          </p:cNvGrpSpPr>
          <p:nvPr/>
        </p:nvGrpSpPr>
        <p:grpSpPr bwMode="auto">
          <a:xfrm>
            <a:off x="1509713" y="2846388"/>
            <a:ext cx="6488112" cy="2951162"/>
            <a:chOff x="951" y="1793"/>
            <a:chExt cx="4087" cy="1859"/>
          </a:xfrm>
        </p:grpSpPr>
        <p:sp>
          <p:nvSpPr>
            <p:cNvPr id="621572" name="Rectangle 4"/>
            <p:cNvSpPr>
              <a:spLocks noChangeArrowheads="1"/>
            </p:cNvSpPr>
            <p:nvPr/>
          </p:nvSpPr>
          <p:spPr bwMode="auto">
            <a:xfrm>
              <a:off x="2231" y="2652"/>
              <a:ext cx="567" cy="20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en-US" sz="14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Nó</a:t>
              </a:r>
            </a:p>
          </p:txBody>
        </p:sp>
        <p:sp>
          <p:nvSpPr>
            <p:cNvPr id="621573" name="Rectangle 5"/>
            <p:cNvSpPr>
              <a:spLocks noChangeArrowheads="1"/>
            </p:cNvSpPr>
            <p:nvPr/>
          </p:nvSpPr>
          <p:spPr bwMode="auto">
            <a:xfrm>
              <a:off x="1186" y="1814"/>
              <a:ext cx="686" cy="20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en-US" sz="14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Elemento</a:t>
              </a:r>
            </a:p>
          </p:txBody>
        </p:sp>
        <p:sp>
          <p:nvSpPr>
            <p:cNvPr id="621574" name="Rectangle 6"/>
            <p:cNvSpPr>
              <a:spLocks noChangeArrowheads="1"/>
            </p:cNvSpPr>
            <p:nvPr/>
          </p:nvSpPr>
          <p:spPr bwMode="auto">
            <a:xfrm>
              <a:off x="1097" y="2116"/>
              <a:ext cx="594" cy="20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en-US" sz="14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Atributo</a:t>
              </a:r>
            </a:p>
          </p:txBody>
        </p:sp>
        <p:sp>
          <p:nvSpPr>
            <p:cNvPr id="621575" name="Rectangle 7"/>
            <p:cNvSpPr>
              <a:spLocks noChangeArrowheads="1"/>
            </p:cNvSpPr>
            <p:nvPr/>
          </p:nvSpPr>
          <p:spPr bwMode="auto">
            <a:xfrm>
              <a:off x="1040" y="2446"/>
              <a:ext cx="567" cy="20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en-US" sz="14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Texto</a:t>
              </a:r>
            </a:p>
          </p:txBody>
        </p:sp>
        <p:sp>
          <p:nvSpPr>
            <p:cNvPr id="621576" name="Rectangle 8"/>
            <p:cNvSpPr>
              <a:spLocks noChangeArrowheads="1"/>
            </p:cNvSpPr>
            <p:nvPr/>
          </p:nvSpPr>
          <p:spPr bwMode="auto">
            <a:xfrm>
              <a:off x="3297" y="1793"/>
              <a:ext cx="868" cy="20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en-US" sz="14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Seção CDATA</a:t>
              </a:r>
            </a:p>
          </p:txBody>
        </p:sp>
        <p:sp>
          <p:nvSpPr>
            <p:cNvPr id="621577" name="Rectangle 9"/>
            <p:cNvSpPr>
              <a:spLocks noChangeArrowheads="1"/>
            </p:cNvSpPr>
            <p:nvPr/>
          </p:nvSpPr>
          <p:spPr bwMode="auto">
            <a:xfrm>
              <a:off x="3406" y="2108"/>
              <a:ext cx="612" cy="20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en-US" sz="14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Entidade</a:t>
              </a:r>
            </a:p>
          </p:txBody>
        </p:sp>
        <p:sp>
          <p:nvSpPr>
            <p:cNvPr id="621578" name="Rectangle 10"/>
            <p:cNvSpPr>
              <a:spLocks noChangeArrowheads="1"/>
            </p:cNvSpPr>
            <p:nvPr/>
          </p:nvSpPr>
          <p:spPr bwMode="auto">
            <a:xfrm>
              <a:off x="951" y="2784"/>
              <a:ext cx="749" cy="20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en-US" sz="14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Comentário</a:t>
              </a:r>
            </a:p>
          </p:txBody>
        </p:sp>
        <p:sp>
          <p:nvSpPr>
            <p:cNvPr id="621579" name="Rectangle 11"/>
            <p:cNvSpPr>
              <a:spLocks noChangeArrowheads="1"/>
            </p:cNvSpPr>
            <p:nvPr/>
          </p:nvSpPr>
          <p:spPr bwMode="auto">
            <a:xfrm>
              <a:off x="1013" y="3122"/>
              <a:ext cx="741" cy="20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en-US" sz="14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Documento</a:t>
              </a:r>
            </a:p>
          </p:txBody>
        </p:sp>
        <p:sp>
          <p:nvSpPr>
            <p:cNvPr id="621580" name="Rectangle 12"/>
            <p:cNvSpPr>
              <a:spLocks noChangeArrowheads="1"/>
            </p:cNvSpPr>
            <p:nvPr/>
          </p:nvSpPr>
          <p:spPr bwMode="auto">
            <a:xfrm>
              <a:off x="1305" y="3451"/>
              <a:ext cx="594" cy="20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en-US" sz="14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Notação</a:t>
              </a:r>
            </a:p>
          </p:txBody>
        </p:sp>
        <p:cxnSp>
          <p:nvCxnSpPr>
            <p:cNvPr id="621581" name="AutoShape 13"/>
            <p:cNvCxnSpPr>
              <a:cxnSpLocks noChangeShapeType="1"/>
              <a:stCxn id="621572" idx="1"/>
              <a:endCxn id="621573" idx="3"/>
            </p:cNvCxnSpPr>
            <p:nvPr/>
          </p:nvCxnSpPr>
          <p:spPr bwMode="auto">
            <a:xfrm flipH="1" flipV="1">
              <a:off x="1872" y="1915"/>
              <a:ext cx="359" cy="838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1582" name="AutoShape 14"/>
            <p:cNvCxnSpPr>
              <a:cxnSpLocks noChangeShapeType="1"/>
              <a:stCxn id="621572" idx="1"/>
              <a:endCxn id="621574" idx="3"/>
            </p:cNvCxnSpPr>
            <p:nvPr/>
          </p:nvCxnSpPr>
          <p:spPr bwMode="auto">
            <a:xfrm flipH="1" flipV="1">
              <a:off x="1691" y="2217"/>
              <a:ext cx="540" cy="536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1583" name="AutoShape 15"/>
            <p:cNvCxnSpPr>
              <a:cxnSpLocks noChangeShapeType="1"/>
              <a:stCxn id="621572" idx="1"/>
              <a:endCxn id="621575" idx="3"/>
            </p:cNvCxnSpPr>
            <p:nvPr/>
          </p:nvCxnSpPr>
          <p:spPr bwMode="auto">
            <a:xfrm flipH="1" flipV="1">
              <a:off x="1607" y="2547"/>
              <a:ext cx="624" cy="206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1584" name="AutoShape 16"/>
            <p:cNvCxnSpPr>
              <a:cxnSpLocks noChangeShapeType="1"/>
              <a:stCxn id="621572" idx="3"/>
              <a:endCxn id="621576" idx="1"/>
            </p:cNvCxnSpPr>
            <p:nvPr/>
          </p:nvCxnSpPr>
          <p:spPr bwMode="auto">
            <a:xfrm flipV="1">
              <a:off x="2798" y="1894"/>
              <a:ext cx="499" cy="859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1585" name="AutoShape 17"/>
            <p:cNvCxnSpPr>
              <a:cxnSpLocks noChangeShapeType="1"/>
              <a:stCxn id="621572" idx="3"/>
              <a:endCxn id="621577" idx="1"/>
            </p:cNvCxnSpPr>
            <p:nvPr/>
          </p:nvCxnSpPr>
          <p:spPr bwMode="auto">
            <a:xfrm flipV="1">
              <a:off x="2798" y="2209"/>
              <a:ext cx="608" cy="544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1586" name="AutoShape 18"/>
            <p:cNvCxnSpPr>
              <a:cxnSpLocks noChangeShapeType="1"/>
              <a:stCxn id="621572" idx="1"/>
              <a:endCxn id="621578" idx="3"/>
            </p:cNvCxnSpPr>
            <p:nvPr/>
          </p:nvCxnSpPr>
          <p:spPr bwMode="auto">
            <a:xfrm flipH="1">
              <a:off x="1700" y="2753"/>
              <a:ext cx="531" cy="132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1587" name="AutoShape 19"/>
            <p:cNvCxnSpPr>
              <a:cxnSpLocks noChangeShapeType="1"/>
              <a:stCxn id="621572" idx="1"/>
              <a:endCxn id="621579" idx="3"/>
            </p:cNvCxnSpPr>
            <p:nvPr/>
          </p:nvCxnSpPr>
          <p:spPr bwMode="auto">
            <a:xfrm flipH="1">
              <a:off x="1754" y="2753"/>
              <a:ext cx="477" cy="470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1588" name="AutoShape 20"/>
            <p:cNvCxnSpPr>
              <a:cxnSpLocks noChangeShapeType="1"/>
              <a:stCxn id="621572" idx="1"/>
              <a:endCxn id="621580" idx="3"/>
            </p:cNvCxnSpPr>
            <p:nvPr/>
          </p:nvCxnSpPr>
          <p:spPr bwMode="auto">
            <a:xfrm flipH="1">
              <a:off x="1899" y="2753"/>
              <a:ext cx="332" cy="799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21590" name="Rectangle 22"/>
            <p:cNvSpPr>
              <a:spLocks noChangeArrowheads="1"/>
            </p:cNvSpPr>
            <p:nvPr/>
          </p:nvSpPr>
          <p:spPr bwMode="auto">
            <a:xfrm>
              <a:off x="3466" y="2415"/>
              <a:ext cx="1572" cy="20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en-US" sz="14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Referencia a uma entidade</a:t>
              </a:r>
            </a:p>
          </p:txBody>
        </p:sp>
        <p:sp>
          <p:nvSpPr>
            <p:cNvPr id="621591" name="Rectangle 23"/>
            <p:cNvSpPr>
              <a:spLocks noChangeArrowheads="1"/>
            </p:cNvSpPr>
            <p:nvPr/>
          </p:nvSpPr>
          <p:spPr bwMode="auto">
            <a:xfrm>
              <a:off x="3411" y="2772"/>
              <a:ext cx="1626" cy="20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en-US" sz="14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Instrução de processamento</a:t>
              </a:r>
            </a:p>
          </p:txBody>
        </p:sp>
        <p:sp>
          <p:nvSpPr>
            <p:cNvPr id="621592" name="Rectangle 24"/>
            <p:cNvSpPr>
              <a:spLocks noChangeArrowheads="1"/>
            </p:cNvSpPr>
            <p:nvPr/>
          </p:nvSpPr>
          <p:spPr bwMode="auto">
            <a:xfrm>
              <a:off x="3411" y="3090"/>
              <a:ext cx="1161" cy="20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en-US" sz="14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Tipo do documento</a:t>
              </a:r>
            </a:p>
          </p:txBody>
        </p:sp>
        <p:sp>
          <p:nvSpPr>
            <p:cNvPr id="621593" name="Rectangle 25"/>
            <p:cNvSpPr>
              <a:spLocks noChangeArrowheads="1"/>
            </p:cNvSpPr>
            <p:nvPr/>
          </p:nvSpPr>
          <p:spPr bwMode="auto">
            <a:xfrm>
              <a:off x="3284" y="3418"/>
              <a:ext cx="1516" cy="20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en-US" sz="14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Fragmento do documento</a:t>
              </a:r>
            </a:p>
          </p:txBody>
        </p:sp>
        <p:cxnSp>
          <p:nvCxnSpPr>
            <p:cNvPr id="621594" name="AutoShape 26"/>
            <p:cNvCxnSpPr>
              <a:cxnSpLocks noChangeShapeType="1"/>
              <a:stCxn id="621572" idx="3"/>
              <a:endCxn id="621591" idx="1"/>
            </p:cNvCxnSpPr>
            <p:nvPr/>
          </p:nvCxnSpPr>
          <p:spPr bwMode="auto">
            <a:xfrm>
              <a:off x="2798" y="2753"/>
              <a:ext cx="613" cy="120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1595" name="AutoShape 27"/>
            <p:cNvCxnSpPr>
              <a:cxnSpLocks noChangeShapeType="1"/>
              <a:stCxn id="621572" idx="3"/>
              <a:endCxn id="621592" idx="1"/>
            </p:cNvCxnSpPr>
            <p:nvPr/>
          </p:nvCxnSpPr>
          <p:spPr bwMode="auto">
            <a:xfrm>
              <a:off x="2798" y="2753"/>
              <a:ext cx="613" cy="438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1596" name="AutoShape 28"/>
            <p:cNvCxnSpPr>
              <a:cxnSpLocks noChangeShapeType="1"/>
              <a:stCxn id="621572" idx="3"/>
              <a:endCxn id="621593" idx="1"/>
            </p:cNvCxnSpPr>
            <p:nvPr/>
          </p:nvCxnSpPr>
          <p:spPr bwMode="auto">
            <a:xfrm>
              <a:off x="2798" y="2753"/>
              <a:ext cx="486" cy="766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1597" name="AutoShape 29"/>
            <p:cNvCxnSpPr>
              <a:cxnSpLocks noChangeShapeType="1"/>
              <a:stCxn id="621572" idx="3"/>
              <a:endCxn id="621590" idx="1"/>
            </p:cNvCxnSpPr>
            <p:nvPr/>
          </p:nvCxnSpPr>
          <p:spPr bwMode="auto">
            <a:xfrm flipV="1">
              <a:off x="2798" y="2516"/>
              <a:ext cx="668" cy="237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666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Métodos do Objeto Node</a:t>
            </a:r>
          </a:p>
        </p:txBody>
      </p:sp>
      <p:sp>
        <p:nvSpPr>
          <p:cNvPr id="625667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Disponibilizados pelo objeto Node para inserir, duplicar, remover e substituir outros objeto Node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714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Objetos NodeList e NamedNodeMap</a:t>
            </a:r>
          </a:p>
        </p:txBody>
      </p:sp>
      <p:sp>
        <p:nvSpPr>
          <p:cNvPr id="627715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Objeto NodeList</a:t>
            </a:r>
          </a:p>
          <a:p>
            <a:pPr lvl="2"/>
            <a:r>
              <a:rPr lang="pt-BR" altLang="en-US"/>
              <a:t>Fornece uma lista de nós</a:t>
            </a:r>
          </a:p>
          <a:p>
            <a:pPr lvl="2"/>
            <a:r>
              <a:rPr lang="pt-BR" altLang="en-US"/>
              <a:t>É uma coleção indexada de nós começando com o índice 0</a:t>
            </a:r>
          </a:p>
          <a:p>
            <a:r>
              <a:rPr lang="pt-BR" altLang="en-US"/>
              <a:t>Objeto NamedNodeMap</a:t>
            </a:r>
          </a:p>
          <a:p>
            <a:pPr lvl="2"/>
            <a:r>
              <a:rPr lang="pt-BR" altLang="en-US"/>
              <a:t>Fornece uma coleção de nós</a:t>
            </a:r>
          </a:p>
          <a:p>
            <a:pPr lvl="2"/>
            <a:r>
              <a:rPr lang="pt-BR" altLang="en-US"/>
              <a:t>Os nós podem ser acessados usando nomes</a:t>
            </a:r>
          </a:p>
          <a:p>
            <a:pPr lvl="2"/>
            <a:r>
              <a:rPr lang="pt-BR" altLang="en-US"/>
              <a:t>Os nós também podem ser acessados usando um índice numérico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Objeto Attr</a:t>
            </a:r>
          </a:p>
        </p:txBody>
      </p:sp>
      <p:sp>
        <p:nvSpPr>
          <p:cNvPr id="6297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Representa atributos</a:t>
            </a:r>
          </a:p>
          <a:p>
            <a:r>
              <a:rPr lang="pt-BR" altLang="en-US"/>
              <a:t>Objeto Attr herda do objeto Node mas não faz parte da árvore de documento</a:t>
            </a:r>
          </a:p>
          <a:p>
            <a:pPr lvl="2"/>
            <a:r>
              <a:rPr lang="pt-BR" altLang="en-US"/>
              <a:t>Por isso atributos parentNode, previousSibling e nextSibling do objeto Node tem valor nulo</a:t>
            </a:r>
          </a:p>
          <a:p>
            <a:r>
              <a:rPr lang="pt-BR" altLang="en-US"/>
              <a:t>Em MSXML 3.0 a interface é chamada de IXMLDOMAttribute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8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Objeto Element</a:t>
            </a:r>
          </a:p>
        </p:txBody>
      </p:sp>
      <p:sp>
        <p:nvSpPr>
          <p:cNvPr id="6318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Representa um elemento XML</a:t>
            </a:r>
          </a:p>
          <a:p>
            <a:r>
              <a:rPr lang="pt-BR" altLang="en-US"/>
              <a:t>Herda do objeto Node</a:t>
            </a:r>
          </a:p>
          <a:p>
            <a:pPr lvl="2"/>
            <a:r>
              <a:rPr lang="pt-BR" altLang="en-US"/>
              <a:t>Tem todas as características e operações do objeto Node</a:t>
            </a:r>
          </a:p>
          <a:p>
            <a:r>
              <a:rPr lang="pt-BR" altLang="en-US"/>
              <a:t>Contém métodos para recuperar objetos do tipo Attr pelo nome ou pelo índice</a:t>
            </a:r>
          </a:p>
          <a:p>
            <a:r>
              <a:rPr lang="pt-BR" altLang="en-US"/>
              <a:t>Propriedades</a:t>
            </a:r>
          </a:p>
          <a:p>
            <a:pPr lvl="2"/>
            <a:r>
              <a:rPr lang="pt-BR" altLang="en-US"/>
              <a:t>tagName: Nome do elemento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8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Objetos CharacterData e Text</a:t>
            </a:r>
          </a:p>
        </p:txBody>
      </p:sp>
      <p:sp>
        <p:nvSpPr>
          <p:cNvPr id="6338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Objeto CharacterData</a:t>
            </a:r>
          </a:p>
          <a:p>
            <a:pPr lvl="2"/>
            <a:r>
              <a:rPr lang="pt-BR" altLang="en-US"/>
              <a:t>Representa dados caractere usando Unicode (UTF-16)</a:t>
            </a:r>
          </a:p>
          <a:p>
            <a:pPr lvl="2"/>
            <a:r>
              <a:rPr lang="pt-BR" altLang="en-US"/>
              <a:t>Estende o objeto Node</a:t>
            </a:r>
          </a:p>
          <a:p>
            <a:r>
              <a:rPr lang="pt-BR" altLang="en-US"/>
              <a:t>Objeto Text</a:t>
            </a:r>
          </a:p>
          <a:p>
            <a:pPr lvl="2"/>
            <a:r>
              <a:rPr lang="pt-BR" altLang="en-US"/>
              <a:t>Representa dados texto dentro de um elemento.</a:t>
            </a:r>
          </a:p>
          <a:p>
            <a:pPr lvl="2"/>
            <a:r>
              <a:rPr lang="pt-BR" altLang="en-US"/>
              <a:t>Herda do Objeto CharacterData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Quem controla XML?</a:t>
            </a:r>
          </a:p>
        </p:txBody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É um padrão aberto</a:t>
            </a:r>
          </a:p>
          <a:p>
            <a:r>
              <a:rPr lang="pt-BR" altLang="en-US"/>
              <a:t>Padronizada pelo World Wide Web Consortium (W3C)</a:t>
            </a:r>
          </a:p>
          <a:p>
            <a:r>
              <a:rPr lang="pt-BR" altLang="en-US"/>
              <a:t>Evoluiu da SGML (padrão da ISO - ISO8879)</a:t>
            </a:r>
          </a:p>
          <a:p>
            <a:r>
              <a:rPr lang="pt-BR" altLang="en-US"/>
              <a:t>Recomendação do W3C desde Fevereiro de 1998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6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Objeto Document</a:t>
            </a:r>
          </a:p>
        </p:txBody>
      </p:sp>
      <p:sp>
        <p:nvSpPr>
          <p:cNvPr id="6236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Representa um documento XML</a:t>
            </a:r>
          </a:p>
          <a:p>
            <a:r>
              <a:rPr lang="pt-BR" altLang="en-US"/>
              <a:t>Herda do objeto Node</a:t>
            </a:r>
          </a:p>
          <a:p>
            <a:r>
              <a:rPr lang="pt-BR" altLang="en-US"/>
              <a:t>Acrescenta algumas propriedades a mais</a:t>
            </a:r>
          </a:p>
          <a:p>
            <a:pPr lvl="2"/>
            <a:r>
              <a:rPr lang="pt-BR" altLang="en-US"/>
              <a:t>documentElement: Elemento raiz</a:t>
            </a:r>
          </a:p>
          <a:p>
            <a:pPr lvl="2"/>
            <a:r>
              <a:rPr lang="pt-BR" altLang="en-US"/>
              <a:t>doctype: Tipo do documento</a:t>
            </a:r>
          </a:p>
          <a:p>
            <a:r>
              <a:rPr lang="pt-BR" altLang="en-US"/>
              <a:t>Acrescenta alguns métodos</a:t>
            </a:r>
          </a:p>
          <a:p>
            <a:r>
              <a:rPr lang="pt-BR" altLang="en-US"/>
              <a:t>Métodos específicos do parser MSXML 3.0:</a:t>
            </a:r>
          </a:p>
          <a:p>
            <a:pPr lvl="2"/>
            <a:r>
              <a:rPr lang="pt-BR" altLang="en-US"/>
              <a:t>loadXML: Carregar texto XML</a:t>
            </a:r>
          </a:p>
          <a:p>
            <a:pPr lvl="2"/>
            <a:r>
              <a:rPr lang="pt-BR" altLang="en-US"/>
              <a:t>load: Carregar arquivo XML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3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Usando DOM para criar Documentos XML</a:t>
            </a:r>
          </a:p>
        </p:txBody>
      </p:sp>
      <p:sp>
        <p:nvSpPr>
          <p:cNvPr id="6133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Usaremos MSXML nos exemplos</a:t>
            </a:r>
          </a:p>
          <a:p>
            <a:r>
              <a:rPr lang="pt-BR" altLang="en-US"/>
              <a:t>Nosso exemplo:</a:t>
            </a:r>
          </a:p>
          <a:p>
            <a:pPr lvl="2"/>
            <a:r>
              <a:rPr lang="pt-BR" altLang="en-US"/>
              <a:t>Utiliza o objeto DOMDocument para criar um novo documento XML</a:t>
            </a:r>
          </a:p>
          <a:p>
            <a:pPr lvl="4"/>
            <a:r>
              <a:rPr lang="pt-BR" altLang="en-US"/>
              <a:t>Insere uma nova instrução de processamento</a:t>
            </a:r>
          </a:p>
          <a:p>
            <a:pPr lvl="4"/>
            <a:r>
              <a:rPr lang="pt-BR" altLang="en-US"/>
              <a:t>Cria nó do tipo “NODE_ELEMENT” e do tipo “NODE_ATTRIBUTE”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90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Usando DOM para ler Documentos XML</a:t>
            </a:r>
          </a:p>
        </p:txBody>
      </p:sp>
      <p:sp>
        <p:nvSpPr>
          <p:cNvPr id="6359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Usaremos MSXML neste exemplo</a:t>
            </a:r>
          </a:p>
          <a:p>
            <a:r>
              <a:rPr lang="pt-BR" altLang="en-US"/>
              <a:t>O objeto DOMDocument é usado para ler XML</a:t>
            </a:r>
          </a:p>
          <a:p>
            <a:pPr lvl="2"/>
            <a:r>
              <a:rPr lang="pt-BR" altLang="en-US"/>
              <a:t>O método load carrega um arquivo XML</a:t>
            </a:r>
          </a:p>
          <a:p>
            <a:r>
              <a:rPr lang="pt-BR" altLang="en-US"/>
              <a:t>No exemplo ilustramos</a:t>
            </a:r>
          </a:p>
          <a:p>
            <a:pPr lvl="2"/>
            <a:r>
              <a:rPr lang="pt-BR" altLang="en-US"/>
              <a:t>Como tratar erros usando atributo parseError</a:t>
            </a:r>
          </a:p>
          <a:p>
            <a:pPr lvl="2"/>
            <a:r>
              <a:rPr lang="pt-BR" altLang="en-US"/>
              <a:t>Como ler todos os nós de um documento XML usando um método recursivo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95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Resultado da Leitura</a:t>
            </a:r>
          </a:p>
        </p:txBody>
      </p:sp>
      <p:sp>
        <p:nvSpPr>
          <p:cNvPr id="6379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Aqui mostramos a saída gerada pela leitura do documento XML</a:t>
            </a:r>
          </a:p>
          <a:p>
            <a:r>
              <a:rPr lang="pt-BR" altLang="en-US"/>
              <a:t>O documento XML utilizado foi:</a:t>
            </a:r>
          </a:p>
          <a:p>
            <a:pPr lvl="1">
              <a:buFontTx/>
              <a:buNone/>
            </a:pPr>
            <a:r>
              <a:rPr lang="pt-BR" altLang="en-US" sz="1800">
                <a:latin typeface="Courier New" panose="02070309020205020404" pitchFamily="49" charset="0"/>
              </a:rPr>
              <a:t>&lt;catalogo&gt;</a:t>
            </a:r>
          </a:p>
          <a:p>
            <a:pPr lvl="2">
              <a:buFontTx/>
              <a:buNone/>
            </a:pPr>
            <a:r>
              <a:rPr lang="pt-BR" altLang="en-US" sz="1800">
                <a:latin typeface="Courier New" panose="02070309020205020404" pitchFamily="49" charset="0"/>
              </a:rPr>
              <a:t>&lt;livro nome="Programação Java"&gt;</a:t>
            </a:r>
          </a:p>
          <a:p>
            <a:pPr lvl="3">
              <a:buFont typeface="Arial" panose="020B0604020202020204" pitchFamily="34" charset="0"/>
              <a:buNone/>
            </a:pPr>
            <a:r>
              <a:rPr lang="pt-BR" altLang="en-US" sz="1800">
                <a:latin typeface="Courier New" panose="02070309020205020404" pitchFamily="49" charset="0"/>
              </a:rPr>
              <a:t>&lt;autor nome="Paulo Junior"/&gt;</a:t>
            </a:r>
          </a:p>
          <a:p>
            <a:pPr lvl="2">
              <a:buFontTx/>
              <a:buNone/>
            </a:pPr>
            <a:r>
              <a:rPr lang="pt-BR" altLang="en-US" sz="1800">
                <a:latin typeface="Courier New" panose="02070309020205020404" pitchFamily="49" charset="0"/>
              </a:rPr>
              <a:t>&lt;/livro&gt;</a:t>
            </a:r>
          </a:p>
          <a:p>
            <a:pPr lvl="1">
              <a:buFontTx/>
              <a:buNone/>
            </a:pPr>
            <a:r>
              <a:rPr lang="pt-BR" altLang="en-US" sz="1800">
                <a:latin typeface="Courier New" panose="02070309020205020404" pitchFamily="49" charset="0"/>
              </a:rPr>
              <a:t>&lt;/catalogo&gt;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6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Exercício 4</a:t>
            </a:r>
          </a:p>
        </p:txBody>
      </p:sp>
      <p:sp>
        <p:nvSpPr>
          <p:cNvPr id="753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19100" indent="-419100">
              <a:buFont typeface="Arial" panose="020B0604020202020204" pitchFamily="34" charset="0"/>
              <a:buAutoNum type="arabicPeriod"/>
            </a:pPr>
            <a:r>
              <a:rPr lang="pt-BR" altLang="en-US"/>
              <a:t>Use DOM para ler o catálogo de livros criado anteriormente e mostrar nome de todos os livros dentro de um controle como ListBox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0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Simple API for XML</a:t>
            </a:r>
          </a:p>
        </p:txBody>
      </p:sp>
      <p:sp>
        <p:nvSpPr>
          <p:cNvPr id="6400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Está baseada em eventos</a:t>
            </a:r>
          </a:p>
          <a:p>
            <a:r>
              <a:rPr lang="pt-BR" altLang="en-US"/>
              <a:t>Não é um padrão do W3C</a:t>
            </a:r>
          </a:p>
          <a:p>
            <a:r>
              <a:rPr lang="pt-BR" altLang="en-US"/>
              <a:t>É um padrão “de fato”</a:t>
            </a:r>
          </a:p>
          <a:p>
            <a:r>
              <a:rPr lang="pt-BR" altLang="en-US"/>
              <a:t>A versão preliminar chamado de SAX</a:t>
            </a:r>
          </a:p>
          <a:p>
            <a:r>
              <a:rPr lang="pt-BR" altLang="en-US"/>
              <a:t>A versão atual é chamado SAX2</a:t>
            </a:r>
          </a:p>
          <a:p>
            <a:pPr lvl="1"/>
            <a:r>
              <a:rPr lang="pt-BR" altLang="en-US"/>
              <a:t>Oficialmente disponível para Java</a:t>
            </a:r>
          </a:p>
          <a:p>
            <a:pPr lvl="1"/>
            <a:r>
              <a:rPr lang="pt-BR" altLang="en-US"/>
              <a:t>Tem suporte para espaços identificadores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Lendo um Documento XML Usando SAX</a:t>
            </a:r>
          </a:p>
        </p:txBody>
      </p:sp>
      <p:sp>
        <p:nvSpPr>
          <p:cNvPr id="64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Utilizamos parser SAX do pacote MSXML</a:t>
            </a:r>
          </a:p>
          <a:p>
            <a:r>
              <a:rPr lang="pt-BR" altLang="en-US"/>
              <a:t>Implementamos a interface “ContentHandler” para receber e tratar callbacks (eventos) SAX</a:t>
            </a:r>
          </a:p>
          <a:p>
            <a:r>
              <a:rPr lang="pt-BR" altLang="en-US"/>
              <a:t>Usamos os eventos:</a:t>
            </a:r>
          </a:p>
          <a:p>
            <a:pPr lvl="1"/>
            <a:r>
              <a:rPr lang="pt-BR" altLang="en-US"/>
              <a:t>startElement</a:t>
            </a:r>
          </a:p>
          <a:p>
            <a:pPr lvl="1"/>
            <a:r>
              <a:rPr lang="pt-BR" altLang="en-US"/>
              <a:t>endElement</a:t>
            </a:r>
          </a:p>
          <a:p>
            <a:r>
              <a:rPr lang="pt-BR" altLang="en-US"/>
              <a:t>Para executar o exemplo podemos chamar o método</a:t>
            </a:r>
          </a:p>
          <a:p>
            <a:pPr lvl="1"/>
            <a:r>
              <a:rPr lang="pt-BR" altLang="en-US"/>
              <a:t>saxParse(nome do arquivo XML)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010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Lendo um Documento XML Usando SAX</a:t>
            </a:r>
          </a:p>
        </p:txBody>
      </p:sp>
      <p:sp>
        <p:nvSpPr>
          <p:cNvPr id="683011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5000"/>
              </a:lnSpc>
            </a:pPr>
            <a:r>
              <a:rPr lang="pt-BR" altLang="en-US" sz="3200"/>
              <a:t>Resultado da execução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lang="pt-BR" altLang="en-US" sz="1800">
                <a:latin typeface="Courier New" panose="02070309020205020404" pitchFamily="49" charset="0"/>
              </a:rPr>
              <a:t>catalogo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lang="pt-BR" altLang="en-US" sz="1800">
                <a:latin typeface="Courier New" panose="02070309020205020404" pitchFamily="49" charset="0"/>
              </a:rPr>
              <a:t>    autores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lang="pt-BR" altLang="en-US" sz="1800">
                <a:latin typeface="Courier New" panose="02070309020205020404" pitchFamily="49" charset="0"/>
              </a:rPr>
              <a:t>        autor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lang="pt-BR" altLang="en-US" sz="1800">
                <a:latin typeface="Courier New" panose="02070309020205020404" pitchFamily="49" charset="0"/>
              </a:rPr>
              <a:t>            primeiroNome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lang="pt-BR" altLang="en-US" sz="1800">
                <a:latin typeface="Courier New" panose="02070309020205020404" pitchFamily="49" charset="0"/>
              </a:rPr>
              <a:t>            sobreNome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lang="pt-BR" altLang="en-US" sz="1800">
                <a:latin typeface="Courier New" panose="02070309020205020404" pitchFamily="49" charset="0"/>
              </a:rPr>
              <a:t>    ...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lang="pt-BR" altLang="en-US" sz="1800">
                <a:latin typeface="Courier New" panose="02070309020205020404" pitchFamily="49" charset="0"/>
              </a:rPr>
              <a:t>    livros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lang="pt-BR" altLang="en-US" sz="1800">
                <a:latin typeface="Courier New" panose="02070309020205020404" pitchFamily="49" charset="0"/>
              </a:rPr>
              <a:t>        livro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lang="pt-BR" altLang="en-US" sz="1800">
                <a:latin typeface="Courier New" panose="02070309020205020404" pitchFamily="49" charset="0"/>
              </a:rPr>
              <a:t>            autor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lang="pt-BR" altLang="en-US" sz="1800">
                <a:latin typeface="Courier New" panose="02070309020205020404" pitchFamily="49" charset="0"/>
              </a:rPr>
              <a:t>                primeiroNome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lang="pt-BR" altLang="en-US" sz="1800">
                <a:latin typeface="Courier New" panose="02070309020205020404" pitchFamily="49" charset="0"/>
              </a:rPr>
              <a:t>                sobreNome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XML e Java</a:t>
            </a:r>
          </a:p>
        </p:txBody>
      </p:sp>
      <p:sp>
        <p:nvSpPr>
          <p:cNvPr id="64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O mundo Java tem diversos APIs e parsers XML</a:t>
            </a:r>
          </a:p>
          <a:p>
            <a:r>
              <a:rPr lang="pt-BR" altLang="en-US"/>
              <a:t>APIs</a:t>
            </a:r>
          </a:p>
          <a:p>
            <a:pPr lvl="2"/>
            <a:r>
              <a:rPr lang="pt-BR" altLang="en-US"/>
              <a:t>JAXP da SUN</a:t>
            </a:r>
          </a:p>
          <a:p>
            <a:pPr lvl="2"/>
            <a:r>
              <a:rPr lang="pt-BR" altLang="en-US"/>
              <a:t>JDOM</a:t>
            </a:r>
          </a:p>
          <a:p>
            <a:r>
              <a:rPr lang="pt-BR" altLang="en-US"/>
              <a:t>Parsers DOM</a:t>
            </a:r>
          </a:p>
          <a:p>
            <a:pPr lvl="2"/>
            <a:r>
              <a:rPr lang="pt-BR" altLang="en-US">
                <a:cs typeface="Arial" panose="020B0604020202020204" pitchFamily="34" charset="0"/>
              </a:rPr>
              <a:t>XML4J da IBM</a:t>
            </a:r>
          </a:p>
          <a:p>
            <a:pPr lvl="2"/>
            <a:r>
              <a:rPr lang="pt-BR" altLang="en-US"/>
              <a:t>Xerces do Apache</a:t>
            </a:r>
          </a:p>
          <a:p>
            <a:r>
              <a:rPr lang="pt-BR" altLang="en-US"/>
              <a:t>Parsers SAX</a:t>
            </a:r>
          </a:p>
          <a:p>
            <a:pPr lvl="2"/>
            <a:r>
              <a:rPr lang="pt-BR" altLang="en-US"/>
              <a:t>Xerces do Apache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8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Usando JAXP - DOM</a:t>
            </a:r>
          </a:p>
        </p:txBody>
      </p:sp>
      <p:sp>
        <p:nvSpPr>
          <p:cNvPr id="68608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JAXP gera uma árvore DOM usando um parser SAX</a:t>
            </a:r>
          </a:p>
          <a:p>
            <a:r>
              <a:rPr lang="pt-BR" altLang="en-US"/>
              <a:t>Pacotes JAXP utilizados no exemplo:</a:t>
            </a:r>
          </a:p>
          <a:p>
            <a:pPr lvl="2"/>
            <a:r>
              <a:rPr lang="pt-BR" altLang="en-US"/>
              <a:t>javax.xml.parsers</a:t>
            </a:r>
          </a:p>
          <a:p>
            <a:pPr lvl="4"/>
            <a:r>
              <a:rPr lang="pt-BR" altLang="en-US" sz="2000"/>
              <a:t>DocumentBuilder, DocumentBuilderFactory, ParserConfigurationException</a:t>
            </a:r>
          </a:p>
          <a:p>
            <a:pPr lvl="2"/>
            <a:r>
              <a:rPr lang="pt-BR" altLang="en-US" sz="2000"/>
              <a:t>org.w3c.dom</a:t>
            </a:r>
          </a:p>
          <a:p>
            <a:pPr lvl="4"/>
            <a:r>
              <a:rPr lang="pt-BR" altLang="en-US" sz="2000"/>
              <a:t>Document, Node, NamedNodeMap, NodeList</a:t>
            </a:r>
          </a:p>
          <a:p>
            <a:pPr lvl="2"/>
            <a:r>
              <a:rPr lang="pt-BR" altLang="en-US"/>
              <a:t>org.xml.sax</a:t>
            </a:r>
          </a:p>
          <a:p>
            <a:pPr lvl="4"/>
            <a:r>
              <a:rPr lang="pt-BR" altLang="en-US"/>
              <a:t>SAXException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Uso de XML</a:t>
            </a:r>
          </a:p>
        </p:txBody>
      </p:sp>
      <p:sp>
        <p:nvSpPr>
          <p:cNvPr id="4392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Armazenagem de Documentos</a:t>
            </a:r>
          </a:p>
          <a:p>
            <a:r>
              <a:rPr lang="pt-BR" altLang="en-US"/>
              <a:t>Intercâmbio de Dados</a:t>
            </a:r>
          </a:p>
          <a:p>
            <a:pPr lvl="2"/>
            <a:r>
              <a:rPr lang="pt-BR" altLang="en-US"/>
              <a:t>Entre base de dados e aplicação</a:t>
            </a:r>
          </a:p>
          <a:p>
            <a:pPr lvl="2"/>
            <a:r>
              <a:rPr lang="pt-BR" altLang="en-US"/>
              <a:t>Entre aplicações</a:t>
            </a:r>
          </a:p>
          <a:p>
            <a:r>
              <a:rPr lang="pt-BR" altLang="en-US"/>
              <a:t>Armazenagem de Dados</a:t>
            </a:r>
          </a:p>
          <a:p>
            <a:pPr lvl="2"/>
            <a:r>
              <a:rPr lang="pt-BR" altLang="en-US"/>
              <a:t>Base de dados</a:t>
            </a:r>
          </a:p>
          <a:p>
            <a:pPr lvl="2"/>
            <a:r>
              <a:rPr lang="pt-BR" altLang="en-US"/>
              <a:t>Arquivos de configuração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Usando JAXP – SAX</a:t>
            </a:r>
          </a:p>
        </p:txBody>
      </p:sp>
      <p:sp>
        <p:nvSpPr>
          <p:cNvPr id="64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5000"/>
              </a:lnSpc>
            </a:pPr>
            <a:r>
              <a:rPr lang="pt-BR" altLang="en-US" sz="2000"/>
              <a:t>JAXP vem com um parser SAX</a:t>
            </a:r>
          </a:p>
          <a:p>
            <a:pPr lvl="2">
              <a:lnSpc>
                <a:spcPct val="85000"/>
              </a:lnSpc>
            </a:pPr>
            <a:r>
              <a:rPr lang="pt-BR" altLang="en-US" sz="2000"/>
              <a:t>Isso não impede a utilização de outro parser SAX qualquer</a:t>
            </a:r>
          </a:p>
          <a:p>
            <a:pPr>
              <a:lnSpc>
                <a:spcPct val="85000"/>
              </a:lnSpc>
            </a:pPr>
            <a:r>
              <a:rPr lang="pt-BR" altLang="en-US" sz="2000"/>
              <a:t>Pacotes JAXP utilizados no exemplo:</a:t>
            </a:r>
          </a:p>
          <a:p>
            <a:pPr lvl="2">
              <a:lnSpc>
                <a:spcPct val="85000"/>
              </a:lnSpc>
            </a:pPr>
            <a:r>
              <a:rPr lang="pt-BR" altLang="en-US" sz="2000"/>
              <a:t>javax.xml.parsers</a:t>
            </a:r>
          </a:p>
          <a:p>
            <a:pPr lvl="4">
              <a:lnSpc>
                <a:spcPct val="85000"/>
              </a:lnSpc>
            </a:pPr>
            <a:r>
              <a:rPr lang="pt-BR" altLang="en-US" sz="2000"/>
              <a:t>SAXParser, SAXParserFactory, ParserConfigurationException</a:t>
            </a:r>
          </a:p>
          <a:p>
            <a:pPr lvl="2">
              <a:lnSpc>
                <a:spcPct val="85000"/>
              </a:lnSpc>
            </a:pPr>
            <a:r>
              <a:rPr lang="pt-BR" altLang="en-US" sz="2000"/>
              <a:t>org.xml.sax</a:t>
            </a:r>
          </a:p>
          <a:p>
            <a:pPr lvl="4">
              <a:lnSpc>
                <a:spcPct val="85000"/>
              </a:lnSpc>
            </a:pPr>
            <a:r>
              <a:rPr lang="pt-BR" altLang="en-US" sz="2000"/>
              <a:t>SAXException</a:t>
            </a:r>
          </a:p>
          <a:p>
            <a:pPr lvl="2">
              <a:lnSpc>
                <a:spcPct val="85000"/>
              </a:lnSpc>
            </a:pPr>
            <a:r>
              <a:rPr lang="pt-BR" altLang="en-US" sz="2000"/>
              <a:t>org.xml.sax.helpers</a:t>
            </a:r>
          </a:p>
          <a:p>
            <a:pPr lvl="4">
              <a:lnSpc>
                <a:spcPct val="85000"/>
              </a:lnSpc>
            </a:pPr>
            <a:r>
              <a:rPr lang="pt-BR" altLang="en-US" sz="2000"/>
              <a:t>DefaultHandler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2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Exercício 5</a:t>
            </a:r>
          </a:p>
        </p:txBody>
      </p:sp>
      <p:sp>
        <p:nvSpPr>
          <p:cNvPr id="7342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19100" indent="-419100">
              <a:buFont typeface="Arial" panose="020B0604020202020204" pitchFamily="34" charset="0"/>
              <a:buAutoNum type="arabicPeriod"/>
            </a:pPr>
            <a:r>
              <a:rPr lang="pt-BR" altLang="en-US"/>
              <a:t>Utilize SAX para ler o catálogo de livros criado anteriormente e mostrar o nome de todos os livros dentro de um controle como ListBox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JDOM</a:t>
            </a:r>
          </a:p>
        </p:txBody>
      </p:sp>
      <p:sp>
        <p:nvSpPr>
          <p:cNvPr id="64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Limitações do DOM:</a:t>
            </a:r>
          </a:p>
          <a:p>
            <a:pPr lvl="2"/>
            <a:r>
              <a:rPr lang="pt-BR" altLang="en-US"/>
              <a:t>Independente da Linguagem</a:t>
            </a:r>
          </a:p>
          <a:p>
            <a:pPr lvl="2"/>
            <a:r>
              <a:rPr lang="pt-BR" altLang="en-US"/>
              <a:t>Hierarquias estritas de classes</a:t>
            </a:r>
          </a:p>
          <a:p>
            <a:pPr lvl="2"/>
            <a:r>
              <a:rPr lang="pt-BR" altLang="en-US"/>
              <a:t>Baseado em Interface</a:t>
            </a:r>
          </a:p>
          <a:p>
            <a:r>
              <a:rPr lang="pt-BR" altLang="en-US"/>
              <a:t>Vantagens da JDOM:</a:t>
            </a:r>
          </a:p>
          <a:p>
            <a:pPr lvl="2"/>
            <a:r>
              <a:rPr lang="pt-BR" altLang="en-US"/>
              <a:t>Para Java</a:t>
            </a:r>
          </a:p>
          <a:p>
            <a:pPr lvl="2"/>
            <a:r>
              <a:rPr lang="pt-BR" altLang="en-US"/>
              <a:t>Hierarquias de classes inexistentes</a:t>
            </a:r>
          </a:p>
          <a:p>
            <a:r>
              <a:rPr lang="pt-BR" altLang="en-US"/>
              <a:t>Ainda na versão beta (consulte www.jdom.org)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7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Método Pull em Microsoft .NET</a:t>
            </a:r>
          </a:p>
        </p:txBody>
      </p:sp>
      <p:sp>
        <p:nvSpPr>
          <p:cNvPr id="7557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A API SAX utiliza callbacks para avisar quando elementos são encontrados</a:t>
            </a:r>
          </a:p>
          <a:p>
            <a:r>
              <a:rPr lang="pt-BR" altLang="en-US"/>
              <a:t>O método Pull utiliza chamadas explícitas a um método que recupera um elemento após outro</a:t>
            </a:r>
          </a:p>
          <a:p>
            <a:r>
              <a:rPr lang="pt-BR" altLang="en-US"/>
              <a:t>Implementada pela classe XmlTextReader do espaço identificador System.Xml</a:t>
            </a:r>
          </a:p>
          <a:p>
            <a:r>
              <a:rPr lang="pt-BR" altLang="en-US"/>
              <a:t>O exemplo utiliza a linguagem C# da plataforma .NET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685800" y="22860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 sz="3000"/>
              <a:t>Tópico 4</a:t>
            </a:r>
          </a:p>
        </p:txBody>
      </p:sp>
      <p:sp>
        <p:nvSpPr>
          <p:cNvPr id="427011" name="Rectangle 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371600" y="3886200"/>
            <a:ext cx="6400800" cy="1752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 sz="2200"/>
              <a:t>Transformando XML – CSS e XSL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Cascading Style Sheets (CSS)</a:t>
            </a:r>
          </a:p>
        </p:txBody>
      </p:sp>
      <p:sp>
        <p:nvSpPr>
          <p:cNvPr id="64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CSS significa Folhas de Estilo Em Cascata</a:t>
            </a:r>
          </a:p>
          <a:p>
            <a:r>
              <a:rPr lang="pt-BR" altLang="en-US"/>
              <a:t>É utilizada com HTML</a:t>
            </a:r>
          </a:p>
          <a:p>
            <a:r>
              <a:rPr lang="pt-BR" altLang="en-US"/>
              <a:t>Pode ser utilizada com XML</a:t>
            </a:r>
          </a:p>
          <a:p>
            <a:r>
              <a:rPr lang="pt-BR" altLang="en-US"/>
              <a:t>Determina a formatação visual dos elementos</a:t>
            </a:r>
          </a:p>
          <a:p>
            <a:r>
              <a:rPr lang="pt-BR" altLang="en-US"/>
              <a:t>Qualquer navegador com suporte a CSS pode formatar os elementos:</a:t>
            </a:r>
          </a:p>
          <a:p>
            <a:pPr lvl="2"/>
            <a:r>
              <a:rPr lang="pt-BR" altLang="en-US"/>
              <a:t>IE 5.x ou melhor</a:t>
            </a:r>
          </a:p>
          <a:p>
            <a:pPr lvl="2"/>
            <a:r>
              <a:rPr lang="pt-BR" altLang="en-US"/>
              <a:t>Netscape 6.x ou melhor</a:t>
            </a:r>
          </a:p>
          <a:p>
            <a:r>
              <a:rPr lang="pt-BR" altLang="en-US"/>
              <a:t>Padrão atualmente no nível 2 (CSS2)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Exemplo da CSS com XML</a:t>
            </a:r>
          </a:p>
        </p:txBody>
      </p:sp>
      <p:sp>
        <p:nvSpPr>
          <p:cNvPr id="64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5000"/>
              </a:lnSpc>
            </a:pPr>
            <a:r>
              <a:rPr lang="pt-BR" altLang="en-US" sz="2700"/>
              <a:t>Vamos abrir este documento XML em IE 5.0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lang="pt-BR" altLang="en-US" sz="1800"/>
              <a:t>&lt;?xml version="1.0" encoding="ISO-8859-1"?&gt;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lang="pt-BR" altLang="en-US" sz="1800"/>
              <a:t>&lt;?XML:stylesheet type="text/css" href="artigo.css"?&gt;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lang="pt-BR" altLang="en-US" sz="1800"/>
              <a:t>&lt;artigo&gt;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lang="pt-BR" altLang="en-US" sz="1800"/>
              <a:t>    &lt;titulo&gt;Frederico o Grande encontra Bach&lt;/titulo&gt;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lang="pt-BR" altLang="en-US" sz="1800"/>
              <a:t>    &lt;autor&gt;Johann Nikolaus Forkel&lt;/autor&gt;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lang="pt-BR" altLang="en-US" sz="1800"/>
              <a:t>    &lt;paragrafo&gt;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lang="pt-BR" altLang="en-US" sz="1800"/>
              <a:t>      Uma noite, quando ele estava acabando de preparar a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lang="pt-BR" altLang="en-US" sz="1800"/>
              <a:t>      &lt;instrumento&gt;flauta&lt;/instrumento&gt; e seus músicos estavam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lang="pt-BR" altLang="en-US" sz="1800"/>
              <a:t>      reunidos, um oficial trouxe a lista de convidados.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lang="pt-BR" altLang="en-US" sz="1800"/>
              <a:t>    &lt;/paragrafo&gt;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lang="pt-BR" altLang="en-US" sz="1800"/>
              <a:t>&lt;/artigo&gt;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Seletores</a:t>
            </a:r>
          </a:p>
        </p:txBody>
      </p:sp>
      <p:sp>
        <p:nvSpPr>
          <p:cNvPr id="652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Uma folha de estilo contém um conjunto de regras compostas de:</a:t>
            </a:r>
          </a:p>
          <a:p>
            <a:pPr lvl="2"/>
            <a:r>
              <a:rPr lang="pt-BR" altLang="en-US"/>
              <a:t>Seletores</a:t>
            </a:r>
          </a:p>
          <a:p>
            <a:pPr lvl="2"/>
            <a:r>
              <a:rPr lang="pt-BR" altLang="en-US"/>
              <a:t>Blocos de declarações</a:t>
            </a:r>
          </a:p>
          <a:p>
            <a:r>
              <a:rPr lang="pt-BR" altLang="en-US"/>
              <a:t>Um seletor especifica um ou mais elemento XML</a:t>
            </a:r>
          </a:p>
          <a:p>
            <a:r>
              <a:rPr lang="pt-BR" altLang="en-US"/>
              <a:t>Exemplo:</a:t>
            </a:r>
          </a:p>
          <a:p>
            <a:pPr lvl="1">
              <a:buFontTx/>
              <a:buNone/>
            </a:pPr>
            <a:r>
              <a:rPr lang="pt-BR" altLang="en-US" sz="1600">
                <a:latin typeface="Courier New" panose="02070309020205020404" pitchFamily="49" charset="0"/>
              </a:rPr>
              <a:t>artigo, titulo, autor, paragrafo { display: block }</a:t>
            </a:r>
          </a:p>
          <a:p>
            <a:pPr lvl="2"/>
            <a:r>
              <a:rPr lang="pt-BR" altLang="en-US" sz="1800"/>
              <a:t>Artigo, titulo, autor e paragrafo são seletores</a:t>
            </a:r>
          </a:p>
          <a:p>
            <a:pPr lvl="2"/>
            <a:r>
              <a:rPr lang="pt-BR" altLang="en-US" sz="1800"/>
              <a:t>A declaração CSS começa depois de { e termina com }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250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Tipos de Seletores</a:t>
            </a:r>
          </a:p>
        </p:txBody>
      </p:sp>
      <p:sp>
        <p:nvSpPr>
          <p:cNvPr id="693251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Seletor universal</a:t>
            </a:r>
          </a:p>
          <a:p>
            <a:r>
              <a:rPr lang="pt-BR" altLang="en-US"/>
              <a:t>Seletor de tipo</a:t>
            </a:r>
          </a:p>
          <a:p>
            <a:r>
              <a:rPr lang="pt-BR" altLang="en-US"/>
              <a:t>Seletor de descendente</a:t>
            </a:r>
          </a:p>
          <a:p>
            <a:r>
              <a:rPr lang="pt-BR" altLang="en-US"/>
              <a:t>Seletor de filho (elemento filho)</a:t>
            </a:r>
          </a:p>
          <a:p>
            <a:r>
              <a:rPr lang="pt-BR" altLang="en-US"/>
              <a:t>Seletor de irmão (elementos adjacentes)</a:t>
            </a:r>
          </a:p>
          <a:p>
            <a:r>
              <a:rPr lang="pt-BR" altLang="en-US"/>
              <a:t>Seletor de atributo</a:t>
            </a:r>
          </a:p>
          <a:p>
            <a:r>
              <a:rPr lang="pt-BR" altLang="en-US"/>
              <a:t>Seletor de classe</a:t>
            </a:r>
          </a:p>
          <a:p>
            <a:r>
              <a:rPr lang="pt-BR" altLang="en-US"/>
              <a:t>Seletor de ID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2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Pseudo-elementos e Pseudo-Classes</a:t>
            </a:r>
          </a:p>
        </p:txBody>
      </p:sp>
      <p:sp>
        <p:nvSpPr>
          <p:cNvPr id="6952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Pseudo-classes</a:t>
            </a:r>
          </a:p>
          <a:p>
            <a:pPr lvl="2"/>
            <a:r>
              <a:rPr lang="pt-BR" altLang="en-US"/>
              <a:t>:first-child</a:t>
            </a:r>
          </a:p>
          <a:p>
            <a:pPr lvl="2"/>
            <a:r>
              <a:rPr lang="pt-BR" altLang="en-US"/>
              <a:t>:link e :visited</a:t>
            </a:r>
          </a:p>
          <a:p>
            <a:pPr lvl="2"/>
            <a:r>
              <a:rPr lang="pt-BR" altLang="en-US"/>
              <a:t>:hover, :active, e :focus</a:t>
            </a:r>
          </a:p>
          <a:p>
            <a:pPr lvl="2"/>
            <a:r>
              <a:rPr lang="pt-BR" altLang="en-US"/>
              <a:t>:lang</a:t>
            </a:r>
          </a:p>
          <a:p>
            <a:r>
              <a:rPr lang="pt-BR" altLang="en-US"/>
              <a:t>Pseudo-elementos</a:t>
            </a:r>
          </a:p>
          <a:p>
            <a:pPr lvl="2"/>
            <a:r>
              <a:rPr lang="pt-BR" altLang="en-US"/>
              <a:t>:first-line</a:t>
            </a:r>
          </a:p>
          <a:p>
            <a:pPr lvl="2"/>
            <a:r>
              <a:rPr lang="pt-BR" altLang="en-US"/>
              <a:t>:first-letter</a:t>
            </a:r>
          </a:p>
          <a:p>
            <a:pPr lvl="2"/>
            <a:r>
              <a:rPr lang="pt-BR" altLang="en-US"/>
              <a:t>:before e :after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Outros Padrões Relacionados a XML</a:t>
            </a:r>
          </a:p>
        </p:txBody>
      </p:sp>
      <p:sp>
        <p:nvSpPr>
          <p:cNvPr id="441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Espaços identificadores (namespaces)</a:t>
            </a:r>
          </a:p>
          <a:p>
            <a:r>
              <a:rPr lang="pt-BR" altLang="en-US"/>
              <a:t>XPATH</a:t>
            </a:r>
          </a:p>
          <a:p>
            <a:r>
              <a:rPr lang="pt-BR" altLang="en-US"/>
              <a:t>Folhas de Estilo (style-sheets)</a:t>
            </a:r>
          </a:p>
          <a:p>
            <a:pPr lvl="2"/>
            <a:r>
              <a:rPr lang="pt-BR" altLang="en-US"/>
              <a:t>CSS</a:t>
            </a:r>
          </a:p>
          <a:p>
            <a:pPr lvl="2"/>
            <a:r>
              <a:rPr lang="pt-BR" altLang="en-US"/>
              <a:t>XSL</a:t>
            </a:r>
          </a:p>
          <a:p>
            <a:r>
              <a:rPr lang="pt-BR" altLang="en-US"/>
              <a:t>DOM e SAX</a:t>
            </a:r>
          </a:p>
          <a:p>
            <a:r>
              <a:rPr lang="pt-BR" altLang="en-US"/>
              <a:t>XLink e XPointer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346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Valor das Propriedades</a:t>
            </a:r>
          </a:p>
        </p:txBody>
      </p:sp>
      <p:sp>
        <p:nvSpPr>
          <p:cNvPr id="697347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Propriedades estão contidas dentro de um bloco de declaração</a:t>
            </a:r>
          </a:p>
          <a:p>
            <a:r>
              <a:rPr lang="pt-BR" altLang="en-US"/>
              <a:t>Basicamente têm os seguinte tipos de valores:</a:t>
            </a:r>
          </a:p>
          <a:p>
            <a:pPr lvl="1"/>
            <a:r>
              <a:rPr lang="pt-BR" altLang="en-US"/>
              <a:t>Comprimento</a:t>
            </a:r>
          </a:p>
          <a:p>
            <a:pPr lvl="1"/>
            <a:r>
              <a:rPr lang="pt-BR" altLang="en-US"/>
              <a:t>Porcentagem</a:t>
            </a:r>
          </a:p>
          <a:p>
            <a:pPr lvl="1"/>
            <a:r>
              <a:rPr lang="pt-BR" altLang="en-US"/>
              <a:t>Cor</a:t>
            </a:r>
          </a:p>
          <a:p>
            <a:pPr lvl="1"/>
            <a:r>
              <a:rPr lang="pt-BR" altLang="en-US"/>
              <a:t>URL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8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Propriedades da Caixa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Os elementos são pintados dentro de uma caixa</a:t>
            </a:r>
          </a:p>
          <a:p>
            <a:r>
              <a:rPr lang="pt-BR" altLang="en-US"/>
              <a:t>Uma caixa padrão é um retângulo</a:t>
            </a:r>
          </a:p>
          <a:p>
            <a:r>
              <a:rPr lang="pt-BR" altLang="en-US"/>
              <a:t>As propriedades da caixa são divididas nas seguinte categorias:</a:t>
            </a:r>
          </a:p>
          <a:p>
            <a:pPr lvl="2"/>
            <a:r>
              <a:rPr lang="pt-BR" altLang="en-US"/>
              <a:t>Display</a:t>
            </a:r>
          </a:p>
          <a:p>
            <a:pPr lvl="2"/>
            <a:r>
              <a:rPr lang="pt-BR" altLang="en-US"/>
              <a:t>Margem</a:t>
            </a:r>
          </a:p>
          <a:p>
            <a:pPr lvl="2"/>
            <a:r>
              <a:rPr lang="pt-BR" altLang="en-US"/>
              <a:t>Padding</a:t>
            </a:r>
          </a:p>
          <a:p>
            <a:pPr lvl="2"/>
            <a:r>
              <a:rPr lang="pt-BR" altLang="en-US"/>
              <a:t>Borda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7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Propriedades de Texto e Fonte</a:t>
            </a:r>
          </a:p>
        </p:txBody>
      </p:sp>
      <p:sp>
        <p:nvSpPr>
          <p:cNvPr id="6737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Propriedades de fonte atribuam:</a:t>
            </a:r>
          </a:p>
          <a:p>
            <a:pPr lvl="2"/>
            <a:r>
              <a:rPr lang="pt-BR" altLang="en-US"/>
              <a:t>Nome da fonte</a:t>
            </a:r>
          </a:p>
          <a:p>
            <a:pPr lvl="2"/>
            <a:r>
              <a:rPr lang="pt-BR" altLang="en-US"/>
              <a:t>Comprimento da fonte</a:t>
            </a:r>
          </a:p>
          <a:p>
            <a:pPr lvl="2"/>
            <a:r>
              <a:rPr lang="pt-BR" altLang="en-US"/>
              <a:t>Estilo e peso</a:t>
            </a:r>
          </a:p>
          <a:p>
            <a:pPr lvl="2"/>
            <a:r>
              <a:rPr lang="pt-BR" altLang="en-US"/>
              <a:t>Alinhamento do Texto</a:t>
            </a:r>
          </a:p>
          <a:p>
            <a:pPr lvl="2"/>
            <a:r>
              <a:rPr lang="pt-BR" altLang="en-US"/>
              <a:t>Endentação e Altura de Linha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4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Propriedades da Cor e Fundo</a:t>
            </a:r>
          </a:p>
        </p:txBody>
      </p:sp>
      <p:sp>
        <p:nvSpPr>
          <p:cNvPr id="67584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Podemos especificar propriedades para:</a:t>
            </a:r>
          </a:p>
          <a:p>
            <a:pPr lvl="2"/>
            <a:r>
              <a:rPr lang="pt-BR" altLang="en-US"/>
              <a:t>Cor do primeiro plano</a:t>
            </a:r>
          </a:p>
          <a:p>
            <a:pPr lvl="2"/>
            <a:r>
              <a:rPr lang="pt-BR" altLang="en-US"/>
              <a:t>Cor de fundo</a:t>
            </a:r>
          </a:p>
          <a:p>
            <a:pPr lvl="2"/>
            <a:r>
              <a:rPr lang="pt-BR" altLang="en-US"/>
              <a:t>Cor da borda</a:t>
            </a:r>
          </a:p>
          <a:p>
            <a:pPr lvl="2"/>
            <a:r>
              <a:rPr lang="pt-BR" altLang="en-US"/>
              <a:t>Imagem de fundo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8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Importando uma Folha de Estilo</a:t>
            </a:r>
          </a:p>
        </p:txBody>
      </p:sp>
      <p:sp>
        <p:nvSpPr>
          <p:cNvPr id="6768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Uma folha de estilo pode ser importada dentro da outra</a:t>
            </a:r>
          </a:p>
          <a:p>
            <a:r>
              <a:rPr lang="pt-BR" altLang="en-US"/>
              <a:t>Regras especificadas no arquivo atual sobrepõem as regras do arquivo importado</a:t>
            </a:r>
          </a:p>
          <a:p>
            <a:r>
              <a:rPr lang="pt-BR" altLang="en-US"/>
              <a:t>Utilizamos @import para fazer a importação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786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Exercício 6</a:t>
            </a:r>
          </a:p>
        </p:txBody>
      </p:sp>
      <p:sp>
        <p:nvSpPr>
          <p:cNvPr id="758787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19100" indent="-419100">
              <a:buFont typeface="Arial" panose="020B0604020202020204" pitchFamily="34" charset="0"/>
              <a:buAutoNum type="arabicPeriod"/>
            </a:pPr>
            <a:r>
              <a:rPr lang="pt-BR" altLang="en-US"/>
              <a:t>Crie um documento CSS para mostrar o catálogo de livros dentro do browser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eXtended Stylesheet Language</a:t>
            </a:r>
          </a:p>
        </p:txBody>
      </p:sp>
      <p:sp>
        <p:nvSpPr>
          <p:cNvPr id="64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CSS é muito básico</a:t>
            </a:r>
          </a:p>
          <a:p>
            <a:r>
              <a:rPr lang="pt-BR" altLang="en-US"/>
              <a:t>Precisamos transformar</a:t>
            </a:r>
          </a:p>
          <a:p>
            <a:pPr lvl="2"/>
            <a:r>
              <a:rPr lang="pt-BR" altLang="en-US"/>
              <a:t>XML para XML</a:t>
            </a:r>
          </a:p>
          <a:p>
            <a:pPr lvl="2"/>
            <a:r>
              <a:rPr lang="pt-BR" altLang="en-US"/>
              <a:t>XML para HTML</a:t>
            </a:r>
          </a:p>
          <a:p>
            <a:pPr lvl="2"/>
            <a:r>
              <a:rPr lang="pt-BR" altLang="en-US"/>
              <a:t>Agrupar, filtrar, calcular e classificar</a:t>
            </a:r>
          </a:p>
          <a:p>
            <a:r>
              <a:rPr lang="pt-BR" altLang="en-US"/>
              <a:t>Não estamos falando em abolir CSS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3" name="AutoShape 13"/>
          <p:cNvSpPr>
            <a:spLocks noChangeArrowheads="1"/>
          </p:cNvSpPr>
          <p:nvPr/>
        </p:nvSpPr>
        <p:spPr bwMode="auto">
          <a:xfrm>
            <a:off x="3886200" y="4038600"/>
            <a:ext cx="1524000" cy="685800"/>
          </a:xfrm>
          <a:prstGeom prst="flowChartPredefinedProcess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pt-BR" altLang="en-US" sz="1400">
                <a:effectLst>
                  <a:outerShdw blurRad="38100" dist="38100" dir="2700000" algn="tl">
                    <a:srgbClr val="000000"/>
                  </a:outerShdw>
                </a:effectLst>
              </a:rPr>
              <a:t>Transformar</a:t>
            </a:r>
          </a:p>
        </p:txBody>
      </p:sp>
      <p:sp>
        <p:nvSpPr>
          <p:cNvPr id="65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Conceito de XSL</a:t>
            </a:r>
          </a:p>
        </p:txBody>
      </p:sp>
      <p:sp>
        <p:nvSpPr>
          <p:cNvPr id="65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12255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5000"/>
              </a:lnSpc>
            </a:pPr>
            <a:r>
              <a:rPr lang="pt-BR" altLang="en-US" sz="1800"/>
              <a:t>O processo de usar XSLT:</a:t>
            </a:r>
          </a:p>
          <a:p>
            <a:pPr lvl="1">
              <a:lnSpc>
                <a:spcPct val="85000"/>
              </a:lnSpc>
            </a:pPr>
            <a:r>
              <a:rPr lang="pt-BR" altLang="en-US" sz="1800"/>
              <a:t>Ler documento XML</a:t>
            </a:r>
          </a:p>
          <a:p>
            <a:pPr lvl="1">
              <a:lnSpc>
                <a:spcPct val="85000"/>
              </a:lnSpc>
            </a:pPr>
            <a:r>
              <a:rPr lang="pt-BR" altLang="en-US" sz="1800"/>
              <a:t>Aplicar Transformações</a:t>
            </a:r>
          </a:p>
          <a:p>
            <a:pPr lvl="1">
              <a:lnSpc>
                <a:spcPct val="85000"/>
              </a:lnSpc>
            </a:pPr>
            <a:r>
              <a:rPr lang="pt-BR" altLang="en-US" sz="1800"/>
              <a:t>Gravar documento resultante</a:t>
            </a:r>
          </a:p>
        </p:txBody>
      </p:sp>
      <p:sp>
        <p:nvSpPr>
          <p:cNvPr id="655364" name="AutoShape 4"/>
          <p:cNvSpPr>
            <a:spLocks noChangeArrowheads="1"/>
          </p:cNvSpPr>
          <p:nvPr/>
        </p:nvSpPr>
        <p:spPr bwMode="auto">
          <a:xfrm>
            <a:off x="1903413" y="3875088"/>
            <a:ext cx="1262062" cy="1000125"/>
          </a:xfrm>
          <a:prstGeom prst="flowChartDocumen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en-US" sz="1400">
                <a:effectLst>
                  <a:outerShdw blurRad="38100" dist="38100" dir="2700000" algn="tl">
                    <a:srgbClr val="000000"/>
                  </a:outerShdw>
                </a:effectLst>
              </a:rPr>
              <a:t>Documento XML Fonte</a:t>
            </a:r>
          </a:p>
        </p:txBody>
      </p:sp>
      <p:sp>
        <p:nvSpPr>
          <p:cNvPr id="655366" name="AutoShape 6"/>
          <p:cNvSpPr>
            <a:spLocks noChangeArrowheads="1"/>
          </p:cNvSpPr>
          <p:nvPr/>
        </p:nvSpPr>
        <p:spPr bwMode="auto">
          <a:xfrm>
            <a:off x="6132513" y="3913188"/>
            <a:ext cx="1176337" cy="928687"/>
          </a:xfrm>
          <a:prstGeom prst="flowChartDocumen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en-US" sz="1400">
                <a:effectLst>
                  <a:outerShdw blurRad="38100" dist="38100" dir="2700000" algn="tl">
                    <a:srgbClr val="000000"/>
                  </a:outerShdw>
                </a:effectLst>
              </a:rPr>
              <a:t>Documento Resultante</a:t>
            </a:r>
          </a:p>
        </p:txBody>
      </p:sp>
      <p:cxnSp>
        <p:nvCxnSpPr>
          <p:cNvPr id="655367" name="AutoShape 7"/>
          <p:cNvCxnSpPr>
            <a:cxnSpLocks noChangeShapeType="1"/>
            <a:stCxn id="655364" idx="3"/>
            <a:endCxn id="655373" idx="1"/>
          </p:cNvCxnSpPr>
          <p:nvPr/>
        </p:nvCxnSpPr>
        <p:spPr bwMode="auto">
          <a:xfrm>
            <a:off x="3165475" y="4375150"/>
            <a:ext cx="720725" cy="63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5368" name="AutoShape 8"/>
          <p:cNvCxnSpPr>
            <a:cxnSpLocks noChangeShapeType="1"/>
            <a:stCxn id="655373" idx="3"/>
            <a:endCxn id="655366" idx="1"/>
          </p:cNvCxnSpPr>
          <p:nvPr/>
        </p:nvCxnSpPr>
        <p:spPr bwMode="auto">
          <a:xfrm flipV="1">
            <a:off x="5410200" y="4378325"/>
            <a:ext cx="722313" cy="3175"/>
          </a:xfrm>
          <a:prstGeom prst="bentConnector3">
            <a:avLst>
              <a:gd name="adj1" fmla="val 49889"/>
            </a:avLst>
          </a:prstGeom>
          <a:noFill/>
          <a:ln w="28575">
            <a:solidFill>
              <a:schemeClr val="tx2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55369" name="AutoShape 9"/>
          <p:cNvSpPr>
            <a:spLocks noChangeArrowheads="1"/>
          </p:cNvSpPr>
          <p:nvPr/>
        </p:nvSpPr>
        <p:spPr bwMode="auto">
          <a:xfrm>
            <a:off x="4038600" y="5257800"/>
            <a:ext cx="1203325" cy="885825"/>
          </a:xfrm>
          <a:prstGeom prst="flowChartDocumen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en-US" sz="1400">
                <a:effectLst>
                  <a:outerShdw blurRad="38100" dist="38100" dir="2700000" algn="tl">
                    <a:srgbClr val="000000"/>
                  </a:outerShdw>
                </a:effectLst>
              </a:rPr>
              <a:t>Documento XSL</a:t>
            </a:r>
          </a:p>
        </p:txBody>
      </p:sp>
      <p:cxnSp>
        <p:nvCxnSpPr>
          <p:cNvPr id="655370" name="AutoShape 10"/>
          <p:cNvCxnSpPr>
            <a:cxnSpLocks noChangeShapeType="1"/>
            <a:stCxn id="655373" idx="2"/>
            <a:endCxn id="655369" idx="0"/>
          </p:cNvCxnSpPr>
          <p:nvPr/>
        </p:nvCxnSpPr>
        <p:spPr bwMode="auto">
          <a:xfrm rot="5400000">
            <a:off x="4377532" y="4987131"/>
            <a:ext cx="533400" cy="7937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2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5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Exemplo de XSLT</a:t>
            </a:r>
          </a:p>
        </p:txBody>
      </p:sp>
      <p:sp>
        <p:nvSpPr>
          <p:cNvPr id="7055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Vamos aplicar transformações neste documento:</a:t>
            </a:r>
          </a:p>
          <a:p>
            <a:pPr lvl="1">
              <a:buFontTx/>
              <a:buNone/>
            </a:pPr>
            <a:r>
              <a:rPr lang="pt-BR" altLang="en-US" sz="2000"/>
              <a:t>&lt;?xml version="1.0" encoding="UTF-8"?&gt;</a:t>
            </a:r>
          </a:p>
          <a:p>
            <a:pPr lvl="1">
              <a:buFontTx/>
              <a:buNone/>
            </a:pPr>
            <a:r>
              <a:rPr lang="pt-BR" altLang="en-US" sz="2000"/>
              <a:t>&lt;?xml-stylesheet type="text/xsl" href="catalogo.xsl"?&gt;</a:t>
            </a:r>
          </a:p>
          <a:p>
            <a:pPr lvl="1">
              <a:buFontTx/>
              <a:buNone/>
            </a:pPr>
            <a:r>
              <a:rPr lang="pt-BR" altLang="en-US" sz="2000"/>
              <a:t>&lt;catalogo&gt;</a:t>
            </a:r>
          </a:p>
          <a:p>
            <a:pPr lvl="1">
              <a:buFontTx/>
              <a:buNone/>
            </a:pPr>
            <a:r>
              <a:rPr lang="pt-BR" altLang="en-US" sz="2000"/>
              <a:t>	&lt;livros&gt;</a:t>
            </a:r>
          </a:p>
          <a:p>
            <a:pPr lvl="1">
              <a:buFontTx/>
              <a:buNone/>
            </a:pPr>
            <a:r>
              <a:rPr lang="pt-BR" altLang="en-US" sz="2000"/>
              <a:t>		&lt;livro nome="Professional XML"/&gt;</a:t>
            </a:r>
          </a:p>
          <a:p>
            <a:pPr lvl="1">
              <a:buFontTx/>
              <a:buNone/>
            </a:pPr>
            <a:r>
              <a:rPr lang="pt-BR" altLang="en-US" sz="2000"/>
              <a:t>		&lt;livro nome="XML By Example"/&gt;</a:t>
            </a:r>
          </a:p>
          <a:p>
            <a:pPr lvl="1">
              <a:buFontTx/>
              <a:buNone/>
            </a:pPr>
            <a:r>
              <a:rPr lang="pt-BR" altLang="en-US" sz="2000"/>
              <a:t>	&lt;/livros&gt;</a:t>
            </a:r>
          </a:p>
          <a:p>
            <a:pPr lvl="1">
              <a:buFontTx/>
              <a:buNone/>
            </a:pPr>
            <a:r>
              <a:rPr lang="pt-BR" altLang="en-US" sz="2000"/>
              <a:t>&lt;/catalogo&gt;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610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en-US"/>
              <a:t>Execução do Exemplo</a:t>
            </a:r>
          </a:p>
        </p:txBody>
      </p:sp>
      <p:grpSp>
        <p:nvGrpSpPr>
          <p:cNvPr id="708637" name="Group 1053"/>
          <p:cNvGrpSpPr>
            <a:grpSpLocks/>
          </p:cNvGrpSpPr>
          <p:nvPr/>
        </p:nvGrpSpPr>
        <p:grpSpPr bwMode="auto">
          <a:xfrm>
            <a:off x="2271713" y="3768725"/>
            <a:ext cx="4972050" cy="1446213"/>
            <a:chOff x="-3" y="-3"/>
            <a:chExt cx="5766" cy="1560"/>
          </a:xfrm>
        </p:grpSpPr>
        <p:grpSp>
          <p:nvGrpSpPr>
            <p:cNvPr id="708635" name="Group 1051"/>
            <p:cNvGrpSpPr>
              <a:grpSpLocks/>
            </p:cNvGrpSpPr>
            <p:nvPr/>
          </p:nvGrpSpPr>
          <p:grpSpPr bwMode="auto">
            <a:xfrm>
              <a:off x="0" y="0"/>
              <a:ext cx="5760" cy="1554"/>
              <a:chOff x="0" y="0"/>
              <a:chExt cx="5760" cy="1554"/>
            </a:xfrm>
          </p:grpSpPr>
          <p:grpSp>
            <p:nvGrpSpPr>
              <p:cNvPr id="708630" name="Group 1046"/>
              <p:cNvGrpSpPr>
                <a:grpSpLocks/>
              </p:cNvGrpSpPr>
              <p:nvPr/>
            </p:nvGrpSpPr>
            <p:grpSpPr bwMode="auto">
              <a:xfrm>
                <a:off x="0" y="0"/>
                <a:ext cx="5760" cy="518"/>
                <a:chOff x="0" y="0"/>
                <a:chExt cx="5760" cy="518"/>
              </a:xfrm>
            </p:grpSpPr>
            <p:sp>
              <p:nvSpPr>
                <p:cNvPr id="708626" name="Rectangle 1042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5760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l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000" b="0">
                      <a:effectLst/>
                      <a:latin typeface="Times New Roman" panose="02020603050405020304" pitchFamily="18" charset="0"/>
                    </a:rPr>
                    <a:t>Livros</a:t>
                  </a:r>
                </a:p>
              </p:txBody>
            </p:sp>
            <p:sp>
              <p:nvSpPr>
                <p:cNvPr id="708629" name="Rectangle 1045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5760" cy="518"/>
                </a:xfrm>
                <a:prstGeom prst="rect">
                  <a:avLst/>
                </a:prstGeom>
                <a:noFill/>
                <a:ln w="19050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  <p:grpSp>
            <p:nvGrpSpPr>
              <p:cNvPr id="708632" name="Group 1048"/>
              <p:cNvGrpSpPr>
                <a:grpSpLocks/>
              </p:cNvGrpSpPr>
              <p:nvPr/>
            </p:nvGrpSpPr>
            <p:grpSpPr bwMode="auto">
              <a:xfrm>
                <a:off x="0" y="518"/>
                <a:ext cx="5760" cy="518"/>
                <a:chOff x="0" y="518"/>
                <a:chExt cx="5760" cy="518"/>
              </a:xfrm>
            </p:grpSpPr>
            <p:sp>
              <p:nvSpPr>
                <p:cNvPr id="708627" name="Rectangle 1043"/>
                <p:cNvSpPr>
                  <a:spLocks noChangeArrowheads="1"/>
                </p:cNvSpPr>
                <p:nvPr/>
              </p:nvSpPr>
              <p:spPr bwMode="auto">
                <a:xfrm>
                  <a:off x="0" y="518"/>
                  <a:ext cx="5760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l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000" b="0">
                      <a:effectLst/>
                      <a:latin typeface="Times New Roman" panose="02020603050405020304" pitchFamily="18" charset="0"/>
                    </a:rPr>
                    <a:t>Professional XML</a:t>
                  </a:r>
                </a:p>
              </p:txBody>
            </p:sp>
            <p:sp>
              <p:nvSpPr>
                <p:cNvPr id="708631" name="Rectangle 1047"/>
                <p:cNvSpPr>
                  <a:spLocks noChangeArrowheads="1"/>
                </p:cNvSpPr>
                <p:nvPr/>
              </p:nvSpPr>
              <p:spPr bwMode="auto">
                <a:xfrm>
                  <a:off x="0" y="518"/>
                  <a:ext cx="5760" cy="518"/>
                </a:xfrm>
                <a:prstGeom prst="rect">
                  <a:avLst/>
                </a:prstGeom>
                <a:noFill/>
                <a:ln w="19050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  <p:grpSp>
            <p:nvGrpSpPr>
              <p:cNvPr id="708634" name="Group 1050"/>
              <p:cNvGrpSpPr>
                <a:grpSpLocks/>
              </p:cNvGrpSpPr>
              <p:nvPr/>
            </p:nvGrpSpPr>
            <p:grpSpPr bwMode="auto">
              <a:xfrm>
                <a:off x="0" y="1036"/>
                <a:ext cx="5760" cy="518"/>
                <a:chOff x="0" y="1036"/>
                <a:chExt cx="5760" cy="518"/>
              </a:xfrm>
            </p:grpSpPr>
            <p:sp>
              <p:nvSpPr>
                <p:cNvPr id="708628" name="Rectangle 1044"/>
                <p:cNvSpPr>
                  <a:spLocks noChangeArrowheads="1"/>
                </p:cNvSpPr>
                <p:nvPr/>
              </p:nvSpPr>
              <p:spPr bwMode="auto">
                <a:xfrm>
                  <a:off x="0" y="1036"/>
                  <a:ext cx="5760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l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000" b="0">
                      <a:effectLst/>
                      <a:latin typeface="Times New Roman" panose="02020603050405020304" pitchFamily="18" charset="0"/>
                    </a:rPr>
                    <a:t>XML By Example</a:t>
                  </a:r>
                </a:p>
              </p:txBody>
            </p:sp>
            <p:sp>
              <p:nvSpPr>
                <p:cNvPr id="708633" name="Rectangle 1049"/>
                <p:cNvSpPr>
                  <a:spLocks noChangeArrowheads="1"/>
                </p:cNvSpPr>
                <p:nvPr/>
              </p:nvSpPr>
              <p:spPr bwMode="auto">
                <a:xfrm>
                  <a:off x="0" y="1036"/>
                  <a:ext cx="5760" cy="518"/>
                </a:xfrm>
                <a:prstGeom prst="rect">
                  <a:avLst/>
                </a:prstGeom>
                <a:noFill/>
                <a:ln w="19050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</p:grpSp>
        <p:sp>
          <p:nvSpPr>
            <p:cNvPr id="708636" name="Rectangle 1052"/>
            <p:cNvSpPr>
              <a:spLocks noChangeArrowheads="1"/>
            </p:cNvSpPr>
            <p:nvPr/>
          </p:nvSpPr>
          <p:spPr bwMode="auto">
            <a:xfrm>
              <a:off x="-3" y="-3"/>
              <a:ext cx="5766" cy="1560"/>
            </a:xfrm>
            <a:prstGeom prst="rect">
              <a:avLst/>
            </a:prstGeom>
            <a:noFill/>
            <a:ln w="19050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708638" name="Oval 1054"/>
          <p:cNvSpPr>
            <a:spLocks noChangeArrowheads="1"/>
          </p:cNvSpPr>
          <p:nvPr/>
        </p:nvSpPr>
        <p:spPr bwMode="auto">
          <a:xfrm>
            <a:off x="1219200" y="2060575"/>
            <a:ext cx="898525" cy="685800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en-US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/</a:t>
            </a:r>
          </a:p>
        </p:txBody>
      </p:sp>
      <p:sp>
        <p:nvSpPr>
          <p:cNvPr id="708639" name="Oval 1055"/>
          <p:cNvSpPr>
            <a:spLocks noChangeArrowheads="1"/>
          </p:cNvSpPr>
          <p:nvPr/>
        </p:nvSpPr>
        <p:spPr bwMode="auto">
          <a:xfrm>
            <a:off x="3733800" y="2060575"/>
            <a:ext cx="1276350" cy="696913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en-US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catalogo</a:t>
            </a:r>
          </a:p>
        </p:txBody>
      </p:sp>
      <p:cxnSp>
        <p:nvCxnSpPr>
          <p:cNvPr id="708640" name="AutoShape 1056"/>
          <p:cNvCxnSpPr>
            <a:cxnSpLocks noChangeShapeType="1"/>
            <a:stCxn id="708638" idx="6"/>
            <a:endCxn id="708639" idx="2"/>
          </p:cNvCxnSpPr>
          <p:nvPr/>
        </p:nvCxnSpPr>
        <p:spPr bwMode="auto">
          <a:xfrm>
            <a:off x="2132013" y="2403475"/>
            <a:ext cx="1587500" cy="6350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2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08641" name="Oval 1057"/>
          <p:cNvSpPr>
            <a:spLocks noChangeArrowheads="1"/>
          </p:cNvSpPr>
          <p:nvPr/>
        </p:nvSpPr>
        <p:spPr bwMode="auto">
          <a:xfrm>
            <a:off x="5867400" y="1989138"/>
            <a:ext cx="1624013" cy="825500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en-US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livros/livro</a:t>
            </a:r>
          </a:p>
        </p:txBody>
      </p:sp>
      <p:cxnSp>
        <p:nvCxnSpPr>
          <p:cNvPr id="708642" name="AutoShape 1058"/>
          <p:cNvCxnSpPr>
            <a:cxnSpLocks noChangeShapeType="1"/>
            <a:stCxn id="708639" idx="6"/>
            <a:endCxn id="708641" idx="2"/>
          </p:cNvCxnSpPr>
          <p:nvPr/>
        </p:nvCxnSpPr>
        <p:spPr bwMode="auto">
          <a:xfrm flipV="1">
            <a:off x="5024438" y="2401888"/>
            <a:ext cx="828675" cy="7937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2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8643" name="AutoShape 1059"/>
          <p:cNvCxnSpPr>
            <a:cxnSpLocks noChangeShapeType="1"/>
            <a:stCxn id="708641" idx="0"/>
            <a:endCxn id="708641" idx="6"/>
          </p:cNvCxnSpPr>
          <p:nvPr/>
        </p:nvCxnSpPr>
        <p:spPr bwMode="auto">
          <a:xfrm rot="5400000" flipV="1">
            <a:off x="6879431" y="1775619"/>
            <a:ext cx="427038" cy="825500"/>
          </a:xfrm>
          <a:prstGeom prst="curvedConnector4">
            <a:avLst>
              <a:gd name="adj1" fmla="val -50185"/>
              <a:gd name="adj2" fmla="val 125963"/>
            </a:avLst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08644" name="Text Box 1060"/>
          <p:cNvSpPr txBox="1">
            <a:spLocks noChangeArrowheads="1"/>
          </p:cNvSpPr>
          <p:nvPr/>
        </p:nvSpPr>
        <p:spPr bwMode="auto">
          <a:xfrm>
            <a:off x="6629400" y="1371600"/>
            <a:ext cx="1187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en-US" sz="1400">
                <a:effectLst>
                  <a:outerShdw blurRad="38100" dist="38100" dir="2700000" algn="tl">
                    <a:srgbClr val="000000"/>
                  </a:outerShdw>
                </a:effectLst>
              </a:rPr>
              <a:t>xsl:for-each</a:t>
            </a:r>
          </a:p>
        </p:txBody>
      </p:sp>
      <p:sp>
        <p:nvSpPr>
          <p:cNvPr id="708645" name="Text Box 1061"/>
          <p:cNvSpPr txBox="1">
            <a:spLocks noChangeArrowheads="1"/>
          </p:cNvSpPr>
          <p:nvPr/>
        </p:nvSpPr>
        <p:spPr bwMode="auto">
          <a:xfrm>
            <a:off x="2057400" y="2057400"/>
            <a:ext cx="17383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en-US" sz="1400">
                <a:effectLst>
                  <a:outerShdw blurRad="38100" dist="38100" dir="2700000" algn="tl">
                    <a:srgbClr val="000000"/>
                  </a:outerShdw>
                </a:effectLst>
              </a:rPr>
              <a:t>xsl:apply-template</a:t>
            </a:r>
          </a:p>
        </p:txBody>
      </p:sp>
      <p:sp>
        <p:nvSpPr>
          <p:cNvPr id="708647" name="Text Box 1063"/>
          <p:cNvSpPr txBox="1">
            <a:spLocks noChangeArrowheads="1"/>
          </p:cNvSpPr>
          <p:nvPr/>
        </p:nvSpPr>
        <p:spPr bwMode="auto">
          <a:xfrm>
            <a:off x="2209800" y="3276600"/>
            <a:ext cx="1631950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BR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Resultado: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lec628">
  <a:themeElements>
    <a:clrScheme name="">
      <a:dk1>
        <a:srgbClr val="081D58"/>
      </a:dk1>
      <a:lt1>
        <a:srgbClr val="FFFFFF"/>
      </a:lt1>
      <a:dk2>
        <a:srgbClr val="3365FB"/>
      </a:dk2>
      <a:lt2>
        <a:srgbClr val="FAFD00"/>
      </a:lt2>
      <a:accent1>
        <a:srgbClr val="8CF4EA"/>
      </a:accent1>
      <a:accent2>
        <a:srgbClr val="FFBA00"/>
      </a:accent2>
      <a:accent3>
        <a:srgbClr val="ADB8FD"/>
      </a:accent3>
      <a:accent4>
        <a:srgbClr val="DADADA"/>
      </a:accent4>
      <a:accent5>
        <a:srgbClr val="C5F8F3"/>
      </a:accent5>
      <a:accent6>
        <a:srgbClr val="E7A800"/>
      </a:accent6>
      <a:hlink>
        <a:srgbClr val="FC0128"/>
      </a:hlink>
      <a:folHlink>
        <a:srgbClr val="009688"/>
      </a:folHlink>
    </a:clrScheme>
    <a:fontScheme name="elec628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2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0" fontAlgn="base" latinLnBrk="0" hangingPunct="0">
          <a:lnSpc>
            <a:spcPct val="95000"/>
          </a:lnSpc>
          <a:spcBef>
            <a:spcPct val="35000"/>
          </a:spcBef>
          <a:spcAft>
            <a:spcPct val="0"/>
          </a:spcAft>
          <a:buClr>
            <a:srgbClr val="8CF4EA"/>
          </a:buClr>
          <a:buSzPct val="125000"/>
          <a:buFont typeface="Arial" panose="020B0604020202020204" pitchFamily="34" charset="0"/>
          <a:buNone/>
          <a:tabLst/>
          <a:defRPr kumimoji="0" lang="en-US" altLang="en-US" sz="22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2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0" fontAlgn="base" latinLnBrk="0" hangingPunct="0">
          <a:lnSpc>
            <a:spcPct val="95000"/>
          </a:lnSpc>
          <a:spcBef>
            <a:spcPct val="35000"/>
          </a:spcBef>
          <a:spcAft>
            <a:spcPct val="0"/>
          </a:spcAft>
          <a:buClr>
            <a:srgbClr val="8CF4EA"/>
          </a:buClr>
          <a:buSzPct val="125000"/>
          <a:buFont typeface="Arial" panose="020B0604020202020204" pitchFamily="34" charset="0"/>
          <a:buNone/>
          <a:tabLst/>
          <a:defRPr kumimoji="0" lang="en-US" altLang="en-US" sz="22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</a:defRPr>
        </a:defPPr>
      </a:lstStyle>
    </a:lnDef>
  </a:objectDefaults>
  <a:extraClrSchemeLst>
    <a:extraClrScheme>
      <a:clrScheme name="elec628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lec62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lec628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lec628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lec628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lec628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lec628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81D58"/>
    </a:dk1>
    <a:lt1>
      <a:srgbClr val="FFFFFF"/>
    </a:lt1>
    <a:dk2>
      <a:srgbClr val="3365FB"/>
    </a:dk2>
    <a:lt2>
      <a:srgbClr val="FAFD00"/>
    </a:lt2>
    <a:accent1>
      <a:srgbClr val="8CF4EA"/>
    </a:accent1>
    <a:accent2>
      <a:srgbClr val="FFBA00"/>
    </a:accent2>
    <a:accent3>
      <a:srgbClr val="ADB8FD"/>
    </a:accent3>
    <a:accent4>
      <a:srgbClr val="DADADA"/>
    </a:accent4>
    <a:accent5>
      <a:srgbClr val="C5F8F3"/>
    </a:accent5>
    <a:accent6>
      <a:srgbClr val="E7A800"/>
    </a:accent6>
    <a:hlink>
      <a:srgbClr val="FC0128"/>
    </a:hlink>
    <a:folHlink>
      <a:srgbClr val="009688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81D58"/>
    </a:dk1>
    <a:lt1>
      <a:srgbClr val="FFFFFF"/>
    </a:lt1>
    <a:dk2>
      <a:srgbClr val="3365FB"/>
    </a:dk2>
    <a:lt2>
      <a:srgbClr val="FAFD00"/>
    </a:lt2>
    <a:accent1>
      <a:srgbClr val="8CF4EA"/>
    </a:accent1>
    <a:accent2>
      <a:srgbClr val="FFBA00"/>
    </a:accent2>
    <a:accent3>
      <a:srgbClr val="ADB8FD"/>
    </a:accent3>
    <a:accent4>
      <a:srgbClr val="DADADA"/>
    </a:accent4>
    <a:accent5>
      <a:srgbClr val="C5F8F3"/>
    </a:accent5>
    <a:accent6>
      <a:srgbClr val="E7A800"/>
    </a:accent6>
    <a:hlink>
      <a:srgbClr val="FC0128"/>
    </a:hlink>
    <a:folHlink>
      <a:srgbClr val="00968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c:\my_data\templa~1\elec628.ppt</Template>
  <TotalTime>20711</TotalTime>
  <Pages>2</Pages>
  <Words>16898</Words>
  <Application>Microsoft Office PowerPoint</Application>
  <PresentationFormat>Letter Paper (8.5x11 in)</PresentationFormat>
  <Paragraphs>2634</Paragraphs>
  <Slides>120</Slides>
  <Notes>120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120</vt:i4>
      </vt:variant>
    </vt:vector>
  </HeadingPairs>
  <TitlesOfParts>
    <vt:vector size="125" baseType="lpstr">
      <vt:lpstr>Times New Roman</vt:lpstr>
      <vt:lpstr>Arial</vt:lpstr>
      <vt:lpstr>Courier New</vt:lpstr>
      <vt:lpstr>Wingdings</vt:lpstr>
      <vt:lpstr>elec628</vt:lpstr>
      <vt:lpstr>eXtensible Markup Language</vt:lpstr>
      <vt:lpstr>Conteúdo</vt:lpstr>
      <vt:lpstr>Bibliografia</vt:lpstr>
      <vt:lpstr>Tópico 1</vt:lpstr>
      <vt:lpstr>O que é XML?</vt:lpstr>
      <vt:lpstr>Porque XML?</vt:lpstr>
      <vt:lpstr>Quem controla XML?</vt:lpstr>
      <vt:lpstr>Uso de XML</vt:lpstr>
      <vt:lpstr>Outros Padrões Relacionados a XML</vt:lpstr>
      <vt:lpstr>Trabalhando com XML</vt:lpstr>
      <vt:lpstr>Estrutura de um Documento XML</vt:lpstr>
      <vt:lpstr>Entidades XML</vt:lpstr>
      <vt:lpstr>Atributos Especiais</vt:lpstr>
      <vt:lpstr>Instruções de Processamento</vt:lpstr>
      <vt:lpstr>Seções CDATA</vt:lpstr>
      <vt:lpstr>XML Bem Formada</vt:lpstr>
      <vt:lpstr>Projetando Documentos XML</vt:lpstr>
      <vt:lpstr>Atributos ou Elementos Filhos</vt:lpstr>
      <vt:lpstr>Exercício 1</vt:lpstr>
      <vt:lpstr>Tópico 2</vt:lpstr>
      <vt:lpstr>Porque Usar DTD?</vt:lpstr>
      <vt:lpstr>Associando DTD com Documento XML</vt:lpstr>
      <vt:lpstr>Construtos de DTD</vt:lpstr>
      <vt:lpstr>Declaração ELEMENT</vt:lpstr>
      <vt:lpstr>Declaração ELEMENT – Modelo de Conteúdo</vt:lpstr>
      <vt:lpstr>Declaração ATTLIST</vt:lpstr>
      <vt:lpstr>Atributos tipo ID, IDREF e IDREFS</vt:lpstr>
      <vt:lpstr>Atributos tipo ENTITY e ENTITIES</vt:lpstr>
      <vt:lpstr>Atributos tipo NMTOKEN e NMTOKENS</vt:lpstr>
      <vt:lpstr>Atributo tipo NOTATION</vt:lpstr>
      <vt:lpstr>DTD Interna</vt:lpstr>
      <vt:lpstr>Exemplo Escola</vt:lpstr>
      <vt:lpstr>Limitação de DTD</vt:lpstr>
      <vt:lpstr>Exercício 2</vt:lpstr>
      <vt:lpstr>O que é Esquema XML?</vt:lpstr>
      <vt:lpstr>Componentes de Esquema – Componentes Primários</vt:lpstr>
      <vt:lpstr>Componentes de Esquema – Componentes Secundários</vt:lpstr>
      <vt:lpstr>Componentes de Esquema – Componentes Auxiliares</vt:lpstr>
      <vt:lpstr>Estrutura do Arquivo de Esquema</vt:lpstr>
      <vt:lpstr>Associando Esquema a um Documento XML</vt:lpstr>
      <vt:lpstr>Espaço Identificadores (namespaces)</vt:lpstr>
      <vt:lpstr>Definição de Tipo Simples</vt:lpstr>
      <vt:lpstr>Restringindo Valores Usando Expressões Regular</vt:lpstr>
      <vt:lpstr>Definição de Tipo Complexo</vt:lpstr>
      <vt:lpstr>Declaração de Atributos</vt:lpstr>
      <vt:lpstr>Declaração de Elementos</vt:lpstr>
      <vt:lpstr>Declaração de Notações</vt:lpstr>
      <vt:lpstr>Definição de Grupos de Atributo</vt:lpstr>
      <vt:lpstr>Definição de Restrições de Identidade</vt:lpstr>
      <vt:lpstr>Definição de Grupos de Modelos</vt:lpstr>
      <vt:lpstr>Anotações</vt:lpstr>
      <vt:lpstr>Grupos de Modelos</vt:lpstr>
      <vt:lpstr>Curingas</vt:lpstr>
      <vt:lpstr>Uso de Atributos</vt:lpstr>
      <vt:lpstr>Tipos de Dados Internos</vt:lpstr>
      <vt:lpstr>Tipos Derivados Internos</vt:lpstr>
      <vt:lpstr>Exemplo Escola</vt:lpstr>
      <vt:lpstr>PowerPoint Presentation</vt:lpstr>
      <vt:lpstr>Exercício 3</vt:lpstr>
      <vt:lpstr>Tópico 3</vt:lpstr>
      <vt:lpstr>DOM – Document Object Model</vt:lpstr>
      <vt:lpstr>Objetos do DOM</vt:lpstr>
      <vt:lpstr>Objeto Node</vt:lpstr>
      <vt:lpstr>Propriedade nodeType</vt:lpstr>
      <vt:lpstr>Métodos do Objeto Node</vt:lpstr>
      <vt:lpstr>Objetos NodeList e NamedNodeMap</vt:lpstr>
      <vt:lpstr>Objeto Attr</vt:lpstr>
      <vt:lpstr>Objeto Element</vt:lpstr>
      <vt:lpstr>Objetos CharacterData e Text</vt:lpstr>
      <vt:lpstr>Objeto Document</vt:lpstr>
      <vt:lpstr>Usando DOM para criar Documentos XML</vt:lpstr>
      <vt:lpstr>Usando DOM para ler Documentos XML</vt:lpstr>
      <vt:lpstr>Resultado da Leitura</vt:lpstr>
      <vt:lpstr>Exercício 4</vt:lpstr>
      <vt:lpstr>Simple API for XML</vt:lpstr>
      <vt:lpstr>Lendo um Documento XML Usando SAX</vt:lpstr>
      <vt:lpstr>Lendo um Documento XML Usando SAX</vt:lpstr>
      <vt:lpstr>XML e Java</vt:lpstr>
      <vt:lpstr>Usando JAXP - DOM</vt:lpstr>
      <vt:lpstr>Usando JAXP – SAX</vt:lpstr>
      <vt:lpstr>Exercício 5</vt:lpstr>
      <vt:lpstr>JDOM</vt:lpstr>
      <vt:lpstr>Método Pull em Microsoft .NET</vt:lpstr>
      <vt:lpstr>Tópico 4</vt:lpstr>
      <vt:lpstr>Cascading Style Sheets (CSS)</vt:lpstr>
      <vt:lpstr>Exemplo da CSS com XML</vt:lpstr>
      <vt:lpstr>Seletores</vt:lpstr>
      <vt:lpstr>Tipos de Seletores</vt:lpstr>
      <vt:lpstr>Pseudo-elementos e Pseudo-Classes</vt:lpstr>
      <vt:lpstr>Valor das Propriedades</vt:lpstr>
      <vt:lpstr>Propriedades da Caixa</vt:lpstr>
      <vt:lpstr>Propriedades de Texto e Fonte</vt:lpstr>
      <vt:lpstr>Propriedades da Cor e Fundo</vt:lpstr>
      <vt:lpstr>Importando uma Folha de Estilo</vt:lpstr>
      <vt:lpstr>Exercício 6</vt:lpstr>
      <vt:lpstr>eXtended Stylesheet Language</vt:lpstr>
      <vt:lpstr>Conceito de XSL</vt:lpstr>
      <vt:lpstr>Exemplo de XSLT</vt:lpstr>
      <vt:lpstr>Execução do Exemplo</vt:lpstr>
      <vt:lpstr>XPATH</vt:lpstr>
      <vt:lpstr>Controlando a Saída</vt:lpstr>
      <vt:lpstr>Definindo Templates</vt:lpstr>
      <vt:lpstr>Variáveis e Parâmetros</vt:lpstr>
      <vt:lpstr>Lendo valores e Copiando Fragmentos do Documento</vt:lpstr>
      <vt:lpstr>Processamento Condicional</vt:lpstr>
      <vt:lpstr>Repetição</vt:lpstr>
      <vt:lpstr>Classificação</vt:lpstr>
      <vt:lpstr>Formatação de Números</vt:lpstr>
      <vt:lpstr>Importando Folhas de Estilo XSL</vt:lpstr>
      <vt:lpstr>Chamando Templates Nomeados</vt:lpstr>
      <vt:lpstr>Criando Elementos</vt:lpstr>
      <vt:lpstr>Criando Atributos</vt:lpstr>
      <vt:lpstr>Criando Texto</vt:lpstr>
      <vt:lpstr>Criando Comentários e Instruções de Processamento</vt:lpstr>
      <vt:lpstr>Exemplo – Criação de Menu</vt:lpstr>
      <vt:lpstr>Exemplo – Criação de Menu</vt:lpstr>
      <vt:lpstr>Transformação usando JAXP</vt:lpstr>
      <vt:lpstr>Transformação usando JAXP</vt:lpstr>
      <vt:lpstr>Exercício 7</vt:lpstr>
      <vt:lpstr>Estado de padrões do W3C 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Java - CPT</dc:title>
  <dc:subject>eXtensible Markup Language</dc:subject>
  <dc:creator>Devendra Tewari</dc:creator>
  <cp:keywords>XML, DTD, XSLT, DOM, SAX, Schemas, Esquemas, Namespaces, CSS, WML</cp:keywords>
  <dc:description>Referencias:_x000d_
Professional XML - Editora Ciência Moderna</dc:description>
  <cp:lastModifiedBy>Devendra Tewari</cp:lastModifiedBy>
  <cp:revision>996</cp:revision>
  <cp:lastPrinted>2000-12-07T19:55:53Z</cp:lastPrinted>
  <dcterms:created xsi:type="dcterms:W3CDTF">2000-12-07T21:03:49Z</dcterms:created>
  <dcterms:modified xsi:type="dcterms:W3CDTF">2018-03-08T18:28:30Z</dcterms:modified>
  <cp:category/>
</cp:coreProperties>
</file>