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8" Type="http://schemas.openxmlformats.org/officeDocument/2006/relationships/tableStyles" Target="tableStyles.xml" /><Relationship Id="rId1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6" Type="http://schemas.openxmlformats.org/officeDocument/2006/relationships/viewProps" Target="viewProps.xml" /><Relationship Id="rId1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chool-dtd.xml" TargetMode="Externa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3.org" TargetMode="External" /><Relationship Id="rId3" Type="http://schemas.openxmlformats.org/officeDocument/2006/relationships/hyperlink" Target="https://www.oasis-open.org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chool-schema.xml" TargetMode="Externa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jdom.org" TargetMode="Externa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eXtensible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Devendra</a:t>
            </a:r>
            <a:r>
              <a:rPr/>
              <a:t> </a:t>
            </a:r>
            <a:r>
              <a:rPr/>
              <a:t>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09,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Armazenagem de Documentos</a:t>
            </a:r>
          </a:p>
          <a:p>
            <a:pPr lvl="1"/>
            <a:r>
              <a:rPr/>
              <a:t>Intercâmbio de Dados</a:t>
            </a:r>
          </a:p>
          <a:p>
            <a:pPr lvl="2"/>
            <a:r>
              <a:rPr/>
              <a:t>Entre base de dados e aplicação</a:t>
            </a:r>
          </a:p>
          <a:p>
            <a:pPr lvl="2"/>
            <a:r>
              <a:rPr/>
              <a:t>Entre aplicações</a:t>
            </a:r>
          </a:p>
          <a:p>
            <a:pPr lvl="1"/>
            <a:r>
              <a:rPr/>
              <a:t>Armazenagem de Dados</a:t>
            </a:r>
          </a:p>
          <a:p>
            <a:pPr lvl="2"/>
            <a:r>
              <a:rPr/>
              <a:t>Base de dados</a:t>
            </a:r>
          </a:p>
          <a:p>
            <a:pPr lvl="2"/>
            <a:r>
              <a:rPr/>
              <a:t>Arquivos de configuração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Cascading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CSS significa Folhas de Estilo Em Cascata</a:t>
            </a:r>
          </a:p>
          <a:p>
            <a:pPr lvl="1"/>
            <a:r>
              <a:rPr/>
              <a:t>É utilizada com HTML</a:t>
            </a:r>
          </a:p>
          <a:p>
            <a:pPr lvl="1"/>
            <a:r>
              <a:rPr/>
              <a:t>Pode ser utilizada com XML</a:t>
            </a:r>
          </a:p>
          <a:p>
            <a:pPr lvl="1"/>
            <a:r>
              <a:rPr/>
              <a:t>Determina a formatação visual dos elementos</a:t>
            </a:r>
          </a:p>
          <a:p>
            <a:pPr lvl="1"/>
            <a:r>
              <a:rPr/>
              <a:t>Qualquer navegador com suporte a CSS pode formatar os elementos</a:t>
            </a:r>
          </a:p>
          <a:p>
            <a:pPr lvl="2"/>
            <a:r>
              <a:rPr/>
              <a:t>IE 5.x ou superior</a:t>
            </a:r>
          </a:p>
          <a:p>
            <a:pPr lvl="2"/>
            <a:r>
              <a:rPr/>
              <a:t>Netscape 6.x ou superior</a:t>
            </a:r>
          </a:p>
          <a:p>
            <a:pPr lvl="1"/>
            <a:r>
              <a:rPr/>
              <a:t>Padrão atualmente no nível 2 (CSS2)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uso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CSS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Vamos abrir este documento XML em IE 5.0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encoding="ISO-8859-1"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&lt;?XML:stylesheet</a:t>
            </a:r>
            <a:r>
              <a:rPr sz="1800">
                <a:latin typeface="Courier"/>
              </a:rPr>
              <a:t> type="text/css" href="artigo.css"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&lt;artigo&gt;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&lt;titulo&gt;</a:t>
            </a:r>
            <a:r>
              <a:rPr sz="1800">
                <a:latin typeface="Courier"/>
              </a:rPr>
              <a:t>Frederico o Grande encontra Bach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&lt;/titulo&gt;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&lt;autor&gt;</a:t>
            </a:r>
            <a:r>
              <a:rPr sz="1800">
                <a:latin typeface="Courier"/>
              </a:rPr>
              <a:t>Johann Nikolaus Forkel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&lt;/autor&gt;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&lt;paragrafo&gt;</a:t>
            </a:r>
            <a:br/>
            <a:r>
              <a:rPr sz="1800">
                <a:latin typeface="Courier"/>
              </a:rPr>
              <a:t>    Uma noite, quando ele estava acabando de preparar a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&lt;instrumento&gt;</a:t>
            </a:r>
            <a:r>
              <a:rPr sz="1800">
                <a:latin typeface="Courier"/>
              </a:rPr>
              <a:t>flauta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&lt;/instrumento&gt;</a:t>
            </a:r>
            <a:r>
              <a:rPr sz="1800">
                <a:latin typeface="Courier"/>
              </a:rPr>
              <a:t> e seus músicos estavam</a:t>
            </a:r>
            <a:br/>
            <a:r>
              <a:rPr sz="1800">
                <a:latin typeface="Courier"/>
              </a:rPr>
              <a:t>    reunidos, um oficial trouxe a lista de convidados.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&lt;/paragrafo&gt;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&lt;/artigo&gt;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uso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CSS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artigo.css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instrumento { </a:t>
            </a:r>
            <a:r>
              <a:rPr sz="1800" b="1">
                <a:solidFill>
                  <a:srgbClr val="007020"/>
                </a:solidFill>
                <a:latin typeface="Courier"/>
              </a:rPr>
              <a:t>display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inline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artigo, titulo, autor, paragrafo { </a:t>
            </a:r>
            <a:r>
              <a:rPr sz="1800" b="1">
                <a:solidFill>
                  <a:srgbClr val="007020"/>
                </a:solidFill>
                <a:latin typeface="Courier"/>
              </a:rPr>
              <a:t>display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block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titulo { </a:t>
            </a:r>
            <a:r>
              <a:rPr sz="1800" b="1">
                <a:solidFill>
                  <a:srgbClr val="007020"/>
                </a:solidFill>
                <a:latin typeface="Courier"/>
              </a:rPr>
              <a:t>font-size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1.3em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autor { </a:t>
            </a:r>
            <a:r>
              <a:rPr sz="1800" b="1">
                <a:solidFill>
                  <a:srgbClr val="007020"/>
                </a:solidFill>
                <a:latin typeface="Courier"/>
              </a:rPr>
              <a:t>font-style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italic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artigo, titulo, autor, paragrafo { </a:t>
            </a:r>
            <a:r>
              <a:rPr sz="1800" b="1">
                <a:solidFill>
                  <a:srgbClr val="007020"/>
                </a:solidFill>
                <a:latin typeface="Courier"/>
              </a:rPr>
              <a:t>margin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0.5em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instrumento { </a:t>
            </a:r>
            <a:r>
              <a:rPr sz="1800" b="1">
                <a:solidFill>
                  <a:srgbClr val="007020"/>
                </a:solidFill>
                <a:latin typeface="Courier"/>
              </a:rPr>
              <a:t>font-style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italic</a:t>
            </a:r>
            <a:r>
              <a:rPr sz="1800">
                <a:latin typeface="Courier"/>
              </a:rPr>
              <a:t> }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Uma folha de estilo contém um conjunto de regras compostas de</a:t>
            </a:r>
          </a:p>
          <a:p>
            <a:pPr lvl="2"/>
            <a:r>
              <a:rPr/>
              <a:t>Seletores</a:t>
            </a:r>
          </a:p>
          <a:p>
            <a:pPr lvl="2"/>
            <a:r>
              <a:rPr/>
              <a:t>Blocos de declarações</a:t>
            </a:r>
          </a:p>
          <a:p>
            <a:pPr lvl="1"/>
            <a:r>
              <a:rPr/>
              <a:t>Um seletor especifica um ou mais elemento XML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artigo, titulo, autor, paragrafo { </a:t>
            </a:r>
            <a:r>
              <a:rPr sz="1800" b="1">
                <a:solidFill>
                  <a:srgbClr val="007020"/>
                </a:solidFill>
                <a:latin typeface="Courier"/>
              </a:rPr>
              <a:t>display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block</a:t>
            </a:r>
            <a:r>
              <a:rPr sz="1800">
                <a:latin typeface="Courier"/>
              </a:rPr>
              <a:t> }</a:t>
            </a:r>
          </a:p>
          <a:p>
            <a:pPr lvl="2"/>
            <a:r>
              <a:rPr sz="1800">
                <a:latin typeface="Courier"/>
              </a:rPr>
              <a:t>artigo</a:t>
            </a:r>
            <a:r>
              <a:rPr/>
              <a:t>, </a:t>
            </a:r>
            <a:r>
              <a:rPr sz="1800">
                <a:latin typeface="Courier"/>
              </a:rPr>
              <a:t>titulo</a:t>
            </a:r>
            <a:r>
              <a:rPr/>
              <a:t>, </a:t>
            </a:r>
            <a:r>
              <a:rPr sz="1800">
                <a:latin typeface="Courier"/>
              </a:rPr>
              <a:t>autor</a:t>
            </a:r>
            <a:r>
              <a:rPr/>
              <a:t> e </a:t>
            </a:r>
            <a:r>
              <a:rPr sz="1800">
                <a:latin typeface="Courier"/>
              </a:rPr>
              <a:t>paragrafo</a:t>
            </a:r>
            <a:r>
              <a:rPr/>
              <a:t> são seletores</a:t>
            </a:r>
          </a:p>
          <a:p>
            <a:pPr lvl="2"/>
            <a:r>
              <a:rPr/>
              <a:t>A declaração CSS começa depois de </a:t>
            </a:r>
            <a:r>
              <a:rPr sz="1800">
                <a:latin typeface="Courier"/>
              </a:rPr>
              <a:t>{</a:t>
            </a:r>
            <a:r>
              <a:rPr/>
              <a:t> e termina com </a:t>
            </a:r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Seletores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Seletor Universal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blue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tipo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H1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blue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classe (válido somente para HTML)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</a:t>
            </a:r>
            <a:r>
              <a:rPr sz="1800">
                <a:solidFill>
                  <a:srgbClr val="06287E"/>
                </a:solidFill>
                <a:latin typeface="Courier"/>
              </a:rPr>
              <a:t>.titulo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red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ID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H1</a:t>
            </a:r>
            <a:r>
              <a:rPr sz="1800">
                <a:solidFill>
                  <a:srgbClr val="BC7A00"/>
                </a:solidFill>
                <a:latin typeface="Courier"/>
              </a:rPr>
              <a:t>#chapter1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text-align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center</a:t>
            </a:r>
            <a:r>
              <a:rPr sz="1800">
                <a:latin typeface="Courier"/>
              </a:rPr>
              <a:t> }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Mais</a:t>
            </a:r>
            <a:r>
              <a:rPr/>
              <a:t> </a:t>
            </a: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Seletores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Seletor de descendente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paragrafo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blue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instrumento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blue</a:t>
            </a:r>
            <a:r>
              <a:rPr sz="1800">
                <a:latin typeface="Courier"/>
              </a:rPr>
              <a:t>; </a:t>
            </a:r>
            <a:r>
              <a:rPr sz="1800" b="1">
                <a:solidFill>
                  <a:srgbClr val="007020"/>
                </a:solidFill>
                <a:latin typeface="Courier"/>
              </a:rPr>
              <a:t>font-style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italic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paragrafo instrumento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red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filho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BODY &gt; P {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line-height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1.3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irmão adjacente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H1 + H2 { </a:t>
            </a:r>
            <a:r>
              <a:rPr sz="1800" b="1">
                <a:solidFill>
                  <a:srgbClr val="007020"/>
                </a:solidFill>
                <a:latin typeface="Courier"/>
              </a:rPr>
              <a:t>margin-top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-5mm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Seletor de atributos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*[LANG=fr] { </a:t>
            </a:r>
            <a:r>
              <a:rPr sz="1800" b="1">
                <a:solidFill>
                  <a:srgbClr val="007020"/>
                </a:solidFill>
                <a:latin typeface="Courier"/>
              </a:rPr>
              <a:t>display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none</a:t>
            </a:r>
            <a:r>
              <a:rPr sz="1800">
                <a:latin typeface="Courier"/>
              </a:rPr>
              <a:t> }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Pseudo-elementos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Pseudo-classes</a:t>
            </a:r>
          </a:p>
          <a:p>
            <a:pPr lvl="2"/>
            <a:r>
              <a:rPr sz="1800">
                <a:latin typeface="Courier"/>
              </a:rPr>
              <a:t>:first-child</a:t>
            </a:r>
            <a:r>
              <a:rPr/>
              <a:t>, </a:t>
            </a:r>
            <a:r>
              <a:rPr sz="1800">
                <a:latin typeface="Courier"/>
              </a:rPr>
              <a:t>:link</a:t>
            </a:r>
            <a:r>
              <a:rPr/>
              <a:t>, </a:t>
            </a:r>
            <a:r>
              <a:rPr sz="1800">
                <a:latin typeface="Courier"/>
              </a:rPr>
              <a:t>:visited</a:t>
            </a:r>
            <a:r>
              <a:rPr/>
              <a:t>, </a:t>
            </a:r>
            <a:r>
              <a:rPr sz="1800">
                <a:latin typeface="Courier"/>
              </a:rPr>
              <a:t>:hover</a:t>
            </a:r>
            <a:r>
              <a:rPr/>
              <a:t>, </a:t>
            </a:r>
            <a:r>
              <a:rPr sz="1800">
                <a:latin typeface="Courier"/>
              </a:rPr>
              <a:t>:active</a:t>
            </a:r>
            <a:r>
              <a:rPr/>
              <a:t>, </a:t>
            </a:r>
            <a:r>
              <a:rPr sz="1800">
                <a:latin typeface="Courier"/>
              </a:rPr>
              <a:t>:focus</a:t>
            </a:r>
            <a:r>
              <a:rPr/>
              <a:t> e </a:t>
            </a:r>
            <a:r>
              <a:rPr sz="1800">
                <a:latin typeface="Courier"/>
              </a:rPr>
              <a:t>:lang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 &gt; P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:first-child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text-indent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A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:link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red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A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:focus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background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yellow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HTML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:lang(fr)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quotes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'« 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 »'</a:t>
            </a:r>
            <a:r>
              <a:rPr sz="1800">
                <a:latin typeface="Courier"/>
              </a:rPr>
              <a:t> }</a:t>
            </a:r>
          </a:p>
          <a:p>
            <a:pPr lvl="1"/>
            <a:r>
              <a:rPr/>
              <a:t>Pseudo-elementos</a:t>
            </a:r>
          </a:p>
          <a:p>
            <a:pPr lvl="2"/>
            <a:r>
              <a:rPr sz="1800">
                <a:latin typeface="Courier"/>
              </a:rPr>
              <a:t>:first-line</a:t>
            </a:r>
            <a:r>
              <a:rPr/>
              <a:t>, </a:t>
            </a:r>
            <a:r>
              <a:rPr sz="1800">
                <a:latin typeface="Courier"/>
              </a:rPr>
              <a:t>:first-letter</a:t>
            </a:r>
            <a:r>
              <a:rPr/>
              <a:t>, </a:t>
            </a:r>
            <a:r>
              <a:rPr sz="1800">
                <a:latin typeface="Courier"/>
              </a:rPr>
              <a:t>:before</a:t>
            </a:r>
            <a:r>
              <a:rPr/>
              <a:t> e </a:t>
            </a:r>
            <a:r>
              <a:rPr sz="1800">
                <a:latin typeface="Courier"/>
              </a:rPr>
              <a:t>:after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:first-line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text-transform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uppercase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P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:first-letter</a:t>
            </a:r>
            <a:r>
              <a:rPr sz="1800">
                <a:latin typeface="Courier"/>
              </a:rPr>
              <a:t> { 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green</a:t>
            </a:r>
            <a:r>
              <a:rPr sz="1800">
                <a:latin typeface="Courier"/>
              </a:rPr>
              <a:t>; </a:t>
            </a:r>
            <a:r>
              <a:rPr sz="1800" b="1">
                <a:solidFill>
                  <a:srgbClr val="007020"/>
                </a:solidFill>
                <a:latin typeface="Courier"/>
              </a:rPr>
              <a:t>font-size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200%</a:t>
            </a:r>
            <a:r>
              <a:rPr sz="1800">
                <a:latin typeface="Courier"/>
              </a:rPr>
              <a:t> }</a:t>
            </a:r>
            <a:br/>
            <a:r>
              <a:rPr sz="1800">
                <a:latin typeface="Courier"/>
              </a:rPr>
              <a:t>H1</a:t>
            </a:r>
            <a:r>
              <a:rPr sz="1800" b="1" i="1">
                <a:solidFill>
                  <a:srgbClr val="60A0B0"/>
                </a:solidFill>
                <a:latin typeface="Courier"/>
              </a:rPr>
              <a:t>:before</a:t>
            </a:r>
            <a:r>
              <a:rPr sz="1800">
                <a:latin typeface="Courier"/>
              </a:rPr>
              <a:t> {</a:t>
            </a:r>
            <a:r>
              <a:rPr sz="1800" b="1">
                <a:solidFill>
                  <a:srgbClr val="007020"/>
                </a:solidFill>
                <a:latin typeface="Courier"/>
              </a:rPr>
              <a:t>content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06287E"/>
                </a:solidFill>
                <a:latin typeface="Courier"/>
              </a:rPr>
              <a:t>counter</a:t>
            </a:r>
            <a:r>
              <a:rPr sz="1800">
                <a:latin typeface="Courier"/>
              </a:rPr>
              <a:t>(chapno, </a:t>
            </a:r>
            <a:r>
              <a:rPr sz="1800">
                <a:solidFill>
                  <a:srgbClr val="40A070"/>
                </a:solidFill>
                <a:latin typeface="Courier"/>
              </a:rPr>
              <a:t>upper-roman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4070A0"/>
                </a:solidFill>
                <a:latin typeface="Courier"/>
              </a:rPr>
              <a:t>". "</a:t>
            </a:r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Propriedades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Propriedades estão contidas dentro de um bloco de declaração</a:t>
            </a:r>
          </a:p>
          <a:p>
            <a:pPr lvl="1"/>
            <a:r>
              <a:rPr/>
              <a:t>Valores de alguns tipos básicos</a:t>
            </a:r>
          </a:p>
          <a:p>
            <a:pPr lvl="1"/>
            <a:r>
              <a:rPr/>
              <a:t>Comprimento</a:t>
            </a:r>
          </a:p>
          <a:p>
            <a:pPr lvl="2"/>
            <a:r>
              <a:rPr/>
              <a:t>Um número seguido de uma unidade de medida como </a:t>
            </a:r>
            <a:r>
              <a:rPr sz="1800">
                <a:latin typeface="Courier"/>
              </a:rPr>
              <a:t>em</a:t>
            </a:r>
            <a:r>
              <a:rPr/>
              <a:t>, </a:t>
            </a:r>
            <a:r>
              <a:rPr sz="1800">
                <a:latin typeface="Courier"/>
              </a:rPr>
              <a:t>px</a:t>
            </a:r>
            <a:r>
              <a:rPr/>
              <a:t>, </a:t>
            </a:r>
            <a:r>
              <a:rPr sz="1800">
                <a:latin typeface="Courier"/>
              </a:rPr>
              <a:t>cm</a:t>
            </a:r>
            <a:r>
              <a:rPr/>
              <a:t> e </a:t>
            </a:r>
            <a:r>
              <a:rPr sz="1800">
                <a:latin typeface="Courier"/>
              </a:rPr>
              <a:t>mm</a:t>
            </a:r>
          </a:p>
          <a:p>
            <a:pPr lvl="1"/>
            <a:r>
              <a:rPr/>
              <a:t>Porcentagem</a:t>
            </a:r>
          </a:p>
          <a:p>
            <a:pPr lvl="1"/>
            <a:r>
              <a:rPr/>
              <a:t>Cor</a:t>
            </a:r>
          </a:p>
          <a:p>
            <a:pPr lvl="2"/>
            <a:r>
              <a:rPr/>
              <a:t>Um valor hexadecimal, por exemplo, </a:t>
            </a:r>
            <a:r>
              <a:rPr sz="1800">
                <a:latin typeface="Courier"/>
              </a:rPr>
              <a:t>#FFFFFF</a:t>
            </a:r>
            <a:r>
              <a:rPr/>
              <a:t> é a cor branca</a:t>
            </a:r>
          </a:p>
          <a:p>
            <a:pPr lvl="2"/>
            <a:r>
              <a:rPr/>
              <a:t>Uma especificação RGB explicita, por exemplo, </a:t>
            </a:r>
            <a:r>
              <a:rPr sz="1800">
                <a:latin typeface="Courier"/>
              </a:rPr>
              <a:t>rgb(0, 0, 255)</a:t>
            </a:r>
            <a:r>
              <a:rPr/>
              <a:t> ou </a:t>
            </a:r>
            <a:r>
              <a:rPr sz="1800">
                <a:latin typeface="Courier"/>
              </a:rPr>
              <a:t>rgb(0%, 0%, 100%)</a:t>
            </a:r>
          </a:p>
          <a:p>
            <a:pPr lvl="2"/>
            <a:r>
              <a:rPr/>
              <a:t>Palavras chaves</a:t>
            </a:r>
          </a:p>
          <a:p>
            <a:pPr lvl="1"/>
            <a:r>
              <a:rPr/>
              <a:t>URL (para imagens)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Propriedades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Caixa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Os elementos são pintados dentro de uma caixa, retângulo por padrão</a:t>
            </a:r>
          </a:p>
          <a:p>
            <a:pPr lvl="1"/>
            <a:r>
              <a:rPr/>
              <a:t>Display</a:t>
            </a:r>
          </a:p>
          <a:p>
            <a:pPr lvl="2"/>
            <a:r>
              <a:rPr sz="1800">
                <a:latin typeface="Courier"/>
              </a:rPr>
              <a:t>display: block</a:t>
            </a:r>
            <a:r>
              <a:rPr/>
              <a:t> cria um novo bloco contendo o texto do elemento</a:t>
            </a:r>
          </a:p>
          <a:p>
            <a:pPr lvl="2"/>
            <a:r>
              <a:rPr sz="1800">
                <a:latin typeface="Courier"/>
              </a:rPr>
              <a:t>display: inline</a:t>
            </a:r>
            <a:r>
              <a:rPr/>
              <a:t> evita criar um novo bloco e mostra o texto dentro do bloco do elemento pai</a:t>
            </a:r>
          </a:p>
          <a:p>
            <a:pPr lvl="2"/>
            <a:r>
              <a:rPr sz="1800">
                <a:latin typeface="Courier"/>
              </a:rPr>
              <a:t>display: none</a:t>
            </a:r>
            <a:r>
              <a:rPr/>
              <a:t> suprime o elemento</a:t>
            </a:r>
          </a:p>
          <a:p>
            <a:pPr lvl="1"/>
            <a:r>
              <a:rPr/>
              <a:t>Margem</a:t>
            </a:r>
          </a:p>
          <a:p>
            <a:pPr lvl="2"/>
            <a:r>
              <a:rPr sz="1800">
                <a:latin typeface="Courier"/>
              </a:rPr>
              <a:t>margin-top</a:t>
            </a:r>
            <a:r>
              <a:rPr/>
              <a:t>, </a:t>
            </a:r>
            <a:r>
              <a:rPr sz="1800">
                <a:latin typeface="Courier"/>
              </a:rPr>
              <a:t>margin-right</a:t>
            </a:r>
            <a:r>
              <a:rPr/>
              <a:t>, </a:t>
            </a:r>
            <a:r>
              <a:rPr sz="1800">
                <a:latin typeface="Courier"/>
              </a:rPr>
              <a:t>margin-bottom</a:t>
            </a:r>
            <a:r>
              <a:rPr/>
              <a:t> e </a:t>
            </a:r>
            <a:r>
              <a:rPr sz="1800">
                <a:latin typeface="Courier"/>
              </a:rPr>
              <a:t>margin-left</a:t>
            </a:r>
            <a:r>
              <a:rPr/>
              <a:t>, ou apenas </a:t>
            </a:r>
            <a:r>
              <a:rPr sz="1800">
                <a:latin typeface="Courier"/>
              </a:rPr>
              <a:t>margin</a:t>
            </a:r>
          </a:p>
          <a:p>
            <a:pPr lvl="1"/>
            <a:r>
              <a:rPr/>
              <a:t>Padding</a:t>
            </a:r>
          </a:p>
          <a:p>
            <a:pPr lvl="2"/>
            <a:r>
              <a:rPr sz="1800">
                <a:latin typeface="Courier"/>
              </a:rPr>
              <a:t>padding-top</a:t>
            </a:r>
            <a:r>
              <a:rPr/>
              <a:t>, </a:t>
            </a:r>
            <a:r>
              <a:rPr sz="1800">
                <a:latin typeface="Courier"/>
              </a:rPr>
              <a:t>padding-right</a:t>
            </a:r>
            <a:r>
              <a:rPr/>
              <a:t>, </a:t>
            </a:r>
            <a:r>
              <a:rPr sz="1800">
                <a:latin typeface="Courier"/>
              </a:rPr>
              <a:t>padding-bottom</a:t>
            </a:r>
            <a:r>
              <a:rPr/>
              <a:t> e </a:t>
            </a:r>
            <a:r>
              <a:rPr sz="1800">
                <a:latin typeface="Courier"/>
              </a:rPr>
              <a:t>padding-left</a:t>
            </a:r>
            <a:r>
              <a:rPr/>
              <a:t>, ou apenas </a:t>
            </a:r>
            <a:r>
              <a:rPr sz="1800">
                <a:latin typeface="Courier"/>
              </a:rPr>
              <a:t>padding</a:t>
            </a:r>
          </a:p>
          <a:p>
            <a:pPr lvl="1"/>
            <a:r>
              <a:rPr/>
              <a:t>Borda</a:t>
            </a:r>
          </a:p>
          <a:p>
            <a:pPr lvl="2"/>
            <a:r>
              <a:rPr/>
              <a:t>Tipo </a:t>
            </a:r>
            <a:r>
              <a:rPr sz="1800">
                <a:latin typeface="Courier"/>
              </a:rPr>
              <a:t>none</a:t>
            </a:r>
            <a:r>
              <a:rPr/>
              <a:t>, </a:t>
            </a:r>
            <a:r>
              <a:rPr sz="1800">
                <a:latin typeface="Courier"/>
              </a:rPr>
              <a:t>dotted</a:t>
            </a:r>
            <a:r>
              <a:rPr/>
              <a:t>, </a:t>
            </a:r>
            <a:r>
              <a:rPr sz="1800">
                <a:latin typeface="Courier"/>
              </a:rPr>
              <a:t>dashed</a:t>
            </a:r>
            <a:r>
              <a:rPr/>
              <a:t>, </a:t>
            </a:r>
            <a:r>
              <a:rPr sz="1800">
                <a:latin typeface="Courier"/>
              </a:rPr>
              <a:t>solid</a:t>
            </a:r>
            <a:r>
              <a:rPr/>
              <a:t>, </a:t>
            </a:r>
            <a:r>
              <a:rPr sz="1800">
                <a:latin typeface="Courier"/>
              </a:rPr>
              <a:t>double</a:t>
            </a:r>
            <a:r>
              <a:rPr/>
              <a:t>, </a:t>
            </a:r>
            <a:r>
              <a:rPr sz="1800">
                <a:latin typeface="Courier"/>
              </a:rPr>
              <a:t>groove</a:t>
            </a:r>
            <a:r>
              <a:rPr/>
              <a:t>, </a:t>
            </a:r>
            <a:r>
              <a:rPr sz="1800">
                <a:latin typeface="Courier"/>
              </a:rPr>
              <a:t>ridge</a:t>
            </a:r>
            <a:r>
              <a:rPr/>
              <a:t>, </a:t>
            </a:r>
            <a:r>
              <a:rPr sz="1800">
                <a:latin typeface="Courier"/>
              </a:rPr>
              <a:t>inset</a:t>
            </a:r>
            <a:r>
              <a:rPr/>
              <a:t>, ou </a:t>
            </a:r>
            <a:r>
              <a:rPr sz="1800">
                <a:latin typeface="Courier"/>
              </a:rPr>
              <a:t>outset</a:t>
            </a:r>
            <a:r>
              <a:rPr/>
              <a:t>, por exemplo, </a:t>
            </a:r>
            <a:r>
              <a:rPr sz="1800">
                <a:latin typeface="Courier"/>
              </a:rPr>
              <a:t>border: solid, dotted, double, inset;</a:t>
            </a:r>
          </a:p>
          <a:p>
            <a:pPr lvl="2"/>
            <a:r>
              <a:rPr/>
              <a:t>Largura </a:t>
            </a:r>
            <a:r>
              <a:rPr sz="1800">
                <a:latin typeface="Courier"/>
              </a:rPr>
              <a:t>border-top-width</a:t>
            </a:r>
            <a:r>
              <a:rPr/>
              <a:t>, </a:t>
            </a:r>
            <a:r>
              <a:rPr sz="1800">
                <a:latin typeface="Courier"/>
              </a:rPr>
              <a:t>border-right-width</a:t>
            </a:r>
            <a:r>
              <a:rPr/>
              <a:t>, </a:t>
            </a:r>
            <a:r>
              <a:rPr sz="1800">
                <a:latin typeface="Courier"/>
              </a:rPr>
              <a:t>border-bottom-width</a:t>
            </a:r>
            <a:r>
              <a:rPr/>
              <a:t> e </a:t>
            </a:r>
            <a:r>
              <a:rPr sz="1800">
                <a:latin typeface="Courier"/>
              </a:rPr>
              <a:t>border-left-width</a:t>
            </a:r>
            <a:r>
              <a:rPr/>
              <a:t>, ou apenas </a:t>
            </a:r>
            <a:r>
              <a:rPr sz="1800">
                <a:latin typeface="Courier"/>
              </a:rPr>
              <a:t>border-width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Propriedades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Fonte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Nome da fonte - </a:t>
            </a:r>
            <a:r>
              <a:rPr sz="1800">
                <a:latin typeface="Courier"/>
              </a:rPr>
              <a:t>font-family</a:t>
            </a:r>
          </a:p>
          <a:p>
            <a:pPr lvl="1"/>
            <a:r>
              <a:rPr/>
              <a:t>Comprimento da fonte - </a:t>
            </a:r>
            <a:r>
              <a:rPr sz="1800">
                <a:latin typeface="Courier"/>
              </a:rPr>
              <a:t>font-size</a:t>
            </a:r>
          </a:p>
          <a:p>
            <a:pPr lvl="1"/>
            <a:r>
              <a:rPr/>
              <a:t>Estilo e peso - </a:t>
            </a:r>
            <a:r>
              <a:rPr sz="1800">
                <a:latin typeface="Courier"/>
              </a:rPr>
              <a:t>font-style</a:t>
            </a:r>
            <a:r>
              <a:rPr/>
              <a:t> e </a:t>
            </a:r>
            <a:r>
              <a:rPr sz="1800">
                <a:latin typeface="Courier"/>
              </a:rPr>
              <a:t>font-weight</a:t>
            </a:r>
          </a:p>
          <a:p>
            <a:pPr lvl="1"/>
            <a:r>
              <a:rPr/>
              <a:t>Alinhamento do Texto - </a:t>
            </a:r>
            <a:r>
              <a:rPr sz="1800">
                <a:latin typeface="Courier"/>
              </a:rPr>
              <a:t>text-align</a:t>
            </a:r>
            <a:r>
              <a:rPr/>
              <a:t> e </a:t>
            </a:r>
            <a:r>
              <a:rPr sz="1800">
                <a:latin typeface="Courier"/>
              </a:rPr>
              <a:t>vertical-align</a:t>
            </a:r>
          </a:p>
          <a:p>
            <a:pPr lvl="1"/>
            <a:r>
              <a:rPr/>
              <a:t>Endentação e Altura de Linha - </a:t>
            </a:r>
            <a:r>
              <a:rPr sz="1800">
                <a:latin typeface="Courier"/>
              </a:rPr>
              <a:t>text-indent</a:t>
            </a:r>
            <a:r>
              <a:rPr/>
              <a:t> e </a:t>
            </a:r>
            <a:r>
              <a:rPr sz="1800">
                <a:latin typeface="Courier"/>
              </a:rPr>
              <a:t>line-height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Outros</a:t>
            </a:r>
            <a:r>
              <a:rPr/>
              <a:t> </a:t>
            </a:r>
            <a:r>
              <a:rPr/>
              <a:t>Padrões</a:t>
            </a:r>
            <a:r>
              <a:rPr/>
              <a:t> </a:t>
            </a:r>
            <a:r>
              <a:rPr/>
              <a:t>Relacionados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Espaços identificadores (namespaces)</a:t>
            </a:r>
          </a:p>
          <a:p>
            <a:pPr lvl="1"/>
            <a:r>
              <a:rPr/>
              <a:t>XPATH</a:t>
            </a:r>
          </a:p>
          <a:p>
            <a:pPr lvl="1"/>
            <a:r>
              <a:rPr/>
              <a:t>Folhas de Estilo (style-sheets)</a:t>
            </a:r>
          </a:p>
          <a:p>
            <a:pPr lvl="2"/>
            <a:r>
              <a:rPr/>
              <a:t>CSS</a:t>
            </a:r>
          </a:p>
          <a:p>
            <a:pPr lvl="2"/>
            <a:r>
              <a:rPr/>
              <a:t>XSL</a:t>
            </a:r>
          </a:p>
          <a:p>
            <a:pPr lvl="1"/>
            <a:r>
              <a:rPr/>
              <a:t>DOM e SAX</a:t>
            </a:r>
          </a:p>
          <a:p>
            <a:pPr lvl="1"/>
            <a:r>
              <a:rPr/>
              <a:t>XLink e XPointer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Propriedades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Cor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Fundo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 do primeiro plano - </a:t>
            </a:r>
            <a:r>
              <a:rPr sz="1800">
                <a:latin typeface="Courier"/>
              </a:rPr>
              <a:t>color</a:t>
            </a:r>
          </a:p>
          <a:p>
            <a:pPr lvl="1"/>
            <a:r>
              <a:rPr/>
              <a:t>Cor de fundo - </a:t>
            </a:r>
            <a:r>
              <a:rPr sz="1800">
                <a:latin typeface="Courier"/>
              </a:rPr>
              <a:t>background-color</a:t>
            </a:r>
          </a:p>
          <a:p>
            <a:pPr lvl="1"/>
            <a:r>
              <a:rPr/>
              <a:t>Cor da borda - </a:t>
            </a:r>
            <a:r>
              <a:rPr sz="1800">
                <a:latin typeface="Courier"/>
              </a:rPr>
              <a:t>border-color</a:t>
            </a:r>
          </a:p>
          <a:p>
            <a:pPr lvl="1"/>
            <a:r>
              <a:rPr/>
              <a:t>Imagem de fundo - </a:t>
            </a:r>
            <a:r>
              <a:rPr sz="1800">
                <a:latin typeface="Courier"/>
              </a:rPr>
              <a:t>background-image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Importando</a:t>
            </a:r>
            <a:r>
              <a:rPr/>
              <a:t> </a:t>
            </a:r>
            <a:r>
              <a:rPr/>
              <a:t>uma</a:t>
            </a:r>
            <a:r>
              <a:rPr/>
              <a:t> </a:t>
            </a:r>
            <a:r>
              <a:rPr/>
              <a:t>Folha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Estilo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Uma folha de estilo pode ser importada dentro da outra</a:t>
            </a:r>
          </a:p>
          <a:p>
            <a:pPr lvl="1"/>
            <a:r>
              <a:rPr/>
              <a:t>Regras especificadas no arquivo atual sobrepõem as regras do arquivo importado</a:t>
            </a:r>
          </a:p>
          <a:p>
            <a:pPr lvl="1"/>
            <a:r>
              <a:rPr/>
              <a:t>Utilizamos </a:t>
            </a:r>
            <a:r>
              <a:rPr sz="1800">
                <a:latin typeface="Courier"/>
              </a:rPr>
              <a:t>@import</a:t>
            </a:r>
            <a:r>
              <a:rPr/>
              <a:t> para fazer a importação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@import url(http://www</a:t>
            </a:r>
            <a:r>
              <a:rPr sz="1800">
                <a:solidFill>
                  <a:srgbClr val="40A07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w3</a:t>
            </a:r>
            <a:r>
              <a:rPr sz="1800">
                <a:solidFill>
                  <a:srgbClr val="40A07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org/css/</a:t>
            </a:r>
            <a:r>
              <a:rPr sz="1800">
                <a:solidFill>
                  <a:srgbClr val="40A070"/>
                </a:solidFill>
                <a:latin typeface="Courier"/>
              </a:rPr>
              <a:t>default.</a:t>
            </a:r>
            <a:r>
              <a:rPr sz="1800">
                <a:latin typeface="Courier"/>
              </a:rPr>
              <a:t>css);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Crie um documento CSS para mostrar o catálogo de livros dentro do browser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Transformando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XSL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eXtended</a:t>
            </a:r>
            <a:r>
              <a:rPr/>
              <a:t> </a:t>
            </a:r>
            <a:r>
              <a:rPr/>
              <a:t>Stylesheet</a:t>
            </a:r>
            <a:r>
              <a:rPr/>
              <a:t> </a:t>
            </a:r>
            <a:r>
              <a:rPr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CSS faz transformações básicas</a:t>
            </a:r>
          </a:p>
          <a:p>
            <a:pPr lvl="1"/>
            <a:r>
              <a:rPr/>
              <a:t>Queremos transformar</a:t>
            </a:r>
          </a:p>
          <a:p>
            <a:pPr lvl="2"/>
            <a:r>
              <a:rPr/>
              <a:t>XML para XML</a:t>
            </a:r>
          </a:p>
          <a:p>
            <a:pPr lvl="2"/>
            <a:r>
              <a:rPr/>
              <a:t>XML para HTML</a:t>
            </a:r>
          </a:p>
          <a:p>
            <a:pPr lvl="2"/>
            <a:r>
              <a:rPr/>
              <a:t>Agrupar, filtrar, calcular e classificar</a:t>
            </a:r>
          </a:p>
          <a:p>
            <a:pPr lvl="1"/>
            <a:r>
              <a:rPr/>
              <a:t>Não estamos falando em deixar de usar a CSS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Conceito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processo de usar XSLT</a:t>
            </a:r>
          </a:p>
          <a:p>
            <a:pPr lvl="2"/>
            <a:r>
              <a:rPr/>
              <a:t>Ler documento XML</a:t>
            </a:r>
          </a:p>
          <a:p>
            <a:pPr lvl="2"/>
            <a:r>
              <a:rPr/>
              <a:t>Aplicar Transformações</a:t>
            </a:r>
          </a:p>
          <a:p>
            <a:pPr lvl="2"/>
            <a:r>
              <a:rPr/>
              <a:t>Gravar documento resultante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AeQAAABxCAYAAAAEctC9AAAgAElEQVR4nO3deUBU5f748fcMyD4wIIKgIgIqIoYoIgIqaq7ZlZtbmuXWYmlZWl39mbncrJtdvZe6tiiZJlclMpdvNzXT3AgXTJFCTTFQtmTfGbb5/TFJoewuM+rn9Y+cc57znM9zzuN85jznzDkKrVarRQghhBB6pdR3AEIIIYSQhCyEEEIYBEnIQgghhAGQhCyEEEIYAEnIQgghhAEwrm9Bhyfa0LFtu7sZixAAlGrKGN57NG9P/6e+QxFCiLum3oTs2rY9YfNm3c1YhAAg7lIiFxIr9B2GEELcVTJkLYQQQhgASchCCCGEAZCELIQQQhgASchCCCGEAZCELIQQQhgASchCCCGEAZCELIQQQhgASchCCCGEAZCELIQQQhiAW0rIcydv5Nkx63h2zDpmj1/Pspe+5OutP6Ipuz+eshS2bDfX0vKbXP5aWj5zJ28k6WJmrfk7N8eycsEuqqqqAd1+e2NWJFqttla5stJyXnp8AysX7KqZN3fyRn46dbVJ2489msg/Xt/JnAmfMWf8elbM387RfefrLZ/1WyHPjllHZWVVg/U2tVxjblc9QghxP6r30ZlN9dKbI/Du3YGigjKSE7PYvukE8aeu8trbozFuZXQ7YtSb9Cu5zSrv4GzDxKf7EfHRURa+NwYjIyXX0vM5svc8C1bqpq+rrKjiXFwqXj3b18w7cTgRM/NWLYp197Yz7NkWx/jpffHu7YKRsZJzZ1KIDI8hPSWP8dMDblrH3lHF2p3PNFp3U8sJIYRouVtOyNdZWZvR3bc9Hd3tWTZ3G9H7LzBwhBcAF+LTiPrsGBkp+djYmjN4tDdDHvUGIOFMClHrj3MtPR+n9momzOxHF28n0lPyWDI7qlYiWD53G6Mm+NKpcxvenB3F9JdDiAyPobK8iglPB1BZUc32TSdRKGDSs4H4Bbtz6VwGUeuPk5qUjUptzthpffELcgMg+1ohb86O4rnXh7B1XQyF+aX4+HdkxishvP3qDnKyinnj+S+YPCsIp/bqetvwZ4GDu3DuTCoHdycwZLQ3keHHGD8jAHtHVa1y3Xt14PCec7US8uG95+jeqz2/pTb9rBygsKCUr7f+yLSXBtKnv3vNfP8BHlirzfnXm98waFR3AJbMieKxqf5s//wk85aP4h9/28WH22ZgbGzED/t/4evIHyku0jD8rw9xLi6VwCFd6OzlxP97disfbptBfk5JvftMqdR94Th9LIkdESfJ+q0QlY05j0zwpf8wz2a1SQghHjS3/RqylbUZfYLdSDidCkBRQRkfvrOP4KGerPp8CjNeGcSuzbGci0ulsKCMj97Zx6jxPVkd8RQDR3oRvuoAlZXVDW7DyNiIivIqriRmsXzNeEY/3osvwo+RmVHAik8mMnRMD3Zt+ZHC/FLClu7Gf4A7qyKeYupLA9kQdoj0q7m16omPvcqiVaEsWDmGM8eTuRCfzoKVYwB466MJ+AW51duGukyeFUTM/l84uDsBSysT+g70uKlMnwHunI29Ql5OCQDJiVnkZhXTzaf5b9i6fP4aWq2W3kGdblrm+VA71HaWnItLxbiVrr35OSWs2vQkKrV5TbmcrCI+/89hHpvqzz/CJ6Epq+TK5WwUCkWd+76ufQZQrqlk05ojPPp4L8I2T2X8jL5EfHiE/NySZrdLCCEeJLftDPnPLKxMufprDgDn49OwtDIlZKTubNnd0xEf/47EnUimIK8UW3urmrO6/sM8m3gmpbv2GjLKC3MLE7x7dyAyPIahoT1+n3bh68jT/Hw6BZWNec2ZrGcPZ3wDXIk9eplHJ/WuqWdo6ENYqsywVJnh7GJLTmZRra011Ia6Euj1mDZ/HM2Li4fX2QK71pZ07eHM0X3nGT2xF4f3nCMgpDNKo+Z/Ryou0mCttqg5Q72R2s6C4sKymvYGPdwVU1PjWsn2QnwaDs42NaMHj07qxaE9CXXU1vA+MzE1ZvWmJ2tK9w50o5XJIbIzi7C2Ma+jvrptP/8V7y77d5PLN8bB0oHlg5Yz03cmxso70u2FEOKW3JFPpsz0AmzsLAAoyC3BWl37g1ilNicvu5iigjKsVKYt3o6Vygyg5tqsylq3HSNjJdXV1RQXampuJPqzwCFdak1bq81q/jY2VlJdXftmq4baUJcrl7M4vPc846b3ZfMn0Szu5oiF5c3tDHq4K1+uP8bg0d6cPJLI6//4CxmpeU1peu1YrM3Izy2hsrIKY+Obr9vn5ZRgbWtRM31jWwBKistR2fx5Pxhh29qy3m3Wt8+0Wi3/++I0MQd+IT+3lMqKKt2yG25ga0x/l/58MvrpZq1THy1aIn+KZO7uubwX/R7LBy1nUo9JKFA0vrIQQtwltz0h5+eWcOZEMpOfCwLAxs6iZlj2jzKl2NhaYGNrXu9QplKp+7CsrKzG2FiXcAvzS5sVi529Je062rHk/bHNbUYtDbXhRpqyCsL/eYBx0/sSOLgLVy5ns3XtD8x4ZdBNZXv6d2Tzx9FErY/Bwdma9q52LUrIHl5tMTZWcuJQ4k1fNs7Hp1GQX4rXn87kFXXkIXNzE0qKNDXTVVXV5GU3f5j57Mkr7N/1Ey8sGoqLexuMlArmTt7Y7HrsLdoQ4hrS7PXqM8h1EEtClvDW4beYtmMa70a/y4rBKxjdZfRt24YQQtyK23YNWVNWwYX4NMKW7sbFzR6/YN3Qp2cPZ0pLyjm0JwFNWQUXEzI4cywJ3wBXuvm0Iz+3lCPfnqekWMPxQ5eYN+VzNGUV2NiaY2SkIO5EEpqyCr7dcZby8ub9XKbrQ+3Izynm6L7zaDSVpKfk8farO7iYkN7oukqlAoUCcrKL8fBqW28bbrRl7Q84u9gSOFiXGCc9049zZ9OIPZp4U1njVkb4D3An+rtfasq3hLmFCX99sg9b1kZz5Nvz5OWUoNFUcuqHy6x7bz+PTPBF3cDZLoCbpwOpybmcjb1CaUk5O/8bi5bmndWC7kuThcqUNo7WlBZr2LXlFCYmxmRmFN70M6+7zcnKiTWj1nDhxQv0bNuTMVvH0O/TfhxLOabXuIQQAm7DGfL7y/cAugTW2sEK/wEejBzXs2YY2VJlxgsLhxK1/hhR64+jtrNg4tP96NzdCYA5i4ez+eNotqyNxtFZzcz5gzE10/30J3RKHyLWHKVaq2XEWB9c3OybFZuFpQlzFg8nMjyGretisFKZEjzMk85eTo2uq1Qq8Qt2I2zpbkKf8GuwDdedPJLIz6dTeDPssZp5liozps4ZwKerv8fd0xFbe6ta6wQP9eTQnnP4D7j5xq/rru/j61zcW/PG6sdqzRs82htrWwv27ThLZHgMaLU4udgyfkYAASGdG21v23Zqxk3vy6b/HKaqSssjE31xdLJp9qBu7yA3Th5J5I1Zkdg5qJg8K4hyTSUbPzjE0/NvHiXQh07qTmwM3ciC4AUsPrCYfp/2Y6THSN4d+i49HHroOzwhxANKoa3ntKX/fF/C5s262/EIA7Lg6S08MSuIHn4ud3W7cZcSuZBYwT9m/OuubO/H9B9ZdGARey/tZXz38awYvAIPu/q/IAkhxJ0gj84UgO6Sw8oFuzhzPImy0nKO7jtPUUEZHT2aNypxL+rl1IvdT+zmh5k/cCX/Cp7/8eSZ/3uG9KLGL20IIcTtIr//EACYmrUieJgnX3x6jLycYtq0tebp+YOwVt9849r9KqB9ADEzY9h9aTd/2/c3Ov27E7P9Z7Oo/yLszO30HZ4Q4j4nCVnUCBzc5ZZuLrtfjPQYyQiPEXyZ8CULv1vIulPrmB84n/n95mNlYtV4BUII0QIyZC1EHRQoGO81ngsvXuCDUR+w/vR6OoV1YnXMasqryvUdnhDiPiQJWYgGGCmMmOozlYsvXmRpyFLejX4X9/fdCf8xnCqtvLVKCHH7SEIWoglMjEyY3Wc2SS8n8aL/i7z67at4rfHii5+/aNHvtYUQ4kaSkIVoBnNjc14Pep3kV5KZ2H0i03dOp/cnvdlzaU/jKwshRAMkIQvRAjamNiwftJzkl5MZ1GkQoVtD6fdpP2LTYvUdmhDiHiUJWYhbYG9hz6phq0icm4iPow/9Pu3Ho1seJSGzrjdlCSFE/ep9UpfXM678pX/g3Y5HCNKzs3G28eKdu/SkrtspMTeRpQeXsiV+CxO9J/LW4LfopNa9pzopLwnfT3z5fur39GzbU8+RCiEMTb0JeVfM9rsdixA13J07072jt77DaLGfrv3E4u8X879f/sfMXjNZFrKM1/e9zsa4jfRs25Pvp36P2kyt7zCFEAak3oQshLh1J1JP8MaBNzicfBhN1R+vt5zbdy7/HvFvPUYmhDA0kpCFuAtG/XcUuy/trjVv+8TthHqG6ikiIYShkYQsxB2WlJdEp7BON803b2VO0twkHCwd9BCVEMLQSEIWoplyCrOZv3Y21drqJpU/k3GavLK8OpeZGJkS2EFunmwqBTBzxBz6ew/Qdyh1+ikpnn9uewv5WBX1cWvrzpIp79S5TF4uIUQzlWhKyMhL5vmxjzSp/FgeusMRPTi+P3WapN8uG2xC/i03A6VREaEh/fQdijBQ723aJglZiNvJwtSc9m3a6DuMB46NlaW+Q2iUlYWF9A3RIvJgECGEEMIASEIWQgghDIAkZCGEEMIASEIWQgghDIAkZCGEEMIASEIWQgghDIAkZCGEEMIASEIWQgghfpd+NZfXpv+Xiz+n3/Vty4NBhLhD5k7eSGlxec20tdqcrj2cGD89AHVrw3/Axe3wzms7GfSIFwEhnfUdikH5c99oZWKEg5M1vQPdGBraA1OzVnqO7taFLdvNpGcCcXC2aXEdLe07uVlFbPv8JBfOplJUqMHC0gSPbm0ZN70vbdpaN7huRXkl2zaeYN7yUTh1sL1tMTWVJGQh7qCX3hyBd+8OaLVacrKKiAyPYcP7h3h52Sh9hyZuwcGkg7iqXXFVu7a4jut9o6igjOTELLZvOkH8qau89vZojFsZ3cZo7770K7l623b46u9xdLZh4T9DsVabU1SgYf+ueGKjLzNybM8G121lYsycN4bfpUhvJglZiLtAoVDQuo2K/kM9+fRf3wOQ9VshS+ZE8dhUf7Z/fpK3PprAb2n5RH12jIyUfGxszRk82pshj3oDkHAmhaj1x7mWno9TezUTZvaji7dTg8suncsgav1xUpOyUanNGTutL35BblRXVxO1/jjHD12ivKyC9p1aM+WF/rR3tWtw2eljSeyIOEnWb4WobMx5ZIIv/Yd51rQz+rsL/N/WHykt1jDoke619sGF+LQ621bXfjD0EYSDSQdZdmgZ03pOY8nAJbeUmK2szeju256O7vYsm7uN6P0XGDjCC6h/n0Hdx1ylNmfJ7CjW7nympv7lc7cxaoIvfkFuZF8r5M3ZUUx/OYTI8Bgqy6uY8HQAlRXVbN90EoUCJj0biF+we71953odz70+hK3rYijML8XHvyMzXglBqVTy1ryvyMkq5o3nv2DyrCCc2qvrbcOfNdR36oulLilJOYwa1xM7eysA1HYWjJ3Wt1aZhvrxygW7CB7qSeCQLg3G1Nj/hZaQa8hC3CV52cUc2Xced09HAIxbGVFRXkV+TgmrNj2JUSslH76zj+Chnqz6fAozXhnErs2xnItLpbCgjI/e2ceo8T1ZHfEUA0d6Eb7qAJWV1fUuy80uJmzpbvwHuLMq4immvjSQDWGHSL+ay7m4NOJOJPPmvx/jX/99Ch//jmzfdBKg3mXlmko2rTnCo4/3ImzzVMbP6EvEh0fIzy0BdEOFER8dZdw0f1Z+9gQqG3NSk3MAKCooq7dtN+4HGzsL/RygFthwZgOdwjoxfed0kvKSbqkuK2sz+gS7kXA6FWh4n9V3zKuqGn4DmZGxbl9fScxi+ZrxjH68F1+EHyMzo4AVn0xk6Jge7NryI4X5pfX2net1xMdeZdGqUBasHMOZ48lciNddc12wcgwAb300Ab8gt3rb8GcN9Z2GYqlL78BObPjgMHu/iiM5MeumfdJYP25KTE2to7nkDFmIO+j95Xtq/rayNqObjzNPzAr+fY7uFX1BD3fF1NSY+NgrWFqZEjJSd3bk7umIj39H4k4kU5BXiq29FX36uwPQf5hnzbfxhNMpdS47dvAiKhvzmrMRzx7O+Aa4Env0Mj0DXCkqKCP+1FUe6uPCyHF/DOXphvnqXrZ605M1f/cOdKOVySGyM4uwsbXgl58zsHdQ4Resi2PIo97s+SoOgPPxafW2zamDutZ+aMyuC7tINLq15HerDiYdrDW94cwGNpzZQFfjzjzcpkeL67WwMuXqr7oP/Yb2WX39IT2l7td8/kHX50JGeWFuYYJ37w5EhscwNLTH79MufB15mp9Pp9Tbd/oP1/W7oaEPYakyw1JlhrOLLTmZRTdtraE2dPNpV1Ouob7TUCyPTup90zanvBDMicOJnIq+zN6v4qiqqsbHvyNjpvjRuo0KE1PjBvtxU2Jqah3NJQlZiDvo+nXChlirzQEoyC2p+fs6ldqcvOxiigrKsFKZ1rl+fcuKCzVk/VbIs2PW1ZofOKQLHTq1ZtaChzn4TQJffnaMtu1tGTfNn87dnepd5uHVlv99cZqYA7+Qn1tKZUUV1dVa+P3dv0UFZahszGq3zabxtt24H+5lt/oe5Mz0gpoRgpb2h6awUumOk5GRbpBUZa3bjpGxkurq6gb7znXW6j+OtbGxUtcXbtCU4w4N952mxPJnSqWSgJDOBIR0RqvVcuVyFjsjYvnP3/ey5P1xaLXaBvtxU2Jqah3NJQlZCD1TKHT/2thZkJdTe8grP7cUG1sLbGzN6x0Oq2+Znb0l7TraseT9sXWu59WzPV4921NZUcWBr3/m43e/Y9XnT9a77Kk5A9i/6ydeWDQUF/c2GCkVzJ28saY+S5UpRYVlNdNarbYmrobaduN+aMxfuv6FJ0OmNa3wHbL04FIOJR+qmZ7qM5WlIUtJ/PUiO0+ubVGd+bklnDmRzOTngoCW9QelUrcTKyurMTbWJdvC/NJmx9JQ38nLKa5jjbo15bhDw32nsX7cEIVCQUf3NoyZ0ocV87ZTrqnkXFxqg/24KTGdPXmlSXU0l1xDFsJAePZwprSknEN7EtCUVXAxIYMzx5LwDXClm0878nNLOfLteUqKNRw/dIl5Uz5HU1ZR77JOXR3Izynm6L7zaDSVpKfk8farO7iYkM7BbxL48J19ug8YhQI7B6uaOOpbVphfioXKlDaO1pQWa9i15RQmJsZkZhSi1Wrx6NaWa2kFnD6WhKasggNf/4ymrKLRtt3LpvpM5de5v7IhdEOLb+zSlFVwIT6NsKW7cXGzxy9Yd7NSS/qDmXkrjIwUxJ3QHYNvd5ylvLyq2TF1fahdvX2nMUqlAoUCcrKL8fBq26Tj3lDfaU4saVdyeXVqBLHRlykpLqeysorMjAL27TiLu6cjJqbGjfbjpsTU1DqaS86QhTAQliozXlg4lKj1x4hafxy1nQUTn+5H5+66O6nnLB7O5o+j2bI2GkdnNTPnD8bUrBWmZq3qXKa2s2TO4uFEhsewdV0MVipTgod50tlLNyx96VwGS+ZEUVFeRdt2ambOGwRAwCCPOpd16uLAySOJvDErEjsHFZNnBVGuqWTjB4do01aFW1dHHn82kC2fRFNWWsHAEd1w93REq9U22LbmnHEZihDXEKb1nHZLd1dfv79AqVTQ2sEK/wEejBzXs2YYuSX9wcbWgtApfYhYc5RqrZYRY31wcbNvdmwWlib19p3GjpdSqcQv2I2wpbsJfcKvwTZcZ++oqrfvNBTLjZxdbHni+WC+2xVPxIdH0JRVYmNrgXev9jz3tyEA9A5ya7AfNyWmxupw6+rY7H0OoNDe6kUPIR4wKVlXmfvxVBZNn6jvUB44u45G424/mCeH6HfIuj77T+9j58m1THvkYX2HIgzU3NUfc2TV6TqXyZC1EEIIYQAkIQshhBAGQBKyEEIIYQAkIQshhBAGQBKyEEIIYQAkIQshhBAGQBKyEEIIYQAkIQshhBAGQBKyEEIIYQDk0ZlCtECJppSUzEx9h/HAyS8qhuY/CfKuKiopkb4hWkQSshDNZGFqgZOtK1/tj29S+fhr8WSV1P0BbWJkSlCHoNsZ3n1NgTGujm76DqNebe2c0Farmtw3xIPnYd+R9S6TZ1kLcYcl5SXRKazTTfPNjM1IfjkZB0sHPUQlhDA0cg1ZiDvMVe3KSI+bvxVvGbtFkrEQooYkZCHuoJNpJxm2aRgHfj1Qa/7cvnMJ9QzVU1RCCEOktyFrTYWGPbHf6GPT4hY5t3amT5e++g7DoP2c+TOLDyzm61++ZobvDJaELGHhdwvZGLcRH0cfDk47iNpMre8whRAGRG8JOTM/k+GLghnm31sfmxctVFhSQn6BMRGvf6nvUAzS5dzLLDm4hC3xW5jQfQIrhqygk1p3/TgpL4mQDSHseHwHPdv21HOkQghDo9e7rJ1at2HCkIH6DEE0U0Z2Dpv3xOo7DIOTWpjK3w/9nU9Pf8pw9+Gcff4sXm28apVxVbuS9HKSniIUQhg6+dmTELcgqySLd46+w5oTa/B18iVmZgx+zn76DksIcQ+ShCxEC+Rr8ln1wyr+dexfeNh5sP3x7XXeSS2EEE0lCVmIZiitLOWD4x/w9pG3cbRyJPwv4UzoPgEFCn2HJoS4x0lCFqIJyqvKWffjOpYfWo6JkQnvDXuPGb4zMFIY6Ts0IcR9QhKyEA2o0laxKW4TSw4uoaSihIXBC5ntPxtTI1N9hyaEuM9IQhaiDlq0fJnwJQu/W8i14mvM6zePVwNfxcrESt+hCSHuU5KQhbjBNxe/YcF3C/gl+xdm+89mUf9F2Jnb6TssIcR9ThKyEL87euUor+17jZOpJ5nuO529T+7FycpJ32EJIR4QBp+Q507eSGlxOQCtTIxwcLKmd6AbQ0N7YGrWSs/R3bqwZbuZ9EwgDs42TSp/LS2fFa/u4JVlo3Dt3KZm/s7NsVw4m8b8FaMxMlKSm1XEts9PcuFsKkWFGiwsTfDo1pZx0/vSpq01oNu3z8wfjHfvDnekbfeKU+mnWLR/Ed8mfsv47uPZ9NdNeNh56DssIcQDxuATMsBLb47Au3cHigrKSE7MYvumE8Sfusprb4/GuNW9fZdr+pXcZpV3cLZh4tP9iPjoKAvfG4ORkZJr6fkc2XueBSt10wDhq7/H0dmGhf8MxVptTlGBhv274omNvszIsfLYRoCEzAQWf7+Yr859xUiPkcQ9H0cPhx76DksI8YC6JxLydVbWZnT3bU9Hd3uWzd1G9P4LDByhezzhhfg0oj47RkZKPja25gwe7c2QR70BSDiTQtT641xLz8epvZoJM/vRxduJ9JQ8lsyOYu3OZ2q2sXzuNkZN8KVT5za8OTuK6S+HEBkeQ2V5FROeDqCyoprtm06iUMCkZwPxC3bn0rkMotYfJzUpG5XanLHT+uIXpHuJeva1Qt6cHcVzrw9h67oYCvNL8fHvyIxXQnj71R3kZBXzxvNfMHlWEE7t1fW24c8CB3fh3JlUDu5OYMhobyLDjzF+RgD2jqqaMilJOYwa1xM7e91NSGo7C8ZOkxdCAPya9ytLDy4l4mwE/u38iZkZQ0D7AH2HJYR4wN2Tr1+0sjajT7AbCadTASgqKOPDd/YRPNSTVZ9PYcYrg9i1OZZzcakUFpTx0Tv7GDW+J6sjnmLgSC/CVx2gsrK6wW0YGRtRUV7FlcQslq8Zz+jHe/FF+DEyMwpY8clEho7pwa4tP1KYX0rY0t34D3BnVcRTTH1pIBvCDpF+NbdWPfGxV1m0KpQFK8dw5ngyF+LTWbByDABvfTQBvyC3ettQl8mzgojZ/wsHdydgaWVC34G1h1h7B3ZiwweH2ftVHMmJWVRVNdzeB0FaYRov/O8Fun7QlbiMOHY+vlOSsRDCYNxTZ8h/ZmFlytVfcwA4H5+GpZUpISN1Z8vuno74+Hck7kQyBXml2Npb0ae/OwD9h3nSf5hnE7agewlWyCgvzC1M8O7dgcjwGIaG9vh92oWvI0/z8+kUVDbmNWeynj2c8Q1wJfboZR6d1LumnqGhD2GpMsNSZYaziy05mUW1ttZQG7r5tLspuusxbf44mhcXD79p+ZQXgjlxOJFT0ZfZ+1UcVVXV+Ph3ZMwUP1q3Ud1UvjmKyos5mHTwluq4m7Roifwpkg1nNtDBpgMb/7qRx70fl6drCSEMyj2bkDPTC7CxswCgILcEa7V5reUqtTl52cUUFZRhpWr5QxysVGYANddmVda67RgZK6murqa4UEPWb4U8O2ZdrfUCh3SpNW2tNqv529hYSXV17bdeNtSGuly5nMXhvecZN70vmz+JZnE3Ryws/2inUqkkIKQzASGd0Wq1XLmcxc6IWP7z970seX9cc3bBTX7N+5VBGwfdUh13m4OlA2Ejw5jpOxNj5T3b7YUQ97F78pMpP7eEMyeSmfxcEAA2dhbk5ZTcUKYUG1sLbGzNyc8tqasalErdGVJlZTXGxrqEW5hf2qxY7OwtadfRjiXvj21uM2ppqA030pRVEP7PA4yb3pfAwV24cjmbrWt/YMYrdSdJhUJBR/c2jJnShxXztlOuqcTEtOWHvoeDN3GvX2jx+kIIIW52T11D1pRVcCE+jbClu3Fxs8cvWHfjlGcPZ0pLyjm0JwFNWQUXEzI4cywJ3wBXuvm0Iz+3lCPfnqekWMPxQ5eYN+VzNGUV2NiaY2SkIO5EEpqyCr7dcZby8qpmxdT1oXbk5xRzdN95NJpK0lPyePvVHVxMSG90XaVSgUIBOdnFeHi1rbcNN9qy9gecXWwJHKw7C5/0TD/OnU0j9mgiAGlXcnl1agSx0ZcpKS6nsrKKzIwC9u04i7un4y0lYyGEEHfGPfHJ/P7yPYAugbV2sMJ/gAcjx/WsGUa2VJnxwsKhRK0/RtT646jtLJj4dD86d9c91GHO4uFs/jiaLWujcSZM9I0AAAFPSURBVHRWM3P+4JrfMIdO6UPEmqNUa7WMGOuDi5t9s2KzsDRhzuLhRIbHsHVdDFYqU4KHedLZq/EHSiiVSvyC3QhbupvQJ/wabMN1J48k8vPpFN4Me6xmnqXKjKlzBvDp6u9x93TE2cWWJ54P5rtd8UR8eARNWSU2thZ492rPc38bUue+vc7FvTVvrH4MIYQQd5dCq9VqGy92+2XmZzJt9V/5+7NP6mPzooUysnPYvCeWiNe36TsUIYS4r9xTQ9ZCCCHE/UoSshBCCGEAJCELIYQQBkASshBCCGEAJCELIYQQBkASshBCCGEAJCELIYQQBkASshBCCGEAJCELIYQQBkASshBCCGEA9PYs61ZGxhQWl/HS6o/0FYJooUE+w/QdghBC3Hf09ixrIYQQQvxBhqyFEEIIAyAJWQghhDAAkpCFEEIIAyAJWQghhDAA/x+qgnvugryJDgAAAABJRU5ErkJggg==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416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XSLT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Original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Vamos aplicar transformações neste documento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encoding="UTF-8"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&lt;?xml-stylesheet</a:t>
            </a:r>
            <a:r>
              <a:rPr sz="1800">
                <a:latin typeface="Courier"/>
              </a:rPr>
              <a:t> type="text/xsl" href="catalogo.xsl"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&lt;catalogo&gt;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&lt;livros&gt;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"Professional XML"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"XML By Example"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&lt;/livros&gt;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&lt;/catalogo&gt;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encoding="UTF-8"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&lt;xsl:stylesheet</a:t>
            </a:r>
            <a:r>
              <a:rPr sz="1800">
                <a:solidFill>
                  <a:srgbClr val="007020"/>
                </a:solidFill>
                <a:latin typeface="Courier"/>
              </a:rPr>
              <a:t> version=</a:t>
            </a:r>
            <a:r>
              <a:rPr sz="1800">
                <a:solidFill>
                  <a:srgbClr val="4070A0"/>
                </a:solidFill>
                <a:latin typeface="Courier"/>
              </a:rPr>
              <a:t>"1.0"</a:t>
            </a:r>
            <a:r>
              <a:rPr sz="1800">
                <a:solidFill>
                  <a:srgbClr val="007020"/>
                </a:solidFill>
                <a:latin typeface="Courier"/>
              </a:rPr>
              <a:t> xmlns:xsl=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"http://www.w3.org/1999/XSL/Transform"</a:t>
            </a:r>
            <a:r>
              <a:rPr sz="1800">
                <a:solidFill>
                  <a:srgbClr val="007020"/>
                </a:solidFill>
                <a:latin typeface="Courier"/>
              </a:rPr>
              <a:t> xmlns:msxsl=</a:t>
            </a:r>
            <a:r>
              <a:rPr sz="1800">
                <a:solidFill>
                  <a:srgbClr val="4070A0"/>
                </a:solidFill>
                <a:latin typeface="Courier"/>
              </a:rPr>
              <a:t>"urn:schemas-microsoft-com:xslt"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match="/"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&lt;html&gt;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&lt;body&gt;</a:t>
            </a:r>
            <a:br/>
            <a:r>
              <a:rPr sz="1800">
                <a:latin typeface="Courier"/>
              </a:rPr>
              <a:t>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&lt;xsl:apply-templates/&gt;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&lt;/body&gt;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&lt;/html&gt;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match="catalogo"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&lt;table</a:t>
            </a:r>
            <a:r>
              <a:rPr sz="1800">
                <a:solidFill>
                  <a:srgbClr val="007020"/>
                </a:solidFill>
                <a:latin typeface="Courier"/>
              </a:rPr>
              <a:t> width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"100%"</a:t>
            </a:r>
            <a:r>
              <a:rPr sz="1800">
                <a:solidFill>
                  <a:srgbClr val="007020"/>
                </a:solidFill>
                <a:latin typeface="Courier"/>
              </a:rPr>
              <a:t> border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&lt;tr&gt;</a:t>
            </a:r>
            <a:br/>
            <a:r>
              <a:rPr sz="1800">
                <a:latin typeface="Courier"/>
              </a:rPr>
              <a:t>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&lt;th&gt;&lt;p&gt;</a:t>
            </a:r>
            <a:r>
              <a:rPr sz="1800">
                <a:latin typeface="Courier"/>
              </a:rPr>
              <a:t>Livros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&lt;/p&gt;&lt;/th&gt;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&lt;/tr&gt;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&lt;xsl:for-each</a:t>
            </a:r>
            <a:r>
              <a:rPr sz="1800">
                <a:solidFill>
                  <a:srgbClr val="007020"/>
                </a:solidFill>
                <a:latin typeface="Courier"/>
              </a:rPr>
              <a:t> select = 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&lt;tr&gt;</a:t>
            </a:r>
            <a:br/>
            <a:r>
              <a:rPr sz="1800">
                <a:latin typeface="Courier"/>
              </a:rPr>
              <a:t>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&lt;td&gt;</a:t>
            </a:r>
            <a:br/>
            <a:r>
              <a:rPr sz="1800">
                <a:latin typeface="Courier"/>
              </a:rPr>
              <a:t>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&lt;p&gt;&lt;xsl:value-of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/&gt;&lt;/p&gt;</a:t>
            </a:r>
            <a:br/>
            <a:r>
              <a:rPr sz="1800">
                <a:latin typeface="Courier"/>
              </a:rPr>
              <a:t>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&lt;/td&gt;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&lt;/tr&gt;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&lt;/xsl:for-each&gt;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&lt;/table&gt;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&lt;/xsl:stylesheet&gt;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XSLT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Resultado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Livros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Professional</a:t>
                      </a:r>
                      <a:r>
                        <a:rPr/>
                        <a:t> </a:t>
                      </a:r>
                      <a:r>
                        <a:rPr/>
                        <a:t>XML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XML</a:t>
                      </a:r>
                      <a:r>
                        <a:rPr/>
                        <a:t> </a:t>
                      </a:r>
                      <a:r>
                        <a:rPr/>
                        <a:t>By</a:t>
                      </a:r>
                      <a:r>
                        <a:rPr/>
                        <a:t> </a:t>
                      </a:r>
                      <a:r>
                        <a:rPr/>
                        <a:t>Example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Trabalhando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Browser XML</a:t>
            </a:r>
          </a:p>
          <a:p>
            <a:pPr lvl="1"/>
            <a:r>
              <a:rPr/>
              <a:t>Editor XML</a:t>
            </a:r>
          </a:p>
          <a:p>
            <a:pPr lvl="1"/>
            <a:r>
              <a:rPr/>
              <a:t>Parser XML</a:t>
            </a:r>
          </a:p>
          <a:p>
            <a:pPr lvl="1"/>
            <a:r>
              <a:rPr/>
              <a:t>Processador de XSL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Padrão base para XSLT</a:t>
            </a:r>
          </a:p>
          <a:p>
            <a:pPr lvl="1"/>
            <a:r>
              <a:rPr/>
              <a:t>Usado para selecionar elementos e atributos</a:t>
            </a:r>
          </a:p>
          <a:p>
            <a:pPr lvl="1"/>
            <a:r>
              <a:rPr/>
              <a:t>Trata documento como sistema de arquivos (elementos = pastas)</a:t>
            </a:r>
          </a:p>
          <a:p>
            <a:pPr lvl="1"/>
            <a:r>
              <a:rPr/>
              <a:t>Um caminho pode ser relativo ou absoluto</a:t>
            </a:r>
          </a:p>
          <a:p>
            <a:pPr lvl="1"/>
            <a:r>
              <a:rPr/>
              <a:t>Permite usar expressões lógicas e funções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/artigo/secao[position()=2]/titulo/text()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Caminhos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Caminho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Descrição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Elemento</a:t>
                      </a:r>
                      <a:r>
                        <a:rPr/>
                        <a:t> </a:t>
                      </a:r>
                      <a:r>
                        <a:rPr/>
                        <a:t>raiz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//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Seleciona</a:t>
                      </a:r>
                      <a:r>
                        <a:rPr/>
                        <a:t> </a:t>
                      </a:r>
                      <a:r>
                        <a:rPr/>
                        <a:t>todos</a:t>
                      </a:r>
                      <a:r>
                        <a:rPr/>
                        <a:t> </a:t>
                      </a:r>
                      <a:r>
                        <a:rPr/>
                        <a:t>os</a:t>
                      </a:r>
                      <a:r>
                        <a:rPr/>
                        <a:t> </a:t>
                      </a:r>
                      <a:r>
                        <a:rPr/>
                        <a:t>nós</a:t>
                      </a:r>
                      <a:r>
                        <a:rPr/>
                        <a:t> </a:t>
                      </a:r>
                      <a:r>
                        <a:rPr/>
                        <a:t>descendentes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Qualquer</a:t>
                      </a:r>
                      <a:r>
                        <a:rPr/>
                        <a:t> </a:t>
                      </a:r>
                      <a:r>
                        <a:rPr/>
                        <a:t>elemento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Nó</a:t>
                      </a:r>
                      <a:r>
                        <a:rPr/>
                        <a:t> </a:t>
                      </a:r>
                      <a:r>
                        <a:rPr/>
                        <a:t>atual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Seleciona</a:t>
                      </a:r>
                      <a:r>
                        <a:rPr/>
                        <a:t> </a:t>
                      </a:r>
                      <a:r>
                        <a:rPr/>
                        <a:t>entre</a:t>
                      </a:r>
                      <a:r>
                        <a:rPr/>
                        <a:t> </a:t>
                      </a:r>
                      <a:r>
                        <a:rPr/>
                        <a:t>várias</a:t>
                      </a:r>
                      <a:r>
                        <a:rPr/>
                        <a:t> </a:t>
                      </a:r>
                      <a:r>
                        <a:rPr/>
                        <a:t>caminhos</a:t>
                      </a:r>
                      <a:r>
                        <a:rPr/>
                        <a:t> </a:t>
                      </a:r>
                      <a:r>
                        <a:rPr/>
                        <a:t>(OU)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Controlando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Saída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controlar a saída do processador XSLT usando </a:t>
            </a:r>
            <a:r>
              <a:rPr sz="1800">
                <a:latin typeface="Courier"/>
              </a:rPr>
              <a:t>xsl:output</a:t>
            </a:r>
          </a:p>
          <a:p>
            <a:pPr lvl="1"/>
            <a:r>
              <a:rPr/>
              <a:t>Podemos escolher a saída atribuindo os seguinte valores para o atributo method</a:t>
            </a:r>
          </a:p>
          <a:p>
            <a:pPr lvl="2"/>
            <a:r>
              <a:rPr/>
              <a:t>xml</a:t>
            </a:r>
          </a:p>
          <a:p>
            <a:pPr lvl="2"/>
            <a:r>
              <a:rPr/>
              <a:t>text</a:t>
            </a:r>
          </a:p>
          <a:p>
            <a:pPr lvl="2"/>
            <a:r>
              <a:rPr/>
              <a:t>html</a:t>
            </a:r>
          </a:p>
          <a:p>
            <a:pPr lvl="1"/>
            <a:r>
              <a:rPr/>
              <a:t>Deve aparecer logo após </a:t>
            </a:r>
            <a:r>
              <a:rPr sz="1800">
                <a:latin typeface="Courier"/>
              </a:rPr>
              <a:t>xsl:stylesheet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&lt;xsl:stylesheet</a:t>
            </a:r>
            <a:r>
              <a:rPr sz="1800">
                <a:solidFill>
                  <a:srgbClr val="007020"/>
                </a:solidFill>
                <a:latin typeface="Courier"/>
              </a:rPr>
              <a:t> version=</a:t>
            </a:r>
            <a:r>
              <a:rPr sz="1800">
                <a:solidFill>
                  <a:srgbClr val="4070A0"/>
                </a:solidFill>
                <a:latin typeface="Courier"/>
              </a:rPr>
              <a:t>"1.0"</a:t>
            </a:r>
            <a:r>
              <a:rPr sz="1800">
                <a:solidFill>
                  <a:srgbClr val="007020"/>
                </a:solidFill>
                <a:latin typeface="Courier"/>
              </a:rPr>
              <a:t> xmlns:xsl=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"http://www.w3.org/1999/XSL/Transform"</a:t>
            </a:r>
            <a:r>
              <a:rPr sz="1800">
                <a:solidFill>
                  <a:srgbClr val="007020"/>
                </a:solidFill>
                <a:latin typeface="Courier"/>
              </a:rPr>
              <a:t> xmlns:fo=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"http://www.w3.org/1999/XSL/Format"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&lt;xsl:output</a:t>
            </a:r>
            <a:r>
              <a:rPr sz="1800">
                <a:solidFill>
                  <a:srgbClr val="007020"/>
                </a:solidFill>
                <a:latin typeface="Courier"/>
              </a:rPr>
              <a:t> method=</a:t>
            </a:r>
            <a:r>
              <a:rPr sz="1800">
                <a:solidFill>
                  <a:srgbClr val="4070A0"/>
                </a:solidFill>
                <a:latin typeface="Courier"/>
              </a:rPr>
              <a:t>"xml"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&lt;!-- ...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&lt;/xsl:stylesheet&gt;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Definindo</a:t>
            </a:r>
            <a:r>
              <a:rPr/>
              <a:t> </a:t>
            </a: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Documento XSL contém pelo menos um elemento </a:t>
            </a:r>
            <a:r>
              <a:rPr sz="1800">
                <a:latin typeface="Courier"/>
              </a:rPr>
              <a:t>xsl:template</a:t>
            </a:r>
          </a:p>
          <a:p>
            <a:pPr lvl="1"/>
            <a:r>
              <a:rPr/>
              <a:t>O atributo </a:t>
            </a:r>
            <a:r>
              <a:rPr sz="1800">
                <a:latin typeface="Courier"/>
              </a:rPr>
              <a:t>match</a:t>
            </a:r>
            <a:r>
              <a:rPr/>
              <a:t> desse elemento seleciona o nó que será processado</a:t>
            </a:r>
          </a:p>
          <a:p>
            <a:pPr lvl="1"/>
            <a:r>
              <a:rPr/>
              <a:t>Ao atributo </a:t>
            </a:r>
            <a:r>
              <a:rPr sz="1800">
                <a:latin typeface="Courier"/>
              </a:rPr>
              <a:t>match</a:t>
            </a:r>
            <a:r>
              <a:rPr/>
              <a:t> deve ser atribuído uma expressão XPATH válida</a:t>
            </a:r>
          </a:p>
          <a:p>
            <a:pPr lvl="1"/>
            <a:r>
              <a:rPr/>
              <a:t>Dentro do elemento </a:t>
            </a:r>
            <a:r>
              <a:rPr sz="1800">
                <a:latin typeface="Courier"/>
              </a:rPr>
              <a:t>xsl:template</a:t>
            </a:r>
            <a:r>
              <a:rPr/>
              <a:t> podemos ter um elemento </a:t>
            </a:r>
            <a:r>
              <a:rPr sz="1800">
                <a:latin typeface="Courier"/>
              </a:rPr>
              <a:t>xsl:apply-templates</a:t>
            </a:r>
            <a:r>
              <a:rPr/>
              <a:t> para aplicar os demais templates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Variáveis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xsl:variable</a:t>
            </a:r>
          </a:p>
          <a:p>
            <a:pPr lvl="2"/>
            <a:r>
              <a:rPr/>
              <a:t>O tipo do valor pode ser qualquer texto ou nó selecionado usando expressões XPATH ou constante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xsl:param</a:t>
            </a:r>
          </a:p>
          <a:p>
            <a:pPr lvl="2"/>
            <a:r>
              <a:rPr/>
              <a:t>Parâmetros podem ser passados usando o elemento </a:t>
            </a:r>
            <a:r>
              <a:rPr sz="1800">
                <a:latin typeface="Courier"/>
              </a:rPr>
              <a:t>xsl:with-param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"qualquer"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&lt;xsl:param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"param-1"</a:t>
            </a:r>
            <a:r>
              <a:rPr sz="1800">
                <a:solidFill>
                  <a:srgbClr val="007020"/>
                </a:solidFill>
                <a:latin typeface="Courier"/>
              </a:rPr>
              <a:t> select="1"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&lt;xsl:variable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"var-1"</a:t>
            </a:r>
            <a:r>
              <a:rPr sz="1800">
                <a:solidFill>
                  <a:srgbClr val="007020"/>
                </a:solidFill>
                <a:latin typeface="Courier"/>
              </a:rPr>
              <a:t> select="2"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&lt;xsl:variable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"var-2"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valor texto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&lt;/xsl:variable</a:t>
            </a:r>
            <a:r>
              <a:rPr sz="1800">
                <a:solidFill>
                  <a:srgbClr val="00702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"qualquer"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&lt;xsl:with-param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"param-1"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3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&lt;/xsl:with-param&gt;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&lt;/xsl:call-template&gt;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Lendo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Copiando</a:t>
            </a:r>
            <a:r>
              <a:rPr/>
              <a:t> </a:t>
            </a:r>
            <a:r>
              <a:rPr/>
              <a:t>Fragmentos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xsl:value-of</a:t>
            </a:r>
          </a:p>
          <a:p>
            <a:pPr lvl="2"/>
            <a:r>
              <a:rPr/>
              <a:t>Recupera valor de um nó ou variável</a:t>
            </a:r>
          </a:p>
          <a:p>
            <a:pPr lvl="2"/>
            <a:r>
              <a:rPr/>
              <a:t>Atributo </a:t>
            </a:r>
            <a:r>
              <a:rPr sz="1800">
                <a:latin typeface="Courier"/>
              </a:rPr>
              <a:t>select</a:t>
            </a:r>
            <a:r>
              <a:rPr/>
              <a:t> usado para selecionar o nó</a:t>
            </a:r>
          </a:p>
          <a:p>
            <a:pPr lvl="2"/>
            <a:r>
              <a:rPr/>
              <a:t>O valor recuperado é escrito para a saída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xsl:copy</a:t>
            </a:r>
          </a:p>
          <a:p>
            <a:pPr lvl="2"/>
            <a:r>
              <a:rPr/>
              <a:t>Copia nó atual para a saída</a:t>
            </a:r>
          </a:p>
          <a:p>
            <a:pPr lvl="2"/>
            <a:r>
              <a:rPr/>
              <a:t>Não copia atributos e sub nós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xsl:copy-of</a:t>
            </a:r>
          </a:p>
          <a:p>
            <a:pPr lvl="2"/>
            <a:r>
              <a:rPr/>
              <a:t>Copia um nó, seus atributos e sub nós para a saída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Processamento</a:t>
            </a:r>
            <a:r>
              <a:rPr/>
              <a:t> </a:t>
            </a:r>
            <a:r>
              <a:rPr/>
              <a:t>Condicional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xsl:if</a:t>
            </a:r>
          </a:p>
          <a:p>
            <a:pPr lvl="2"/>
            <a:r>
              <a:rPr/>
              <a:t>Expressão lógica atribuída ao atributo test</a:t>
            </a:r>
          </a:p>
          <a:p>
            <a:pPr lvl="2"/>
            <a:r>
              <a:rPr/>
              <a:t>Não tem “Se Não”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&lt;xsl:if</a:t>
            </a:r>
            <a:r>
              <a:rPr sz="1800">
                <a:solidFill>
                  <a:srgbClr val="007020"/>
                </a:solidFill>
                <a:latin typeface="Courier"/>
              </a:rPr>
              <a:t> test="</a:t>
            </a:r>
            <a:r>
              <a:rPr sz="1800" b="1">
                <a:solidFill>
                  <a:srgbClr val="007020"/>
                </a:solidFill>
                <a:latin typeface="Courier"/>
              </a:rPr>
              <a:t>not</a:t>
            </a:r>
            <a:r>
              <a:rPr sz="1800">
                <a:solidFill>
                  <a:srgbClr val="007020"/>
                </a:solidFill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position</a:t>
            </a:r>
            <a:r>
              <a:rPr sz="1800">
                <a:solidFill>
                  <a:srgbClr val="007020"/>
                </a:solidFill>
                <a:latin typeface="Courier"/>
              </a:rPr>
              <a:t>()=</a:t>
            </a:r>
            <a:r>
              <a:rPr sz="1800" b="1">
                <a:solidFill>
                  <a:srgbClr val="007020"/>
                </a:solidFill>
                <a:latin typeface="Courier"/>
              </a:rPr>
              <a:t>last</a:t>
            </a:r>
            <a:r>
              <a:rPr sz="1800">
                <a:solidFill>
                  <a:srgbClr val="007020"/>
                </a:solidFill>
                <a:latin typeface="Courier"/>
              </a:rPr>
              <a:t>())"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&lt;/xsl:if&gt;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xsl:choose</a:t>
            </a:r>
          </a:p>
          <a:p>
            <a:pPr lvl="2"/>
            <a:r>
              <a:rPr/>
              <a:t>Seleciona uma entre várias possibilidades</a:t>
            </a:r>
          </a:p>
          <a:p>
            <a:pPr lvl="2"/>
            <a:r>
              <a:rPr/>
              <a:t>Possibilidades especificadas usando atributo test do elemento </a:t>
            </a:r>
            <a:r>
              <a:rPr sz="1800">
                <a:latin typeface="Courier"/>
              </a:rPr>
              <a:t>xsl:when</a:t>
            </a:r>
          </a:p>
          <a:p>
            <a:pPr lvl="2"/>
            <a:r>
              <a:rPr/>
              <a:t>Elemento </a:t>
            </a:r>
            <a:r>
              <a:rPr sz="1800">
                <a:latin typeface="Courier"/>
              </a:rPr>
              <a:t>xsl:otherwise</a:t>
            </a:r>
            <a:r>
              <a:rPr/>
              <a:t> especifica o processamento caso nenhuma das possibilidades for válida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Repetição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elemento </a:t>
            </a:r>
            <a:r>
              <a:rPr sz="1800">
                <a:latin typeface="Courier"/>
              </a:rPr>
              <a:t>xsl:for-each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match="catalogo"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&lt;xsl:for-each</a:t>
            </a:r>
            <a:r>
              <a:rPr sz="1800">
                <a:solidFill>
                  <a:srgbClr val="007020"/>
                </a:solidFill>
                <a:latin typeface="Courier"/>
              </a:rPr>
              <a:t> select="livros/livro"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&lt;/xsl:for-each&gt;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  <a:p>
            <a:pPr lvl="1"/>
            <a:r>
              <a:rPr/>
              <a:t>Atributo select é atribuído uma expressão XPATH que deverá retornar uma lista de nós</a:t>
            </a:r>
          </a:p>
          <a:p>
            <a:pPr lvl="1"/>
            <a:r>
              <a:rPr/>
              <a:t>Dentro do elemento deverá ser definido o template a ser aplicado nos nós selecionados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elemento </a:t>
            </a:r>
            <a:r>
              <a:rPr sz="1800">
                <a:latin typeface="Courier"/>
              </a:rPr>
              <a:t>xsl:sort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match="catalogo"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&lt;xsl:apply-templates</a:t>
            </a:r>
            <a:r>
              <a:rPr sz="1800">
                <a:solidFill>
                  <a:srgbClr val="007020"/>
                </a:solidFill>
                <a:latin typeface="Courier"/>
              </a:rPr>
              <a:t> select="livros/livro"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&lt;xsl:sort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&lt;/xsl:apply-templates&gt;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&lt;p&gt;&lt;xsl:value-of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/&gt;&lt;/p&gt;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  <a:p>
            <a:pPr lvl="1"/>
            <a:r>
              <a:rPr/>
              <a:t>Pode aparecer dentro dos elementos </a:t>
            </a:r>
            <a:r>
              <a:rPr sz="1800">
                <a:latin typeface="Courier"/>
              </a:rPr>
              <a:t>xsl:apply-templates</a:t>
            </a:r>
            <a:r>
              <a:rPr/>
              <a:t> ou </a:t>
            </a:r>
            <a:r>
              <a:rPr sz="1800">
                <a:latin typeface="Courier"/>
              </a:rPr>
              <a:t>xsl:for-each</a:t>
            </a:r>
          </a:p>
          <a:p>
            <a:pPr lvl="1"/>
            <a:r>
              <a:rPr/>
              <a:t>Pode aparecer uma sequencia de elementos </a:t>
            </a:r>
            <a:r>
              <a:rPr sz="1800">
                <a:latin typeface="Courier"/>
              </a:rPr>
              <a:t>xsl:sort</a:t>
            </a:r>
          </a:p>
          <a:p>
            <a:pPr lvl="2"/>
            <a:r>
              <a:rPr/>
              <a:t>Isso permite classificar por várias colunas</a:t>
            </a:r>
          </a:p>
          <a:p>
            <a:pPr lvl="1"/>
            <a:r>
              <a:rPr/>
              <a:t>O valor do atributo select deve ser uma expressão XPATH apontando para um objeto válido</a:t>
            </a:r>
          </a:p>
          <a:p>
            <a:pPr lvl="2"/>
            <a:r>
              <a:rPr/>
              <a:t>O valor padrão do atributo select é “.”</a:t>
            </a:r>
          </a:p>
          <a:p>
            <a:pPr lvl="1"/>
            <a:r>
              <a:rPr/>
              <a:t>O valor do atributo </a:t>
            </a:r>
            <a:r>
              <a:rPr sz="1800">
                <a:latin typeface="Courier"/>
              </a:rPr>
              <a:t>data-type</a:t>
            </a:r>
            <a:r>
              <a:rPr/>
              <a:t> pode ser </a:t>
            </a:r>
            <a:r>
              <a:rPr sz="1800">
                <a:latin typeface="Courier"/>
              </a:rPr>
              <a:t>text</a:t>
            </a:r>
            <a:r>
              <a:rPr/>
              <a:t> ou </a:t>
            </a:r>
            <a:r>
              <a:rPr sz="1800">
                <a:latin typeface="Courier"/>
              </a:rPr>
              <a:t>number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Números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elemento </a:t>
            </a:r>
            <a:r>
              <a:rPr sz="1800">
                <a:latin typeface="Courier"/>
              </a:rPr>
              <a:t>xsl:number</a:t>
            </a:r>
            <a:r>
              <a:rPr/>
              <a:t> pode ser usado para inserir um número formatado na saída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match="livros"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&lt;xsl:for-each</a:t>
            </a:r>
            <a:r>
              <a:rPr sz="1800">
                <a:solidFill>
                  <a:srgbClr val="007020"/>
                </a:solidFill>
                <a:latin typeface="Courier"/>
              </a:rPr>
              <a:t> select="livro"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&lt;xsl:sort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&lt;p&gt;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&lt;xsl:number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"position()"</a:t>
            </a:r>
            <a:r>
              <a:rPr sz="1800">
                <a:solidFill>
                  <a:srgbClr val="007020"/>
                </a:solidFill>
                <a:latin typeface="Courier"/>
              </a:rPr>
              <a:t> format=</a:t>
            </a:r>
            <a:r>
              <a:rPr sz="1800">
                <a:solidFill>
                  <a:srgbClr val="4070A0"/>
                </a:solidFill>
                <a:latin typeface="Courier"/>
              </a:rPr>
              <a:t>"1. 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&lt;/p&gt;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&lt;/xsl:for-each&gt;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  <a:p>
            <a:pPr lvl="1"/>
            <a:r>
              <a:rPr/>
              <a:t>O atributo </a:t>
            </a:r>
            <a:r>
              <a:rPr sz="1800">
                <a:latin typeface="Courier"/>
              </a:rPr>
              <a:t>value</a:t>
            </a:r>
            <a:r>
              <a:rPr/>
              <a:t> deve conter uma expressão</a:t>
            </a:r>
          </a:p>
          <a:p>
            <a:pPr lvl="1"/>
            <a:r>
              <a:rPr/>
              <a:t>O atributo </a:t>
            </a:r>
            <a:r>
              <a:rPr sz="1800">
                <a:latin typeface="Courier"/>
              </a:rPr>
              <a:t>format</a:t>
            </a:r>
            <a:r>
              <a:rPr/>
              <a:t> especifica o formato de conversão do número para texto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declaração </a:t>
            </a:r>
            <a:r>
              <a:rPr sz="1800">
                <a:latin typeface="Courier"/>
              </a:rPr>
              <a:t>xml</a:t>
            </a:r>
          </a:p>
          <a:p>
            <a:pPr lvl="1"/>
            <a:r>
              <a:rPr/>
              <a:t>Elementos</a:t>
            </a:r>
          </a:p>
          <a:p>
            <a:pPr lvl="1"/>
            <a:r>
              <a:rPr/>
              <a:t>Atributos</a:t>
            </a:r>
          </a:p>
          <a:p>
            <a:pPr lvl="1"/>
            <a:r>
              <a:rPr/>
              <a:t>Comentários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Importando</a:t>
            </a:r>
            <a:r>
              <a:rPr/>
              <a:t> </a:t>
            </a:r>
            <a:r>
              <a:rPr/>
              <a:t>Folhas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Estilo</a:t>
            </a:r>
            <a:r>
              <a:rPr/>
              <a:t> </a:t>
            </a:r>
            <a:r>
              <a:rPr/>
              <a:t>XSL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xsl:import</a:t>
            </a:r>
          </a:p>
          <a:p>
            <a:pPr lvl="2"/>
            <a:r>
              <a:rPr/>
              <a:t>Importa o arquivo especificado pelo atributo </a:t>
            </a:r>
            <a:r>
              <a:rPr sz="1800">
                <a:latin typeface="Courier"/>
              </a:rPr>
              <a:t>href</a:t>
            </a:r>
            <a:r>
              <a:rPr/>
              <a:t> dentro do arquivo XSL atual</a:t>
            </a:r>
          </a:p>
          <a:p>
            <a:pPr lvl="2"/>
            <a:r>
              <a:rPr/>
              <a:t>Os templates do arquivo importado têm uma precedência menor</a:t>
            </a:r>
          </a:p>
          <a:p>
            <a:pPr lvl="2"/>
            <a:r>
              <a:rPr/>
              <a:t>Só pode aparecer dentro do elemento </a:t>
            </a:r>
            <a:r>
              <a:rPr sz="1800">
                <a:latin typeface="Courier"/>
              </a:rPr>
              <a:t>xsl:stylesheet</a:t>
            </a:r>
            <a:r>
              <a:rPr/>
              <a:t> e antes de qualquer outro elemento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xsl:include</a:t>
            </a:r>
          </a:p>
          <a:p>
            <a:pPr lvl="2"/>
            <a:r>
              <a:rPr/>
              <a:t>Igual ao elemento </a:t>
            </a:r>
            <a:r>
              <a:rPr sz="1800">
                <a:latin typeface="Courier"/>
              </a:rPr>
              <a:t>xsl:import</a:t>
            </a:r>
          </a:p>
          <a:p>
            <a:pPr lvl="2"/>
            <a:r>
              <a:rPr/>
              <a:t>Templates do arquivo XSL importado têm a mesma precedência dos templates locais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&lt;xsl:stylesheet</a:t>
            </a:r>
            <a:r>
              <a:rPr sz="1800">
                <a:solidFill>
                  <a:srgbClr val="007020"/>
                </a:solidFill>
                <a:latin typeface="Courier"/>
              </a:rPr>
              <a:t> version=</a:t>
            </a:r>
            <a:r>
              <a:rPr sz="1800">
                <a:solidFill>
                  <a:srgbClr val="4070A0"/>
                </a:solidFill>
                <a:latin typeface="Courier"/>
              </a:rPr>
              <a:t>"1.0"</a:t>
            </a:r>
            <a:r>
              <a:rPr sz="1800">
                <a:solidFill>
                  <a:srgbClr val="007020"/>
                </a:solidFill>
                <a:latin typeface="Courier"/>
              </a:rPr>
              <a:t> xmlns:xsl=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"http://www.w3.org/1999/XSL/Transform"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&lt;xsl:import</a:t>
            </a:r>
            <a:r>
              <a:rPr sz="1800">
                <a:solidFill>
                  <a:srgbClr val="007020"/>
                </a:solidFill>
                <a:latin typeface="Courier"/>
              </a:rPr>
              <a:t> href=</a:t>
            </a:r>
            <a:r>
              <a:rPr sz="1800">
                <a:solidFill>
                  <a:srgbClr val="4070A0"/>
                </a:solidFill>
                <a:latin typeface="Courier"/>
              </a:rPr>
              <a:t>"marca_corporativa.xsl"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&lt;!-- ...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&lt;/xsl:stylesheet&gt;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Chamando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Nomeados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elemento </a:t>
            </a:r>
            <a:r>
              <a:rPr sz="1800">
                <a:latin typeface="Courier"/>
              </a:rPr>
              <a:t>xsl:call-template</a:t>
            </a:r>
          </a:p>
          <a:p>
            <a:pPr lvl="1"/>
            <a:r>
              <a:rPr/>
              <a:t>O atributo </a:t>
            </a:r>
            <a:r>
              <a:rPr sz="1800">
                <a:latin typeface="Courier"/>
              </a:rPr>
              <a:t>name</a:t>
            </a:r>
            <a:r>
              <a:rPr/>
              <a:t> do elemento deve especificar o nome do template à chamar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match="/"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&lt;h1&gt;</a:t>
            </a:r>
            <a:r>
              <a:rPr sz="1800">
                <a:latin typeface="Courier"/>
              </a:rPr>
              <a:t>Título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&lt;/h1&gt;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Criando</a:t>
            </a:r>
            <a:r>
              <a:rPr/>
              <a:t> </a:t>
            </a:r>
            <a:r>
              <a:rPr/>
              <a:t>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elemento </a:t>
            </a:r>
            <a:r>
              <a:rPr sz="1800">
                <a:latin typeface="Courier"/>
              </a:rPr>
              <a:t>xsl:element</a:t>
            </a:r>
          </a:p>
          <a:p>
            <a:pPr lvl="1"/>
            <a:r>
              <a:rPr/>
              <a:t>O nome do elemento criado é especificado usando atributo </a:t>
            </a:r>
            <a:r>
              <a:rPr sz="1800">
                <a:latin typeface="Courier"/>
              </a:rPr>
              <a:t>name</a:t>
            </a:r>
          </a:p>
          <a:p>
            <a:pPr lvl="1"/>
            <a:r>
              <a:rPr/>
              <a:t>O espaço identificador pode ser especificado usando atributo </a:t>
            </a:r>
            <a:r>
              <a:rPr sz="1800">
                <a:latin typeface="Courier"/>
              </a:rPr>
              <a:t>namespace</a:t>
            </a:r>
          </a:p>
          <a:p>
            <a:pPr lvl="1"/>
            <a:r>
              <a:rPr/>
              <a:t>Um conjunto de atributos pode ser especificado usando o atributo </a:t>
            </a:r>
            <a:r>
              <a:rPr sz="1800">
                <a:latin typeface="Courier"/>
              </a:rPr>
              <a:t>use-attribute-sets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match="/"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"h1"</a:t>
            </a:r>
            <a:r>
              <a:rPr sz="1800">
                <a:solidFill>
                  <a:srgbClr val="007020"/>
                </a:solidFill>
                <a:latin typeface="Courier"/>
              </a:rPr>
              <a:t> namespace=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Título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&lt;/xsl:element&gt;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Criando</a:t>
            </a:r>
            <a:r>
              <a:rPr/>
              <a:t> </a:t>
            </a:r>
            <a:r>
              <a:rPr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xsl:attribute</a:t>
            </a:r>
          </a:p>
          <a:p>
            <a:pPr lvl="2"/>
            <a:r>
              <a:rPr/>
              <a:t>Atributo </a:t>
            </a:r>
            <a:r>
              <a:rPr sz="1800">
                <a:latin typeface="Courier"/>
              </a:rPr>
              <a:t>name</a:t>
            </a:r>
            <a:r>
              <a:rPr/>
              <a:t> especifica o nome</a:t>
            </a:r>
          </a:p>
          <a:p>
            <a:pPr lvl="2"/>
            <a:r>
              <a:rPr/>
              <a:t>Atributo </a:t>
            </a:r>
            <a:r>
              <a:rPr sz="1800">
                <a:latin typeface="Courier"/>
              </a:rPr>
              <a:t>namespace</a:t>
            </a:r>
            <a:r>
              <a:rPr/>
              <a:t> especifica o espaço identificador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xsl:attribute-set</a:t>
            </a:r>
            <a:r>
              <a:rPr/>
              <a:t> para criar conjuntos</a:t>
            </a:r>
          </a:p>
          <a:p>
            <a:pPr lvl="2"/>
            <a:r>
              <a:rPr/>
              <a:t>Contém uma série de elementos </a:t>
            </a:r>
            <a:r>
              <a:rPr sz="1800">
                <a:latin typeface="Courier"/>
              </a:rPr>
              <a:t>xsl:attribute</a:t>
            </a:r>
          </a:p>
          <a:p>
            <a:pPr lvl="2"/>
            <a:r>
              <a:rPr/>
              <a:t>Atributo </a:t>
            </a:r>
            <a:r>
              <a:rPr sz="1800">
                <a:latin typeface="Courier"/>
              </a:rPr>
              <a:t>name</a:t>
            </a:r>
            <a:r>
              <a:rPr/>
              <a:t> especifica o nome do conjunto</a:t>
            </a:r>
          </a:p>
          <a:p>
            <a:pPr lvl="2"/>
            <a:r>
              <a:rPr/>
              <a:t>Nome de um conjunto pode ser atribuído à atributo </a:t>
            </a:r>
            <a:r>
              <a:rPr sz="1800">
                <a:latin typeface="Courier"/>
              </a:rPr>
              <a:t>use-attribute-sets</a:t>
            </a:r>
            <a:r>
              <a:rPr/>
              <a:t> dos elementos </a:t>
            </a:r>
            <a:r>
              <a:rPr sz="1800">
                <a:latin typeface="Courier"/>
              </a:rPr>
              <a:t>xsl:element</a:t>
            </a:r>
            <a:r>
              <a:rPr/>
              <a:t>, </a:t>
            </a:r>
            <a:r>
              <a:rPr sz="1800">
                <a:latin typeface="Courier"/>
              </a:rPr>
              <a:t>xsl:copy</a:t>
            </a:r>
            <a:r>
              <a:rPr/>
              <a:t> ou </a:t>
            </a:r>
            <a:r>
              <a:rPr sz="1800">
                <a:latin typeface="Courier"/>
              </a:rPr>
              <a:t>xsl:attribute-set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Criando</a:t>
            </a:r>
            <a:r>
              <a:rPr/>
              <a:t> </a:t>
            </a:r>
            <a:r>
              <a:rPr/>
              <a:t>Atributos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match="/"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&lt;xsl:attribute-set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"atrib-titulo"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"class"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classe-h1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&lt;/xsl:attribute&gt;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"title"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Título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&lt;/xsl:attribute&gt;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&lt;/xsl:attribute-set&gt;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"imprimir-titulo"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"h1"</a:t>
            </a:r>
            <a:r>
              <a:rPr sz="1800">
                <a:solidFill>
                  <a:srgbClr val="007020"/>
                </a:solidFill>
                <a:latin typeface="Courier"/>
              </a:rPr>
              <a:t> use-attribute-sets=</a:t>
            </a:r>
            <a:r>
              <a:rPr sz="1800">
                <a:solidFill>
                  <a:srgbClr val="4070A0"/>
                </a:solidFill>
                <a:latin typeface="Courier"/>
              </a:rPr>
              <a:t>"atrib-titulo"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Título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&lt;/xsl:element&gt;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  <a:p>
            <a:pPr lvl="1"/>
            <a:r>
              <a:rPr/>
              <a:t>Saida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encoding="UTF-16"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&lt;h1</a:t>
            </a:r>
            <a:r>
              <a:rPr sz="1800">
                <a:solidFill>
                  <a:srgbClr val="007020"/>
                </a:solidFill>
                <a:latin typeface="Courier"/>
              </a:rPr>
              <a:t> class=</a:t>
            </a:r>
            <a:r>
              <a:rPr sz="1800">
                <a:solidFill>
                  <a:srgbClr val="4070A0"/>
                </a:solidFill>
                <a:latin typeface="Courier"/>
              </a:rPr>
              <a:t>"classe-h1"</a:t>
            </a:r>
            <a:r>
              <a:rPr sz="1800">
                <a:solidFill>
                  <a:srgbClr val="007020"/>
                </a:solidFill>
                <a:latin typeface="Courier"/>
              </a:rPr>
              <a:t> title=</a:t>
            </a:r>
            <a:r>
              <a:rPr sz="1800">
                <a:solidFill>
                  <a:srgbClr val="4070A0"/>
                </a:solidFill>
                <a:latin typeface="Courier"/>
              </a:rPr>
              <a:t>"Título"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Título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&lt;/h1&gt;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Criando</a:t>
            </a:r>
            <a:r>
              <a:rPr/>
              <a:t> </a:t>
            </a:r>
            <a:r>
              <a:rPr/>
              <a:t>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elemento </a:t>
            </a:r>
            <a:r>
              <a:rPr sz="1800">
                <a:latin typeface="Courier"/>
              </a:rPr>
              <a:t>xsl:text</a:t>
            </a:r>
          </a:p>
          <a:p>
            <a:pPr lvl="1"/>
            <a:r>
              <a:rPr/>
              <a:t>Usado para colocar texto na saída</a:t>
            </a:r>
          </a:p>
          <a:p>
            <a:pPr lvl="1"/>
            <a:r>
              <a:rPr/>
              <a:t>Atributo </a:t>
            </a:r>
            <a:r>
              <a:rPr sz="1800">
                <a:latin typeface="Courier"/>
              </a:rPr>
              <a:t>disable-output-escaping</a:t>
            </a:r>
            <a:r>
              <a:rPr/>
              <a:t> especifica se o tratamento de saída deve ser desabilitado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&lt;xsl:text</a:t>
            </a:r>
            <a:r>
              <a:rPr sz="1800">
                <a:solidFill>
                  <a:srgbClr val="007020"/>
                </a:solidFill>
                <a:latin typeface="Courier"/>
              </a:rPr>
              <a:t> disable-output-escaping=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40A070"/>
                </a:solidFill>
                <a:latin typeface="Courier"/>
              </a:rPr>
              <a:t>&amp;amp;</a:t>
            </a:r>
            <a:r>
              <a:rPr sz="1800">
                <a:latin typeface="Courier"/>
              </a:rPr>
              <a:t> B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&lt;/xsl:text&gt;</a:t>
            </a:r>
          </a:p>
          <a:p>
            <a:pPr lvl="1">
              <a:buNone/>
            </a:pPr>
            <a:r>
              <a:rPr/>
              <a:t>Saida - </a:t>
            </a:r>
            <a:r>
              <a:rPr sz="1800">
                <a:latin typeface="Courier"/>
              </a:rPr>
              <a:t>A &amp;amp; B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&lt;xsl:text</a:t>
            </a:r>
            <a:r>
              <a:rPr sz="1800">
                <a:solidFill>
                  <a:srgbClr val="007020"/>
                </a:solidFill>
                <a:latin typeface="Courier"/>
              </a:rPr>
              <a:t> disable-output-escaping=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40A070"/>
                </a:solidFill>
                <a:latin typeface="Courier"/>
              </a:rPr>
              <a:t>&amp;amp;</a:t>
            </a:r>
            <a:r>
              <a:rPr sz="1800">
                <a:latin typeface="Courier"/>
              </a:rPr>
              <a:t> B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&lt;/xsl:text&gt;</a:t>
            </a:r>
          </a:p>
          <a:p>
            <a:pPr lvl="1">
              <a:buNone/>
            </a:pPr>
            <a:r>
              <a:rPr/>
              <a:t>Saida - </a:t>
            </a:r>
            <a:r>
              <a:rPr sz="1800">
                <a:latin typeface="Courier"/>
              </a:rPr>
              <a:t>A &amp; B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Criando</a:t>
            </a:r>
            <a:r>
              <a:rPr/>
              <a:t> </a:t>
            </a:r>
            <a:r>
              <a:rPr/>
              <a:t>Comentários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Instruções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xsl:comment</a:t>
            </a:r>
          </a:p>
          <a:p>
            <a:pPr lvl="2"/>
            <a:r>
              <a:rPr/>
              <a:t>Para criar comentário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xsl:processing-instruction</a:t>
            </a:r>
          </a:p>
          <a:p>
            <a:pPr lvl="2"/>
            <a:r>
              <a:rPr/>
              <a:t>Para criar instrução de processamento</a:t>
            </a:r>
          </a:p>
          <a:p>
            <a:pPr lvl="2"/>
            <a:r>
              <a:rPr/>
              <a:t>Pode ser usado para atribuir uma CSS ao documento de saída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match="/"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&lt;xsl:processing-instruction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"xml-stylesheet"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href="article.css" type="text/css"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&lt;/xsl:processing-instruction&gt;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&lt;xsl:apply-templates/&gt;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Criação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Vamos colocar os dados representando o menu num arquivo XML como mostrado a seguir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encoding="UTF-8"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&lt;?xml-stylesheet</a:t>
            </a:r>
            <a:r>
              <a:rPr sz="1800">
                <a:latin typeface="Courier"/>
              </a:rPr>
              <a:t> href="menu.xsl" type="text/xsl"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&lt;menu&gt;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&lt;link</a:t>
            </a:r>
            <a:r>
              <a:rPr sz="1800">
                <a:solidFill>
                  <a:srgbClr val="007020"/>
                </a:solidFill>
                <a:latin typeface="Courier"/>
              </a:rPr>
              <a:t> url=</a:t>
            </a:r>
            <a:r>
              <a:rPr sz="1800">
                <a:solidFill>
                  <a:srgbClr val="4070A0"/>
                </a:solidFill>
                <a:latin typeface="Courier"/>
              </a:rPr>
              <a:t>"1.asp"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&lt;link</a:t>
            </a:r>
            <a:r>
              <a:rPr sz="1800">
                <a:solidFill>
                  <a:srgbClr val="007020"/>
                </a:solidFill>
                <a:latin typeface="Courier"/>
              </a:rPr>
              <a:t> url=</a:t>
            </a:r>
            <a:r>
              <a:rPr sz="1800">
                <a:solidFill>
                  <a:srgbClr val="4070A0"/>
                </a:solidFill>
                <a:latin typeface="Courier"/>
              </a:rPr>
              <a:t>"2.asp"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"2"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&lt;titulo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"t1"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&lt;link</a:t>
            </a:r>
            <a:r>
              <a:rPr sz="1800">
                <a:solidFill>
                  <a:srgbClr val="007020"/>
                </a:solidFill>
                <a:latin typeface="Courier"/>
              </a:rPr>
              <a:t> url=</a:t>
            </a:r>
            <a:r>
              <a:rPr sz="1800">
                <a:solidFill>
                  <a:srgbClr val="4070A0"/>
                </a:solidFill>
                <a:latin typeface="Courier"/>
              </a:rPr>
              <a:t>"3.asp"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"3"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&lt;/titulo&gt;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&lt;titulo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"t2"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&lt;link</a:t>
            </a:r>
            <a:r>
              <a:rPr sz="1800">
                <a:solidFill>
                  <a:srgbClr val="007020"/>
                </a:solidFill>
                <a:latin typeface="Courier"/>
              </a:rPr>
              <a:t> url=</a:t>
            </a:r>
            <a:r>
              <a:rPr sz="1800">
                <a:solidFill>
                  <a:srgbClr val="4070A0"/>
                </a:solidFill>
                <a:latin typeface="Courier"/>
              </a:rPr>
              <a:t>"4.asp"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"4"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&lt;/titulo&gt;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&lt;/menu&gt;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Criação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XSL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 encoding="UTF-8"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&lt;xsl:stylesheet</a:t>
            </a:r>
            <a:r>
              <a:rPr sz="1800">
                <a:solidFill>
                  <a:srgbClr val="007020"/>
                </a:solidFill>
                <a:latin typeface="Courier"/>
              </a:rPr>
              <a:t> version=</a:t>
            </a:r>
            <a:r>
              <a:rPr sz="1800">
                <a:solidFill>
                  <a:srgbClr val="4070A0"/>
                </a:solidFill>
                <a:latin typeface="Courier"/>
              </a:rPr>
              <a:t>"1.0"</a:t>
            </a:r>
            <a:r>
              <a:rPr sz="1800">
                <a:solidFill>
                  <a:srgbClr val="007020"/>
                </a:solidFill>
                <a:latin typeface="Courier"/>
              </a:rPr>
              <a:t> xmlns:xsl=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"http://www.w3.org/1999/XSL/Transform"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&lt;xsl:output</a:t>
            </a:r>
            <a:r>
              <a:rPr sz="1800">
                <a:solidFill>
                  <a:srgbClr val="007020"/>
                </a:solidFill>
                <a:latin typeface="Courier"/>
              </a:rPr>
              <a:t> encoding=</a:t>
            </a:r>
            <a:r>
              <a:rPr sz="1800">
                <a:solidFill>
                  <a:srgbClr val="4070A0"/>
                </a:solidFill>
                <a:latin typeface="Courier"/>
              </a:rPr>
              <a:t>"UTF-8"</a:t>
            </a:r>
            <a:r>
              <a:rPr sz="1800">
                <a:solidFill>
                  <a:srgbClr val="007020"/>
                </a:solidFill>
                <a:latin typeface="Courier"/>
              </a:rPr>
              <a:t> method=</a:t>
            </a:r>
            <a:r>
              <a:rPr sz="1800">
                <a:solidFill>
                  <a:srgbClr val="4070A0"/>
                </a:solidFill>
                <a:latin typeface="Courier"/>
              </a:rPr>
              <a:t>"html"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match="menu"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&lt;xsl:for-each</a:t>
            </a:r>
            <a:r>
              <a:rPr sz="1800">
                <a:solidFill>
                  <a:srgbClr val="007020"/>
                </a:solidFill>
                <a:latin typeface="Courier"/>
              </a:rPr>
              <a:t> select="link | 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&lt;xsl:choose&gt;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&lt;xsl:when</a:t>
            </a:r>
            <a:r>
              <a:rPr sz="1800">
                <a:solidFill>
                  <a:srgbClr val="007020"/>
                </a:solidFill>
                <a:latin typeface="Courier"/>
              </a:rPr>
              <a:t> test="</a:t>
            </a:r>
            <a:r>
              <a:rPr sz="1800" b="1">
                <a:solidFill>
                  <a:srgbClr val="007020"/>
                </a:solidFill>
                <a:latin typeface="Courier"/>
              </a:rPr>
              <a:t>name</a:t>
            </a:r>
            <a:r>
              <a:rPr sz="1800">
                <a:solidFill>
                  <a:srgbClr val="007020"/>
                </a:solidFill>
                <a:latin typeface="Courier"/>
              </a:rPr>
              <a:t>()=</a:t>
            </a:r>
            <a:r>
              <a:rPr sz="1800">
                <a:solidFill>
                  <a:srgbClr val="4070A0"/>
                </a:solidFill>
                <a:latin typeface="Courier"/>
              </a:rPr>
              <a:t>'link'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"link"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&lt;/xsl:when&gt;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&lt;xsl:when</a:t>
            </a:r>
            <a:r>
              <a:rPr sz="1800">
                <a:solidFill>
                  <a:srgbClr val="007020"/>
                </a:solidFill>
                <a:latin typeface="Courier"/>
              </a:rPr>
              <a:t> test="</a:t>
            </a:r>
            <a:r>
              <a:rPr sz="1800" b="1">
                <a:solidFill>
                  <a:srgbClr val="007020"/>
                </a:solidFill>
                <a:latin typeface="Courier"/>
              </a:rPr>
              <a:t>name</a:t>
            </a:r>
            <a:r>
              <a:rPr sz="1800">
                <a:solidFill>
                  <a:srgbClr val="007020"/>
                </a:solidFill>
                <a:latin typeface="Courier"/>
              </a:rPr>
              <a:t>()=</a:t>
            </a:r>
            <a:r>
              <a:rPr sz="1800">
                <a:solidFill>
                  <a:srgbClr val="4070A0"/>
                </a:solidFill>
                <a:latin typeface="Courier"/>
              </a:rPr>
              <a:t>'titulo'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&lt;/xsl:when&gt;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&lt;/xsl:choose&gt;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&lt;/xsl:for-each&gt;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"link"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"href"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@url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&lt;/xsl:attribute&gt;&lt;xsl:value-of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&lt;/xsl:element&gt;&lt;br/&gt;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"titulo"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&lt;xsl:value-of</a:t>
            </a:r>
            <a:r>
              <a:rPr sz="1800">
                <a:solidFill>
                  <a:srgbClr val="007020"/>
                </a:solidFill>
                <a:latin typeface="Courier"/>
              </a:rPr>
              <a:t> select="</a:t>
            </a:r>
            <a:r>
              <a:rPr sz="1800">
                <a:latin typeface="Courier"/>
              </a:rPr>
              <a:t>@nome</a:t>
            </a:r>
            <a:r>
              <a:rPr sz="1800">
                <a:solidFill>
                  <a:srgbClr val="007020"/>
                </a:solidFill>
                <a:latin typeface="Courier"/>
              </a:rPr>
              <a:t>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/&gt;&lt;br/&gt;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&lt;xsl:for-each</a:t>
            </a:r>
            <a:r>
              <a:rPr sz="1800">
                <a:solidFill>
                  <a:srgbClr val="007020"/>
                </a:solidFill>
                <a:latin typeface="Courier"/>
              </a:rPr>
              <a:t> select="link"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&lt;xsl:call-template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"link"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&lt;/xsl:for-each&gt;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&lt;/xsl:template&gt;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&lt;/xsl:stylesheet&gt;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Criação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  <a:br/>
            <a:r>
              <a:rPr/>
              <a:t>2</a:t>
            </a:r>
            <a:br/>
            <a:r>
              <a:rPr/>
              <a:t>t1</a:t>
            </a:r>
            <a:br/>
            <a:r>
              <a:rPr/>
              <a:t>3</a:t>
            </a:r>
            <a:br/>
            <a:r>
              <a:rPr/>
              <a:t>t2</a:t>
            </a:r>
            <a:br/>
            <a:r>
              <a:rPr/>
              <a:t>4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Melhorias</a:t>
            </a:r>
          </a:p>
          <a:p>
            <a:pPr lvl="1"/>
            <a:r>
              <a:rPr/>
              <a:t>Aninhar os itens do menu com títulos</a:t>
            </a:r>
          </a:p>
          <a:p>
            <a:pPr lvl="1"/>
            <a:r>
              <a:rPr/>
              <a:t>Permitir criar títulos dentro de títulos</a:t>
            </a:r>
          </a:p>
          <a:p>
            <a:pPr lvl="1"/>
            <a:r>
              <a:rPr/>
              <a:t>Gerar DHTML para fechar e abrir títulos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Entidades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Usadas para criar dados predefinidos</a:t>
            </a:r>
          </a:p>
          <a:p>
            <a:pPr lvl="1"/>
            <a:r>
              <a:rPr/>
              <a:t>A ocorrência de uma entidade no documento XML é substituída pelo seu valor pelo parser</a:t>
            </a:r>
          </a:p>
          <a:p>
            <a:pPr lvl="1"/>
            <a:r>
              <a:rPr/>
              <a:t>A ocorrência começa com </a:t>
            </a:r>
            <a:r>
              <a:rPr sz="1800">
                <a:latin typeface="Courier"/>
              </a:rPr>
              <a:t>&amp;</a:t>
            </a:r>
            <a:r>
              <a:rPr/>
              <a:t> e termina com 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A XML utiliza entidades para representar alguns caracteres reservados pela linguagem, como </a:t>
            </a:r>
            <a:r>
              <a:rPr sz="1800">
                <a:latin typeface="Courier"/>
              </a:rPr>
              <a:t>&gt;</a:t>
            </a:r>
            <a:r>
              <a:rPr/>
              <a:t> (</a:t>
            </a:r>
            <a:r>
              <a:rPr sz="1800">
                <a:latin typeface="Courier"/>
              </a:rPr>
              <a:t>&amp;gt;</a:t>
            </a:r>
            <a:r>
              <a:rPr/>
              <a:t>) e </a:t>
            </a:r>
            <a:r>
              <a:rPr sz="1800">
                <a:latin typeface="Courier"/>
              </a:rPr>
              <a:t>&lt;</a:t>
            </a:r>
            <a:r>
              <a:rPr/>
              <a:t> (</a:t>
            </a:r>
            <a:r>
              <a:rPr sz="1800">
                <a:latin typeface="Courier"/>
              </a:rPr>
              <a:t>&amp;lt;</a:t>
            </a:r>
            <a:r>
              <a:rPr/>
              <a:t>)</a:t>
            </a:r>
          </a:p>
          <a:p>
            <a:pPr lvl="1"/>
            <a:r>
              <a:rPr/>
              <a:t>Novas entidades podem ser criadas usando uma DTD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Transformação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Utilizando JAXP para transformar XML via programa</a:t>
            </a:r>
          </a:p>
          <a:p>
            <a:pPr lvl="1"/>
            <a:r>
              <a:rPr/>
              <a:t>Pacotes utilizados</a:t>
            </a:r>
          </a:p>
          <a:p>
            <a:pPr lvl="2"/>
            <a:r>
              <a:rPr/>
              <a:t>javax.xml.parsers</a:t>
            </a:r>
          </a:p>
          <a:p>
            <a:pPr lvl="2"/>
            <a:r>
              <a:rPr/>
              <a:t>org.xml.sax</a:t>
            </a:r>
          </a:p>
          <a:p>
            <a:pPr lvl="2"/>
            <a:r>
              <a:rPr/>
              <a:t>org.w3c.dom</a:t>
            </a:r>
          </a:p>
          <a:p>
            <a:pPr lvl="2"/>
            <a:r>
              <a:rPr/>
              <a:t>javax.xml.transform</a:t>
            </a:r>
          </a:p>
          <a:p>
            <a:pPr lvl="2"/>
            <a:r>
              <a:rPr/>
              <a:t>javax.xml.transform.dom</a:t>
            </a:r>
          </a:p>
          <a:p>
            <a:pPr lvl="2"/>
            <a:r>
              <a:rPr/>
              <a:t>javax.xml.transform.stream</a:t>
            </a:r>
          </a:p>
          <a:p>
            <a:pPr lvl="2"/>
            <a:r>
              <a:rPr/>
              <a:t>java.io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Transformação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java.io.*;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org.xml.sax.*;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SAXException, SAXParseException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org.w3c.dom.*; 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Document, DOMException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javax.xml.parsers.*;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DocumentBuilder, DocumentBuilderFactory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javax.xml.transform.*;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Transformer, TransformerFactory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javax.xml.transform.dom.*; // DOMSource;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javax.xml.transform.stream.*;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StreamResult, StreamSource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XSLTransform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Document document;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Valor global referenciado pelo tree-adapter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 (String argv []) {</a:t>
            </a:r>
            <a:br/>
            <a:r>
              <a:rPr sz="1800">
                <a:latin typeface="Courier"/>
              </a:rPr>
              <a:t>        DocumentBuilderFactory factory = DocumentBuilderFactory.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newInstance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try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        DocumentBuilder builder = 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newDocumentBuilder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    document = builder.</a:t>
            </a:r>
            <a:r>
              <a:rPr sz="1800">
                <a:solidFill>
                  <a:srgbClr val="06287E"/>
                </a:solidFill>
                <a:latin typeface="Courier"/>
              </a:rPr>
              <a:t>parse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"catalogo.xml"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TransformerFactory tFactory = TransformerFactory.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newInstance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    StreamSource stylesheet =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StreamSource(</a:t>
            </a:r>
            <a:r>
              <a:rPr sz="1800">
                <a:solidFill>
                  <a:srgbClr val="4070A0"/>
                </a:solidFill>
                <a:latin typeface="Courier"/>
              </a:rPr>
              <a:t>"catalogo.xsl"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Transformer transformer = tFactory.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newTransformer</a:t>
            </a:r>
            <a:r>
              <a:rPr sz="1800">
                <a:latin typeface="Courier"/>
              </a:rPr>
              <a:t>(stylesheet);</a:t>
            </a:r>
            <a:br/>
            <a:r>
              <a:rPr sz="1800">
                <a:latin typeface="Courier"/>
              </a:rPr>
              <a:t>            DOMSource source =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DOMSource(document);</a:t>
            </a:r>
            <a:br/>
            <a:r>
              <a:rPr sz="1800">
                <a:latin typeface="Courier"/>
              </a:rPr>
              <a:t>            StreamResult result =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StreamResult(System.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transformer.</a:t>
            </a:r>
            <a:r>
              <a:rPr sz="1800">
                <a:solidFill>
                  <a:srgbClr val="06287E"/>
                </a:solidFill>
                <a:latin typeface="Courier"/>
              </a:rPr>
              <a:t>transform</a:t>
            </a:r>
            <a:r>
              <a:rPr sz="1800">
                <a:latin typeface="Courier"/>
              </a:rPr>
              <a:t>(source, result);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(TransformerConfigurationException tce) {</a:t>
            </a:r>
            <a:br/>
            <a:r>
              <a:rPr sz="1800">
                <a:latin typeface="Courier"/>
              </a:rPr>
              <a:t>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Erro gerado pelo parser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"\n** Erro de Transformer Factory"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+ tce.</a:t>
            </a:r>
            <a:r>
              <a:rPr sz="1800">
                <a:solidFill>
                  <a:srgbClr val="06287E"/>
                </a:solidFill>
                <a:latin typeface="Courier"/>
              </a:rPr>
              <a:t>getMessage</a:t>
            </a:r>
            <a:r>
              <a:rPr sz="1800">
                <a:latin typeface="Courier"/>
              </a:rPr>
              <a:t>() 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(TransformerException te) { </a:t>
            </a:r>
            <a:br/>
            <a:r>
              <a:rPr sz="1800">
                <a:latin typeface="Courier"/>
              </a:rPr>
              <a:t>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Erro gerado pelo transformador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"\n** Erro de Transformação"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+ te.</a:t>
            </a:r>
            <a:r>
              <a:rPr sz="1800">
                <a:solidFill>
                  <a:srgbClr val="06287E"/>
                </a:solidFill>
                <a:latin typeface="Courier"/>
              </a:rPr>
              <a:t>getMessage</a:t>
            </a:r>
            <a:r>
              <a:rPr sz="1800">
                <a:latin typeface="Courier"/>
              </a:rPr>
              <a:t>() 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(SAXParseException spe) { </a:t>
            </a:r>
            <a:r>
              <a:rPr sz="1800" i="1">
                <a:solidFill>
                  <a:srgbClr val="60A0B0"/>
                </a:solidFill>
                <a:latin typeface="Courier"/>
              </a:rPr>
              <a:t>// Erro gerado pelo parser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"\n** Erro de Parser"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+ spe.</a:t>
            </a:r>
            <a:r>
              <a:rPr sz="1800">
                <a:solidFill>
                  <a:srgbClr val="06287E"/>
                </a:solidFill>
                <a:latin typeface="Courier"/>
              </a:rPr>
              <a:t>getMessage</a:t>
            </a:r>
            <a:r>
              <a:rPr sz="1800">
                <a:latin typeface="Courier"/>
              </a:rPr>
              <a:t>() 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(SAXException sxe) {</a:t>
            </a:r>
            <a:br/>
            <a:r>
              <a:rPr sz="1800">
                <a:latin typeface="Courier"/>
              </a:rPr>
              <a:t>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Erro gerado pelo aplicativo</a:t>
            </a:r>
            <a:br/>
            <a:r>
              <a:rPr sz="1800">
                <a:latin typeface="Courier"/>
              </a:rPr>
              <a:t>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(ou erro de inicialização do parser)</a:t>
            </a:r>
            <a:br/>
            <a:r>
              <a:rPr sz="1800">
                <a:latin typeface="Courier"/>
              </a:rPr>
              <a:t>            Exception x = sxe;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(sxe.</a:t>
            </a:r>
            <a:r>
              <a:rPr sz="1800">
                <a:solidFill>
                  <a:srgbClr val="06287E"/>
                </a:solidFill>
                <a:latin typeface="Courier"/>
              </a:rPr>
              <a:t>getException</a:t>
            </a:r>
            <a:r>
              <a:rPr sz="1800">
                <a:latin typeface="Courier"/>
              </a:rPr>
              <a:t>() != 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x = sxe.</a:t>
            </a:r>
            <a:r>
              <a:rPr sz="1800">
                <a:solidFill>
                  <a:srgbClr val="06287E"/>
                </a:solidFill>
                <a:latin typeface="Courier"/>
              </a:rPr>
              <a:t>getException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    x.</a:t>
            </a:r>
            <a:r>
              <a:rPr sz="1800">
                <a:solidFill>
                  <a:srgbClr val="06287E"/>
                </a:solidFill>
                <a:latin typeface="Courier"/>
              </a:rPr>
              <a:t>printStackTrace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(ParserConfigurationException pce) {</a:t>
            </a:r>
            <a:br/>
            <a:r>
              <a:rPr sz="1800">
                <a:latin typeface="Courier"/>
              </a:rPr>
              <a:t>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Opções especificadas não podem criar o Parser</a:t>
            </a:r>
            <a:br/>
            <a:r>
              <a:rPr sz="1800">
                <a:latin typeface="Courier"/>
              </a:rPr>
              <a:t>            pce.</a:t>
            </a:r>
            <a:r>
              <a:rPr sz="1800">
                <a:solidFill>
                  <a:srgbClr val="06287E"/>
                </a:solidFill>
                <a:latin typeface="Courier"/>
              </a:rPr>
              <a:t>printStackTrace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} </a:t>
            </a:r>
            <a:r>
              <a:rPr sz="1800" b="1">
                <a:solidFill>
                  <a:srgbClr val="007020"/>
                </a:solidFill>
                <a:latin typeface="Courier"/>
              </a:rPr>
              <a:t>catch</a:t>
            </a:r>
            <a:r>
              <a:rPr sz="1800">
                <a:latin typeface="Courier"/>
              </a:rPr>
              <a:t> (IOException ioe) { </a:t>
            </a:r>
            <a:r>
              <a:rPr sz="1800" i="1">
                <a:solidFill>
                  <a:srgbClr val="60A0B0"/>
                </a:solidFill>
                <a:latin typeface="Courier"/>
              </a:rPr>
              <a:t>// Erro de E/S</a:t>
            </a:r>
            <a:br/>
            <a:r>
              <a:rPr sz="1800">
                <a:latin typeface="Courier"/>
              </a:rPr>
              <a:t>            ioe.</a:t>
            </a:r>
            <a:r>
              <a:rPr sz="1800">
                <a:solidFill>
                  <a:srgbClr val="06287E"/>
                </a:solidFill>
                <a:latin typeface="Courier"/>
              </a:rPr>
              <a:t>printStackTrace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}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Transformação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DocumentBuilderFactory e DocumentBuilder</a:t>
            </a:r>
          </a:p>
          <a:p>
            <a:pPr lvl="2"/>
            <a:r>
              <a:rPr/>
              <a:t>Para ler o documento XML</a:t>
            </a:r>
          </a:p>
          <a:p>
            <a:pPr lvl="1"/>
            <a:r>
              <a:rPr/>
              <a:t>TransformerFactory, Transformer</a:t>
            </a:r>
          </a:p>
          <a:p>
            <a:pPr lvl="2"/>
            <a:r>
              <a:rPr/>
              <a:t>Para transformar documento XML</a:t>
            </a:r>
          </a:p>
          <a:p>
            <a:pPr lvl="1"/>
            <a:r>
              <a:rPr/>
              <a:t>DOMSource, StreamSource, StreamResult</a:t>
            </a:r>
          </a:p>
          <a:p>
            <a:pPr lvl="2"/>
            <a:r>
              <a:rPr/>
              <a:t>Entrada e saída do transformador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Crie um documento XSL para gerar uma página HTML contendo uma tabela listando informações sobre os livros dentro do catálogo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Atributos</a:t>
            </a:r>
            <a:r>
              <a:rPr/>
              <a:t> </a:t>
            </a:r>
            <a:r>
              <a:rPr/>
              <a:t>Especiais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xml:space</a:t>
            </a:r>
          </a:p>
          <a:p>
            <a:pPr lvl="1"/>
            <a:r>
              <a:rPr/>
              <a:t>Preservar ou não espaços em branco duplicados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xml:lang</a:t>
            </a:r>
          </a:p>
          <a:p>
            <a:pPr lvl="1"/>
            <a:r>
              <a:rPr/>
              <a:t>Linguagem natural do valor texto de um elemento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Instruções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 ser usadas para associar arquivos CSS e XSL</a:t>
            </a:r>
          </a:p>
          <a:p>
            <a:pPr lvl="1"/>
            <a:r>
              <a:rPr/>
              <a:t>Iniciam com </a:t>
            </a:r>
            <a:r>
              <a:rPr sz="1800">
                <a:latin typeface="Courier"/>
              </a:rPr>
              <a:t>&lt;?</a:t>
            </a:r>
            <a:r>
              <a:rPr/>
              <a:t> e terminam com </a:t>
            </a:r>
            <a:r>
              <a:rPr sz="1800">
                <a:latin typeface="Courier"/>
              </a:rPr>
              <a:t>?&gt;</a:t>
            </a:r>
          </a:p>
          <a:p>
            <a:pPr lvl="1"/>
            <a:r>
              <a:rPr/>
              <a:t>Depois de </a:t>
            </a:r>
            <a:r>
              <a:rPr sz="1800">
                <a:latin typeface="Courier"/>
              </a:rPr>
              <a:t>&lt;?</a:t>
            </a:r>
            <a:r>
              <a:rPr/>
              <a:t> aparece a aplicação destinatária</a:t>
            </a:r>
          </a:p>
          <a:p>
            <a:pPr lvl="1"/>
            <a:r>
              <a:rPr/>
              <a:t>Depois da aplicação aparece o texto da instrução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&lt;?xml-stylesheet</a:t>
            </a:r>
            <a:r>
              <a:rPr sz="1800">
                <a:latin typeface="Courier"/>
              </a:rPr>
              <a:t> href="teste.xsl" type="text/xsl"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Seção</a:t>
            </a:r>
            <a:r>
              <a:rPr/>
              <a:t> </a:t>
            </a:r>
            <a:r>
              <a:rPr/>
              <a:t>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CDATA significa dados caractere</a:t>
            </a:r>
          </a:p>
          <a:p>
            <a:pPr lvl="1"/>
            <a:r>
              <a:rPr/>
              <a:t>É usada para colocar texto qualquer como scripts de código, como VBScript ou JScript, dentro da XML</a:t>
            </a:r>
          </a:p>
          <a:p>
            <a:pPr lvl="1"/>
            <a:r>
              <a:rPr/>
              <a:t>É delimitada pelo </a:t>
            </a:r>
            <a:r>
              <a:rPr sz="1800">
                <a:latin typeface="Courier"/>
              </a:rPr>
              <a:t>&lt;![CDATA[</a:t>
            </a:r>
            <a:r>
              <a:rPr/>
              <a:t> e </a:t>
            </a:r>
            <a:r>
              <a:rPr sz="1800">
                <a:latin typeface="Courier"/>
              </a:rPr>
              <a:t>]]&gt;</a:t>
            </a:r>
          </a:p>
          <a:p>
            <a:pPr lvl="1"/>
            <a:r>
              <a:rPr/>
              <a:t>Uma seção CDATA não pode ser aninhada dentro da outra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XML</a:t>
            </a:r>
            <a:r>
              <a:rPr/>
              <a:t> </a:t>
            </a:r>
            <a:r>
              <a:rPr/>
              <a:t>Bem</a:t>
            </a:r>
            <a:r>
              <a:rPr/>
              <a:t> </a:t>
            </a:r>
            <a:r>
              <a:rPr/>
              <a:t>Formada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Condições</a:t>
            </a:r>
          </a:p>
          <a:p>
            <a:pPr lvl="1"/>
            <a:r>
              <a:rPr/>
              <a:t>Apenas um elemento raiz</a:t>
            </a:r>
          </a:p>
          <a:p>
            <a:pPr lvl="1"/>
            <a:r>
              <a:rPr/>
              <a:t>Elementos sem sobreposição</a:t>
            </a:r>
          </a:p>
          <a:p>
            <a:pPr lvl="1"/>
            <a:r>
              <a:rPr/>
              <a:t>Início e fim de elementos corretamente demarcado</a:t>
            </a:r>
          </a:p>
          <a:p>
            <a:pPr lvl="1"/>
            <a:r>
              <a:rPr/>
              <a:t>Nome de elementos e atributos corretamente formado</a:t>
            </a:r>
          </a:p>
          <a:p>
            <a:pPr lvl="1"/>
            <a:r>
              <a:rPr/>
              <a:t>Valor do atributo demarcado com aspas duplas</a:t>
            </a:r>
          </a:p>
          <a:p>
            <a:pPr lvl="1"/>
            <a:r>
              <a:rPr/>
              <a:t>Texto caractere sem caracteres reservados ou inválidos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Projetando</a:t>
            </a:r>
            <a:r>
              <a:rPr/>
              <a:t> </a:t>
            </a:r>
            <a:r>
              <a:rPr/>
              <a:t>Documentos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Identificar nomes para coisas e conceitos</a:t>
            </a:r>
          </a:p>
          <a:p>
            <a:pPr lvl="1"/>
            <a:r>
              <a:rPr/>
              <a:t>Identificar hierarquia das coisas</a:t>
            </a:r>
          </a:p>
          <a:p>
            <a:pPr lvl="2"/>
            <a:r>
              <a:rPr/>
              <a:t>Identificar os relacionamentos entre coisas</a:t>
            </a:r>
          </a:p>
          <a:p>
            <a:pPr lvl="1"/>
            <a:r>
              <a:rPr/>
              <a:t>Definir propriedades das coisas</a:t>
            </a:r>
          </a:p>
          <a:p>
            <a:pPr lvl="1"/>
            <a:r>
              <a:rPr/>
              <a:t>Isso é modelagem orientado objeto</a:t>
            </a:r>
          </a:p>
          <a:p>
            <a:pPr lvl="2"/>
            <a:r>
              <a:rPr/>
              <a:t>Documentos XML podem ser gerados exportando uma hierarquia de objetos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eXtensible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Quando</a:t>
            </a:r>
            <a:r>
              <a:rPr/>
              <a:t> </a:t>
            </a:r>
            <a:r>
              <a:rPr/>
              <a:t>usar</a:t>
            </a:r>
            <a:r>
              <a:rPr/>
              <a:t> </a:t>
            </a:r>
            <a:r>
              <a:rPr/>
              <a:t>Atributos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Propriedades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Vantagens</a:t>
            </a:r>
          </a:p>
          <a:p>
            <a:pPr lvl="2"/>
            <a:r>
              <a:rPr/>
              <a:t>Possível restringir valor usando DTD</a:t>
            </a:r>
          </a:p>
          <a:p>
            <a:pPr lvl="2"/>
            <a:r>
              <a:rPr/>
              <a:t>Validação de ID e IDREF</a:t>
            </a:r>
          </a:p>
          <a:p>
            <a:pPr lvl="2"/>
            <a:r>
              <a:rPr/>
              <a:t>Requer menos espaço</a:t>
            </a:r>
          </a:p>
          <a:p>
            <a:pPr lvl="2"/>
            <a:r>
              <a:rPr/>
              <a:t>Fácil processar usando DOM e SAX</a:t>
            </a:r>
          </a:p>
          <a:p>
            <a:pPr lvl="1"/>
            <a:r>
              <a:rPr/>
              <a:t>Desvantagens</a:t>
            </a:r>
          </a:p>
          <a:p>
            <a:pPr lvl="2"/>
            <a:r>
              <a:rPr/>
              <a:t>Valores simples</a:t>
            </a:r>
          </a:p>
          <a:p>
            <a:pPr lvl="2"/>
            <a:r>
              <a:rPr/>
              <a:t>Não suporta atributos sobre atributos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Quando</a:t>
            </a:r>
            <a:r>
              <a:rPr/>
              <a:t> </a:t>
            </a:r>
            <a:r>
              <a:rPr/>
              <a:t>usar</a:t>
            </a:r>
            <a:r>
              <a:rPr/>
              <a:t> </a:t>
            </a:r>
            <a:r>
              <a:rPr/>
              <a:t>Elementos</a:t>
            </a:r>
            <a:r>
              <a:rPr/>
              <a:t> </a:t>
            </a:r>
            <a:r>
              <a:rPr/>
              <a:t>Filhos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Propriedades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Vantagens</a:t>
            </a:r>
          </a:p>
          <a:p>
            <a:pPr lvl="2"/>
            <a:r>
              <a:rPr/>
              <a:t>Suporta valores complexos</a:t>
            </a:r>
          </a:p>
          <a:p>
            <a:pPr lvl="2"/>
            <a:r>
              <a:rPr/>
              <a:t>Suporta atributos sobre atributos</a:t>
            </a:r>
          </a:p>
          <a:p>
            <a:pPr lvl="2"/>
            <a:r>
              <a:rPr/>
              <a:t>Extensível quando modelo de dados muda (um livro vários autores)</a:t>
            </a:r>
          </a:p>
          <a:p>
            <a:pPr lvl="1"/>
            <a:r>
              <a:rPr/>
              <a:t>Desvantagens</a:t>
            </a:r>
          </a:p>
          <a:p>
            <a:pPr lvl="2"/>
            <a:r>
              <a:rPr/>
              <a:t>Requer mais espaço</a:t>
            </a:r>
          </a:p>
          <a:p>
            <a:pPr lvl="2"/>
            <a:r>
              <a:rPr/>
              <a:t>Mais difícil processar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Como utilizar XMLSpy</a:t>
            </a:r>
          </a:p>
          <a:p>
            <a:pPr lvl="1"/>
            <a:r>
              <a:rPr/>
              <a:t>Crie um catálogo de livros usando XML</a:t>
            </a:r>
          </a:p>
          <a:p>
            <a:pPr lvl="2"/>
            <a:r>
              <a:rPr/>
              <a:t>Sugira um modelo para o documento</a:t>
            </a:r>
          </a:p>
          <a:p>
            <a:pPr lvl="2"/>
            <a:r>
              <a:rPr/>
              <a:t>Crie o documento usando o modelo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XML</a:t>
            </a:r>
            <a:r>
              <a:rPr/>
              <a:t> </a:t>
            </a:r>
            <a:r>
              <a:rPr/>
              <a:t>Válida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DTD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Porque</a:t>
            </a:r>
            <a:r>
              <a:rPr/>
              <a:t> </a:t>
            </a:r>
            <a:r>
              <a:rPr/>
              <a:t>Utilizar</a:t>
            </a:r>
            <a:r>
              <a:rPr/>
              <a:t> </a:t>
            </a:r>
            <a:r>
              <a:rPr/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DTD significa Definição do Tipo de Documento</a:t>
            </a:r>
          </a:p>
          <a:p>
            <a:pPr lvl="1"/>
            <a:r>
              <a:rPr/>
              <a:t>XML bem formada não basta</a:t>
            </a:r>
          </a:p>
          <a:p>
            <a:pPr lvl="2"/>
            <a:r>
              <a:rPr/>
              <a:t>Precisa haver uma forma de definir o vocabulário do documento XML com precisão</a:t>
            </a:r>
          </a:p>
          <a:p>
            <a:pPr lvl="2"/>
            <a:r>
              <a:rPr/>
              <a:t>Parsers XML podem usar a DTD para validação de uma instância do documento XML</a:t>
            </a:r>
          </a:p>
          <a:p>
            <a:pPr lvl="2"/>
            <a:r>
              <a:rPr/>
              <a:t>Editores de XML (como XMLSpy) podem usar a DTD para fazer valer as regras contidas nele na hora de editar um documento XML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Associando</a:t>
            </a:r>
            <a:r>
              <a:rPr/>
              <a:t> </a:t>
            </a:r>
            <a:r>
              <a:rPr/>
              <a:t>DTD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Usando a instrução de processamento </a:t>
            </a:r>
            <a:r>
              <a:rPr sz="1800">
                <a:latin typeface="Courier"/>
              </a:rPr>
              <a:t>DOCTYPE</a:t>
            </a:r>
          </a:p>
          <a:p>
            <a:pPr lvl="1"/>
            <a:r>
              <a:rPr/>
              <a:t>Duas formas</a:t>
            </a:r>
          </a:p>
          <a:p>
            <a:pPr lvl="2"/>
            <a:r>
              <a:rPr/>
              <a:t>DTD Interna</a:t>
            </a:r>
          </a:p>
          <a:p>
            <a:pPr lvl="3"/>
            <a:r>
              <a:rPr/>
              <a:t>DTD fica dentro do documento XML</a:t>
            </a:r>
          </a:p>
          <a:p>
            <a:pPr lvl="2"/>
            <a:r>
              <a:rPr/>
              <a:t>DTD Externa</a:t>
            </a:r>
          </a:p>
          <a:p>
            <a:pPr lvl="3"/>
            <a:r>
              <a:rPr/>
              <a:t>DTD fica num arquivo separado</a:t>
            </a:r>
          </a:p>
          <a:p>
            <a:pPr lvl="3"/>
            <a:r>
              <a:rPr/>
              <a:t>Facilmente aplicada a vários documentos XML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Sintaxe da DTD não utiliza XML</a:t>
            </a:r>
          </a:p>
          <a:p>
            <a:pPr lvl="1"/>
            <a:r>
              <a:rPr/>
              <a:t>Uma DTD contém os componentes a seguir</a:t>
            </a:r>
          </a:p>
          <a:p>
            <a:pPr lvl="2"/>
            <a:r>
              <a:rPr/>
              <a:t>ELEMENT</a:t>
            </a:r>
          </a:p>
          <a:p>
            <a:pPr lvl="2"/>
            <a:r>
              <a:rPr/>
              <a:t>ATTLIST</a:t>
            </a:r>
          </a:p>
          <a:p>
            <a:pPr lvl="2"/>
            <a:r>
              <a:rPr/>
              <a:t>ENTITY</a:t>
            </a:r>
          </a:p>
          <a:p>
            <a:pPr lvl="2"/>
            <a:r>
              <a:rPr/>
              <a:t>NOTATION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Declarar um novo tipo de elemento XML</a:t>
            </a:r>
          </a:p>
          <a:p>
            <a:pPr lvl="2"/>
            <a:r>
              <a:rPr sz="1800">
                <a:latin typeface="Courier"/>
              </a:rPr>
              <a:t>&lt;!ELEMENT</a:t>
            </a:r>
            <a:r>
              <a:rPr/>
              <a:t> seguido pelo nome do elemento</a:t>
            </a:r>
          </a:p>
          <a:p>
            <a:pPr lvl="2"/>
            <a:r>
              <a:rPr/>
              <a:t>Nome tem que ser identificador XML válido</a:t>
            </a:r>
          </a:p>
          <a:p>
            <a:pPr lvl="2"/>
            <a:r>
              <a:rPr/>
              <a:t>Nome seguido pela definição de conteúdo</a:t>
            </a:r>
          </a:p>
          <a:p>
            <a:pPr lvl="1"/>
            <a:r>
              <a:rPr/>
              <a:t>Exemplos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(#PCDATA)&gt;</a:t>
            </a:r>
            <a:br/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autor (titulo, nome)&gt;</a:t>
            </a:r>
            <a:br/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autor ANY&gt;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 especificar conteúdo dentro de um elemento</a:t>
            </a:r>
          </a:p>
          <a:p>
            <a:pPr lvl="1"/>
            <a:r>
              <a:rPr/>
              <a:t>Contém uma combinação de</a:t>
            </a:r>
          </a:p>
          <a:p>
            <a:pPr lvl="2"/>
            <a:r>
              <a:rPr/>
              <a:t>Texto – indicado usando </a:t>
            </a:r>
            <a:r>
              <a:rPr sz="1800">
                <a:latin typeface="Courier"/>
              </a:rPr>
              <a:t>#PCDATA</a:t>
            </a:r>
          </a:p>
          <a:p>
            <a:pPr lvl="2"/>
            <a:r>
              <a:rPr/>
              <a:t>Elementos filhos</a:t>
            </a:r>
          </a:p>
          <a:p>
            <a:pPr lvl="2"/>
            <a:r>
              <a:rPr/>
              <a:t>Operadores</a:t>
            </a:r>
          </a:p>
          <a:p>
            <a:pPr lvl="1"/>
            <a:r>
              <a:rPr/>
              <a:t>Exemplos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(#PCDATA | autor)*&gt;</a:t>
            </a:r>
            <a:br/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(autor+, custo?)&gt;</a:t>
            </a:r>
            <a:br/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(custo, (autor | editora)+)&gt;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ATTLIST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Atributos são propriedades de um elemento</a:t>
            </a:r>
          </a:p>
          <a:p>
            <a:pPr lvl="1"/>
            <a:r>
              <a:rPr/>
              <a:t>Declarados usando a sintaxe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elemento atributo tipo uso&gt;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autor</a:t>
            </a:r>
            <a:br/>
            <a:r>
              <a:rPr sz="1800">
                <a:latin typeface="Courier"/>
              </a:rPr>
              <a:t>  primeiro CDATA #REQUIRED</a:t>
            </a:r>
            <a:br/>
            <a:r>
              <a:rPr sz="1800">
                <a:latin typeface="Courier"/>
              </a:rPr>
              <a:t>  ultimo CDATA #REQUIRED</a:t>
            </a:r>
            <a:br/>
            <a:r>
              <a:rPr sz="1800">
                <a:latin typeface="Courier"/>
              </a:rPr>
              <a:t>  conveniado CDATA #FIXED "sim"</a:t>
            </a:r>
            <a:br/>
            <a:r>
              <a:rPr sz="1800">
                <a:latin typeface="Courier"/>
              </a:rPr>
              <a:t>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XML bem Formada – Sintaxe XML</a:t>
            </a:r>
          </a:p>
          <a:p>
            <a:pPr lvl="1"/>
            <a:r>
              <a:rPr/>
              <a:t>XML Válida – DTD e Esquema</a:t>
            </a:r>
          </a:p>
          <a:p>
            <a:pPr lvl="1"/>
            <a:r>
              <a:rPr/>
              <a:t>Acesso Programático – DOM e SAX</a:t>
            </a:r>
          </a:p>
          <a:p>
            <a:pPr lvl="1"/>
            <a:r>
              <a:rPr/>
              <a:t>Transformando XML – CSS e XSL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Atributos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ID,</a:t>
            </a:r>
            <a:r>
              <a:rPr/>
              <a:t> </a:t>
            </a:r>
            <a:r>
              <a:rPr/>
              <a:t>IDREF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IDREFS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 é usado para definir um nome único no documento</a:t>
            </a:r>
          </a:p>
          <a:p>
            <a:pPr lvl="2"/>
            <a:r>
              <a:rPr/>
              <a:t>Uso de um ID é sempre </a:t>
            </a:r>
            <a:r>
              <a:rPr sz="1800">
                <a:latin typeface="Courier"/>
              </a:rPr>
              <a:t>#REQUIRED</a:t>
            </a:r>
          </a:p>
          <a:p>
            <a:pPr lvl="1"/>
            <a:r>
              <a:rPr/>
              <a:t>IDREF refere-se a um ID declarado no documento</a:t>
            </a:r>
          </a:p>
          <a:p>
            <a:pPr lvl="2"/>
            <a:r>
              <a:rPr/>
              <a:t>Usado para criar relacionamentos um para um</a:t>
            </a:r>
          </a:p>
          <a:p>
            <a:pPr lvl="1"/>
            <a:r>
              <a:rPr/>
              <a:t>IDREFS refere-se a vários ID ao mesmo tempo</a:t>
            </a:r>
          </a:p>
          <a:p>
            <a:pPr lvl="2"/>
            <a:r>
              <a:rPr/>
              <a:t>Usado para criar relacionamentos um para vários</a:t>
            </a:r>
          </a:p>
          <a:p>
            <a:pPr lvl="1"/>
            <a:r>
              <a:rPr/>
              <a:t>Exemplos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livro nome ID #REQUIRED&gt;</a:t>
            </a:r>
            <a:br/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livro tipo IDREF #REQUIRED&gt;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Atributos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ENTITY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Apontam para Entidades definidas no mesmo documento usando declaração ENTITY</a:t>
            </a:r>
          </a:p>
          <a:p>
            <a:pPr lvl="1"/>
            <a:r>
              <a:rPr/>
              <a:t>ENTITIES é uma lista de ENTITY separadas por espaços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!ENTITY textoCopyright "(c) Livraria Cataloga"&gt;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livro</a:t>
            </a:r>
            <a:br/>
            <a:r>
              <a:rPr sz="1800">
                <a:latin typeface="Courier"/>
              </a:rPr>
              <a:t>  copyright ENTITY #IMPLIED</a:t>
            </a:r>
            <a:br/>
            <a:r>
              <a:rPr sz="1800">
                <a:latin typeface="Courier"/>
              </a:rPr>
              <a:t>&gt;</a:t>
            </a:r>
          </a:p>
          <a:p>
            <a:pPr lvl="1">
              <a:buNone/>
            </a:pPr>
            <a:r>
              <a:rPr/>
              <a:t>O documento XML vai conter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copyright=</a:t>
            </a:r>
            <a:r>
              <a:rPr sz="1800">
                <a:solidFill>
                  <a:srgbClr val="4070A0"/>
                </a:solidFill>
                <a:latin typeface="Courier"/>
              </a:rPr>
              <a:t>"textoCopyright"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Atributos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NMTOKEN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NMTOKENS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NMTOKEN são fichas nomeadas</a:t>
            </a:r>
          </a:p>
          <a:p>
            <a:pPr lvl="1"/>
            <a:r>
              <a:rPr/>
              <a:t>O processamento e checagem de validade das fichas fica por conta da aplicação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EMPTY&gt;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livro</a:t>
            </a:r>
            <a:br/>
            <a:r>
              <a:rPr sz="1800">
                <a:latin typeface="Courier"/>
              </a:rPr>
              <a:t>  nome CDATA #REQUIRED</a:t>
            </a:r>
            <a:br/>
            <a:r>
              <a:rPr sz="1800">
                <a:latin typeface="Courier"/>
              </a:rPr>
              <a:t>  tipo IDREF #REQUIRED</a:t>
            </a:r>
            <a:br/>
            <a:r>
              <a:rPr sz="1800">
                <a:latin typeface="Courier"/>
              </a:rPr>
              <a:t>  autores IDREFS #REQUIRED</a:t>
            </a:r>
            <a:br/>
            <a:r>
              <a:rPr sz="1800">
                <a:latin typeface="Courier"/>
              </a:rPr>
              <a:t>  copyright ENTITY #IMPLIED</a:t>
            </a:r>
            <a:br/>
            <a:r>
              <a:rPr sz="1800">
                <a:latin typeface="Courier"/>
              </a:rPr>
              <a:t>  editora NMTOKEN #REQUIRED</a:t>
            </a:r>
            <a:br/>
            <a:r>
              <a:rPr sz="1800">
                <a:latin typeface="Courier"/>
              </a:rPr>
              <a:t>&gt;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Atributo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atributo desse tipo é usado em conjunto com a declaração NOTATION (notação)</a:t>
            </a:r>
          </a:p>
          <a:p>
            <a:pPr lvl="1"/>
            <a:r>
              <a:rPr/>
              <a:t>Uma notação declara um formato e o aplicativo externo que deve processá lo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!NOTATION jpg SYSTEM "jpgviewer.exe"&gt;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!NOTATION gif SYSTEM "gifviewer.exe"&gt;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livro (imagem)&gt;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!ELEMENT imagem (#PCDATA)&gt;</a:t>
            </a:r>
            <a:br/>
            <a:r>
              <a:rPr sz="1800" b="1">
                <a:solidFill>
                  <a:srgbClr val="FF0000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!ATTLIST imagem</a:t>
            </a:r>
            <a:br/>
            <a:r>
              <a:rPr sz="1800">
                <a:latin typeface="Courier"/>
              </a:rPr>
              <a:t>  tipo NOTATION (gif | jpg) "gif"</a:t>
            </a:r>
            <a:br/>
            <a:r>
              <a:rPr sz="1800">
                <a:latin typeface="Courier"/>
              </a:rPr>
              <a:t>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DTD</a:t>
            </a:r>
            <a:r>
              <a:rPr/>
              <a:t> </a:t>
            </a:r>
            <a:r>
              <a:rPr/>
              <a:t>Interna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Elementos declarados na DTD interna sobrepõem elementos da DTD externa</a:t>
            </a:r>
          </a:p>
          <a:p>
            <a:pPr lvl="1"/>
            <a:r>
              <a:rPr/>
              <a:t>Uso menos frequente porque</a:t>
            </a:r>
          </a:p>
          <a:p>
            <a:pPr lvl="2"/>
            <a:r>
              <a:rPr/>
              <a:t>Ocupa espaço em cada documento</a:t>
            </a:r>
          </a:p>
          <a:p>
            <a:pPr lvl="2"/>
            <a:r>
              <a:rPr/>
              <a:t>Difícil alterar por estar em vários documentos XML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Escola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Criar DTD para representar dados de uma escola</a:t>
            </a:r>
          </a:p>
          <a:p>
            <a:pPr lvl="1"/>
            <a:r>
              <a:rPr/>
              <a:t>Coisas</a:t>
            </a:r>
          </a:p>
          <a:p>
            <a:pPr lvl="2"/>
            <a:r>
              <a:rPr/>
              <a:t>Escola</a:t>
            </a:r>
          </a:p>
          <a:p>
            <a:pPr lvl="2"/>
            <a:r>
              <a:rPr/>
              <a:t>Estudante</a:t>
            </a:r>
          </a:p>
          <a:p>
            <a:pPr lvl="2"/>
            <a:r>
              <a:rPr/>
              <a:t>Professor</a:t>
            </a:r>
          </a:p>
          <a:p>
            <a:pPr lvl="2"/>
            <a:r>
              <a:rPr/>
              <a:t>Aula</a:t>
            </a:r>
          </a:p>
          <a:p>
            <a:pPr lvl="1"/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Limitação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Difícil de escrever e entender</a:t>
            </a:r>
          </a:p>
          <a:p>
            <a:pPr lvl="1"/>
            <a:r>
              <a:rPr/>
              <a:t>Difícil processar programaticamente</a:t>
            </a:r>
          </a:p>
          <a:p>
            <a:pPr lvl="1"/>
            <a:r>
              <a:rPr/>
              <a:t>Difícil de estender</a:t>
            </a:r>
          </a:p>
          <a:p>
            <a:pPr lvl="1"/>
            <a:r>
              <a:rPr/>
              <a:t>Sem suporte para espaços identificadores (namespace)</a:t>
            </a:r>
          </a:p>
          <a:p>
            <a:pPr lvl="1"/>
            <a:r>
              <a:rPr/>
              <a:t>Nenhum suporte para tipos de dados</a:t>
            </a:r>
          </a:p>
          <a:p>
            <a:pPr lvl="1"/>
            <a:r>
              <a:rPr/>
              <a:t>Nenhum suporte para herança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Crie uma DTD para o documento XML de catálogo de livros criado no Exercício 1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XML</a:t>
            </a:r>
            <a:r>
              <a:rPr/>
              <a:t> </a:t>
            </a:r>
            <a:r>
              <a:rPr/>
              <a:t>Válida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Esquemas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é</a:t>
            </a:r>
            <a:r>
              <a:rPr/>
              <a:t> </a:t>
            </a:r>
            <a:r>
              <a:rPr/>
              <a:t>Esquema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 esquema XML contém</a:t>
            </a:r>
          </a:p>
          <a:p>
            <a:pPr lvl="2"/>
            <a:r>
              <a:rPr/>
              <a:t>Definição de tipos</a:t>
            </a:r>
          </a:p>
          <a:p>
            <a:pPr lvl="2"/>
            <a:r>
              <a:rPr/>
              <a:t>Declaração de elementos</a:t>
            </a:r>
          </a:p>
          <a:p>
            <a:pPr lvl="1"/>
            <a:r>
              <a:rPr/>
              <a:t>Permite</a:t>
            </a:r>
          </a:p>
          <a:p>
            <a:pPr lvl="2"/>
            <a:r>
              <a:rPr/>
              <a:t>Validar elementos e atributos XML e seus valores</a:t>
            </a:r>
          </a:p>
          <a:p>
            <a:pPr lvl="2"/>
            <a:r>
              <a:rPr/>
              <a:t>Estender um esquema existente</a:t>
            </a:r>
          </a:p>
          <a:p>
            <a:pPr lvl="1"/>
            <a:r>
              <a:rPr/>
              <a:t>É uma recomendação do W3C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Livros</a:t>
            </a:r>
          </a:p>
          <a:p>
            <a:pPr lvl="1"/>
            <a:r>
              <a:rPr/>
              <a:t>Professional XML – Wrox e Ciência Moderna – Vários Autores</a:t>
            </a:r>
          </a:p>
          <a:p>
            <a:pPr lvl="1"/>
            <a:r>
              <a:rPr/>
              <a:t>XML Conceitos e Aplicações – Benoît Marchal – QUE e Berkeley</a:t>
            </a:r>
          </a:p>
          <a:p>
            <a:pPr lvl="1"/>
            <a:r>
              <a:rPr/>
              <a:t>Aprendendo XML – O’Reilly e Campus – Erik T. Ray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Sites</a:t>
            </a:r>
          </a:p>
          <a:p>
            <a:pPr lvl="1"/>
            <a:r>
              <a:rPr>
                <a:hlinkClick r:id="rId2"/>
              </a:rPr>
              <a:t>Site do W3C</a:t>
            </a:r>
          </a:p>
          <a:p>
            <a:pPr lvl="1"/>
            <a:r>
              <a:rPr>
                <a:hlinkClick r:id="rId3"/>
              </a:rPr>
              <a:t>Site da OASIS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Componentes</a:t>
            </a:r>
            <a:r>
              <a:rPr/>
              <a:t> </a:t>
            </a:r>
            <a:r>
              <a:rPr/>
              <a:t>Primários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Definição de Tipos Simples</a:t>
            </a:r>
          </a:p>
          <a:p>
            <a:pPr lvl="1"/>
            <a:r>
              <a:rPr/>
              <a:t>Definição de Tipos Complexos</a:t>
            </a:r>
          </a:p>
          <a:p>
            <a:pPr lvl="1"/>
            <a:r>
              <a:rPr/>
              <a:t>Declaração de Atributos</a:t>
            </a:r>
          </a:p>
          <a:p>
            <a:pPr lvl="1"/>
            <a:r>
              <a:rPr/>
              <a:t>Declaração de Elementos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Componentes</a:t>
            </a:r>
            <a:r>
              <a:rPr/>
              <a:t> </a:t>
            </a:r>
            <a:r>
              <a:rPr/>
              <a:t>Secundários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Declaração de Notações</a:t>
            </a:r>
          </a:p>
          <a:p>
            <a:pPr lvl="1"/>
            <a:r>
              <a:rPr/>
              <a:t>Definição de Grupos de Atributos</a:t>
            </a:r>
          </a:p>
          <a:p>
            <a:pPr lvl="1"/>
            <a:r>
              <a:rPr/>
              <a:t>Definição de Restrições de Identidade</a:t>
            </a:r>
          </a:p>
          <a:p>
            <a:pPr lvl="1"/>
            <a:r>
              <a:rPr/>
              <a:t>Definição de Grupos de Modelos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Componentes</a:t>
            </a:r>
            <a:r>
              <a:rPr/>
              <a:t> </a:t>
            </a:r>
            <a:r>
              <a:rPr/>
              <a:t>Auxiliares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Anotações</a:t>
            </a:r>
          </a:p>
          <a:p>
            <a:pPr lvl="1"/>
            <a:r>
              <a:rPr/>
              <a:t>Grupos de Modelos</a:t>
            </a:r>
          </a:p>
          <a:p>
            <a:pPr lvl="1"/>
            <a:r>
              <a:rPr/>
              <a:t>Partículas</a:t>
            </a:r>
          </a:p>
          <a:p>
            <a:pPr lvl="1"/>
            <a:r>
              <a:rPr/>
              <a:t>Curingas (wildcards)</a:t>
            </a:r>
          </a:p>
          <a:p>
            <a:pPr lvl="1"/>
            <a:r>
              <a:rPr/>
              <a:t>Uso de Atributos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Estrutura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Arquivo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Esquema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arquivo tem a extensão xsd</a:t>
            </a:r>
          </a:p>
          <a:p>
            <a:pPr lvl="1"/>
            <a:r>
              <a:rPr/>
              <a:t>Contém um elemento raiz chamado </a:t>
            </a:r>
            <a:r>
              <a:rPr sz="1800">
                <a:latin typeface="Courier"/>
              </a:rPr>
              <a:t>schema</a:t>
            </a:r>
          </a:p>
          <a:p>
            <a:pPr lvl="1"/>
            <a:r>
              <a:rPr/>
              <a:t>Elemento </a:t>
            </a:r>
            <a:r>
              <a:rPr sz="1800">
                <a:latin typeface="Courier"/>
              </a:rPr>
              <a:t>schema</a:t>
            </a:r>
            <a:r>
              <a:rPr/>
              <a:t> pode conter atributos</a:t>
            </a:r>
          </a:p>
          <a:p>
            <a:pPr lvl="2"/>
            <a:r>
              <a:rPr sz="1800">
                <a:latin typeface="Courier"/>
              </a:rPr>
              <a:t>attributeFormDefault</a:t>
            </a:r>
          </a:p>
          <a:p>
            <a:pPr lvl="2"/>
            <a:r>
              <a:rPr sz="1800">
                <a:latin typeface="Courier"/>
              </a:rPr>
              <a:t>elementFormDefault</a:t>
            </a:r>
          </a:p>
          <a:p>
            <a:pPr lvl="2"/>
            <a:r>
              <a:rPr sz="1800">
                <a:latin typeface="Courier"/>
              </a:rPr>
              <a:t>id</a:t>
            </a:r>
          </a:p>
          <a:p>
            <a:pPr lvl="2"/>
            <a:r>
              <a:rPr sz="1800">
                <a:latin typeface="Courier"/>
              </a:rPr>
              <a:t>targetNamespace</a:t>
            </a:r>
          </a:p>
          <a:p>
            <a:pPr lvl="2"/>
            <a:r>
              <a:rPr sz="1800">
                <a:latin typeface="Courier"/>
              </a:rPr>
              <a:t>version</a:t>
            </a:r>
          </a:p>
          <a:p>
            <a:pPr lvl="2"/>
            <a:r>
              <a:rPr sz="1800">
                <a:latin typeface="Courier"/>
              </a:rPr>
              <a:t>xmlns</a:t>
            </a:r>
            <a:r>
              <a:rPr/>
              <a:t> (mais de uma ocorrência)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Associando</a:t>
            </a:r>
            <a:r>
              <a:rPr/>
              <a:t> </a:t>
            </a:r>
            <a:r>
              <a:rPr/>
              <a:t>Esquema</a:t>
            </a:r>
            <a:r>
              <a:rPr/>
              <a:t> </a:t>
            </a:r>
            <a:r>
              <a:rPr/>
              <a:t>ao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 documento XML pode ser considerado como uma instância de um esquema</a:t>
            </a:r>
          </a:p>
          <a:p>
            <a:pPr lvl="1"/>
            <a:r>
              <a:rPr/>
              <a:t>O elemento raiz do documento XML deve declarar o espaço identificador ao qual ele pertence e isso deve corresponder ao espaço identificador especificado pelo atributo </a:t>
            </a:r>
            <a:r>
              <a:rPr sz="1800">
                <a:latin typeface="Courier"/>
              </a:rPr>
              <a:t>targetNamespace</a:t>
            </a:r>
            <a:r>
              <a:rPr/>
              <a:t> no esquema</a:t>
            </a:r>
          </a:p>
          <a:p>
            <a:pPr lvl="1"/>
            <a:r>
              <a:rPr/>
              <a:t>O elemento raiz deve declarar o espaço identificador </a:t>
            </a:r>
            <a:r>
              <a:rPr sz="1800">
                <a:latin typeface="Courier"/>
              </a:rPr>
              <a:t>http://www.w3.org/2000/10/XMLSchema-instance</a:t>
            </a:r>
            <a:r>
              <a:rPr/>
              <a:t> e atribuir para o atributo </a:t>
            </a:r>
            <a:r>
              <a:rPr sz="1800">
                <a:latin typeface="Courier"/>
              </a:rPr>
              <a:t>schemaLocation</a:t>
            </a:r>
            <a:r>
              <a:rPr/>
              <a:t> deste espaço identificador o nome do arquivo contendo o esquema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Espaço</a:t>
            </a:r>
            <a:r>
              <a:rPr/>
              <a:t> </a:t>
            </a:r>
            <a:r>
              <a:rPr/>
              <a:t>Identificadores</a:t>
            </a:r>
            <a:r>
              <a:rPr/>
              <a:t> </a:t>
            </a:r>
            <a:r>
              <a:rPr/>
              <a:t>(namespaces)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Evitam ambigüidade e colisão de nomes quando um elemento XML utilizar esquemas diferentes</a:t>
            </a:r>
          </a:p>
          <a:p>
            <a:pPr lvl="1"/>
            <a:r>
              <a:rPr/>
              <a:t>O elemento declara a utilização de um esquema usando o atributo </a:t>
            </a:r>
            <a:r>
              <a:rPr sz="1800">
                <a:latin typeface="Courier"/>
              </a:rPr>
              <a:t>xmlns</a:t>
            </a:r>
            <a:r>
              <a:rPr/>
              <a:t> ou a forma </a:t>
            </a:r>
            <a:r>
              <a:rPr sz="1800">
                <a:latin typeface="Courier"/>
              </a:rPr>
              <a:t>xmlns:</a:t>
            </a:r>
            <a:r>
              <a:rPr sz="1800" i="1">
                <a:latin typeface="Courier"/>
              </a:rPr>
              <a:t>prefixo</a:t>
            </a:r>
          </a:p>
          <a:p>
            <a:pPr lvl="1"/>
            <a:r>
              <a:rPr/>
              <a:t>O </a:t>
            </a:r>
            <a:r>
              <a:rPr sz="1800" i="1">
                <a:latin typeface="Courier"/>
              </a:rPr>
              <a:t>prefixo</a:t>
            </a:r>
            <a:r>
              <a:rPr/>
              <a:t> é utilizado no nome de todos os elementos declarados no esquema</a:t>
            </a:r>
          </a:p>
          <a:p>
            <a:pPr lvl="1"/>
            <a:r>
              <a:rPr/>
              <a:t>O espaço identificador é identificado utilizando um URI (identificador universal de recursos)</a:t>
            </a:r>
          </a:p>
          <a:p>
            <a:pPr lvl="1"/>
            <a:r>
              <a:rPr/>
              <a:t>Geralmente, o URI é um URL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Tipos</a:t>
            </a:r>
            <a:r>
              <a:rPr/>
              <a:t> </a:t>
            </a:r>
            <a:r>
              <a:rPr/>
              <a:t>Simples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 ser usada na declaração de</a:t>
            </a:r>
          </a:p>
          <a:p>
            <a:pPr lvl="2"/>
            <a:r>
              <a:rPr/>
              <a:t>Atributos</a:t>
            </a:r>
          </a:p>
          <a:p>
            <a:pPr lvl="2"/>
            <a:r>
              <a:rPr/>
              <a:t>Elementos simples contendo apenas texto</a:t>
            </a:r>
          </a:p>
          <a:p>
            <a:pPr lvl="1"/>
            <a:r>
              <a:rPr/>
              <a:t>Por 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&lt;xs:simpleType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"tipoTemperaturaAgua"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&lt;xs:restriction</a:t>
            </a:r>
            <a:r>
              <a:rPr sz="1800">
                <a:solidFill>
                  <a:srgbClr val="007020"/>
                </a:solidFill>
                <a:latin typeface="Courier"/>
              </a:rPr>
              <a:t> base=</a:t>
            </a:r>
            <a:r>
              <a:rPr sz="1800">
                <a:solidFill>
                  <a:srgbClr val="4070A0"/>
                </a:solidFill>
                <a:latin typeface="Courier"/>
              </a:rPr>
              <a:t>"xs:number"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&lt;xs:minExclusive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"0.00"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&lt;xs:maxExclusive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"100.00"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&lt;/xs:restriction&gt;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&lt;/xs:simpleType&gt;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Restringindo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Expressões</a:t>
            </a:r>
            <a:r>
              <a:rPr/>
              <a:t> </a:t>
            </a:r>
            <a:r>
              <a:rPr/>
              <a:t>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restringir valores utilizando expressões regulares</a:t>
            </a:r>
          </a:p>
          <a:p>
            <a:pPr lvl="1"/>
            <a:r>
              <a:rPr/>
              <a:t>Uma expressão regular é especificada utilizando o elemento </a:t>
            </a:r>
            <a:r>
              <a:rPr sz="1800">
                <a:latin typeface="Courier"/>
              </a:rPr>
              <a:t>xs:pattern</a:t>
            </a:r>
            <a:r>
              <a:rPr/>
              <a:t> dentro do elemento </a:t>
            </a:r>
            <a:r>
              <a:rPr sz="1800">
                <a:latin typeface="Courier"/>
              </a:rPr>
              <a:t>xs:restriction</a:t>
            </a:r>
          </a:p>
          <a:p>
            <a:pPr lvl="1"/>
            <a:r>
              <a:rPr/>
              <a:t>Exemplo - </a:t>
            </a:r>
            <a:r>
              <a:rPr sz="1800">
                <a:latin typeface="Courier"/>
              </a:rPr>
              <a:t>cpf.xml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&lt;cpf</a:t>
            </a:r>
            <a:r>
              <a:rPr sz="1800">
                <a:solidFill>
                  <a:srgbClr val="007020"/>
                </a:solidFill>
                <a:latin typeface="Courier"/>
              </a:rPr>
              <a:t> xmlns:xsi=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"http://www.w3.org/2001/XMLSchema-instance"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  xsi:noNamespaceSchemaLocation=</a:t>
            </a:r>
            <a:r>
              <a:rPr sz="1800">
                <a:solidFill>
                  <a:srgbClr val="4070A0"/>
                </a:solidFill>
                <a:latin typeface="Courier"/>
              </a:rPr>
              <a:t>"cpf.xsd"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011.077.604-61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&lt;/cpf&gt;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Esquema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validar</a:t>
            </a:r>
            <a:r>
              <a:rPr/>
              <a:t> </a:t>
            </a:r>
            <a:r>
              <a:rPr/>
              <a:t>CPF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Exemplo - </a:t>
            </a:r>
            <a:r>
              <a:rPr sz="1800">
                <a:latin typeface="Courier"/>
              </a:rPr>
              <a:t>cpf.xsd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&lt;xs:schema</a:t>
            </a:r>
            <a:r>
              <a:rPr sz="1800">
                <a:solidFill>
                  <a:srgbClr val="007020"/>
                </a:solidFill>
                <a:latin typeface="Courier"/>
              </a:rPr>
              <a:t> xmlns:xs=</a:t>
            </a:r>
            <a:r>
              <a:rPr sz="1800">
                <a:solidFill>
                  <a:srgbClr val="4070A0"/>
                </a:solidFill>
                <a:latin typeface="Courier"/>
              </a:rPr>
              <a:t>"http://www.w3.org/2001/XMLSchema"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"cpf"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&lt;xs:simpleType&gt;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&lt;xs:union</a:t>
            </a:r>
            <a:r>
              <a:rPr sz="1800">
                <a:solidFill>
                  <a:srgbClr val="007020"/>
                </a:solidFill>
                <a:latin typeface="Courier"/>
              </a:rPr>
              <a:t> memberTypes=</a:t>
            </a:r>
            <a:r>
              <a:rPr sz="1800">
                <a:solidFill>
                  <a:srgbClr val="4070A0"/>
                </a:solidFill>
                <a:latin typeface="Courier"/>
              </a:rPr>
              <a:t>"tipoCPF tipoCPFFormatado"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&lt;/xs:simpleType&gt;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&lt;/xs:element&gt;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&lt;xs:simpleType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"tipoCPF"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&lt;xs:restriction</a:t>
            </a:r>
            <a:r>
              <a:rPr sz="1800">
                <a:solidFill>
                  <a:srgbClr val="007020"/>
                </a:solidFill>
                <a:latin typeface="Courier"/>
              </a:rPr>
              <a:t> base=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&lt;xs:pattern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"[0-9]{11}"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&lt;/xs:restriction&gt;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&lt;/xs:simpleType&gt;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&lt;xs:simpleType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"tipoCPFFormatado"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&lt;xs:restriction</a:t>
            </a:r>
            <a:r>
              <a:rPr sz="1800">
                <a:solidFill>
                  <a:srgbClr val="007020"/>
                </a:solidFill>
                <a:latin typeface="Courier"/>
              </a:rPr>
              <a:t> base=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&lt;xs:pattern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"[0-9]{3}\.[0-9]{3}\.[0-9]{3}-[0-9]{2}"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&lt;/xs:restriction&gt;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&lt;/xs:simpleType&gt;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&lt;/xs:schema&gt;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Tipos</a:t>
            </a:r>
            <a:r>
              <a:rPr/>
              <a:t> </a:t>
            </a:r>
            <a:r>
              <a:rPr/>
              <a:t>Complexos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Usada para declarar elementos contendo</a:t>
            </a:r>
          </a:p>
          <a:p>
            <a:pPr lvl="2"/>
            <a:r>
              <a:rPr/>
              <a:t>Atributos</a:t>
            </a:r>
          </a:p>
          <a:p>
            <a:pPr lvl="2"/>
            <a:r>
              <a:rPr/>
              <a:t>Tipo do Conteúdo (elementos filhos)</a:t>
            </a:r>
          </a:p>
          <a:p>
            <a:pPr lvl="1"/>
            <a:r>
              <a:rPr/>
              <a:t>Tipos complexos podem estender outros tipos simples ou complexos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&lt;xs:complexType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"tipoPedido"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&lt;xs:sequence&gt;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"produtoPara"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"tipoEnderecoBrasil"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"notaPara"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"tipoEnderecoBrasil"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"itens"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"tipoItens"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&lt;/xs:sequence&gt;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"dataPedido"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"xs:date"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&lt;/xs:complexType&gt;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padrões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W3C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MathML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Parcial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SMIL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SOAP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XLink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XML/DTD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XMLBase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XMLProtocol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XPATH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XPointer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XQuery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XSL:FO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XSLT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Uma associação entre um nome e um tipo simples</a:t>
            </a:r>
          </a:p>
          <a:p>
            <a:pPr lvl="1"/>
            <a:r>
              <a:rPr/>
              <a:t>Pode conter um valor padrão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"idade"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"xs:positiveInteger"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  use=</a:t>
            </a:r>
            <a:r>
              <a:rPr sz="1800">
                <a:solidFill>
                  <a:srgbClr val="4070A0"/>
                </a:solidFill>
                <a:latin typeface="Courier"/>
              </a:rPr>
              <a:t>"required"</a:t>
            </a:r>
            <a:r>
              <a:rPr sz="1800">
                <a:solidFill>
                  <a:srgbClr val="007020"/>
                </a:solidFill>
                <a:latin typeface="Courier"/>
              </a:rPr>
              <a:t> value=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uma associação entre um nome e tipos simples ou complexos</a:t>
            </a:r>
          </a:p>
          <a:p>
            <a:pPr lvl="1"/>
            <a:r>
              <a:rPr/>
              <a:t>Pode estar contida dentro de uma definição de tipo complexo</a:t>
            </a:r>
          </a:p>
          <a:p>
            <a:pPr lvl="1"/>
            <a:r>
              <a:rPr/>
              <a:t>Equivalente as declarações ELEMENT e ATTLIST do DTD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"autor"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Declaração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Notações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uma associação entre um nome e um identificador de notação</a:t>
            </a:r>
          </a:p>
          <a:p>
            <a:pPr lvl="1"/>
            <a:r>
              <a:rPr/>
              <a:t>Uma notação serve para identificar conteúdo não XML e o programa que processa o conteúdo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&lt;xs:notation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"jpeg"</a:t>
            </a:r>
            <a:r>
              <a:rPr sz="1800">
                <a:solidFill>
                  <a:srgbClr val="007020"/>
                </a:solidFill>
                <a:latin typeface="Courier"/>
              </a:rPr>
              <a:t> public=</a:t>
            </a:r>
            <a:r>
              <a:rPr sz="1800">
                <a:solidFill>
                  <a:srgbClr val="4070A0"/>
                </a:solidFill>
                <a:latin typeface="Courier"/>
              </a:rPr>
              <a:t>"image/jpeg"</a:t>
            </a:r>
            <a:r>
              <a:rPr sz="1800">
                <a:solidFill>
                  <a:srgbClr val="007020"/>
                </a:solidFill>
                <a:latin typeface="Courier"/>
              </a:rPr>
              <a:t> system=</a:t>
            </a:r>
            <a:r>
              <a:rPr sz="1800">
                <a:solidFill>
                  <a:srgbClr val="4070A0"/>
                </a:solidFill>
                <a:latin typeface="Courier"/>
              </a:rPr>
              <a:t>"viewer.exe"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"imagem"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&lt;xs:complexType</a:t>
            </a:r>
            <a:r>
              <a:rPr sz="1800">
                <a:solidFill>
                  <a:srgbClr val="007020"/>
                </a:solidFill>
                <a:latin typeface="Courier"/>
              </a:rPr>
              <a:t> mixed=</a:t>
            </a:r>
            <a:r>
              <a:rPr sz="1800">
                <a:solidFill>
                  <a:srgbClr val="4070A0"/>
                </a:solidFill>
                <a:latin typeface="Courier"/>
              </a:rPr>
              <a:t>"true"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"xs:NOTATION"</a:t>
            </a:r>
            <a:r>
              <a:rPr sz="1800">
                <a:solidFill>
                  <a:srgbClr val="007020"/>
                </a:solidFill>
                <a:latin typeface="Courier"/>
              </a:rPr>
              <a:t> use=</a:t>
            </a:r>
            <a:r>
              <a:rPr sz="1800">
                <a:solidFill>
                  <a:srgbClr val="4070A0"/>
                </a:solidFill>
                <a:latin typeface="Courier"/>
              </a:rPr>
              <a:t>"required"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&lt;/xs:complexType&gt;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&lt;/xs:element&gt;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Grupos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Atributo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usada para reutilizar grupos de atributos em várias definições de tipos complexos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&lt;xs:attributeGroup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"grupoNome"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"primeiroNome"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"sobreNome"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&lt;/xs:attributeGroup&gt;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&lt;xs:complexType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"tipoAutor"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&lt;xs:attributeGroup</a:t>
            </a:r>
            <a:r>
              <a:rPr sz="1800">
                <a:solidFill>
                  <a:srgbClr val="007020"/>
                </a:solidFill>
                <a:latin typeface="Courier"/>
              </a:rPr>
              <a:t> ref=</a:t>
            </a:r>
            <a:r>
              <a:rPr sz="1800">
                <a:solidFill>
                  <a:srgbClr val="4070A0"/>
                </a:solidFill>
                <a:latin typeface="Courier"/>
              </a:rPr>
              <a:t>"grupoNome"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&lt;/xs:complexType&gt;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Restrições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Identidade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uma associação entre um nome e qualquer tipo de restrição como chave primária, chave única ou chave estrangeira</a:t>
            </a:r>
          </a:p>
          <a:p>
            <a:pPr lvl="1"/>
            <a:r>
              <a:rPr/>
              <a:t>Utiliza a especificação XPATH para indicar os registros aos quais se aplica a restrição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&lt;xs:unique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"nomeLivroUnico"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&lt;xs:selector</a:t>
            </a:r>
            <a:r>
              <a:rPr sz="1800">
                <a:solidFill>
                  <a:srgbClr val="007020"/>
                </a:solidFill>
                <a:latin typeface="Courier"/>
              </a:rPr>
              <a:t> xpath=</a:t>
            </a:r>
            <a:r>
              <a:rPr sz="1800">
                <a:solidFill>
                  <a:srgbClr val="4070A0"/>
                </a:solidFill>
                <a:latin typeface="Courier"/>
              </a:rPr>
              <a:t>"livros/livro"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&lt;xs:field</a:t>
            </a:r>
            <a:r>
              <a:rPr sz="1800">
                <a:solidFill>
                  <a:srgbClr val="007020"/>
                </a:solidFill>
                <a:latin typeface="Courier"/>
              </a:rPr>
              <a:t> xpath=</a:t>
            </a:r>
            <a:r>
              <a:rPr sz="1800">
                <a:solidFill>
                  <a:srgbClr val="4070A0"/>
                </a:solidFill>
                <a:latin typeface="Courier"/>
              </a:rPr>
              <a:t>"@nome"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&lt;/xs:unique&gt;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Contém informação sobre o modelo</a:t>
            </a:r>
          </a:p>
          <a:p>
            <a:pPr lvl="1"/>
            <a:r>
              <a:rPr/>
              <a:t>Usadas por leitores humanos ou máquinas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&lt;xs:annotation&gt;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&lt;xs:documentation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    source=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"Temperatura em farenheits"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&lt;/xs:annotation&gt;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Grupos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Compostos por uma lista de</a:t>
            </a:r>
          </a:p>
          <a:p>
            <a:pPr lvl="2"/>
            <a:r>
              <a:rPr/>
              <a:t>Elementos</a:t>
            </a:r>
          </a:p>
          <a:p>
            <a:pPr lvl="2"/>
            <a:r>
              <a:rPr/>
              <a:t>Curingas</a:t>
            </a:r>
          </a:p>
          <a:p>
            <a:pPr lvl="2"/>
            <a:r>
              <a:rPr/>
              <a:t>Grupos de Modelos</a:t>
            </a:r>
          </a:p>
          <a:p>
            <a:pPr lvl="1"/>
            <a:r>
              <a:rPr/>
              <a:t>Temos três tipos de grupos de modelos</a:t>
            </a:r>
          </a:p>
          <a:p>
            <a:pPr lvl="2"/>
            <a:r>
              <a:rPr/>
              <a:t>Seqüência</a:t>
            </a:r>
          </a:p>
          <a:p>
            <a:pPr lvl="2"/>
            <a:r>
              <a:rPr/>
              <a:t>Conjunção</a:t>
            </a:r>
          </a:p>
          <a:p>
            <a:pPr lvl="2"/>
            <a:r>
              <a:rPr/>
              <a:t>Disjunção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Seqüência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Todos os elementos deveriam ser especificados e seguem uma seqüência rígida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&lt;xs:sequence&gt;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&lt;xs:choice&gt;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"esquerda"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"direita"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&lt;/xs:choice&gt;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"pontoReferencia"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&lt;/xs:sequence&gt;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Conjunção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Disjunção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Conjunção</a:t>
            </a:r>
          </a:p>
          <a:p>
            <a:pPr lvl="2"/>
            <a:r>
              <a:rPr/>
              <a:t>Todos os elementos deveriam ser especificados mas não seguem uma seqüência rígida</a:t>
            </a:r>
          </a:p>
          <a:p>
            <a:pPr lvl="2"/>
            <a:r>
              <a:rPr/>
              <a:t>Uma conjunção é criada usando elemento </a:t>
            </a:r>
            <a:r>
              <a:rPr sz="1800">
                <a:latin typeface="Courier"/>
              </a:rPr>
              <a:t>xs:all</a:t>
            </a:r>
          </a:p>
          <a:p>
            <a:pPr lvl="1"/>
            <a:r>
              <a:rPr/>
              <a:t>Disjunção</a:t>
            </a:r>
          </a:p>
          <a:p>
            <a:pPr lvl="2"/>
            <a:r>
              <a:rPr/>
              <a:t>Qualquer um dos elementos precisa ser especificado</a:t>
            </a:r>
          </a:p>
          <a:p>
            <a:pPr lvl="2"/>
            <a:r>
              <a:rPr/>
              <a:t>Uma disjunção é criada usando o elemento </a:t>
            </a:r>
            <a:r>
              <a:rPr sz="1800">
                <a:latin typeface="Courier"/>
              </a:rPr>
              <a:t>xs:choice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Grupos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uma associação entre um nome e um grupo de modelo</a:t>
            </a:r>
          </a:p>
          <a:p>
            <a:pPr lvl="1"/>
            <a:r>
              <a:rPr/>
              <a:t>Facilita a reutilização do mesmo grupo de modelo em vários tipos complexos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&lt;xs:group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"grupoNome"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&lt;xs:sequence&gt;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"primeiroNome"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"sobreNome"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&lt;/xs:sequence&gt;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&lt;/xs:group&gt;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&lt;xs:complexType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"tipoNome"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&lt;xs:group</a:t>
            </a:r>
            <a:r>
              <a:rPr sz="1800">
                <a:solidFill>
                  <a:srgbClr val="007020"/>
                </a:solidFill>
                <a:latin typeface="Courier"/>
              </a:rPr>
              <a:t> ref=</a:t>
            </a:r>
            <a:r>
              <a:rPr sz="1800">
                <a:solidFill>
                  <a:srgbClr val="4070A0"/>
                </a:solidFill>
                <a:latin typeface="Courier"/>
              </a:rPr>
              <a:t>"grupoNome"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&lt;/xs:complexType&gt;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Sintaxe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Bem</a:t>
            </a:r>
            <a:r>
              <a:rPr/>
              <a:t> </a:t>
            </a:r>
            <a:r>
              <a:rPr/>
              <a:t>Formada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Curingas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elemento </a:t>
            </a:r>
            <a:r>
              <a:rPr sz="1800">
                <a:latin typeface="Courier"/>
              </a:rPr>
              <a:t>xs:any</a:t>
            </a:r>
            <a:r>
              <a:rPr/>
              <a:t> fornece um mecanismo para introduzir um curinga para o conteúdo dos elementos</a:t>
            </a:r>
          </a:p>
          <a:p>
            <a:pPr lvl="1"/>
            <a:r>
              <a:rPr/>
              <a:t>O elemento </a:t>
            </a:r>
            <a:r>
              <a:rPr sz="1800">
                <a:latin typeface="Courier"/>
              </a:rPr>
              <a:t>xs:anyAttribute</a:t>
            </a:r>
            <a:r>
              <a:rPr/>
              <a:t> é um curinga para qualquer atributo do espaço identificador especificado no atributo </a:t>
            </a:r>
            <a:r>
              <a:rPr sz="1800">
                <a:latin typeface="Courier"/>
              </a:rPr>
              <a:t>namespace</a:t>
            </a:r>
            <a:r>
              <a:rPr/>
              <a:t> do elemento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&lt;xs:element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"contem_curingas"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&lt;xs:complexType&gt;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&lt;xs:sequence&gt;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&lt;xs:any/&gt;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&lt;/xs:sequence&gt;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&lt;xs:anyAttribute/&gt;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&lt;/xs:complexType&gt;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&lt;/xs:element&gt;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Usado para especificar se a utilização de qualquer atributo é</a:t>
            </a:r>
          </a:p>
          <a:p>
            <a:pPr lvl="2"/>
            <a:r>
              <a:rPr/>
              <a:t>Requerido</a:t>
            </a:r>
          </a:p>
          <a:p>
            <a:pPr lvl="2"/>
            <a:r>
              <a:rPr/>
              <a:t>Opcional</a:t>
            </a:r>
          </a:p>
          <a:p>
            <a:pPr lvl="2"/>
            <a:r>
              <a:rPr/>
              <a:t>Proibido</a:t>
            </a:r>
          </a:p>
          <a:p>
            <a:pPr lvl="1"/>
            <a:r>
              <a:rPr/>
              <a:t>O atributo pode ter um valor fixo (constante)</a:t>
            </a:r>
          </a:p>
          <a:p>
            <a:pPr lvl="1"/>
            <a:r>
              <a:rPr/>
              <a:t>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"codigo"</a:t>
            </a:r>
            <a:r>
              <a:rPr sz="1800">
                <a:solidFill>
                  <a:srgbClr val="007020"/>
                </a:solidFill>
                <a:latin typeface="Courier"/>
              </a:rPr>
              <a:t> use=</a:t>
            </a:r>
            <a:r>
              <a:rPr sz="1800">
                <a:solidFill>
                  <a:srgbClr val="4070A0"/>
                </a:solidFill>
                <a:latin typeface="Courier"/>
              </a:rPr>
              <a:t>"required"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  type=</a:t>
            </a:r>
            <a:r>
              <a:rPr sz="1800">
                <a:solidFill>
                  <a:srgbClr val="4070A0"/>
                </a:solidFill>
                <a:latin typeface="Courier"/>
              </a:rPr>
              <a:t>"xs:positiveInteger"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"segundoNome"</a:t>
            </a:r>
            <a:r>
              <a:rPr sz="1800">
                <a:solidFill>
                  <a:srgbClr val="007020"/>
                </a:solidFill>
                <a:latin typeface="Courier"/>
              </a:rPr>
              <a:t> use=</a:t>
            </a:r>
            <a:r>
              <a:rPr sz="1800">
                <a:solidFill>
                  <a:srgbClr val="4070A0"/>
                </a:solidFill>
                <a:latin typeface="Courier"/>
              </a:rPr>
              <a:t>"optional"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&lt;xs:attribute</a:t>
            </a:r>
            <a:r>
              <a:rPr sz="1800">
                <a:solidFill>
                  <a:srgbClr val="007020"/>
                </a:solidFill>
                <a:latin typeface="Courier"/>
              </a:rPr>
              <a:t> name=</a:t>
            </a:r>
            <a:r>
              <a:rPr sz="1800">
                <a:solidFill>
                  <a:srgbClr val="4070A0"/>
                </a:solidFill>
                <a:latin typeface="Courier"/>
              </a:rPr>
              <a:t>"copyright"</a:t>
            </a:r>
            <a:r>
              <a:rPr sz="1800">
                <a:solidFill>
                  <a:srgbClr val="007020"/>
                </a:solidFill>
                <a:latin typeface="Courier"/>
              </a:rPr>
              <a:t> type=</a:t>
            </a:r>
            <a:r>
              <a:rPr sz="1800">
                <a:solidFill>
                  <a:srgbClr val="4070A0"/>
                </a:solidFill>
                <a:latin typeface="Courier"/>
              </a:rPr>
              <a:t>"xs:string"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  fixed=</a:t>
            </a:r>
            <a:r>
              <a:rPr sz="1800">
                <a:solidFill>
                  <a:srgbClr val="4070A0"/>
                </a:solidFill>
                <a:latin typeface="Courier"/>
              </a:rPr>
              <a:t>"© Livraria ABC"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Internos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Tipos primitivos internos fazem parte da especificação de Esquemas XML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boolean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decimal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gYearMonth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gMonthDay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hexBinary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base64Binary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anyURI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QName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Derivados</a:t>
            </a:r>
            <a:r>
              <a:rPr/>
              <a:t> </a:t>
            </a:r>
            <a:r>
              <a:rPr/>
              <a:t>Internos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Tipos derivados a partir de tipos de dados primitivos internos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normalizedString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IDREF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IDREFS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nonPositiveInteger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positiveInteger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nonNegativeInteger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negativeInteger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byte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integer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ENTITY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NCName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ENTITIES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unsignedByte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token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NMTOKEN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NMTOKENS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language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Escola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Esquema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Mesmos dados como no caso da DTD</a:t>
            </a:r>
          </a:p>
          <a:p>
            <a:pPr lvl="1"/>
            <a:r>
              <a:rPr/>
              <a:t>Esquema permite maior flexibilidade</a:t>
            </a:r>
          </a:p>
          <a:p>
            <a:pPr lvl="2"/>
            <a:r>
              <a:rPr/>
              <a:t>Definição das chaves</a:t>
            </a:r>
          </a:p>
          <a:p>
            <a:pPr lvl="3"/>
            <a:r>
              <a:rPr/>
              <a:t>Única</a:t>
            </a:r>
          </a:p>
          <a:p>
            <a:pPr lvl="3"/>
            <a:r>
              <a:rPr/>
              <a:t>Primária</a:t>
            </a:r>
          </a:p>
          <a:p>
            <a:pPr lvl="3"/>
            <a:r>
              <a:rPr/>
              <a:t>Estrangeira</a:t>
            </a:r>
          </a:p>
          <a:p>
            <a:pPr lvl="2"/>
            <a:r>
              <a:rPr/>
              <a:t>Definição e extensão de tipos simples e complexos</a:t>
            </a:r>
          </a:p>
          <a:p>
            <a:pPr lvl="2"/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Crie um esquema XML para a DTD de catálogo de livros criada no Exercício 2</a:t>
            </a:r>
          </a:p>
          <a:p>
            <a:pPr lvl="1"/>
            <a:r>
              <a:rPr/>
              <a:t>Estude tópicos avançados</a:t>
            </a:r>
          </a:p>
          <a:p>
            <a:pPr lvl="2"/>
            <a:r>
              <a:rPr/>
              <a:t>Expressões Regular</a:t>
            </a:r>
          </a:p>
          <a:p>
            <a:pPr lvl="2"/>
            <a:r>
              <a:rPr/>
              <a:t>Tipos abstratos</a:t>
            </a:r>
          </a:p>
          <a:p>
            <a:pPr lvl="2"/>
            <a:r>
              <a:rPr/>
              <a:t>Redefinir esquema usando elemento </a:t>
            </a:r>
            <a:r>
              <a:rPr sz="1800">
                <a:latin typeface="Courier"/>
              </a:rPr>
              <a:t>xs:redefine</a:t>
            </a:r>
          </a:p>
          <a:p>
            <a:pPr lvl="2"/>
            <a:r>
              <a:rPr/>
              <a:t>Importando esquemas usando elemento </a:t>
            </a:r>
            <a:r>
              <a:rPr sz="1800">
                <a:latin typeface="Courier"/>
              </a:rPr>
              <a:t>xs:include</a:t>
            </a:r>
          </a:p>
          <a:p>
            <a:pPr lvl="2"/>
            <a:r>
              <a:rPr/>
              <a:t>Derivando tipos usando elementos </a:t>
            </a:r>
            <a:r>
              <a:rPr sz="1800">
                <a:latin typeface="Courier"/>
              </a:rPr>
              <a:t>xs:extension</a:t>
            </a:r>
            <a:r>
              <a:rPr/>
              <a:t> e </a:t>
            </a:r>
            <a:r>
              <a:rPr sz="1800">
                <a:latin typeface="Courier"/>
              </a:rPr>
              <a:t>xs:restriction</a:t>
            </a:r>
          </a:p>
          <a:p>
            <a:pPr lvl="2"/>
            <a:r>
              <a:rPr/>
              <a:t>Restringindo derivação de tipos usando atributos </a:t>
            </a:r>
            <a:r>
              <a:rPr sz="1800">
                <a:latin typeface="Courier"/>
              </a:rPr>
              <a:t>final</a:t>
            </a:r>
            <a:r>
              <a:rPr/>
              <a:t> e </a:t>
            </a:r>
            <a:r>
              <a:rPr sz="1800">
                <a:latin typeface="Courier"/>
              </a:rPr>
              <a:t>block</a:t>
            </a:r>
            <a:r>
              <a:rPr/>
              <a:t> do elemento </a:t>
            </a:r>
            <a:r>
              <a:rPr sz="1800">
                <a:latin typeface="Courier"/>
              </a:rPr>
              <a:t>xs:complexType</a:t>
            </a:r>
          </a:p>
          <a:p>
            <a:pPr lvl="2"/>
            <a:r>
              <a:rPr/>
              <a:t>Formas de restringir valores de tipos simples (facets)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Acesso</a:t>
            </a:r>
            <a:r>
              <a:rPr/>
              <a:t> </a:t>
            </a:r>
            <a:r>
              <a:rPr/>
              <a:t>Programático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DOM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Representa todo conteúdo do documento XML como uma árvore</a:t>
            </a:r>
          </a:p>
          <a:p>
            <a:pPr lvl="1"/>
            <a:r>
              <a:rPr/>
              <a:t>Cada elemento, texto de um elemento, atributo, comentário, instrução de processamento etc é representado como um nó nesta árvore</a:t>
            </a:r>
          </a:p>
          <a:p>
            <a:pPr lvl="1"/>
            <a:r>
              <a:rPr/>
              <a:t>É uma especificação recomendada pelo W3C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é</a:t>
            </a:r>
            <a:r>
              <a:rPr/>
              <a:t> </a:t>
            </a:r>
            <a:r>
              <a:rPr/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XML - </a:t>
            </a:r>
            <a:r>
              <a:rPr sz="1800">
                <a:latin typeface="Courier"/>
              </a:rPr>
              <a:t>eXtensible</a:t>
            </a:r>
            <a:r>
              <a:rPr/>
              <a:t> Markup Language</a:t>
            </a:r>
          </a:p>
          <a:p>
            <a:pPr lvl="1"/>
            <a:r>
              <a:rPr/>
              <a:t>Baseada em marcadores (tags) como HTML</a:t>
            </a:r>
          </a:p>
          <a:p>
            <a:pPr lvl="1"/>
            <a:r>
              <a:rPr/>
              <a:t>Por Exemplo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&lt;livros&gt;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"Aprenda Java"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&gt;&lt;/livro&gt;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"Aprenda XML"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&gt;&lt;/livro&gt;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&lt;/livros&gt;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Node representa um nó na árvore do DOM</a:t>
            </a:r>
          </a:p>
          <a:p>
            <a:pPr lvl="1"/>
            <a:r>
              <a:rPr/>
              <a:t>NodeList e NamedNodeMap são utilizados para agregar nós</a:t>
            </a:r>
          </a:p>
          <a:p>
            <a:pPr lvl="1"/>
            <a:r>
              <a:rPr/>
              <a:t>O DOM é composto de vários tipos de objetos que herdam de Node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Element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Attr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CDATAsection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EntityReference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Entity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ProcessingInstruction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Comment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Document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DocumentType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DocumentFragment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Notation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</a:t>
            </a:r>
            <a:r>
              <a:rPr/>
              <a:t> </a:t>
            </a:r>
            <a:r>
              <a:rPr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objeto Node disponibiliza várias propriedades para navegar a árvore do DOM</a:t>
            </a:r>
          </a:p>
          <a:p>
            <a:pPr lvl="2"/>
            <a:r>
              <a:rPr/>
              <a:t>nodeType: Tipo do objeto representado pelo nó</a:t>
            </a:r>
          </a:p>
          <a:p>
            <a:pPr lvl="2"/>
            <a:r>
              <a:rPr/>
              <a:t>parentNode: Objeto pai do nó atual</a:t>
            </a:r>
          </a:p>
          <a:p>
            <a:pPr lvl="2"/>
            <a:r>
              <a:rPr/>
              <a:t>childNodes: Lista de nós filhos do nó atual</a:t>
            </a:r>
          </a:p>
          <a:p>
            <a:pPr lvl="2"/>
            <a:r>
              <a:rPr/>
              <a:t>firstChild: Primeiro nó filho</a:t>
            </a:r>
          </a:p>
          <a:p>
            <a:pPr lvl="2"/>
            <a:r>
              <a:rPr/>
              <a:t>lastChild: Último nó filho</a:t>
            </a:r>
          </a:p>
          <a:p>
            <a:pPr lvl="2"/>
            <a:r>
              <a:rPr/>
              <a:t>previousSibling: Nó anterior no mesmo nível que o atual (último irmão)</a:t>
            </a:r>
          </a:p>
          <a:p>
            <a:pPr lvl="2"/>
            <a:r>
              <a:rPr/>
              <a:t>nextSibling: Nó posterior no mesmo nível que o atual (próximo irmão)</a:t>
            </a:r>
          </a:p>
          <a:p>
            <a:pPr lvl="2"/>
            <a:r>
              <a:rPr/>
              <a:t>attributes: Lista de atributos caso o nó atual tiver atributos</a:t>
            </a:r>
          </a:p>
          <a:p>
            <a:pPr lvl="2"/>
            <a:r>
              <a:rPr/>
              <a:t>nodeName: Nome do nó</a:t>
            </a:r>
          </a:p>
          <a:p>
            <a:pPr lvl="2"/>
            <a:r>
              <a:rPr/>
              <a:t>nodeValue: Valor texto do nó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Objeto</a:t>
            </a:r>
            <a:r>
              <a:rPr/>
              <a:t> </a:t>
            </a:r>
            <a:r>
              <a:rPr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Disponibilizados pelo objeto Node para inserir, duplicar, remover e substituir outros objeto Node</a:t>
            </a:r>
          </a:p>
          <a:p>
            <a:pPr lvl="2"/>
            <a:r>
              <a:rPr/>
              <a:t>appendChild: Adiciona um novo nó filho.</a:t>
            </a:r>
          </a:p>
          <a:p>
            <a:pPr lvl="2"/>
            <a:r>
              <a:rPr/>
              <a:t>cloneNode: Cria cópia de um nó.</a:t>
            </a:r>
          </a:p>
          <a:p>
            <a:pPr lvl="2"/>
            <a:r>
              <a:rPr/>
              <a:t>hasAttributes: Retorna verdadeiro se o nó tiver atributos.</a:t>
            </a:r>
          </a:p>
          <a:p>
            <a:pPr lvl="2"/>
            <a:r>
              <a:rPr/>
              <a:t>hasChildNodes: Retorna verdadeiro se o nó tiver filhos</a:t>
            </a:r>
          </a:p>
          <a:p>
            <a:pPr lvl="2"/>
            <a:r>
              <a:rPr/>
              <a:t>insertBefore: Insere um nó filho antes do nó filho especificado</a:t>
            </a:r>
          </a:p>
          <a:p>
            <a:pPr lvl="2"/>
            <a:r>
              <a:rPr/>
              <a:t>isSupported: Retorna verdadeiro se tiver suporte para um recurso do DOM</a:t>
            </a:r>
          </a:p>
          <a:p>
            <a:pPr lvl="2"/>
            <a:r>
              <a:rPr/>
              <a:t>normalize: Normaliza a estrutura do nó</a:t>
            </a:r>
          </a:p>
          <a:p>
            <a:pPr lvl="2"/>
            <a:r>
              <a:rPr/>
              <a:t>removeChild: Remove um nó filho</a:t>
            </a:r>
          </a:p>
          <a:p>
            <a:pPr lvl="2"/>
            <a:r>
              <a:rPr/>
              <a:t>replaceChild: Substitui um nó filho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  <a:r>
              <a:rPr/>
              <a:t> </a:t>
            </a:r>
            <a:r>
              <a:rPr/>
              <a:t>NodeList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NamedNodeMap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Objeto NodeList</a:t>
            </a:r>
          </a:p>
          <a:p>
            <a:pPr lvl="2"/>
            <a:r>
              <a:rPr/>
              <a:t>Fornece uma lista de nós</a:t>
            </a:r>
          </a:p>
          <a:p>
            <a:pPr lvl="2"/>
            <a:r>
              <a:rPr/>
              <a:t>É uma coleção indexada de nós começando com o índice 0</a:t>
            </a:r>
          </a:p>
          <a:p>
            <a:pPr lvl="1"/>
            <a:r>
              <a:rPr/>
              <a:t>Objeto NamedNodeMap</a:t>
            </a:r>
          </a:p>
          <a:p>
            <a:pPr lvl="2"/>
            <a:r>
              <a:rPr/>
              <a:t>Fornece uma coleção de nós</a:t>
            </a:r>
          </a:p>
          <a:p>
            <a:pPr lvl="2"/>
            <a:r>
              <a:rPr/>
              <a:t>Os nós podem ser acessados usando nomes</a:t>
            </a:r>
          </a:p>
          <a:p>
            <a:pPr lvl="2"/>
            <a:r>
              <a:rPr/>
              <a:t>Os nós também podem ser acessados usando um índice numérico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</a:t>
            </a:r>
            <a:r>
              <a:rPr/>
              <a:t> </a:t>
            </a:r>
            <a:r>
              <a:rPr/>
              <a:t>Attr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Representa atributos</a:t>
            </a:r>
          </a:p>
          <a:p>
            <a:pPr lvl="1"/>
            <a:r>
              <a:rPr/>
              <a:t>Objeto Attr herda do objeto Node mas não faz parte da árvore de documento</a:t>
            </a:r>
          </a:p>
          <a:p>
            <a:pPr lvl="2"/>
            <a:r>
              <a:rPr/>
              <a:t>Por isso atributos parentNode, previousSibling e nextSibling do objeto Node tem valor nulo</a:t>
            </a:r>
          </a:p>
          <a:p>
            <a:pPr lvl="1"/>
            <a:r>
              <a:rPr/>
              <a:t>Em MSXML 3.0 a interface é chamada de IXMLDOMAttribute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</a:t>
            </a:r>
            <a:r>
              <a:rPr/>
              <a:t> </a:t>
            </a:r>
            <a:r>
              <a:rPr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Representa um elemento XML</a:t>
            </a:r>
          </a:p>
          <a:p>
            <a:pPr lvl="1"/>
            <a:r>
              <a:rPr/>
              <a:t>Herda do objeto Node</a:t>
            </a:r>
          </a:p>
          <a:p>
            <a:pPr lvl="2"/>
            <a:r>
              <a:rPr/>
              <a:t>Tem todas as características e operações do objeto Node</a:t>
            </a:r>
          </a:p>
          <a:p>
            <a:pPr lvl="1"/>
            <a:r>
              <a:rPr/>
              <a:t>Contém métodos para recuperar objetos do tipo Attr pelo nome ou pelo índice</a:t>
            </a:r>
          </a:p>
          <a:p>
            <a:pPr lvl="1"/>
            <a:r>
              <a:rPr/>
              <a:t>Propriedades</a:t>
            </a:r>
          </a:p>
          <a:p>
            <a:pPr lvl="2"/>
            <a:r>
              <a:rPr/>
              <a:t>tagName: Nome do elemento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  <a:r>
              <a:rPr/>
              <a:t> </a:t>
            </a:r>
            <a:r>
              <a:rPr/>
              <a:t>CharacterData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Objeto CharacterData</a:t>
            </a:r>
          </a:p>
          <a:p>
            <a:pPr lvl="2"/>
            <a:r>
              <a:rPr/>
              <a:t>Representa dados caractere usando Unicode (UTF-16)</a:t>
            </a:r>
          </a:p>
          <a:p>
            <a:pPr lvl="2"/>
            <a:r>
              <a:rPr/>
              <a:t>Estende o objeto Node</a:t>
            </a:r>
          </a:p>
          <a:p>
            <a:pPr lvl="1"/>
            <a:r>
              <a:rPr/>
              <a:t>Objeto Text</a:t>
            </a:r>
          </a:p>
          <a:p>
            <a:pPr lvl="2"/>
            <a:r>
              <a:rPr/>
              <a:t>Representa dados texto dentro de um elemento.</a:t>
            </a:r>
          </a:p>
          <a:p>
            <a:pPr lvl="2"/>
            <a:r>
              <a:rPr/>
              <a:t>Herda do Objeto CharacterData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Representa um documento XML</a:t>
            </a:r>
          </a:p>
          <a:p>
            <a:pPr lvl="1"/>
            <a:r>
              <a:rPr/>
              <a:t>Herda do objeto Node</a:t>
            </a:r>
          </a:p>
          <a:p>
            <a:pPr lvl="1"/>
            <a:r>
              <a:rPr/>
              <a:t>Acrescenta algumas propriedades a mais</a:t>
            </a:r>
          </a:p>
          <a:p>
            <a:pPr lvl="2"/>
            <a:r>
              <a:rPr/>
              <a:t>documentElement: Elemento raiz</a:t>
            </a:r>
          </a:p>
          <a:p>
            <a:pPr lvl="2"/>
            <a:r>
              <a:rPr/>
              <a:t>doctype: Tipo do documento</a:t>
            </a:r>
          </a:p>
          <a:p>
            <a:pPr lvl="1"/>
            <a:r>
              <a:rPr/>
              <a:t>Acrescenta alguns métodos</a:t>
            </a:r>
          </a:p>
          <a:p>
            <a:pPr lvl="1"/>
            <a:r>
              <a:rPr/>
              <a:t>Métodos específicos do parser MSXML 3.0</a:t>
            </a:r>
          </a:p>
          <a:p>
            <a:pPr lvl="2"/>
            <a:r>
              <a:rPr/>
              <a:t>loadXML: Carregar texto XML</a:t>
            </a:r>
          </a:p>
          <a:p>
            <a:pPr lvl="2"/>
            <a:r>
              <a:rPr/>
              <a:t>load: Carregar arquivo XML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DOM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criar</a:t>
            </a:r>
            <a:r>
              <a:rPr/>
              <a:t> </a:t>
            </a:r>
            <a:r>
              <a:rPr/>
              <a:t>Documentos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Usaremos MSXML nos exemplos</a:t>
            </a:r>
          </a:p>
          <a:p>
            <a:pPr lvl="1"/>
            <a:r>
              <a:rPr/>
              <a:t>O exemplo a seguir</a:t>
            </a:r>
          </a:p>
          <a:p>
            <a:pPr lvl="2"/>
            <a:r>
              <a:rPr/>
              <a:t>Utiliza o objeto DOMDocument para criar um novo documento XML</a:t>
            </a:r>
          </a:p>
          <a:p>
            <a:pPr lvl="2"/>
            <a:r>
              <a:rPr/>
              <a:t>Insere uma nova instrução de processamento</a:t>
            </a:r>
          </a:p>
          <a:p>
            <a:pPr lvl="2"/>
            <a:r>
              <a:rPr/>
              <a:t>Cria nó do tipo </a:t>
            </a:r>
            <a:r>
              <a:rPr sz="1800">
                <a:latin typeface="Courier"/>
              </a:rPr>
              <a:t>NODE_ELEMENT</a:t>
            </a:r>
            <a:r>
              <a:rPr/>
              <a:t> e do tipo </a:t>
            </a:r>
            <a:r>
              <a:rPr sz="1800">
                <a:latin typeface="Courier"/>
              </a:rPr>
              <a:t>NODE_ATTRIBUTE</a:t>
            </a:r>
          </a:p>
          <a:p>
            <a:pPr lvl="2"/>
            <a:r>
              <a:rPr/>
              <a:t>Gera a saída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&lt;?xml</a:t>
            </a:r>
            <a:r>
              <a:rPr sz="1800">
                <a:latin typeface="Courier"/>
              </a:rPr>
              <a:t> version="1.0"</a:t>
            </a:r>
            <a:r>
              <a:rPr sz="1800" b="1">
                <a:solidFill>
                  <a:srgbClr val="007020"/>
                </a:solidFill>
                <a:latin typeface="Courier"/>
              </a:rPr>
              <a:t>?&gt;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&lt;catalogo</a:t>
            </a:r>
            <a:r>
              <a:rPr sz="1800">
                <a:solidFill>
                  <a:srgbClr val="007020"/>
                </a:solidFill>
                <a:latin typeface="Courier"/>
              </a:rPr>
              <a:t> data=</a:t>
            </a:r>
            <a:r>
              <a:rPr sz="1800">
                <a:solidFill>
                  <a:srgbClr val="4070A0"/>
                </a:solidFill>
                <a:latin typeface="Courier"/>
              </a:rPr>
              <a:t>"12/01/2001"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"Programando em Java"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/&gt;&lt;/catalogo&gt;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Porque</a:t>
            </a:r>
            <a:r>
              <a:rPr/>
              <a:t> </a:t>
            </a:r>
            <a:r>
              <a:rPr/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XML é uma HTML melhorada?</a:t>
            </a:r>
          </a:p>
          <a:p>
            <a:pPr lvl="1"/>
            <a:r>
              <a:rPr/>
              <a:t>Nenhum marcador predefinido</a:t>
            </a:r>
          </a:p>
          <a:p>
            <a:pPr lvl="2"/>
            <a:r>
              <a:rPr/>
              <a:t>Extensível</a:t>
            </a:r>
          </a:p>
          <a:p>
            <a:pPr lvl="1"/>
            <a:r>
              <a:rPr/>
              <a:t>Sintaxe mais rígida</a:t>
            </a:r>
          </a:p>
          <a:p>
            <a:pPr lvl="2"/>
            <a:r>
              <a:rPr/>
              <a:t>Fácil validar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MSXML</a:t>
            </a:r>
            <a:r>
              <a:rPr/>
              <a:t> </a:t>
            </a:r>
            <a:r>
              <a:rPr/>
              <a:t>Parser</a:t>
            </a:r>
            <a:r>
              <a:rPr/>
              <a:t> </a:t>
            </a:r>
            <a:r>
              <a:rPr/>
              <a:t>versão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oDom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MSXML2.DOMDocument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oElemento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MSXML2.IXMLDOMNode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oAtributo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MSXML2.IXMLDOMNode</a:t>
            </a:r>
            <a:br/>
            <a:r>
              <a:rPr sz="1800">
                <a:latin typeface="Courier"/>
              </a:rPr>
              <a:t>oDom.appendChild oDom.createProcessingInstruction( _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"xml"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"version=""1.0"""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 </a:t>
            </a:r>
            <a:r>
              <a:rPr sz="1800">
                <a:latin typeface="Courier"/>
              </a:rPr>
              <a:t>oElemento = oDom.appendChild( _</a:t>
            </a:r>
            <a:br/>
            <a:r>
              <a:rPr sz="1800">
                <a:latin typeface="Courier"/>
              </a:rPr>
              <a:t>  oDom.createNode(NODE_ELEMENT, </a:t>
            </a:r>
            <a:r>
              <a:rPr sz="1800">
                <a:solidFill>
                  <a:srgbClr val="4070A0"/>
                </a:solidFill>
                <a:latin typeface="Courier"/>
              </a:rPr>
              <a:t>"catalogo"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 </a:t>
            </a:r>
            <a:r>
              <a:rPr sz="1800">
                <a:latin typeface="Courier"/>
              </a:rPr>
              <a:t>oAtributo = oElemento.Attributes.setNamedItem( _</a:t>
            </a:r>
            <a:br/>
            <a:r>
              <a:rPr sz="1800">
                <a:latin typeface="Courier"/>
              </a:rPr>
              <a:t>  oDom.createNode(NODE_ATTRIBUTE, 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oAtributo.Text = </a:t>
            </a:r>
            <a:r>
              <a:rPr sz="1800">
                <a:solidFill>
                  <a:srgbClr val="4070A0"/>
                </a:solidFill>
                <a:latin typeface="Courier"/>
              </a:rPr>
              <a:t>"12/01/2001"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 </a:t>
            </a:r>
            <a:r>
              <a:rPr sz="1800">
                <a:latin typeface="Courier"/>
              </a:rPr>
              <a:t>oElemento = oElemento.appendChild( _</a:t>
            </a:r>
            <a:br/>
            <a:r>
              <a:rPr sz="1800">
                <a:latin typeface="Courier"/>
              </a:rPr>
              <a:t>  oDom.createElement(</a:t>
            </a:r>
            <a:r>
              <a:rPr sz="1800">
                <a:solidFill>
                  <a:srgbClr val="4070A0"/>
                </a:solidFill>
                <a:latin typeface="Courier"/>
              </a:rPr>
              <a:t>"livro"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 </a:t>
            </a:r>
            <a:r>
              <a:rPr sz="1800">
                <a:latin typeface="Courier"/>
              </a:rPr>
              <a:t>oAtributo = oElemento.Attributes.setNamedItem( _</a:t>
            </a:r>
            <a:br/>
            <a:r>
              <a:rPr sz="1800">
                <a:latin typeface="Courier"/>
              </a:rPr>
              <a:t>  oDom.createAttribute(</a:t>
            </a:r>
            <a:r>
              <a:rPr sz="1800">
                <a:solidFill>
                  <a:srgbClr val="4070A0"/>
                </a:solidFill>
                <a:latin typeface="Courier"/>
              </a:rPr>
              <a:t>"nome"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oAtributo.Text = </a:t>
            </a:r>
            <a:r>
              <a:rPr sz="1800">
                <a:solidFill>
                  <a:srgbClr val="4070A0"/>
                </a:solidFill>
                <a:latin typeface="Courier"/>
              </a:rPr>
              <a:t>"Programando em Java"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DOM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ler</a:t>
            </a:r>
            <a:r>
              <a:rPr/>
              <a:t> </a:t>
            </a:r>
            <a:r>
              <a:rPr/>
              <a:t>Documentos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Usaremos MSXML neste exemplo</a:t>
            </a:r>
          </a:p>
          <a:p>
            <a:pPr lvl="1"/>
            <a:r>
              <a:rPr/>
              <a:t>O objeto DOMDocument é usado para ler XML</a:t>
            </a:r>
          </a:p>
          <a:p>
            <a:pPr lvl="2"/>
            <a:r>
              <a:rPr/>
              <a:t>O método load carrega um arquivo XML</a:t>
            </a:r>
          </a:p>
          <a:p>
            <a:pPr lvl="1"/>
            <a:r>
              <a:rPr/>
              <a:t>No exemplo ilustramos</a:t>
            </a:r>
          </a:p>
          <a:p>
            <a:pPr lvl="2"/>
            <a:r>
              <a:rPr/>
              <a:t>Como tratar erros usando atributo parseError</a:t>
            </a:r>
          </a:p>
          <a:p>
            <a:pPr lvl="2"/>
            <a:r>
              <a:rPr/>
              <a:t>Como ler todos os nós de um documento XML usando um método recursivo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Ler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DOM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método</a:t>
            </a:r>
            <a:r>
              <a:rPr/>
              <a:t> </a:t>
            </a:r>
            <a:r>
              <a:rPr/>
              <a:t>recursivo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oDom.Load </a:t>
            </a:r>
            <a:r>
              <a:rPr sz="1800">
                <a:solidFill>
                  <a:srgbClr val="4070A0"/>
                </a:solidFill>
                <a:latin typeface="Courier"/>
              </a:rPr>
              <a:t>"nome do arquivo XML"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 </a:t>
            </a:r>
            <a:r>
              <a:rPr sz="1800">
                <a:latin typeface="Courier"/>
              </a:rPr>
              <a:t>oDom.parseError.errorCode = 0 </a:t>
            </a:r>
            <a:r>
              <a:rPr sz="1800" b="1">
                <a:solidFill>
                  <a:srgbClr val="007020"/>
                </a:solidFill>
                <a:latin typeface="Courier"/>
              </a:rPr>
              <a:t>Then</a:t>
            </a:r>
            <a:br/>
            <a:r>
              <a:rPr sz="1800">
                <a:latin typeface="Courier"/>
              </a:rPr>
              <a:t>  Debug.Print parse(oDom.documentElement, 0)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 If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Function </a:t>
            </a:r>
            <a:r>
              <a:rPr sz="1800">
                <a:latin typeface="Courier"/>
              </a:rPr>
              <a:t>parse(oNode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IXMLDOMNode, Nivel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Long</a:t>
            </a:r>
            <a:r>
              <a:rPr sz="1800">
                <a:latin typeface="Courier"/>
              </a:rPr>
              <a:t>)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i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Long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s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br/>
            <a:r>
              <a:rPr sz="1800">
                <a:latin typeface="Courier"/>
              </a:rPr>
              <a:t>  s = s &amp;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(Nivel, vbTab) &amp; oNode.nodeName &amp; vbCrLf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 </a:t>
            </a:r>
            <a:r>
              <a:rPr sz="1800">
                <a:latin typeface="Courier"/>
              </a:rPr>
              <a:t>i = 0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oNode.Attributes.length - 1</a:t>
            </a:r>
            <a:br/>
            <a:r>
              <a:rPr sz="1800">
                <a:latin typeface="Courier"/>
              </a:rPr>
              <a:t>    s = s &amp;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(Nivel + 1, vbTab) _</a:t>
            </a:r>
            <a:br/>
            <a:r>
              <a:rPr sz="1800">
                <a:latin typeface="Courier"/>
              </a:rPr>
              <a:t>          &amp; oNode.Attributes(i).nodeName _</a:t>
            </a:r>
            <a:br/>
            <a:r>
              <a:rPr sz="1800">
                <a:latin typeface="Courier"/>
              </a:rPr>
              <a:t>          &amp; </a:t>
            </a:r>
            <a:r>
              <a:rPr sz="1800">
                <a:solidFill>
                  <a:srgbClr val="4070A0"/>
                </a:solidFill>
                <a:latin typeface="Courier"/>
              </a:rPr>
              <a:t>"="</a:t>
            </a:r>
            <a:r>
              <a:rPr sz="1800">
                <a:latin typeface="Courier"/>
              </a:rPr>
              <a:t> &amp; oNode.Attributes(i).nodeValue &amp; vbCrLf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Next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 </a:t>
            </a:r>
            <a:r>
              <a:rPr sz="1800">
                <a:latin typeface="Courier"/>
              </a:rPr>
              <a:t>i = 0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oNode.childNodes.length - 1</a:t>
            </a:r>
            <a:br/>
            <a:r>
              <a:rPr sz="1800">
                <a:latin typeface="Courier"/>
              </a:rPr>
              <a:t>    s = s &amp; parse(oNode.childNodes.Item(i), Nivel + 1)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Next</a:t>
            </a:r>
            <a:br/>
            <a:r>
              <a:rPr sz="1800">
                <a:latin typeface="Courier"/>
              </a:rPr>
              <a:t>  parse = 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 Function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Aqui mostramos a saída gerada pela leitura do documento XML</a:t>
            </a:r>
          </a:p>
          <a:p>
            <a:pPr lvl="1"/>
            <a:r>
              <a:rPr/>
              <a:t>O documento XML utilizado foi: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&lt;catalogo&gt;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&lt;livro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"Programação Java"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&lt;autor</a:t>
            </a:r>
            <a:r>
              <a:rPr sz="1800">
                <a:solidFill>
                  <a:srgbClr val="007020"/>
                </a:solidFill>
                <a:latin typeface="Courier"/>
              </a:rPr>
              <a:t> nome=</a:t>
            </a:r>
            <a:r>
              <a:rPr sz="1800">
                <a:solidFill>
                  <a:srgbClr val="4070A0"/>
                </a:solidFill>
                <a:latin typeface="Courier"/>
              </a:rPr>
              <a:t>"Paulo Junior"</a:t>
            </a:r>
            <a:r>
              <a:rPr sz="1800" b="1">
                <a:solidFill>
                  <a:srgbClr val="007020"/>
                </a:solidFill>
                <a:latin typeface="Courier"/>
              </a:rPr>
              <a:t>/&gt;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&lt;/livro&gt;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&lt;/catalogo&gt;</a:t>
            </a:r>
          </a:p>
          <a:p>
            <a:pPr lvl="1"/>
            <a:r>
              <a:rPr/>
              <a:t>Resultado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catalogo
    livro
        nome=Programação Java
        autor
            nome=Paulo Junior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o DOM para ler o catálogo de livros criado anteriormente e mostrar nome de todos os livros dentro de um controle como ListBox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Acesso</a:t>
            </a:r>
            <a:r>
              <a:rPr/>
              <a:t> </a:t>
            </a:r>
            <a:r>
              <a:rPr/>
              <a:t>Programático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API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Está baseada em eventos</a:t>
            </a:r>
          </a:p>
          <a:p>
            <a:pPr lvl="1"/>
            <a:r>
              <a:rPr/>
              <a:t>É um padrão </a:t>
            </a:r>
            <a:r>
              <a:rPr i="1"/>
              <a:t>de fato</a:t>
            </a:r>
            <a:r>
              <a:rPr/>
              <a:t>, não é um padrão do W3C</a:t>
            </a:r>
          </a:p>
          <a:p>
            <a:pPr lvl="1"/>
            <a:r>
              <a:rPr/>
              <a:t>A versão preliminar chamado de SAX</a:t>
            </a:r>
          </a:p>
          <a:p>
            <a:pPr lvl="1"/>
            <a:r>
              <a:rPr/>
              <a:t>A versão atual é chamado SAX2</a:t>
            </a:r>
          </a:p>
          <a:p>
            <a:pPr lvl="2"/>
            <a:r>
              <a:rPr/>
              <a:t>Oficialmente disponível para Java</a:t>
            </a:r>
          </a:p>
          <a:p>
            <a:pPr lvl="2"/>
            <a:r>
              <a:rPr/>
              <a:t>Tem suporte para espaços identificadores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Lendo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Utilizamos parser SAX do pacote MSXML 3.0</a:t>
            </a:r>
          </a:p>
          <a:p>
            <a:pPr lvl="1"/>
            <a:r>
              <a:rPr/>
              <a:t>Implementamos a interface </a:t>
            </a:r>
            <a:r>
              <a:rPr sz="1800">
                <a:latin typeface="Courier"/>
              </a:rPr>
              <a:t>ContentHandler</a:t>
            </a:r>
            <a:r>
              <a:rPr/>
              <a:t> para receber e tratar callbacks (eventos) SAX</a:t>
            </a:r>
          </a:p>
          <a:p>
            <a:pPr lvl="1"/>
            <a:r>
              <a:rPr/>
              <a:t>Usamos os eventos</a:t>
            </a:r>
          </a:p>
          <a:p>
            <a:pPr lvl="2"/>
            <a:r>
              <a:rPr/>
              <a:t>startElement</a:t>
            </a:r>
          </a:p>
          <a:p>
            <a:pPr lvl="2"/>
            <a:r>
              <a:rPr/>
              <a:t>endElement</a:t>
            </a:r>
          </a:p>
          <a:p>
            <a:pPr lvl="1"/>
            <a:r>
              <a:rPr/>
              <a:t>Para executar o exemplo podemos chamar o método </a:t>
            </a:r>
            <a:r>
              <a:rPr sz="1800">
                <a:latin typeface="Courier"/>
              </a:rPr>
              <a:t>saxParse</a:t>
            </a:r>
            <a:r>
              <a:rPr/>
              <a:t> passando como parâmetro o nome do arquivo XML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Lendo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SAX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VB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Implements IVBSAXContentHandler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MAX_DEPTH = 100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nDepth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Long</a:t>
            </a:r>
            <a:r>
              <a:rPr sz="1800">
                <a:latin typeface="Courier"/>
              </a:rPr>
              <a:t>, sArray(MAX_DEPTH)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Private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Sub </a:t>
            </a:r>
            <a:r>
              <a:rPr sz="1800">
                <a:latin typeface="Courier"/>
              </a:rPr>
              <a:t>IVBSAXContentHandler_endElement( _</a:t>
            </a:r>
            <a:br/>
            <a:r>
              <a:rPr sz="1800">
                <a:latin typeface="Courier"/>
              </a:rPr>
              <a:t>  strNamespaceURI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, strLocalName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, _</a:t>
            </a:r>
            <a:br/>
            <a:r>
              <a:rPr sz="1800">
                <a:latin typeface="Courier"/>
              </a:rPr>
              <a:t>  strQName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 </a:t>
            </a:r>
            <a:r>
              <a:rPr sz="1800">
                <a:latin typeface="Courier"/>
              </a:rPr>
              <a:t>strQName = sArray(nDepth - 1) </a:t>
            </a:r>
            <a:r>
              <a:rPr sz="1800" b="1">
                <a:solidFill>
                  <a:srgbClr val="007020"/>
                </a:solidFill>
                <a:latin typeface="Courier"/>
              </a:rPr>
              <a:t>Then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'Found closing tag</a:t>
            </a:r>
            <a:br/>
            <a:r>
              <a:rPr sz="1800">
                <a:latin typeface="Courier"/>
              </a:rPr>
              <a:t>        nDepth = nDepth - 1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End If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 Sub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Private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Sub </a:t>
            </a:r>
            <a:r>
              <a:rPr sz="1800">
                <a:latin typeface="Courier"/>
              </a:rPr>
              <a:t>IVBSAXContentHandler_startElement( _</a:t>
            </a:r>
            <a:br/>
            <a:r>
              <a:rPr sz="1800">
                <a:latin typeface="Courier"/>
              </a:rPr>
              <a:t>  strNamespaceURI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, strLocalName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, _</a:t>
            </a:r>
            <a:br/>
            <a:r>
              <a:rPr sz="1800">
                <a:latin typeface="Courier"/>
              </a:rPr>
              <a:t>  strQName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ByVal</a:t>
            </a:r>
            <a:r>
              <a:rPr sz="1800">
                <a:latin typeface="Courier"/>
              </a:rPr>
              <a:t> oAttributes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MSXML2.IVBSAXAttributes)</a:t>
            </a:r>
            <a:br/>
            <a:r>
              <a:rPr sz="1800">
                <a:latin typeface="Courier"/>
              </a:rPr>
              <a:t>    sArray(nDepth) = strQName</a:t>
            </a:r>
            <a:br/>
            <a:r>
              <a:rPr sz="1800">
                <a:latin typeface="Courier"/>
              </a:rPr>
              <a:t>    Debug.Print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(nDepth, vbTab) &amp; strQName</a:t>
            </a:r>
            <a:br/>
            <a:r>
              <a:rPr sz="1800">
                <a:latin typeface="Courier"/>
              </a:rPr>
              <a:t>    nDepth = nDepth + 1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 Sub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 </a:t>
            </a:r>
            <a:r>
              <a:rPr sz="1800">
                <a:latin typeface="Courier"/>
              </a:rPr>
              <a:t>saxParse(</a:t>
            </a:r>
            <a:r>
              <a:rPr sz="1800" b="1">
                <a:solidFill>
                  <a:srgbClr val="007020"/>
                </a:solidFill>
                <a:latin typeface="Courier"/>
              </a:rPr>
              <a:t>ByVal</a:t>
            </a:r>
            <a:r>
              <a:rPr sz="1800">
                <a:latin typeface="Courier"/>
              </a:rPr>
              <a:t> fileName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String</a:t>
            </a:r>
            <a:r>
              <a:rPr sz="1800">
                <a:latin typeface="Courier"/>
              </a:rPr>
              <a:t>)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Boolean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 oReader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SAXXMLReader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 </a:t>
            </a:r>
            <a:r>
              <a:rPr sz="1800">
                <a:latin typeface="Courier"/>
              </a:rPr>
              <a:t>oReader.contentHandler = </a:t>
            </a:r>
            <a:r>
              <a:rPr sz="1800" b="1">
                <a:solidFill>
                  <a:srgbClr val="007020"/>
                </a:solidFill>
                <a:latin typeface="Courier"/>
              </a:rPr>
              <a:t>Me</a:t>
            </a:r>
            <a:br/>
            <a:r>
              <a:rPr sz="1800">
                <a:latin typeface="Courier"/>
              </a:rPr>
              <a:t>    oReader.parseURL fileName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 </a:t>
            </a:r>
            <a:r>
              <a:rPr sz="1800">
                <a:latin typeface="Courier"/>
              </a:rPr>
              <a:t>nDepth = 0 </a:t>
            </a:r>
            <a:r>
              <a:rPr sz="1800" b="1">
                <a:solidFill>
                  <a:srgbClr val="007020"/>
                </a:solidFill>
                <a:latin typeface="Courier"/>
              </a:rPr>
              <a:t>Then</a:t>
            </a:r>
            <a:br/>
            <a:r>
              <a:rPr sz="1800">
                <a:latin typeface="Courier"/>
              </a:rPr>
              <a:t>        saxParse =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      saxParse = </a:t>
            </a:r>
            <a:r>
              <a:rPr sz="1800" b="1">
                <a:solidFill>
                  <a:srgbClr val="007020"/>
                </a:solidFill>
                <a:latin typeface="Courier"/>
              </a:rPr>
              <a:t>False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End If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 Function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Lendo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SAX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catalogo
    autores
        autor
            primeiroNome
            sobreNome
    ...
    livros
        livro
            autor
                primeiroNome
                sobreNome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Quem</a:t>
            </a:r>
            <a:r>
              <a:rPr/>
              <a:t> </a:t>
            </a:r>
            <a:r>
              <a:rPr/>
              <a:t>controla</a:t>
            </a:r>
            <a:r>
              <a:rPr/>
              <a:t> </a:t>
            </a:r>
            <a:r>
              <a:rPr/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É um padrão aberto</a:t>
            </a:r>
          </a:p>
          <a:p>
            <a:pPr lvl="1"/>
            <a:r>
              <a:rPr/>
              <a:t>Padronizada pelo World Wide Web Consortium (W3C)</a:t>
            </a:r>
          </a:p>
          <a:p>
            <a:pPr lvl="1"/>
            <a:r>
              <a:rPr/>
              <a:t>Evoluiu da SGML (padrão da ISO - ISO8879)</a:t>
            </a:r>
          </a:p>
          <a:p>
            <a:pPr lvl="1"/>
            <a:r>
              <a:rPr/>
              <a:t>Recomendação do W3C desde Fevereiro de 1998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XML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mundo Java tem diversos APIs e parsers XML</a:t>
            </a:r>
          </a:p>
          <a:p>
            <a:pPr lvl="1"/>
            <a:r>
              <a:rPr/>
              <a:t>APIs</a:t>
            </a:r>
          </a:p>
          <a:p>
            <a:pPr lvl="2"/>
            <a:r>
              <a:rPr/>
              <a:t>JAXP da SUN</a:t>
            </a:r>
          </a:p>
          <a:p>
            <a:pPr lvl="2"/>
            <a:r>
              <a:rPr/>
              <a:t>JDOM</a:t>
            </a:r>
          </a:p>
          <a:p>
            <a:pPr lvl="1"/>
            <a:r>
              <a:rPr/>
              <a:t>Parsers DOM</a:t>
            </a:r>
          </a:p>
          <a:p>
            <a:pPr lvl="2"/>
            <a:r>
              <a:rPr/>
              <a:t>XML4J da IBM</a:t>
            </a:r>
          </a:p>
          <a:p>
            <a:pPr lvl="2"/>
            <a:r>
              <a:rPr/>
              <a:t>Xerces do Apache</a:t>
            </a:r>
          </a:p>
          <a:p>
            <a:pPr lvl="1"/>
            <a:r>
              <a:rPr/>
              <a:t>Parsers SAX</a:t>
            </a:r>
          </a:p>
          <a:p>
            <a:pPr lvl="2"/>
            <a:r>
              <a:rPr/>
              <a:t>Xerces do Apache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JAXP gera uma árvore DOM usando um parser SAX</a:t>
            </a:r>
          </a:p>
          <a:p>
            <a:pPr lvl="1"/>
            <a:r>
              <a:rPr/>
              <a:t>Pacotes JAXP utilizados no exemplo</a:t>
            </a:r>
          </a:p>
          <a:p>
            <a:pPr lvl="2"/>
            <a:r>
              <a:rPr/>
              <a:t>javax.xml.parsers</a:t>
            </a:r>
          </a:p>
          <a:p>
            <a:pPr lvl="3"/>
            <a:r>
              <a:rPr/>
              <a:t>Classes DocumentBuilder, DocumentBuilderFactory e ParserConfigurationException</a:t>
            </a:r>
          </a:p>
          <a:p>
            <a:pPr lvl="2"/>
            <a:r>
              <a:rPr/>
              <a:t>org.w3c.dom</a:t>
            </a:r>
          </a:p>
          <a:p>
            <a:pPr lvl="3"/>
            <a:r>
              <a:rPr/>
              <a:t>Classes Document, Node, NamedNodeMap e NodeList</a:t>
            </a:r>
          </a:p>
          <a:p>
            <a:pPr lvl="2"/>
            <a:r>
              <a:rPr/>
              <a:t>org.xml.sax</a:t>
            </a:r>
          </a:p>
          <a:p>
            <a:pPr lvl="3"/>
            <a:r>
              <a:rPr/>
              <a:t>Classe SAXException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DOM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java.io.*;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javax.xml.parsers.*;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org.w3c.dom.*;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org.xml.sax.*;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LeitorDOM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(String args[]) </a:t>
            </a:r>
            <a:r>
              <a:rPr sz="1800" b="1">
                <a:solidFill>
                  <a:srgbClr val="007020"/>
                </a:solidFill>
                <a:latin typeface="Courier"/>
              </a:rPr>
              <a:t>throws</a:t>
            </a:r>
            <a:r>
              <a:rPr sz="1800">
                <a:latin typeface="Courier"/>
              </a:rPr>
              <a:t> ParserConfigurationException, IOException, SAXException {</a:t>
            </a:r>
            <a:br/>
            <a:r>
              <a:rPr sz="1800">
                <a:latin typeface="Courier"/>
              </a:rPr>
              <a:t>    DocumentBuilder leitor = DocumentBuilderFactory.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newInstance</a:t>
            </a:r>
            <a:r>
              <a:rPr sz="1800">
                <a:latin typeface="Courier"/>
              </a:rPr>
              <a:t>().</a:t>
            </a:r>
            <a:r>
              <a:rPr sz="1800">
                <a:solidFill>
                  <a:srgbClr val="06287E"/>
                </a:solidFill>
                <a:latin typeface="Courier"/>
              </a:rPr>
              <a:t>newDocumentBuilder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Document documento = leitor.</a:t>
            </a:r>
            <a:r>
              <a:rPr sz="1800">
                <a:solidFill>
                  <a:srgbClr val="06287E"/>
                </a:solidFill>
                <a:latin typeface="Courier"/>
              </a:rPr>
              <a:t>parse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"catalogo.xml"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processNode</a:t>
            </a:r>
            <a:r>
              <a:rPr sz="1800">
                <a:latin typeface="Courier"/>
              </a:rPr>
              <a:t>(documento);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private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processNode</a:t>
            </a:r>
            <a:r>
              <a:rPr sz="1800">
                <a:latin typeface="Courier"/>
              </a:rPr>
              <a:t>(Node no) {</a:t>
            </a:r>
            <a:br/>
            <a:r>
              <a:rPr sz="1800">
                <a:latin typeface="Courier"/>
              </a:rPr>
              <a:t>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(no.</a:t>
            </a:r>
            <a:r>
              <a:rPr sz="1800">
                <a:solidFill>
                  <a:srgbClr val="06287E"/>
                </a:solidFill>
                <a:latin typeface="Courier"/>
              </a:rPr>
              <a:t>getNodeName</a:t>
            </a:r>
            <a:r>
              <a:rPr sz="1800">
                <a:latin typeface="Courier"/>
              </a:rPr>
              <a:t>());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(no.</a:t>
            </a:r>
            <a:r>
              <a:rPr sz="1800">
                <a:solidFill>
                  <a:srgbClr val="06287E"/>
                </a:solidFill>
                <a:latin typeface="Courier"/>
              </a:rPr>
              <a:t>hasAttributes</a:t>
            </a:r>
            <a:r>
              <a:rPr sz="1800">
                <a:latin typeface="Courier"/>
              </a:rPr>
              <a:t>()) {</a:t>
            </a:r>
            <a:br/>
            <a:r>
              <a:rPr sz="1800">
                <a:latin typeface="Courier"/>
              </a:rPr>
              <a:t>          NamedNodeMap attr = no.</a:t>
            </a:r>
            <a:r>
              <a:rPr sz="1800">
                <a:solidFill>
                  <a:srgbClr val="06287E"/>
                </a:solidFill>
                <a:latin typeface="Courier"/>
              </a:rPr>
              <a:t>getAttributes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 i &lt; attr.</a:t>
            </a:r>
            <a:r>
              <a:rPr sz="1800">
                <a:solidFill>
                  <a:srgbClr val="06287E"/>
                </a:solidFill>
                <a:latin typeface="Courier"/>
              </a:rPr>
              <a:t>getLength</a:t>
            </a:r>
            <a:r>
              <a:rPr sz="1800">
                <a:latin typeface="Courier"/>
              </a:rPr>
              <a:t>(); i++) {</a:t>
            </a:r>
            <a:br/>
            <a:r>
              <a:rPr sz="1800">
                <a:latin typeface="Courier"/>
              </a:rPr>
              <a:t>        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(attr.</a:t>
            </a:r>
            <a:r>
              <a:rPr sz="1800">
                <a:solidFill>
                  <a:srgbClr val="06287E"/>
                </a:solidFill>
                <a:latin typeface="Courier"/>
              </a:rPr>
              <a:t>item</a:t>
            </a:r>
            <a:r>
              <a:rPr sz="1800">
                <a:latin typeface="Courier"/>
              </a:rPr>
              <a:t>(i).</a:t>
            </a:r>
            <a:r>
              <a:rPr sz="1800">
                <a:solidFill>
                  <a:srgbClr val="06287E"/>
                </a:solidFill>
                <a:latin typeface="Courier"/>
              </a:rPr>
              <a:t>getNodeName</a:t>
            </a:r>
            <a:r>
              <a:rPr sz="1800">
                <a:latin typeface="Courier"/>
              </a:rPr>
              <a:t>());</a:t>
            </a:r>
            <a:br/>
            <a:r>
              <a:rPr sz="1800">
                <a:latin typeface="Courier"/>
              </a:rPr>
              <a:t>          }</a:t>
            </a:r>
            <a:br/>
            <a:r>
              <a:rPr sz="1800">
                <a:latin typeface="Courier"/>
              </a:rPr>
              <a:t>      }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(no.</a:t>
            </a:r>
            <a:r>
              <a:rPr sz="1800">
                <a:solidFill>
                  <a:srgbClr val="06287E"/>
                </a:solidFill>
                <a:latin typeface="Courier"/>
              </a:rPr>
              <a:t>hasChildNodes</a:t>
            </a:r>
            <a:r>
              <a:rPr sz="1800">
                <a:latin typeface="Courier"/>
              </a:rPr>
              <a:t>()) {</a:t>
            </a:r>
            <a:br/>
            <a:r>
              <a:rPr sz="1800">
                <a:latin typeface="Courier"/>
              </a:rPr>
              <a:t>          NodeList nos = no.</a:t>
            </a:r>
            <a:r>
              <a:rPr sz="1800">
                <a:solidFill>
                  <a:srgbClr val="06287E"/>
                </a:solidFill>
                <a:latin typeface="Courier"/>
              </a:rPr>
              <a:t>getChildNodes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 i &lt; nos.</a:t>
            </a:r>
            <a:r>
              <a:rPr sz="1800">
                <a:solidFill>
                  <a:srgbClr val="06287E"/>
                </a:solidFill>
                <a:latin typeface="Courier"/>
              </a:rPr>
              <a:t>getLength</a:t>
            </a:r>
            <a:r>
              <a:rPr sz="1800">
                <a:latin typeface="Courier"/>
              </a:rPr>
              <a:t>(); i++) {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06287E"/>
                </a:solidFill>
                <a:latin typeface="Courier"/>
              </a:rPr>
              <a:t>processNode</a:t>
            </a:r>
            <a:r>
              <a:rPr sz="1800">
                <a:latin typeface="Courier"/>
              </a:rPr>
              <a:t>(nos.</a:t>
            </a:r>
            <a:r>
              <a:rPr sz="1800">
                <a:solidFill>
                  <a:srgbClr val="06287E"/>
                </a:solidFill>
                <a:latin typeface="Courier"/>
              </a:rPr>
              <a:t>item</a:t>
            </a:r>
            <a:r>
              <a:rPr sz="1800">
                <a:latin typeface="Courier"/>
              </a:rPr>
              <a:t>(i));</a:t>
            </a:r>
            <a:br/>
            <a:r>
              <a:rPr sz="1800">
                <a:latin typeface="Courier"/>
              </a:rPr>
              <a:t>          }</a:t>
            </a:r>
            <a:br/>
            <a:r>
              <a:rPr sz="1800">
                <a:latin typeface="Courier"/>
              </a:rPr>
              <a:t>      }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JAXP vem com um parser SAX</a:t>
            </a:r>
          </a:p>
          <a:p>
            <a:pPr lvl="2"/>
            <a:r>
              <a:rPr/>
              <a:t>Isso não impede a utilização de outro parser SAX qualquer</a:t>
            </a:r>
          </a:p>
          <a:p>
            <a:pPr lvl="1"/>
            <a:r>
              <a:rPr/>
              <a:t>Pacotes JAXP utilizados no exemplo:</a:t>
            </a:r>
          </a:p>
          <a:p>
            <a:pPr lvl="2"/>
            <a:r>
              <a:rPr/>
              <a:t>javax.xml.parsers</a:t>
            </a:r>
          </a:p>
          <a:p>
            <a:pPr lvl="3"/>
            <a:r>
              <a:rPr/>
              <a:t>Classes SAXParser, SAXParserFactory e ParserConfigurationException</a:t>
            </a:r>
          </a:p>
          <a:p>
            <a:pPr lvl="2"/>
            <a:r>
              <a:rPr/>
              <a:t>org.xml.sax</a:t>
            </a:r>
          </a:p>
          <a:p>
            <a:pPr lvl="3"/>
            <a:r>
              <a:rPr/>
              <a:t>Classe SAXException</a:t>
            </a:r>
          </a:p>
          <a:p>
            <a:pPr lvl="2"/>
            <a:r>
              <a:rPr/>
              <a:t>org.xml.sax.helpers</a:t>
            </a:r>
          </a:p>
          <a:p>
            <a:pPr lvl="3"/>
            <a:r>
              <a:rPr/>
              <a:t>Classe DefaultHandler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JAXP</a:t>
            </a:r>
            <a:r>
              <a:rPr/>
              <a:t> </a:t>
            </a:r>
            <a:r>
              <a:rPr/>
              <a:t>SAX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java.io.*;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javax.xml.parsers.*;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org.xml.sax.*;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import</a:t>
            </a:r>
            <a:r>
              <a:rPr sz="1800">
                <a:latin typeface="Courier"/>
              </a:rPr>
              <a:t> org.xml.sax.helpers.*;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LeitorSAX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extends</a:t>
            </a:r>
            <a:r>
              <a:rPr sz="1800">
                <a:latin typeface="Courier"/>
              </a:rPr>
              <a:t> DefaultHandler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(String args[]) </a:t>
            </a:r>
            <a:r>
              <a:rPr sz="1800" b="1">
                <a:solidFill>
                  <a:srgbClr val="007020"/>
                </a:solidFill>
                <a:latin typeface="Courier"/>
              </a:rPr>
              <a:t>throws</a:t>
            </a:r>
            <a:r>
              <a:rPr sz="1800">
                <a:latin typeface="Courier"/>
              </a:rPr>
              <a:t> SAXException, ParserConfigurationException, IOException {</a:t>
            </a:r>
            <a:br/>
            <a:r>
              <a:rPr sz="1800">
                <a:latin typeface="Courier"/>
              </a:rPr>
              <a:t>    SAXParser leitor = SAXParserFactory.</a:t>
            </a:r>
            <a:r>
              <a:rPr sz="1800">
                <a:solidFill>
                  <a:srgbClr val="06287E"/>
                </a:solidFill>
                <a:latin typeface="Courier"/>
              </a:rPr>
              <a:t>newInstance</a:t>
            </a:r>
            <a:r>
              <a:rPr sz="1800">
                <a:latin typeface="Courier"/>
              </a:rPr>
              <a:t>().</a:t>
            </a:r>
            <a:r>
              <a:rPr sz="1800">
                <a:solidFill>
                  <a:srgbClr val="06287E"/>
                </a:solidFill>
                <a:latin typeface="Courier"/>
              </a:rPr>
              <a:t>newSAXParser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leitor.</a:t>
            </a:r>
            <a:r>
              <a:rPr sz="1800">
                <a:solidFill>
                  <a:srgbClr val="06287E"/>
                </a:solidFill>
                <a:latin typeface="Courier"/>
              </a:rPr>
              <a:t>parse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"catalogo.xml"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LeitorSAX</a:t>
            </a:r>
            <a:r>
              <a:rPr sz="1800">
                <a:latin typeface="Courier"/>
              </a:rPr>
              <a:t>());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startElement</a:t>
            </a:r>
            <a:r>
              <a:rPr sz="1800">
                <a:latin typeface="Courier"/>
              </a:rPr>
              <a:t>(String namespaceURI, String lName, String qName, Attributes attrs) </a:t>
            </a:r>
            <a:r>
              <a:rPr sz="1800" b="1">
                <a:solidFill>
                  <a:srgbClr val="007020"/>
                </a:solidFill>
                <a:latin typeface="Courier"/>
              </a:rPr>
              <a:t>throws</a:t>
            </a:r>
            <a:r>
              <a:rPr sz="1800">
                <a:latin typeface="Courier"/>
              </a:rPr>
              <a:t> SAXException {</a:t>
            </a:r>
            <a:br/>
            <a:r>
              <a:rPr sz="1800">
                <a:latin typeface="Courier"/>
              </a:rPr>
              <a:t>      System.</a:t>
            </a:r>
            <a:r>
              <a:rPr sz="1800">
                <a:solidFill>
                  <a:srgbClr val="06287E"/>
                </a:solidFill>
                <a:latin typeface="Courier"/>
              </a:rPr>
              <a:t>out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println</a:t>
            </a:r>
            <a:r>
              <a:rPr sz="1800">
                <a:latin typeface="Courier"/>
              </a:rPr>
              <a:t>(qName);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Empty methods have been pruned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Utilize SAX para ler o catálogo de livros criado anteriormente e mostrar o nome de todos os livros dentro de um controle como ListBox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Limitações do DOM</a:t>
            </a:r>
          </a:p>
          <a:p>
            <a:pPr lvl="2"/>
            <a:r>
              <a:rPr/>
              <a:t>Independente da Linguagem</a:t>
            </a:r>
          </a:p>
          <a:p>
            <a:pPr lvl="3"/>
            <a:r>
              <a:rPr/>
              <a:t>Não foi desenhado com a linguagem Java em mente</a:t>
            </a:r>
          </a:p>
          <a:p>
            <a:pPr lvl="3"/>
            <a:r>
              <a:rPr/>
              <a:t>Não faz uso das classes de coleção existentes</a:t>
            </a:r>
          </a:p>
          <a:p>
            <a:pPr lvl="2"/>
            <a:r>
              <a:rPr/>
              <a:t>Herança de classes estrita</a:t>
            </a:r>
          </a:p>
          <a:p>
            <a:pPr lvl="3"/>
            <a:r>
              <a:rPr/>
              <a:t>Demais objetos são derivados do objeto Node</a:t>
            </a:r>
          </a:p>
          <a:p>
            <a:pPr lvl="2"/>
            <a:r>
              <a:rPr/>
              <a:t>Baseado em Interface</a:t>
            </a:r>
          </a:p>
          <a:p>
            <a:pPr lvl="1"/>
            <a:r>
              <a:rPr/>
              <a:t>Vantagens da </a:t>
            </a:r>
            <a:r>
              <a:rPr>
                <a:hlinkClick r:id="rId2"/>
              </a:rPr>
              <a:t>JDOM</a:t>
            </a:r>
          </a:p>
          <a:p>
            <a:pPr lvl="2"/>
            <a:r>
              <a:rPr/>
              <a:t>Para Java</a:t>
            </a:r>
          </a:p>
          <a:p>
            <a:pPr lvl="2"/>
            <a:r>
              <a:rPr/>
              <a:t>Hierarquias de classes inexistentes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API SAX utiliza callbacks para avisar quando elementos são encontrados</a:t>
            </a:r>
          </a:p>
          <a:p>
            <a:pPr lvl="1"/>
            <a:r>
              <a:rPr/>
              <a:t>O método Pull utiliza chamadas explícitas a um método que recupera um elemento após outro</a:t>
            </a:r>
          </a:p>
          <a:p>
            <a:pPr lvl="1"/>
            <a:r>
              <a:rPr/>
              <a:t>Implementada pela classe XmlTextReader do espaço identificador System.Xml</a:t>
            </a:r>
          </a:p>
          <a:p>
            <a:pPr lvl="1"/>
            <a:r>
              <a:rPr/>
              <a:t>O exemplo utiliza a linguagem C## da plataforma .NET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Método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ler</a:t>
            </a:r>
            <a:r>
              <a:rPr/>
              <a:t> </a:t>
            </a:r>
            <a:r>
              <a:rPr/>
              <a:t>documento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using</a:t>
            </a:r>
            <a:r>
              <a:rPr sz="1800">
                <a:latin typeface="Courier"/>
              </a:rPr>
              <a:t> System;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using</a:t>
            </a:r>
            <a:r>
              <a:rPr sz="1800">
                <a:latin typeface="Courier"/>
              </a:rPr>
              <a:t> System.</a:t>
            </a:r>
            <a:r>
              <a:rPr sz="1800">
                <a:solidFill>
                  <a:srgbClr val="06287E"/>
                </a:solidFill>
                <a:latin typeface="Courier"/>
              </a:rPr>
              <a:t>Xml</a:t>
            </a:r>
            <a:r>
              <a:rPr sz="1800">
                <a:latin typeface="Courier"/>
              </a:rPr>
              <a:t>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TestXMLReader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XmlTextReader reader =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XmlTextReader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"teste.xml"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(reader.</a:t>
            </a:r>
            <a:r>
              <a:rPr sz="1800">
                <a:solidFill>
                  <a:srgbClr val="06287E"/>
                </a:solidFill>
                <a:latin typeface="Courier"/>
              </a:rPr>
              <a:t>Read</a:t>
            </a:r>
            <a:r>
              <a:rPr sz="1800">
                <a:latin typeface="Courier"/>
              </a:rPr>
              <a:t>()) {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(reader.</a:t>
            </a:r>
            <a:r>
              <a:rPr sz="1800">
                <a:solidFill>
                  <a:srgbClr val="06287E"/>
                </a:solidFill>
                <a:latin typeface="Courier"/>
              </a:rPr>
              <a:t>NodeType</a:t>
            </a:r>
            <a:r>
              <a:rPr sz="1800">
                <a:latin typeface="Courier"/>
              </a:rPr>
              <a:t> == XmlNodeType.</a:t>
            </a:r>
            <a:r>
              <a:rPr sz="1800">
                <a:solidFill>
                  <a:srgbClr val="06287E"/>
                </a:solidFill>
                <a:latin typeface="Courier"/>
              </a:rPr>
              <a:t>Element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    Console.</a:t>
            </a:r>
            <a:r>
              <a:rPr sz="1800">
                <a:solidFill>
                  <a:srgbClr val="06287E"/>
                </a:solidFill>
                <a:latin typeface="Courier"/>
              </a:rPr>
              <a:t>WriteLine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"Found Element: "</a:t>
            </a:r>
            <a:r>
              <a:rPr sz="1800">
                <a:latin typeface="Courier"/>
              </a:rPr>
              <a:t> + reader.</a:t>
            </a:r>
            <a:r>
              <a:rPr sz="1800">
                <a:solidFill>
                  <a:srgbClr val="06287E"/>
                </a:solidFill>
                <a:latin typeface="Courier"/>
              </a:rPr>
              <a:t>Name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(reader.</a:t>
            </a:r>
            <a:r>
              <a:rPr sz="1800">
                <a:solidFill>
                  <a:srgbClr val="06287E"/>
                </a:solidFill>
                <a:latin typeface="Courier"/>
              </a:rPr>
              <a:t>HasAttributes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(reader.</a:t>
            </a:r>
            <a:r>
              <a:rPr sz="1800">
                <a:solidFill>
                  <a:srgbClr val="06287E"/>
                </a:solidFill>
                <a:latin typeface="Courier"/>
              </a:rPr>
              <a:t>MoveToNextAttribute</a:t>
            </a:r>
            <a:r>
              <a:rPr sz="1800">
                <a:latin typeface="Courier"/>
              </a:rPr>
              <a:t>())  {</a:t>
            </a:r>
            <a:br/>
            <a:r>
              <a:rPr sz="1800">
                <a:latin typeface="Courier"/>
              </a:rPr>
              <a:t>            Console.</a:t>
            </a:r>
            <a:r>
              <a:rPr sz="1800">
                <a:solidFill>
                  <a:srgbClr val="06287E"/>
                </a:solidFill>
                <a:latin typeface="Courier"/>
              </a:rPr>
              <a:t>WriteLine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"Found Attribute: "</a:t>
            </a:r>
            <a:r>
              <a:rPr sz="1800">
                <a:latin typeface="Courier"/>
              </a:rPr>
              <a:t> + reader.</a:t>
            </a:r>
            <a:r>
              <a:rPr sz="1800">
                <a:solidFill>
                  <a:srgbClr val="06287E"/>
                </a:solidFill>
                <a:latin typeface="Courier"/>
              </a:rPr>
              <a:t>Name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  }</a:t>
            </a:r>
            <a:br/>
            <a:r>
              <a:rPr sz="1800">
                <a:latin typeface="Courier"/>
              </a:rPr>
              <a:t>        }</a:t>
            </a:r>
            <a:br/>
            <a:r>
              <a:rPr sz="1800">
                <a:latin typeface="Courier"/>
              </a:rPr>
              <a:t>      }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reader.</a:t>
            </a:r>
            <a:r>
              <a:rPr sz="1800">
                <a:solidFill>
                  <a:srgbClr val="06287E"/>
                </a:solidFill>
                <a:latin typeface="Courier"/>
              </a:rPr>
              <a:t>Close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Transformando</a:t>
            </a:r>
            <a:r>
              <a:rPr/>
              <a:t> </a:t>
            </a:r>
            <a:r>
              <a:rPr/>
              <a:t>XML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Markup Language</dc:title>
  <dc:creator>Devendra Tewari</dc:creator>
  <cp:keywords/>
  <dcterms:created xsi:type="dcterms:W3CDTF">2018-12-21T13:43:18Z</dcterms:created>
  <dcterms:modified xsi:type="dcterms:W3CDTF">2018-12-21T13:43:18Z</dcterms:modified>
</cp:coreProperties>
</file>