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19"/>
  </p:notesMasterIdLst>
  <p:handoutMasterIdLst>
    <p:handoutMasterId r:id="rId20"/>
  </p:handoutMasterIdLst>
  <p:sldIdLst>
    <p:sldId id="297" r:id="rId2"/>
    <p:sldId id="298" r:id="rId3"/>
    <p:sldId id="299" r:id="rId4"/>
    <p:sldId id="257" r:id="rId5"/>
    <p:sldId id="269" r:id="rId6"/>
    <p:sldId id="300" r:id="rId7"/>
    <p:sldId id="307" r:id="rId8"/>
    <p:sldId id="304" r:id="rId9"/>
    <p:sldId id="302" r:id="rId10"/>
    <p:sldId id="267" r:id="rId11"/>
    <p:sldId id="258" r:id="rId12"/>
    <p:sldId id="259" r:id="rId13"/>
    <p:sldId id="260" r:id="rId14"/>
    <p:sldId id="270" r:id="rId15"/>
    <p:sldId id="262" r:id="rId16"/>
    <p:sldId id="312" r:id="rId17"/>
    <p:sldId id="30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962C1E-F98E-BDA7-5E1F-E71942EC61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D2B33-6BDA-0954-F1C6-25799955E4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1215D-447B-42AF-BC9A-97453D51225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97727-E345-ACFB-B7E9-B0C0A5AB65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086F0-9875-BDEA-72C9-71253D5AC6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A2C5A-4AC4-4341-9428-95DB65AB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26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DC32C-4F44-4501-94A3-492D8E34F87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92248-7033-4BF3-A2E2-E047D6033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6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g92b9ca3f2f_0_3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8" name="Google Shape;2778;g92b9ca3f2f_0_3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6588-1C21-4E76-B96D-E3F574AB3879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4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6535-BDF6-4B11-91E6-684F99BBB6C9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5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7731-EB09-4CDA-90F0-0621FA3B4D9F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485A-EC91-207C-DD2A-397892A7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9F94D-6A8B-74A6-97E3-8EA34D2E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E68-299B-473D-86B2-B32E4E470B68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EF479-1F23-1FC4-5E3A-761F2DC3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9E915-8E49-AB45-EE51-C4EF4134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19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0985910" y="5781368"/>
            <a:ext cx="1155324" cy="10257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7114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E61E-C20B-4E3E-9124-933B442F463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8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1C22-A7BD-4EC8-B360-8F66BC9056DA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2703-A50C-4C5F-A9E5-E9F6EF10C3C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6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2EE-8B5E-430A-A4B0-BABA6DA13C9A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5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B67F-7AB8-41C1-91B3-6AAC13676454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2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B06-516B-43B1-BDA2-90901E95FC8E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9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8E3-A0C2-4759-A159-FD51FB97D0AB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4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FAA9-7457-41F2-90CF-EF0EFA07D436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01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40FBD7D-C893-482A-9B50-D25D25579885}" type="datetime1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7030A0"/>
                </a:solidFill>
              </a:defRPr>
            </a:lvl1pPr>
          </a:lstStyle>
          <a:p>
            <a:r>
              <a:rPr lang="en-US" sz="1400" b="1" dirty="0">
                <a:ln/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Industrial Project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7030A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5E9C33C4-6554-78E2-E003-237740C78F17}"/>
              </a:ext>
            </a:extLst>
          </p:cNvPr>
          <p:cNvSpPr/>
          <p:nvPr userDrawn="1"/>
        </p:nvSpPr>
        <p:spPr>
          <a:xfrm rot="5400000">
            <a:off x="-3127532" y="3051200"/>
            <a:ext cx="6934331" cy="679269"/>
          </a:xfrm>
          <a:prstGeom prst="triangle">
            <a:avLst>
              <a:gd name="adj" fmla="val 4804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pic9.jpeg">
            <a:extLst>
              <a:ext uri="{FF2B5EF4-FFF2-40B4-BE49-F238E27FC236}">
                <a16:creationId xmlns:a16="http://schemas.microsoft.com/office/drawing/2014/main" id="{DF4B5E92-070F-B769-243B-0FC8A917C9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852" y="0"/>
            <a:ext cx="1739148" cy="184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40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lang="en-US" sz="6000" b="1" kern="1200" cap="none" spc="0" dirty="0">
          <a:ln/>
          <a:solidFill>
            <a:srgbClr val="7030A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rgbClr val="002060"/>
        </a:buClr>
        <a:buFont typeface="Wingdings" panose="05000000000000000000" pitchFamily="2" charset="2"/>
        <a:buChar char="q"/>
        <a:defRPr sz="32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1E1D-3DD6-32E5-ACF9-21F24567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978" y="2904114"/>
            <a:ext cx="10552288" cy="17084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Maternal Health Care </a:t>
            </a:r>
            <a:b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Android application</a:t>
            </a:r>
            <a:endParaRPr lang="en-US" sz="4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43A29-3B19-EF95-D52B-4E1B6AC2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5020-BF73-46BE-AC0B-2E86FF7C6EBD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EE07-196C-DBCE-0258-099057EE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ln/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Industrial Project II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5FB0E-66AA-BA58-A318-0226AF76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54181-4FE1-C3CD-80DE-3084D6D30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822078"/>
            <a:ext cx="6165850" cy="12212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>
            <a:extLst>
              <a:ext uri="{FF2B5EF4-FFF2-40B4-BE49-F238E27FC236}">
                <a16:creationId xmlns:a16="http://schemas.microsoft.com/office/drawing/2014/main" id="{8E3810C0-1BEC-B11A-F51C-B3E199350E61}"/>
              </a:ext>
            </a:extLst>
          </p:cNvPr>
          <p:cNvGrpSpPr/>
          <p:nvPr/>
        </p:nvGrpSpPr>
        <p:grpSpPr>
          <a:xfrm>
            <a:off x="2209800" y="2678716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>
              <a:extLst>
                <a:ext uri="{FF2B5EF4-FFF2-40B4-BE49-F238E27FC236}">
                  <a16:creationId xmlns:a16="http://schemas.microsoft.com/office/drawing/2014/main" id="{B854AC4D-AC06-D21B-E77E-DD7D36988C39}"/>
                </a:ext>
              </a:extLst>
            </p:cNvPr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>
              <a:extLst>
                <a:ext uri="{FF2B5EF4-FFF2-40B4-BE49-F238E27FC236}">
                  <a16:creationId xmlns:a16="http://schemas.microsoft.com/office/drawing/2014/main" id="{C300A34F-9DA7-1E61-B3DE-C9DE1E946F6B}"/>
                </a:ext>
              </a:extLst>
            </p:cNvPr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2;p2">
            <a:extLst>
              <a:ext uri="{FF2B5EF4-FFF2-40B4-BE49-F238E27FC236}">
                <a16:creationId xmlns:a16="http://schemas.microsoft.com/office/drawing/2014/main" id="{D416B29F-F146-DEB0-39E6-76CB8BB48BFC}"/>
              </a:ext>
            </a:extLst>
          </p:cNvPr>
          <p:cNvGrpSpPr/>
          <p:nvPr/>
        </p:nvGrpSpPr>
        <p:grpSpPr>
          <a:xfrm rot="10800000">
            <a:off x="2263788" y="5138089"/>
            <a:ext cx="7136668" cy="152400"/>
            <a:chOff x="1346429" y="1011300"/>
            <a:chExt cx="6452100" cy="152400"/>
          </a:xfrm>
        </p:grpSpPr>
        <p:cxnSp>
          <p:nvCxnSpPr>
            <p:cNvPr id="16" name="Google Shape;13;p2">
              <a:extLst>
                <a:ext uri="{FF2B5EF4-FFF2-40B4-BE49-F238E27FC236}">
                  <a16:creationId xmlns:a16="http://schemas.microsoft.com/office/drawing/2014/main" id="{BD0567DC-CDF7-D4A1-30A8-F8B33F440140}"/>
                </a:ext>
              </a:extLst>
            </p:cNvPr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4;p2">
              <a:extLst>
                <a:ext uri="{FF2B5EF4-FFF2-40B4-BE49-F238E27FC236}">
                  <a16:creationId xmlns:a16="http://schemas.microsoft.com/office/drawing/2014/main" id="{64462589-10AB-B371-D93B-B8467D01D502}"/>
                </a:ext>
              </a:extLst>
            </p:cNvPr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25358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63D1-69C0-4D7F-9710-5F35E403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001249" cy="631118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Designs.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130A-9E9F-43EB-96D1-E8E1EBAC4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749778"/>
            <a:ext cx="10642599" cy="44271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F7F6F-F779-7F47-80B3-B838F25F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381B3-83D5-0C87-18E3-ED602B50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DA15-2D62-461A-9A7A-8CA6E4627123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579B0-3D38-47FE-709B-4D15AAC1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5FD50A-D70E-CCD6-793E-09F4D9C82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00778"/>
              </p:ext>
            </p:extLst>
          </p:nvPr>
        </p:nvGraphicFramePr>
        <p:xfrm>
          <a:off x="1140177" y="1072444"/>
          <a:ext cx="8342491" cy="2785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13663">
                  <a:extLst>
                    <a:ext uri="{9D8B030D-6E8A-4147-A177-3AD203B41FA5}">
                      <a16:colId xmlns:a16="http://schemas.microsoft.com/office/drawing/2014/main" val="1664098184"/>
                    </a:ext>
                  </a:extLst>
                </a:gridCol>
                <a:gridCol w="3528828">
                  <a:extLst>
                    <a:ext uri="{9D8B030D-6E8A-4147-A177-3AD203B41FA5}">
                      <a16:colId xmlns:a16="http://schemas.microsoft.com/office/drawing/2014/main" val="3867110414"/>
                    </a:ext>
                  </a:extLst>
                </a:gridCol>
              </a:tblGrid>
              <a:tr h="33453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Test case: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Test case name: Login user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372957"/>
                  </a:ext>
                </a:extLst>
              </a:tr>
              <a:tr h="254462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System: Maternal Health Care Application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4110342"/>
                  </a:ext>
                </a:extLst>
              </a:tr>
              <a:tr h="46587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Designed and Executed by: The project team members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1973508"/>
                  </a:ext>
                </a:extLst>
              </a:tr>
              <a:tr h="632263">
                <a:tc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Short description: test login activity of the system</a:t>
                      </a:r>
                    </a:p>
                    <a:p>
                      <a:pPr marL="9144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81555"/>
                  </a:ext>
                </a:extLst>
              </a:tr>
              <a:tr h="1098141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Pre-condition: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User registered and email verified</a:t>
                      </a:r>
                    </a:p>
                    <a:p>
                      <a:pPr marL="9144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845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D0259E-E1C8-9500-A499-891B0E3C8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625621"/>
              </p:ext>
            </p:extLst>
          </p:nvPr>
        </p:nvGraphicFramePr>
        <p:xfrm>
          <a:off x="1140177" y="4037115"/>
          <a:ext cx="8342491" cy="2409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5580">
                  <a:extLst>
                    <a:ext uri="{9D8B030D-6E8A-4147-A177-3AD203B41FA5}">
                      <a16:colId xmlns:a16="http://schemas.microsoft.com/office/drawing/2014/main" val="3137733706"/>
                    </a:ext>
                  </a:extLst>
                </a:gridCol>
                <a:gridCol w="2865891">
                  <a:extLst>
                    <a:ext uri="{9D8B030D-6E8A-4147-A177-3AD203B41FA5}">
                      <a16:colId xmlns:a16="http://schemas.microsoft.com/office/drawing/2014/main" val="2742316513"/>
                    </a:ext>
                  </a:extLst>
                </a:gridCol>
                <a:gridCol w="3815240">
                  <a:extLst>
                    <a:ext uri="{9D8B030D-6E8A-4147-A177-3AD203B41FA5}">
                      <a16:colId xmlns:a16="http://schemas.microsoft.com/office/drawing/2014/main" val="825973055"/>
                    </a:ext>
                  </a:extLst>
                </a:gridCol>
                <a:gridCol w="945780">
                  <a:extLst>
                    <a:ext uri="{9D8B030D-6E8A-4147-A177-3AD203B41FA5}">
                      <a16:colId xmlns:a16="http://schemas.microsoft.com/office/drawing/2014/main" val="3166488583"/>
                    </a:ext>
                  </a:extLst>
                </a:gridCol>
              </a:tblGrid>
              <a:tr h="48190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Step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Expected System Response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Pass/Fail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837534"/>
                  </a:ext>
                </a:extLst>
              </a:tr>
              <a:tr h="2409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User start the application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System display login page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137452"/>
                  </a:ext>
                </a:extLst>
              </a:tr>
              <a:tr h="7228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User fill login form and click login </a:t>
                      </a:r>
                      <a:r>
                        <a:rPr lang="en-US" sz="1400" b="1" kern="1200" cap="none" spc="0" dirty="0" err="1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butston</a:t>
                      </a:r>
                      <a:endParaRPr lang="en-US" sz="1400" b="1" kern="1200" cap="none" spc="0" dirty="0">
                        <a:ln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The system check the email and password are correct and the email is verified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7254146"/>
                  </a:ext>
                </a:extLst>
              </a:tr>
              <a:tr h="481909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If user information is correct and email is verified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The system display user dashboard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7590723"/>
                  </a:ext>
                </a:extLst>
              </a:tr>
              <a:tr h="481909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Post-condition:</a:t>
                      </a:r>
                    </a:p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kern="1200" cap="none" spc="0" dirty="0">
                          <a:ln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The system display user dashboard page 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01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79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4276-0156-4B79-99C4-A75E8FA8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01249" cy="1045986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security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D3A0F-9D2A-4457-8DC3-BA5F87469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security of the code depends on the security rules and  configuration set in the Firebase project.</a:t>
            </a: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relies on Firebase Authentication, employing secure methods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email/password authentication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Sign-In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code interacts with Firebase Firestore database, with security rules defining data access based on user authentication and database structure.</a:t>
            </a: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users, while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assigns permissions based on account type (patient, doctor, admin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-worker) with potential for role-based access control.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A2DB6-4ADF-464B-6C0D-A2F072CB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06197-DC16-B0F3-D0BF-0352558C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0840-45FB-4303-B35B-BC46C84E9F11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C9E36-C14F-73AF-101E-7BCC22D9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3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5653-D680-445F-B3C9-618A089D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/>
                <a:ea typeface="Calibri" panose="020F0502020204030204" pitchFamily="34" charset="0"/>
              </a:rPr>
              <a:t>System level Security </a:t>
            </a:r>
            <a:endParaRPr lang="en-US" sz="19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72FF-56F4-4336-AF5B-A9C8A5F5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set user privileges that will redirect them to their respective pages by recognizing their user type as soon as they log into the system.</a:t>
            </a:r>
          </a:p>
          <a:p>
            <a:pPr marL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keep our system secure we have set privileges or authorities of actors over the functionalities. </a:t>
            </a:r>
          </a:p>
          <a:p>
            <a:pPr marL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In our system different actors have different level of access of functionality within the system. </a:t>
            </a: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CE467-E27C-CFC7-DAD2-97839F05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C2361-5EE9-4F3B-BB02-211F8115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9269-DF8E-439D-AE1E-37904984FE64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FA9C8-2ECA-2729-37CB-A85E0D2C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6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C336-F1F5-4E20-BA21-3E04CCCD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3C0A1-01D6-4AA4-99F1-369069B43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622" y="1870075"/>
            <a:ext cx="10624316" cy="4622800"/>
          </a:xfrm>
        </p:spPr>
        <p:txBody>
          <a:bodyPr/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4D165-BBC2-36A9-184B-9106A346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308AA3-82BD-3E00-9A06-BABCB67D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FF07-0373-4008-BB69-009BF3604D30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8891FD-7EF8-FD96-53A7-880556B0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10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3260-2335-4B62-B2C8-E7B0A00D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9" y="136525"/>
            <a:ext cx="10111410" cy="902054"/>
          </a:xfrm>
        </p:spPr>
        <p:txBody>
          <a:bodyPr>
            <a:normAutofit fontScale="90000"/>
          </a:bodyPr>
          <a:lstStyle/>
          <a:p>
            <a:r>
              <a:rPr lang="en-US" dirty="0"/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694FA-0C90-4529-92B2-BBAA1F5B8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61067"/>
            <a:ext cx="10766778" cy="459528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Maternal Health Care project developed an Android application to enhance the current system at Alatyon General Hospital, aiming to improve maternal health services through reliable information and direct communication. 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have user-friendly interface and   personalized advice, the app has the potential to enhance maternal health outcomes and revolutionize prenatal care.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F4088-45B1-5302-371C-D049D835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F991E-5934-274A-B0A4-3547255F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8436-1A8E-4835-963E-CB11A43D0FDB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9E8AF-3A1C-8D10-D16D-872E5CA5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9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332A-9E8C-441C-8BA3-384FED7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6" y="365126"/>
            <a:ext cx="11383618" cy="106611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dirty="0"/>
              <a:t>Recommendation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B0FEC-3C75-4D4C-9CEE-FD0643A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fontAlgn="base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highly recommend adopt the Maternal Health Care (MHC) app at Alatyon General Hospital to improve maternal health outcomes and provide support to expectant mothers.</a:t>
            </a:r>
          </a:p>
          <a:p>
            <a:pPr lvl="0" algn="just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Explore expanding the app's features to address other aspects of maternal health and cater to additional user groups.</a:t>
            </a:r>
          </a:p>
          <a:p>
            <a:pPr lvl="0" algn="just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Emphasize continued development and enhancements to maximize the app's effectiveness and impact in improving maternal health.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B4EDB-4CB6-12BF-E940-73901ADD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B3690-0237-F8EA-0F19-DD384A48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6958-FAF6-475A-A938-95D2F64554AC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89212-D2C8-2125-58C0-65F96F20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06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p83"/>
          <p:cNvSpPr txBox="1">
            <a:spLocks noGrp="1"/>
          </p:cNvSpPr>
          <p:nvPr>
            <p:ph type="title"/>
          </p:nvPr>
        </p:nvSpPr>
        <p:spPr>
          <a:xfrm>
            <a:off x="960000" y="126407"/>
            <a:ext cx="10272000" cy="114062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" dirty="0"/>
              <a:t>Developers</a:t>
            </a:r>
            <a:endParaRPr dirty="0"/>
          </a:p>
        </p:txBody>
      </p:sp>
      <p:sp>
        <p:nvSpPr>
          <p:cNvPr id="2781" name="Google Shape;2781;p83"/>
          <p:cNvSpPr txBox="1"/>
          <p:nvPr/>
        </p:nvSpPr>
        <p:spPr>
          <a:xfrm>
            <a:off x="678233" y="4624249"/>
            <a:ext cx="28884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</a:t>
            </a:r>
            <a:r>
              <a:rPr lang="en" sz="2800" dirty="0">
                <a:solidFill>
                  <a:schemeClr val="accen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atabase Admin </a:t>
            </a:r>
            <a:endParaRPr sz="2800" dirty="0">
              <a:solidFill>
                <a:schemeClr val="accen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782" name="Google Shape;2782;p83"/>
          <p:cNvSpPr txBox="1"/>
          <p:nvPr/>
        </p:nvSpPr>
        <p:spPr>
          <a:xfrm>
            <a:off x="960012" y="4091833"/>
            <a:ext cx="28884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Abenezer tibebe</a:t>
            </a:r>
            <a:endParaRPr sz="3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84" name="Google Shape;2784;p83"/>
          <p:cNvSpPr txBox="1"/>
          <p:nvPr/>
        </p:nvSpPr>
        <p:spPr>
          <a:xfrm>
            <a:off x="4481689" y="4617357"/>
            <a:ext cx="3058512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800" dirty="0">
                <a:solidFill>
                  <a:schemeClr val="accen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FullStack Developer</a:t>
            </a:r>
            <a:endParaRPr sz="2800" dirty="0">
              <a:solidFill>
                <a:schemeClr val="accen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785" name="Google Shape;2785;p83"/>
          <p:cNvSpPr txBox="1"/>
          <p:nvPr/>
        </p:nvSpPr>
        <p:spPr>
          <a:xfrm>
            <a:off x="4639784" y="4091833"/>
            <a:ext cx="28884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3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Tewodros wubete</a:t>
            </a:r>
            <a:endParaRPr sz="3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86" name="Google Shape;2786;p83"/>
          <p:cNvSpPr txBox="1"/>
          <p:nvPr/>
        </p:nvSpPr>
        <p:spPr>
          <a:xfrm>
            <a:off x="8343601" y="4617357"/>
            <a:ext cx="28884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FrontEnd Designer</a:t>
            </a:r>
            <a:endParaRPr sz="2800" dirty="0">
              <a:solidFill>
                <a:schemeClr val="accen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787" name="Google Shape;2787;p83"/>
          <p:cNvSpPr txBox="1"/>
          <p:nvPr/>
        </p:nvSpPr>
        <p:spPr>
          <a:xfrm>
            <a:off x="8343612" y="4091833"/>
            <a:ext cx="28884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3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Wengel asefa</a:t>
            </a:r>
            <a:endParaRPr sz="3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2789" name="Google Shape;2789;p83"/>
          <p:cNvCxnSpPr/>
          <p:nvPr/>
        </p:nvCxnSpPr>
        <p:spPr>
          <a:xfrm>
            <a:off x="3216339" y="2965677"/>
            <a:ext cx="204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0" name="Google Shape;2790;p83"/>
          <p:cNvGrpSpPr/>
          <p:nvPr/>
        </p:nvGrpSpPr>
        <p:grpSpPr>
          <a:xfrm>
            <a:off x="1422401" y="1697951"/>
            <a:ext cx="2144232" cy="2070349"/>
            <a:chOff x="1194880" y="1527026"/>
            <a:chExt cx="1317146" cy="1212323"/>
          </a:xfrm>
        </p:grpSpPr>
        <p:sp>
          <p:nvSpPr>
            <p:cNvPr id="2791" name="Google Shape;2791;p83"/>
            <p:cNvSpPr/>
            <p:nvPr/>
          </p:nvSpPr>
          <p:spPr>
            <a:xfrm>
              <a:off x="131697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2" name="Google Shape;2792;p83"/>
            <p:cNvSpPr/>
            <p:nvPr/>
          </p:nvSpPr>
          <p:spPr>
            <a:xfrm>
              <a:off x="1316970" y="1678502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3" name="Google Shape;2793;p83"/>
            <p:cNvSpPr/>
            <p:nvPr/>
          </p:nvSpPr>
          <p:spPr>
            <a:xfrm>
              <a:off x="131697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4" name="Google Shape;2794;p83"/>
            <p:cNvSpPr/>
            <p:nvPr/>
          </p:nvSpPr>
          <p:spPr>
            <a:xfrm>
              <a:off x="1379945" y="1648946"/>
              <a:ext cx="875794" cy="168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5" name="Google Shape;2795;p83"/>
            <p:cNvSpPr/>
            <p:nvPr/>
          </p:nvSpPr>
          <p:spPr>
            <a:xfrm>
              <a:off x="228495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6" name="Google Shape;2796;p83"/>
            <p:cNvSpPr/>
            <p:nvPr/>
          </p:nvSpPr>
          <p:spPr>
            <a:xfrm>
              <a:off x="2284950" y="1707891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7" name="Google Shape;2797;p83"/>
            <p:cNvSpPr/>
            <p:nvPr/>
          </p:nvSpPr>
          <p:spPr>
            <a:xfrm>
              <a:off x="228495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8" name="Google Shape;2798;p83"/>
            <p:cNvSpPr/>
            <p:nvPr/>
          </p:nvSpPr>
          <p:spPr>
            <a:xfrm>
              <a:off x="1350557" y="2617084"/>
              <a:ext cx="875626" cy="168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9" name="Google Shape;2799;p83"/>
            <p:cNvSpPr/>
            <p:nvPr/>
          </p:nvSpPr>
          <p:spPr>
            <a:xfrm>
              <a:off x="1194880" y="1527026"/>
              <a:ext cx="1216539" cy="121232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0" name="Google Shape;2800;p83"/>
            <p:cNvSpPr/>
            <p:nvPr/>
          </p:nvSpPr>
          <p:spPr>
            <a:xfrm>
              <a:off x="24145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1" name="Google Shape;2801;p83"/>
            <p:cNvSpPr/>
            <p:nvPr/>
          </p:nvSpPr>
          <p:spPr>
            <a:xfrm>
              <a:off x="24114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2" name="Google Shape;2802;p83"/>
            <p:cNvSpPr/>
            <p:nvPr/>
          </p:nvSpPr>
          <p:spPr>
            <a:xfrm>
              <a:off x="24114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803" name="Google Shape;2803;p83"/>
          <p:cNvGrpSpPr/>
          <p:nvPr/>
        </p:nvGrpSpPr>
        <p:grpSpPr>
          <a:xfrm>
            <a:off x="4754828" y="1575188"/>
            <a:ext cx="2576797" cy="2192728"/>
            <a:chOff x="3844048" y="1527026"/>
            <a:chExt cx="1421278" cy="1212323"/>
          </a:xfrm>
        </p:grpSpPr>
        <p:grpSp>
          <p:nvGrpSpPr>
            <p:cNvPr id="2804" name="Google Shape;2804;p83"/>
            <p:cNvGrpSpPr/>
            <p:nvPr/>
          </p:nvGrpSpPr>
          <p:grpSpPr>
            <a:xfrm>
              <a:off x="3948180" y="1527026"/>
              <a:ext cx="1317146" cy="1212323"/>
              <a:chOff x="1194880" y="1527026"/>
              <a:chExt cx="1317146" cy="1212323"/>
            </a:xfrm>
          </p:grpSpPr>
          <p:sp>
            <p:nvSpPr>
              <p:cNvPr id="2805" name="Google Shape;2805;p83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6" name="Google Shape;2806;p83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7" name="Google Shape;2807;p83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8" name="Google Shape;2808;p83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9" name="Google Shape;2809;p83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0" name="Google Shape;2810;p83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1" name="Google Shape;2811;p83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2" name="Google Shape;2812;p83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3" name="Google Shape;2813;p83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4" name="Google Shape;2814;p83"/>
              <p:cNvSpPr/>
              <p:nvPr/>
            </p:nvSpPr>
            <p:spPr>
              <a:xfrm>
                <a:off x="2414556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5" name="Google Shape;2815;p83"/>
              <p:cNvSpPr/>
              <p:nvPr/>
            </p:nvSpPr>
            <p:spPr>
              <a:xfrm>
                <a:off x="241141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6" name="Google Shape;2816;p83"/>
              <p:cNvSpPr/>
              <p:nvPr/>
            </p:nvSpPr>
            <p:spPr>
              <a:xfrm>
                <a:off x="2411431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817" name="Google Shape;2817;p83"/>
            <p:cNvGrpSpPr/>
            <p:nvPr/>
          </p:nvGrpSpPr>
          <p:grpSpPr>
            <a:xfrm>
              <a:off x="3844048" y="1913794"/>
              <a:ext cx="100608" cy="332078"/>
              <a:chOff x="4031298" y="1913794"/>
              <a:chExt cx="100608" cy="332078"/>
            </a:xfrm>
          </p:grpSpPr>
          <p:sp>
            <p:nvSpPr>
              <p:cNvPr id="2818" name="Google Shape;2818;p83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9" name="Google Shape;2819;p83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0" name="Google Shape;2820;p83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cxnSp>
        <p:nvCxnSpPr>
          <p:cNvPr id="2822" name="Google Shape;2822;p83"/>
          <p:cNvCxnSpPr/>
          <p:nvPr/>
        </p:nvCxnSpPr>
        <p:spPr>
          <a:xfrm>
            <a:off x="6882639" y="2965677"/>
            <a:ext cx="205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23" name="Google Shape;2823;p83"/>
          <p:cNvGrpSpPr/>
          <p:nvPr/>
        </p:nvGrpSpPr>
        <p:grpSpPr>
          <a:xfrm>
            <a:off x="8617481" y="1697951"/>
            <a:ext cx="1939879" cy="2070349"/>
            <a:chOff x="6600848" y="1527026"/>
            <a:chExt cx="1317171" cy="1212323"/>
          </a:xfrm>
        </p:grpSpPr>
        <p:grpSp>
          <p:nvGrpSpPr>
            <p:cNvPr id="2824" name="Google Shape;2824;p83"/>
            <p:cNvGrpSpPr/>
            <p:nvPr/>
          </p:nvGrpSpPr>
          <p:grpSpPr>
            <a:xfrm>
              <a:off x="6701480" y="1527026"/>
              <a:ext cx="1216539" cy="1212323"/>
              <a:chOff x="1194880" y="1527026"/>
              <a:chExt cx="1216539" cy="1212323"/>
            </a:xfrm>
          </p:grpSpPr>
          <p:sp>
            <p:nvSpPr>
              <p:cNvPr id="2825" name="Google Shape;2825;p83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6" name="Google Shape;2826;p83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7" name="Google Shape;2827;p83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8" name="Google Shape;2828;p83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9" name="Google Shape;2829;p83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0" name="Google Shape;2830;p83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1" name="Google Shape;2831;p83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2" name="Google Shape;2832;p83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3" name="Google Shape;2833;p83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834" name="Google Shape;2834;p83"/>
            <p:cNvGrpSpPr/>
            <p:nvPr/>
          </p:nvGrpSpPr>
          <p:grpSpPr>
            <a:xfrm>
              <a:off x="6600848" y="1913794"/>
              <a:ext cx="100608" cy="332078"/>
              <a:chOff x="4031298" y="1913794"/>
              <a:chExt cx="100608" cy="332078"/>
            </a:xfrm>
          </p:grpSpPr>
          <p:sp>
            <p:nvSpPr>
              <p:cNvPr id="2835" name="Google Shape;2835;p83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6" name="Google Shape;2836;p83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7" name="Google Shape;2837;p83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ECC4582-C91C-17CC-188E-7085C8FE3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281" y="1697951"/>
            <a:ext cx="1925449" cy="1992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EDFC9-5675-EFA0-2957-F346F8963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86" y="1800444"/>
            <a:ext cx="1729845" cy="1889962"/>
          </a:xfrm>
          <a:prstGeom prst="rect">
            <a:avLst/>
          </a:prstGeom>
        </p:spPr>
      </p:pic>
      <p:grpSp>
        <p:nvGrpSpPr>
          <p:cNvPr id="6" name="Google Shape;12;p2">
            <a:extLst>
              <a:ext uri="{FF2B5EF4-FFF2-40B4-BE49-F238E27FC236}">
                <a16:creationId xmlns:a16="http://schemas.microsoft.com/office/drawing/2014/main" id="{6A4B60B6-18C5-B18D-835A-AA5E256FDE9B}"/>
              </a:ext>
            </a:extLst>
          </p:cNvPr>
          <p:cNvGrpSpPr/>
          <p:nvPr/>
        </p:nvGrpSpPr>
        <p:grpSpPr>
          <a:xfrm>
            <a:off x="519288" y="5700164"/>
            <a:ext cx="10961511" cy="171733"/>
            <a:chOff x="1346429" y="1011300"/>
            <a:chExt cx="6452100" cy="152400"/>
          </a:xfrm>
        </p:grpSpPr>
        <p:cxnSp>
          <p:nvCxnSpPr>
            <p:cNvPr id="8" name="Google Shape;13;p2">
              <a:extLst>
                <a:ext uri="{FF2B5EF4-FFF2-40B4-BE49-F238E27FC236}">
                  <a16:creationId xmlns:a16="http://schemas.microsoft.com/office/drawing/2014/main" id="{34995F8D-25E6-C697-2B1F-3C078C4D7854}"/>
                </a:ext>
              </a:extLst>
            </p:cNvPr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4;p2">
              <a:extLst>
                <a:ext uri="{FF2B5EF4-FFF2-40B4-BE49-F238E27FC236}">
                  <a16:creationId xmlns:a16="http://schemas.microsoft.com/office/drawing/2014/main" id="{6F1A8722-26EE-F34F-ECB1-B1087EBD8AB3}"/>
                </a:ext>
              </a:extLst>
            </p:cNvPr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B7367FE-DCD3-AF97-D719-CA144E458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5237" y="1795705"/>
            <a:ext cx="1597249" cy="18947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57123-B97F-0BBC-C801-B9FB5C260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78" y="1117600"/>
            <a:ext cx="9708444" cy="4404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714F3-0372-28EE-498F-D1827EF6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E61E-C20B-4E3E-9124-933B442F463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D651-D1A7-1D93-3E3E-764642AC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B9C7-D786-BCF4-F5B1-05D410BC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3d Man Thank You Stock Illustrations – 82 3d Man Thank You Stock  Illustrations, Vectors &amp; Clipart - Dreamstime">
            <a:extLst>
              <a:ext uri="{FF2B5EF4-FFF2-40B4-BE49-F238E27FC236}">
                <a16:creationId xmlns:a16="http://schemas.microsoft.com/office/drawing/2014/main" id="{F4FFE87B-F43E-3F54-4B41-02A24B040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978" y="1040519"/>
            <a:ext cx="9008533" cy="67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oogle Shape;12;p2">
            <a:extLst>
              <a:ext uri="{FF2B5EF4-FFF2-40B4-BE49-F238E27FC236}">
                <a16:creationId xmlns:a16="http://schemas.microsoft.com/office/drawing/2014/main" id="{71BBE1A0-8BC4-BCAA-5CB5-70C9B2BBD241}"/>
              </a:ext>
            </a:extLst>
          </p:cNvPr>
          <p:cNvGrpSpPr/>
          <p:nvPr/>
        </p:nvGrpSpPr>
        <p:grpSpPr>
          <a:xfrm>
            <a:off x="1850810" y="5980908"/>
            <a:ext cx="7136668" cy="152400"/>
            <a:chOff x="1346429" y="1011300"/>
            <a:chExt cx="6452100" cy="152400"/>
          </a:xfrm>
        </p:grpSpPr>
        <p:cxnSp>
          <p:nvCxnSpPr>
            <p:cNvPr id="7" name="Google Shape;13;p2">
              <a:extLst>
                <a:ext uri="{FF2B5EF4-FFF2-40B4-BE49-F238E27FC236}">
                  <a16:creationId xmlns:a16="http://schemas.microsoft.com/office/drawing/2014/main" id="{39317945-8FF2-265A-3407-868D6EB52B55}"/>
                </a:ext>
              </a:extLst>
            </p:cNvPr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14;p2">
              <a:extLst>
                <a:ext uri="{FF2B5EF4-FFF2-40B4-BE49-F238E27FC236}">
                  <a16:creationId xmlns:a16="http://schemas.microsoft.com/office/drawing/2014/main" id="{E222FAC4-88E8-A13B-F902-809ECD808041}"/>
                </a:ext>
              </a:extLst>
            </p:cNvPr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" name="Google Shape;12;p2">
            <a:extLst>
              <a:ext uri="{FF2B5EF4-FFF2-40B4-BE49-F238E27FC236}">
                <a16:creationId xmlns:a16="http://schemas.microsoft.com/office/drawing/2014/main" id="{B3C21472-ED71-CD24-12BC-D242F5690AA5}"/>
              </a:ext>
            </a:extLst>
          </p:cNvPr>
          <p:cNvGrpSpPr/>
          <p:nvPr/>
        </p:nvGrpSpPr>
        <p:grpSpPr>
          <a:xfrm>
            <a:off x="1997567" y="1710647"/>
            <a:ext cx="7136668" cy="152400"/>
            <a:chOff x="1346429" y="1011300"/>
            <a:chExt cx="6452100" cy="152400"/>
          </a:xfrm>
        </p:grpSpPr>
        <p:cxnSp>
          <p:nvCxnSpPr>
            <p:cNvPr id="10" name="Google Shape;13;p2">
              <a:extLst>
                <a:ext uri="{FF2B5EF4-FFF2-40B4-BE49-F238E27FC236}">
                  <a16:creationId xmlns:a16="http://schemas.microsoft.com/office/drawing/2014/main" id="{75241EB5-105B-F8FE-BD7D-75E000B80CED}"/>
                </a:ext>
              </a:extLst>
            </p:cNvPr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4;p2">
              <a:extLst>
                <a:ext uri="{FF2B5EF4-FFF2-40B4-BE49-F238E27FC236}">
                  <a16:creationId xmlns:a16="http://schemas.microsoft.com/office/drawing/2014/main" id="{E9F764F9-EE8C-A8EB-2E4C-DC92C16167B1}"/>
                </a:ext>
              </a:extLst>
            </p:cNvPr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38761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1247520" y="-213756"/>
            <a:ext cx="7428648" cy="105990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" dirty="0"/>
              <a:t>     Outline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2269067" y="979357"/>
            <a:ext cx="8844108" cy="582777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00000"/>
              </a:lnSpc>
              <a:buSzPts val="1100"/>
              <a:buNone/>
            </a:pPr>
            <a:r>
              <a:rPr lang="en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Naming Convention</a:t>
            </a:r>
            <a:b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Coding Standards</a:t>
            </a: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Algorithm Design</a:t>
            </a: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Test Plan</a:t>
            </a: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Test Data</a:t>
            </a: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Database Security</a:t>
            </a: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System Security</a:t>
            </a: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en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User Training Plan</a:t>
            </a:r>
            <a:endParaRPr lang="en-US" sz="3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en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Conclusion &amp; Recommendation</a:t>
            </a:r>
            <a:endParaRPr sz="3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565" name="Google Shape;4925;p49">
            <a:extLst>
              <a:ext uri="{FF2B5EF4-FFF2-40B4-BE49-F238E27FC236}">
                <a16:creationId xmlns:a16="http://schemas.microsoft.com/office/drawing/2014/main" id="{41ECC2F8-5CE3-9F1B-A60B-3EE6D364D74F}"/>
              </a:ext>
            </a:extLst>
          </p:cNvPr>
          <p:cNvSpPr/>
          <p:nvPr/>
        </p:nvSpPr>
        <p:spPr>
          <a:xfrm>
            <a:off x="1158269" y="1709190"/>
            <a:ext cx="388812" cy="341123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66" name="Google Shape;4925;p49">
            <a:extLst>
              <a:ext uri="{FF2B5EF4-FFF2-40B4-BE49-F238E27FC236}">
                <a16:creationId xmlns:a16="http://schemas.microsoft.com/office/drawing/2014/main" id="{E7F5AC04-3D31-661C-ADC3-F7C3C88A1314}"/>
              </a:ext>
            </a:extLst>
          </p:cNvPr>
          <p:cNvSpPr/>
          <p:nvPr/>
        </p:nvSpPr>
        <p:spPr>
          <a:xfrm>
            <a:off x="1175633" y="2231591"/>
            <a:ext cx="388812" cy="341123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67" name="Google Shape;4925;p49">
            <a:extLst>
              <a:ext uri="{FF2B5EF4-FFF2-40B4-BE49-F238E27FC236}">
                <a16:creationId xmlns:a16="http://schemas.microsoft.com/office/drawing/2014/main" id="{371988D3-9106-0097-708E-3FFEC5852DAC}"/>
              </a:ext>
            </a:extLst>
          </p:cNvPr>
          <p:cNvSpPr/>
          <p:nvPr/>
        </p:nvSpPr>
        <p:spPr>
          <a:xfrm>
            <a:off x="1158269" y="2776247"/>
            <a:ext cx="388812" cy="41753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4925;p49">
            <a:extLst>
              <a:ext uri="{FF2B5EF4-FFF2-40B4-BE49-F238E27FC236}">
                <a16:creationId xmlns:a16="http://schemas.microsoft.com/office/drawing/2014/main" id="{6D5CB00D-680B-D275-8AE7-75C49954FC2A}"/>
              </a:ext>
            </a:extLst>
          </p:cNvPr>
          <p:cNvSpPr/>
          <p:nvPr/>
        </p:nvSpPr>
        <p:spPr>
          <a:xfrm>
            <a:off x="1149935" y="3365859"/>
            <a:ext cx="388812" cy="41753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69" name="Google Shape;4925;p49">
            <a:extLst>
              <a:ext uri="{FF2B5EF4-FFF2-40B4-BE49-F238E27FC236}">
                <a16:creationId xmlns:a16="http://schemas.microsoft.com/office/drawing/2014/main" id="{18D33326-D527-542F-9C83-CF213E78170D}"/>
              </a:ext>
            </a:extLst>
          </p:cNvPr>
          <p:cNvSpPr/>
          <p:nvPr/>
        </p:nvSpPr>
        <p:spPr>
          <a:xfrm>
            <a:off x="1154658" y="3941968"/>
            <a:ext cx="388812" cy="41753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70" name="Google Shape;4925;p49">
            <a:extLst>
              <a:ext uri="{FF2B5EF4-FFF2-40B4-BE49-F238E27FC236}">
                <a16:creationId xmlns:a16="http://schemas.microsoft.com/office/drawing/2014/main" id="{03196742-4D71-F08A-BA41-585036B689A7}"/>
              </a:ext>
            </a:extLst>
          </p:cNvPr>
          <p:cNvSpPr/>
          <p:nvPr/>
        </p:nvSpPr>
        <p:spPr>
          <a:xfrm>
            <a:off x="1099401" y="4540777"/>
            <a:ext cx="388812" cy="389903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71" name="Google Shape;4925;p49">
            <a:extLst>
              <a:ext uri="{FF2B5EF4-FFF2-40B4-BE49-F238E27FC236}">
                <a16:creationId xmlns:a16="http://schemas.microsoft.com/office/drawing/2014/main" id="{A59D4C81-BF20-B7D5-62A6-009A16AB0140}"/>
              </a:ext>
            </a:extLst>
          </p:cNvPr>
          <p:cNvSpPr/>
          <p:nvPr/>
        </p:nvSpPr>
        <p:spPr>
          <a:xfrm>
            <a:off x="1099401" y="5157949"/>
            <a:ext cx="388812" cy="41753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72" name="Google Shape;4925;p49">
            <a:extLst>
              <a:ext uri="{FF2B5EF4-FFF2-40B4-BE49-F238E27FC236}">
                <a16:creationId xmlns:a16="http://schemas.microsoft.com/office/drawing/2014/main" id="{4A84311E-0EA2-AB6C-A31B-65AF73531AF3}"/>
              </a:ext>
            </a:extLst>
          </p:cNvPr>
          <p:cNvSpPr/>
          <p:nvPr/>
        </p:nvSpPr>
        <p:spPr>
          <a:xfrm>
            <a:off x="1189938" y="1161406"/>
            <a:ext cx="388812" cy="36650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Google Shape;4925;p49">
            <a:extLst>
              <a:ext uri="{FF2B5EF4-FFF2-40B4-BE49-F238E27FC236}">
                <a16:creationId xmlns:a16="http://schemas.microsoft.com/office/drawing/2014/main" id="{4057FAD7-9C59-DCCC-97B6-CA09DBF5CE33}"/>
              </a:ext>
            </a:extLst>
          </p:cNvPr>
          <p:cNvSpPr/>
          <p:nvPr/>
        </p:nvSpPr>
        <p:spPr>
          <a:xfrm>
            <a:off x="1099401" y="5764802"/>
            <a:ext cx="388812" cy="41753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" name="Google Shape;4925;p49">
            <a:extLst>
              <a:ext uri="{FF2B5EF4-FFF2-40B4-BE49-F238E27FC236}">
                <a16:creationId xmlns:a16="http://schemas.microsoft.com/office/drawing/2014/main" id="{1EF899CE-A15E-9F48-C126-516E38560564}"/>
              </a:ext>
            </a:extLst>
          </p:cNvPr>
          <p:cNvSpPr/>
          <p:nvPr/>
        </p:nvSpPr>
        <p:spPr>
          <a:xfrm>
            <a:off x="1078825" y="6340911"/>
            <a:ext cx="388812" cy="41753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8677-7B32-9A0A-0AFE-81149331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6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8FA01-D540-02B2-2EB8-C56EDBD2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548"/>
            <a:ext cx="10515600" cy="4540802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accent2"/>
              </a:buCl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implementation of the Maternal Health Care mobile application for Alatyon General Hospital (MHCS) will involve a systematic approach to develop and deploy the application.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caters to the maternal health needs of mothers and facilitates communication with healthcare professionals.</a:t>
            </a:r>
          </a:p>
          <a:p>
            <a:pPr algn="just">
              <a:lnSpc>
                <a:spcPct val="100000"/>
              </a:lnSpc>
              <a:buClr>
                <a:schemeClr val="accent2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C9DBF-A57C-3BCA-7AF7-6F87DA3A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E61E-C20B-4E3E-9124-933B442F463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4DC5A-1562-3CF1-776D-F1CB91C6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DCC80-44A7-52AF-150C-DDAD4255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5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B023-7429-40A7-A691-74F1CA0F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29801" cy="10263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dirty="0"/>
              <a:t>Implementation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69D55-6603-44AC-9170-0A0DEA8C8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1669774"/>
            <a:ext cx="11317356" cy="54864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develop our application, we used the 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Android Studio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Integrated Development Environment (IDE) and We use Java programing as backend.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presentation layer was Implemented using Android XML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connect the application with a backend database, we used Firebase, a cloud-based platform that provides various services for mobile and web applications.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4687B-7FF4-36D4-9538-740E6055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EEA1-73E3-71FA-F765-90E8466E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0FCC-CB9A-409F-A787-66B1AA09AA15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E2A54-E494-0F51-4EA0-7D2ED020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1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2AE6-482C-4A7E-BFFB-20204A81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001249" cy="1146011"/>
          </a:xfrm>
        </p:spPr>
        <p:txBody>
          <a:bodyPr>
            <a:normAutofit fontScale="90000"/>
          </a:bodyPr>
          <a:lstStyle/>
          <a:p>
            <a:br>
              <a:rPr lang="en-US" sz="6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6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Naming Convention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F1D4-5EBB-421C-B329-86D5715CB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164"/>
            <a:ext cx="11060876" cy="4943185"/>
          </a:xfrm>
        </p:spPr>
        <p:txBody>
          <a:bodyPr>
            <a:normAutofit fontScale="92500"/>
          </a:bodyPr>
          <a:lstStyle/>
          <a:p>
            <a:pPr marL="457200" lvl="1" indent="-457200">
              <a:lnSpc>
                <a:spcPct val="100000"/>
              </a:lnSpc>
              <a:spcBef>
                <a:spcPts val="1000"/>
              </a:spcBef>
              <a:buClr>
                <a:srgbClr val="002060"/>
              </a:buClr>
            </a:pPr>
            <a:r>
              <a:rPr lang="en-US" sz="3200" b="1" dirty="0">
                <a:solidFill>
                  <a:srgbClr val="002060"/>
                </a:solidFill>
              </a:rPr>
              <a:t>Class Names: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 Java class files use </a:t>
            </a:r>
            <a:r>
              <a:rPr lang="en-US" sz="2400" b="1" dirty="0"/>
              <a:t>PascalCase</a:t>
            </a:r>
            <a:r>
              <a:rPr lang="en-US" sz="2400" dirty="0"/>
              <a:t> for their names (e.g. </a:t>
            </a:r>
            <a:r>
              <a:rPr lang="en-US" sz="2400" dirty="0">
                <a:solidFill>
                  <a:srgbClr val="FF0000"/>
                </a:solidFill>
              </a:rPr>
              <a:t>MainActivity.java</a:t>
            </a:r>
            <a:r>
              <a:rPr lang="en-US" sz="2400" dirty="0"/>
              <a:t>).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 XML layout files use lowercase letters separated by underscores (e.g.</a:t>
            </a:r>
            <a:r>
              <a:rPr lang="en-US" sz="2400" dirty="0">
                <a:solidFill>
                  <a:srgbClr val="FF0000"/>
                </a:solidFill>
              </a:rPr>
              <a:t>activity_main.xml</a:t>
            </a:r>
            <a:r>
              <a:rPr lang="en-US" sz="2400" dirty="0"/>
              <a:t>).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  <a:buClr>
                <a:srgbClr val="002060"/>
              </a:buClr>
            </a:pPr>
            <a:r>
              <a:rPr lang="en-US" sz="3200" b="1" dirty="0">
                <a:solidFill>
                  <a:srgbClr val="002060"/>
                </a:solidFill>
              </a:rPr>
              <a:t>Variable Name</a:t>
            </a:r>
            <a:r>
              <a:rPr lang="en-US" sz="3200" dirty="0">
                <a:solidFill>
                  <a:srgbClr val="002060"/>
                </a:solidFill>
                <a:latin typeface="+mn-lt"/>
                <a:cs typeface="+mn-cs"/>
              </a:rPr>
              <a:t>: 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  We followed </a:t>
            </a:r>
            <a:r>
              <a:rPr lang="en-US" sz="2600" b="1" dirty="0"/>
              <a:t>camel Case </a:t>
            </a:r>
            <a:r>
              <a:rPr lang="en-US" sz="2600" dirty="0"/>
              <a:t>Convention (</a:t>
            </a:r>
            <a:r>
              <a:rPr lang="en-US" sz="2600" dirty="0" err="1"/>
              <a:t>e.g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signUpBtn, </a:t>
            </a:r>
            <a:r>
              <a:rPr lang="en-US" sz="2600" dirty="0" err="1">
                <a:solidFill>
                  <a:srgbClr val="FF0000"/>
                </a:solidFill>
              </a:rPr>
              <a:t>emailText</a:t>
            </a:r>
            <a:r>
              <a:rPr lang="en-US" sz="2600" dirty="0">
                <a:solidFill>
                  <a:srgbClr val="FF0000"/>
                </a:solidFill>
              </a:rPr>
              <a:t>, </a:t>
            </a:r>
            <a:r>
              <a:rPr lang="en-US" sz="2600" dirty="0" err="1">
                <a:solidFill>
                  <a:srgbClr val="FF0000"/>
                </a:solidFill>
              </a:rPr>
              <a:t>mAuth</a:t>
            </a:r>
            <a:r>
              <a:rPr lang="en-US" sz="2600" dirty="0"/>
              <a:t>).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  <a:buClr>
                <a:srgbClr val="002060"/>
              </a:buClr>
            </a:pPr>
            <a:r>
              <a:rPr lang="en-US" sz="3200" b="1" dirty="0">
                <a:solidFill>
                  <a:srgbClr val="002060"/>
                </a:solidFill>
              </a:rPr>
              <a:t>Function/Method Naming: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 Use verbs or verb phrases to describe (e.g., </a:t>
            </a:r>
            <a:r>
              <a:rPr lang="en-US" sz="2400" dirty="0">
                <a:solidFill>
                  <a:srgbClr val="FF0000"/>
                </a:solidFill>
              </a:rPr>
              <a:t>signInWithEmailAndPassword, </a:t>
            </a:r>
            <a:r>
              <a:rPr lang="en-US" sz="2400" dirty="0" err="1">
                <a:solidFill>
                  <a:srgbClr val="FF0000"/>
                </a:solidFill>
              </a:rPr>
              <a:t>updateUI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).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  <a:buClr>
                <a:srgbClr val="002060"/>
              </a:buClr>
            </a:pPr>
            <a:r>
              <a:rPr lang="en-US" sz="3200" b="1" dirty="0">
                <a:solidFill>
                  <a:srgbClr val="002060"/>
                </a:solidFill>
              </a:rPr>
              <a:t>Constant Naming: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 Constants are written in uppercase letters with underscores separating words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400" dirty="0"/>
              <a:t>                        (e.g. </a:t>
            </a:r>
            <a:r>
              <a:rPr lang="en-US" sz="2400" dirty="0">
                <a:solidFill>
                  <a:srgbClr val="FF0000"/>
                </a:solidFill>
              </a:rPr>
              <a:t>RC_SIGN_IN, DEFAULT_WEB_CLIENT_ID</a:t>
            </a:r>
            <a:r>
              <a:rPr lang="en-US" sz="2400" dirty="0"/>
              <a:t>).</a:t>
            </a:r>
            <a:endParaRPr lang="en-US" dirty="0"/>
          </a:p>
          <a:p>
            <a:pPr marL="182880" indent="-182880" eaLnBrk="1" fontAlgn="auto" hangingPunct="1">
              <a:defRPr/>
            </a:pP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F18AE-2437-1B72-945E-884829AF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F2FC-E0CC-A55D-C00C-5ED4AAB9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FC94-276B-40F8-9BE7-F6CDE5191957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CEE0A-55D5-03BD-1A1E-8DFB5224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6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545C-8852-0399-BDB9-D04B8988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Coding Standards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297F8-2F2D-1972-3DCA-6889A8E59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049"/>
            <a:ext cx="10956234" cy="43719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Indentation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Statement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FCBC6-172D-9C26-3296-FD1A880A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E61E-C20B-4E3E-9124-933B442F463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5985A-5A78-CFD8-92C3-33F231FA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8A295-27E2-EBF9-1EA3-E24139D5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9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FF86-929C-8C0E-3E2F-C27B19B2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EAD15-35A9-8C76-16C9-C07C4A55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E61E-C20B-4E3E-9124-933B442F463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3E839-A37D-D0AB-A9D9-6AE8526F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FEC73-6D4C-2554-7F53-FC0B319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54A28-E1E2-FD27-6096-53A2F2C2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Setting up the development environment.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Creating a new Android project.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Designing the user interface (UI).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Handling UI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94430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545C-8852-0399-BDB9-D04B8988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37067"/>
            <a:ext cx="10515600" cy="869245"/>
          </a:xfrm>
        </p:spPr>
        <p:txBody>
          <a:bodyPr>
            <a:normAutofit fontScale="90000"/>
          </a:bodyPr>
          <a:lstStyle/>
          <a:p>
            <a:r>
              <a:rPr lang="en-US" dirty="0"/>
              <a:t> Algorithm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297F8-2F2D-1972-3DCA-6889A8E59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578" y="1106312"/>
            <a:ext cx="10871200" cy="5070651"/>
          </a:xfrm>
        </p:spPr>
        <p:txBody>
          <a:bodyPr>
            <a:normAutofit fontScale="25000" lnSpcReduction="20000"/>
          </a:bodyPr>
          <a:lstStyle/>
          <a:p>
            <a:pPr marL="0" marR="4322445" indent="0">
              <a:lnSpc>
                <a:spcPct val="2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latin typeface="Times New Roman" panose="02020603050405020304" pitchFamily="18" charset="0"/>
              </a:rPr>
              <a:t>Pseudo code for </a:t>
            </a:r>
            <a:r>
              <a:rPr lang="en-US" sz="9600" b="1" dirty="0">
                <a:latin typeface="Times New Roman" panose="02020603050405020304" pitchFamily="18" charset="0"/>
              </a:rPr>
              <a:t>FirstSignIn</a:t>
            </a:r>
          </a:p>
          <a:p>
            <a:pPr marL="0" marR="4322445" indent="0">
              <a:lnSpc>
                <a:spcPct val="2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9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(*variables are valid*)</a:t>
            </a:r>
            <a:r>
              <a:rPr lang="en-US" sz="9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</a:p>
          <a:p>
            <a:pPr marL="0" marR="4322445" indent="0">
              <a:lnSpc>
                <a:spcPct val="2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Then</a:t>
            </a:r>
            <a:r>
              <a:rPr lang="en-US" sz="9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Add</a:t>
            </a:r>
            <a:r>
              <a:rPr lang="en-US" sz="9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9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9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9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collection</a:t>
            </a:r>
            <a:r>
              <a:rPr lang="en-US" sz="9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9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request</a:t>
            </a:r>
            <a:r>
              <a:rPr lang="en-US" sz="9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9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(email, password, fullName, birthDay, tel). </a:t>
            </a:r>
          </a:p>
          <a:p>
            <a:pPr marL="0" marR="4322445" indent="0">
              <a:lnSpc>
                <a:spcPct val="2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  <a:r>
              <a:rPr lang="en-US" sz="9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Otherwise</a:t>
            </a:r>
            <a:endParaRPr lang="en-US" sz="9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9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9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4500" marR="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9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Display</a:t>
            </a:r>
            <a:r>
              <a:rPr lang="en-US" sz="9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9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“inputs</a:t>
            </a:r>
            <a:r>
              <a:rPr lang="en-US" sz="9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9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9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9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invalid” </a:t>
            </a:r>
          </a:p>
          <a:p>
            <a:pPr marL="0" marR="0" indent="0"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9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</a:p>
          <a:p>
            <a:pPr marL="0" marR="0" indent="0"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9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End if</a:t>
            </a:r>
            <a:endParaRPr lang="en-US" sz="9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lang="en-US" sz="9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End    </a:t>
            </a:r>
            <a:endParaRPr lang="en-US" sz="9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>
                <a:srgbClr val="0070C0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FCBC6-172D-9C26-3296-FD1A880A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E61E-C20B-4E3E-9124-933B442F463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5985A-5A78-CFD8-92C3-33F231FA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8A295-27E2-EBF9-1EA3-E24139D5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9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F8E9-DBC4-48CC-7D0A-A1FC5847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Procedure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3B13-C7E0-1C63-500D-8F1B3039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E61E-C20B-4E3E-9124-933B442F463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8B2B0-1D40-C9CD-0029-44F59DC8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System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49040-E076-2A5E-5433-FA8FA7EF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D297-FD4A-755F-067C-E0088B6C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3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Testing Plan and Test Data 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n-US" sz="2800" b="1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Unit testing is a type of testing in which individual unit or functions of software testing.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Its primary purpose is to test each unit function.</a:t>
            </a:r>
            <a:endParaRPr lang="en-US" sz="2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combines and tests software modules to uncover errors and evaluate compliance with functional requirements.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Testing: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evaluates the integrated application's components and their interactions, including functional behavior and quality requirements, such as performance and security, to ensure compliance with requirements.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n/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25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1778</TotalTime>
  <Words>926</Words>
  <Application>Microsoft Office PowerPoint</Application>
  <PresentationFormat>Widescreen</PresentationFormat>
  <Paragraphs>172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Bebas Neue</vt:lpstr>
      <vt:lpstr>Calibri</vt:lpstr>
      <vt:lpstr>Roboto</vt:lpstr>
      <vt:lpstr>Tahoma</vt:lpstr>
      <vt:lpstr>Times New Roman</vt:lpstr>
      <vt:lpstr>Wingdings</vt:lpstr>
      <vt:lpstr>Office Theme</vt:lpstr>
      <vt:lpstr>Maternal Health Care  Android application</vt:lpstr>
      <vt:lpstr>     Outline  </vt:lpstr>
      <vt:lpstr>Introduction</vt:lpstr>
      <vt:lpstr>Implementation Overview</vt:lpstr>
      <vt:lpstr> Naming Convention </vt:lpstr>
      <vt:lpstr>Coding Standards</vt:lpstr>
      <vt:lpstr>Coding Process</vt:lpstr>
      <vt:lpstr> Algorithm Design</vt:lpstr>
      <vt:lpstr>Testing Procedure</vt:lpstr>
      <vt:lpstr>Test Case Designs.</vt:lpstr>
      <vt:lpstr>Database security </vt:lpstr>
      <vt:lpstr>System level Security </vt:lpstr>
      <vt:lpstr>User Training </vt:lpstr>
      <vt:lpstr> Conclusion</vt:lpstr>
      <vt:lpstr> Recommendation </vt:lpstr>
      <vt:lpstr>Developers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Mobile Computing?</dc:title>
  <dc:creator>WIN- 10</dc:creator>
  <cp:lastModifiedBy>tewodros wubete</cp:lastModifiedBy>
  <cp:revision>189</cp:revision>
  <dcterms:created xsi:type="dcterms:W3CDTF">2023-03-29T20:52:59Z</dcterms:created>
  <dcterms:modified xsi:type="dcterms:W3CDTF">2023-06-12T04:01:47Z</dcterms:modified>
</cp:coreProperties>
</file>