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39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5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4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2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09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3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83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45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2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48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992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74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7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7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6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1D3B03-32D3-4A94-A30D-6E87E39B83A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BE6EBC-0851-4CD5-BB51-6D35BE705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0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61B6-CB6D-4954-A661-2BB22CED2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052" y="1998535"/>
            <a:ext cx="9336165" cy="2980469"/>
          </a:xfrm>
        </p:spPr>
        <p:txBody>
          <a:bodyPr/>
          <a:lstStyle/>
          <a:p>
            <a:r>
              <a:rPr lang="en-US" altLang="zh-CN" sz="5800" dirty="0"/>
              <a:t>Sequential heuristic for the two-dimensional bin-packing problem</a:t>
            </a:r>
            <a:endParaRPr lang="zh-CN" altLang="en-US" sz="5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D2F58-9A31-45EC-8492-3D396CEA0E3C}"/>
              </a:ext>
            </a:extLst>
          </p:cNvPr>
          <p:cNvSpPr txBox="1"/>
          <p:nvPr/>
        </p:nvSpPr>
        <p:spPr>
          <a:xfrm>
            <a:off x="9068586" y="5005634"/>
            <a:ext cx="191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Genqian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2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46243-0F98-4CD9-8689-11935280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Patterns Generation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2577C-BDAD-40EB-A74B-E2C84B2D0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While true</a:t>
                </a:r>
                <a:br>
                  <a:rPr lang="en-US" altLang="zh-CN" dirty="0"/>
                </a:br>
                <a:r>
                  <a:rPr lang="en-US" altLang="zh-CN" dirty="0"/>
                  <a:t>	Let </a:t>
                </a:r>
                <a:r>
                  <a:rPr lang="en-US" altLang="zh-CN" dirty="0" err="1"/>
                  <a:t>maxLB</a:t>
                </a:r>
                <a:r>
                  <a:rPr lang="en-US" altLang="zh-CN" dirty="0"/>
                  <a:t> = 0.</a:t>
                </a:r>
                <a:br>
                  <a:rPr lang="en-US" altLang="zh-CN" dirty="0"/>
                </a:br>
                <a:r>
                  <a:rPr lang="en-US" altLang="zh-CN" dirty="0"/>
                  <a:t>	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to m</a:t>
                </a:r>
                <a:br>
                  <a:rPr lang="en-US" altLang="zh-CN" dirty="0"/>
                </a:br>
                <a:r>
                  <a:rPr lang="en-US" altLang="zh-CN" dirty="0"/>
                  <a:t>		Skip item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= 0.</a:t>
                </a:r>
                <a:br>
                  <a:rPr lang="en-US" altLang="zh-CN" dirty="0"/>
                </a:br>
                <a:r>
                  <a:rPr lang="en-US" altLang="zh-CN" dirty="0"/>
                  <a:t>		For </a:t>
                </a:r>
                <a:r>
                  <a:rPr lang="en-US" altLang="zh-CN" dirty="0" err="1"/>
                  <a:t>itemDir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{HORIZONTAL,VERTICAL}</a:t>
                </a:r>
                <a:br>
                  <a:rPr lang="en-US" altLang="zh-CN" dirty="0"/>
                </a:br>
                <a:r>
                  <a:rPr lang="en-US" altLang="zh-CN" dirty="0"/>
                  <a:t>			For j =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	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LB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:r>
                  <a:rPr lang="en-US" altLang="zh-CN" dirty="0" err="1"/>
                  <a:t>GetLB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j, </a:t>
                </a:r>
                <a:r>
                  <a:rPr lang="en-US" altLang="zh-CN" dirty="0" err="1"/>
                  <a:t>itemDir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Elop</a:t>
                </a:r>
                <a:r>
                  <a:rPr lang="en-US" altLang="zh-CN" dirty="0"/>
                  <a:t>).</a:t>
                </a:r>
                <a:br>
                  <a:rPr lang="en-US" altLang="zh-CN" dirty="0"/>
                </a:br>
                <a:r>
                  <a:rPr lang="en-US" altLang="zh-CN" dirty="0"/>
                  <a:t>		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LB</m:t>
                        </m:r>
                      </m:sub>
                    </m:sSub>
                  </m:oMath>
                </a14:m>
                <a:r>
                  <a:rPr lang="en-US" altLang="zh-CN" dirty="0"/>
                  <a:t> &gt; </a:t>
                </a:r>
                <a:r>
                  <a:rPr lang="en-US" altLang="zh-CN" dirty="0" err="1"/>
                  <a:t>maxLB</a:t>
                </a:r>
                <a:r>
                  <a:rPr lang="en-US" altLang="zh-CN" dirty="0"/>
                  <a:t> then let </a:t>
                </a:r>
                <a:r>
                  <a:rPr lang="en-US" altLang="zh-CN" dirty="0" err="1"/>
                  <a:t>maxLB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LB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optPos</a:t>
                </a:r>
                <a:r>
                  <a:rPr lang="en-US" altLang="zh-CN" dirty="0"/>
                  <a:t> = j,</a:t>
                </a:r>
                <a:br>
                  <a:rPr lang="en-US" altLang="zh-CN" dirty="0"/>
                </a:br>
                <a:r>
                  <a:rPr lang="en-US" altLang="zh-CN" dirty="0"/>
                  <a:t>				</a:t>
                </a:r>
                <a:r>
                  <a:rPr lang="en-US" altLang="zh-CN" dirty="0" err="1"/>
                  <a:t>optItem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and </a:t>
                </a:r>
                <a:r>
                  <a:rPr lang="en-US" altLang="zh-CN" dirty="0" err="1"/>
                  <a:t>optDir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itemDir</a:t>
                </a:r>
                <a:r>
                  <a:rPr lang="en-US" altLang="zh-CN" dirty="0"/>
                  <a:t>.</a:t>
                </a:r>
                <a:br>
                  <a:rPr lang="en-US" altLang="zh-CN" dirty="0"/>
                </a:br>
                <a:r>
                  <a:rPr lang="en-US" altLang="zh-CN" dirty="0"/>
                  <a:t>	If </a:t>
                </a:r>
                <a:r>
                  <a:rPr lang="en-US" altLang="zh-CN" dirty="0" err="1"/>
                  <a:t>maxLB</a:t>
                </a:r>
                <a:r>
                  <a:rPr lang="en-US" altLang="zh-CN" dirty="0"/>
                  <a:t> = 0 then break.</a:t>
                </a:r>
                <a:br>
                  <a:rPr lang="en-US" altLang="zh-CN" dirty="0"/>
                </a:br>
                <a:r>
                  <a:rPr lang="en-US" altLang="zh-CN" dirty="0"/>
                  <a:t>	Put item </a:t>
                </a:r>
                <a:r>
                  <a:rPr lang="en-US" altLang="zh-CN" dirty="0" err="1"/>
                  <a:t>optItem</a:t>
                </a:r>
                <a:r>
                  <a:rPr lang="en-US" altLang="zh-CN" dirty="0"/>
                  <a:t> at position </a:t>
                </a:r>
                <a:r>
                  <a:rPr lang="en-US" altLang="zh-CN" dirty="0" err="1"/>
                  <a:t>optPos</a:t>
                </a:r>
                <a:r>
                  <a:rPr lang="en-US" altLang="zh-CN" dirty="0"/>
                  <a:t> in orientation </a:t>
                </a:r>
                <a:r>
                  <a:rPr lang="en-US" altLang="zh-CN" dirty="0" err="1"/>
                  <a:t>optDir</a:t>
                </a:r>
                <a:r>
                  <a:rPr lang="en-US" altLang="zh-CN" dirty="0"/>
                  <a:t> and update </a:t>
                </a:r>
                <a:r>
                  <a:rPr lang="en-US" altLang="zh-CN" dirty="0" err="1"/>
                  <a:t>Elop</a:t>
                </a:r>
                <a:r>
                  <a:rPr lang="en-US" altLang="zh-CN" dirty="0"/>
                  <a:t>.</a:t>
                </a:r>
                <a:br>
                  <a:rPr lang="en-US" altLang="zh-CN" dirty="0"/>
                </a:br>
                <a:r>
                  <a:rPr lang="en-US" altLang="zh-CN" dirty="0"/>
                  <a:t>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𝑜𝑝𝑡𝐼𝑡𝑒𝑚</m:t>
                        </m:r>
                      </m:sub>
                    </m:sSub>
                  </m:oMath>
                </a14:m>
                <a:r>
                  <a:rPr lang="en-US" altLang="zh-CN" dirty="0"/>
                  <a:t> = 0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2577C-BDAD-40EB-A74B-E2C84B2D0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4"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36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F251-5B1C-421A-A198-102A7757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Value correction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B04A5A-8A3D-4435-A98C-A2E4392A8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Material utilization of the current pattern: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Update item i’s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∈</a:t>
                </a:r>
                <a:r>
                  <a:rPr lang="en-US" altLang="zh-CN" dirty="0"/>
                  <a:t>[0,1], P&gt;1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B04A5A-8A3D-4435-A98C-A2E4392A8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A0A4F7-1F56-4DAF-BB34-C5F283A92785}"/>
                  </a:ext>
                </a:extLst>
              </p:cNvPr>
              <p:cNvSpPr/>
              <p:nvPr/>
            </p:nvSpPr>
            <p:spPr>
              <a:xfrm>
                <a:off x="955248" y="3778041"/>
                <a:ext cx="91314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</a:t>
                </a:r>
                <a:r>
                  <a:rPr lang="zh-CN" altLang="en-US" dirty="0"/>
                  <a:t>he value of an item increases 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decreases, meaning that the item does not combine well in the current pattern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A0A4F7-1F56-4DAF-BB34-C5F283A92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48" y="3778041"/>
                <a:ext cx="9131431" cy="923330"/>
              </a:xfrm>
              <a:prstGeom prst="rect">
                <a:avLst/>
              </a:prstGeom>
              <a:blipFill>
                <a:blip r:embed="rId3"/>
                <a:stretch>
                  <a:fillRect l="-601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02425EB-F8A3-4EDB-8F88-8E95EF17259E}"/>
              </a:ext>
            </a:extLst>
          </p:cNvPr>
          <p:cNvSpPr/>
          <p:nvPr/>
        </p:nvSpPr>
        <p:spPr>
          <a:xfrm>
            <a:off x="955248" y="4790297"/>
            <a:ext cx="8763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dirty="0"/>
              <a:t>arger items are also given priority, because they are difficult to pack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77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0C80A-217A-4F80-83DC-18538311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from paper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6489F8-5601-4529-A830-C17ADDBFC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99" y="4207646"/>
            <a:ext cx="2112670" cy="211267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724134-1F78-4D46-B06F-0CB1512E7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04" y="1923885"/>
            <a:ext cx="2014967" cy="2014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7CBA8-1673-4806-8F8A-84A0E430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82" y="1946994"/>
            <a:ext cx="2042040" cy="20596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59602F-59F8-4772-B3B2-6622EBA22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70" y="4236451"/>
            <a:ext cx="2042039" cy="20537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10D9DB-A886-448A-B7E4-49F34AE8E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06" y="4213681"/>
            <a:ext cx="2112670" cy="21066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74850B-1561-4DE0-93F7-00CD63949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7" y="1951348"/>
            <a:ext cx="2014967" cy="20091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D32299-B0AC-4C33-9E77-C1E08B272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06" y="1946993"/>
            <a:ext cx="2083112" cy="2053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30C4A10-AA63-4DE2-BF4E-315DC78924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5" y="4236450"/>
            <a:ext cx="2026614" cy="200919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4B272A-C693-4084-91C0-DD99E7FF00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57" y="2931368"/>
            <a:ext cx="2081754" cy="20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472DD-446E-4344-A4E8-31641F6B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F1372-D4CC-4D85-BDFC-BEA4E2C0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[1]Y. Cui, Y. Cui and T. Tang, "Sequential heuristic for the two-dimensional bin-packing problem", </a:t>
            </a:r>
            <a:r>
              <a:rPr lang="en-US" altLang="zh-CN" i="1" dirty="0"/>
              <a:t>European Journal of Operational Research</a:t>
            </a:r>
            <a:r>
              <a:rPr lang="en-US" altLang="zh-CN" dirty="0"/>
              <a:t>, vol. 240, no. 1, pp. 43-53,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45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0054-3031-430E-934F-8BA6A02B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323"/>
            <a:ext cx="10058400" cy="1450757"/>
          </a:xfrm>
        </p:spPr>
        <p:txBody>
          <a:bodyPr/>
          <a:lstStyle/>
          <a:p>
            <a:r>
              <a:rPr lang="en-US" altLang="zh-CN" dirty="0"/>
              <a:t>Problem 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54C5D-DF6F-4EEA-A353-CDEEB35AD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1565"/>
            <a:ext cx="5029674" cy="3353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ACABF4-FB92-4897-AFE2-5D6FC9B1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47" y="2161565"/>
            <a:ext cx="5029672" cy="33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4DA94-3FD2-4DBC-84BB-C94E6C9F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FB1DF-F64E-43FD-ACD6-89163EFD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103120"/>
            <a:ext cx="10624007" cy="3931920"/>
          </a:xfrm>
        </p:spPr>
        <p:txBody>
          <a:bodyPr>
            <a:no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altLang="zh-CN" sz="2000" dirty="0"/>
              <a:t>2BPOG: Items are oriented (O) and guillotine cuts are required (G) </a:t>
            </a:r>
            <a:br>
              <a:rPr lang="en-US" altLang="zh-CN" sz="2000" dirty="0"/>
            </a:br>
            <a:r>
              <a:rPr lang="en-US" altLang="zh-CN" sz="2000" dirty="0"/>
              <a:t>2BPRG: Items may be rotated by 90 degrees (R) and guillotine cuts are required (G) </a:t>
            </a:r>
            <a:br>
              <a:rPr lang="en-US" altLang="zh-CN" sz="2000" dirty="0"/>
            </a:br>
            <a:r>
              <a:rPr lang="en-US" altLang="zh-CN" sz="2000" dirty="0"/>
              <a:t>2BPOF: Items are oriented (O) and cutting is free (F) </a:t>
            </a:r>
            <a:br>
              <a:rPr lang="en-US" altLang="zh-CN" sz="2000" dirty="0"/>
            </a:br>
            <a:r>
              <a:rPr lang="en-US" altLang="zh-CN" sz="2000" dirty="0"/>
              <a:t>2BPRF: Items may be rotated by 90 degrees (R) and cutting is free (F) 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0DC731-0090-4823-998F-E01FB8E3C869}"/>
              </a:ext>
            </a:extLst>
          </p:cNvPr>
          <p:cNvSpPr/>
          <p:nvPr/>
        </p:nvSpPr>
        <p:spPr>
          <a:xfrm>
            <a:off x="980388" y="2601798"/>
            <a:ext cx="8116478" cy="2922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F1E329-0ECD-4BA1-8AEE-15C87F969182}"/>
              </a:ext>
            </a:extLst>
          </p:cNvPr>
          <p:cNvSpPr/>
          <p:nvPr/>
        </p:nvSpPr>
        <p:spPr>
          <a:xfrm>
            <a:off x="980388" y="4460450"/>
            <a:ext cx="8116478" cy="2922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32808-C34B-45E6-ACCF-5A0962EA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Guillotine Cuts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72980E-6B21-4FE7-90B9-0AF30BB276FA}"/>
              </a:ext>
            </a:extLst>
          </p:cNvPr>
          <p:cNvSpPr/>
          <p:nvPr/>
        </p:nvSpPr>
        <p:spPr>
          <a:xfrm>
            <a:off x="1225485" y="2441542"/>
            <a:ext cx="3846136" cy="3242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DDD1DC-D049-4278-B619-55F2323C6D43}"/>
              </a:ext>
            </a:extLst>
          </p:cNvPr>
          <p:cNvSpPr/>
          <p:nvPr/>
        </p:nvSpPr>
        <p:spPr>
          <a:xfrm>
            <a:off x="2573518" y="3618714"/>
            <a:ext cx="1150070" cy="888476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DF3BF18-43AE-4405-BD8B-0D948F77814C}"/>
              </a:ext>
            </a:extLst>
          </p:cNvPr>
          <p:cNvCxnSpPr>
            <a:cxnSpLocks/>
          </p:cNvCxnSpPr>
          <p:nvPr/>
        </p:nvCxnSpPr>
        <p:spPr>
          <a:xfrm flipV="1">
            <a:off x="2573518" y="3590435"/>
            <a:ext cx="2498103" cy="188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221CED3-4A6B-4D9A-89DF-62E67BB3A6B9}"/>
              </a:ext>
            </a:extLst>
          </p:cNvPr>
          <p:cNvCxnSpPr>
            <a:cxnSpLocks/>
          </p:cNvCxnSpPr>
          <p:nvPr/>
        </p:nvCxnSpPr>
        <p:spPr>
          <a:xfrm flipV="1">
            <a:off x="1225485" y="4488338"/>
            <a:ext cx="2498103" cy="188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639796-E056-4378-9617-6BBB305DF5FF}"/>
              </a:ext>
            </a:extLst>
          </p:cNvPr>
          <p:cNvCxnSpPr/>
          <p:nvPr/>
        </p:nvCxnSpPr>
        <p:spPr>
          <a:xfrm flipV="1">
            <a:off x="2573518" y="2441542"/>
            <a:ext cx="0" cy="20562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75300B-3E18-4CB2-A4D5-AC8BDB4C8F91}"/>
              </a:ext>
            </a:extLst>
          </p:cNvPr>
          <p:cNvCxnSpPr/>
          <p:nvPr/>
        </p:nvCxnSpPr>
        <p:spPr>
          <a:xfrm flipV="1">
            <a:off x="3734586" y="3618714"/>
            <a:ext cx="0" cy="20562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http://www2.inf.uos.de/papers_html/or_94/_8294_figure26.gif">
            <a:extLst>
              <a:ext uri="{FF2B5EF4-FFF2-40B4-BE49-F238E27FC236}">
                <a16:creationId xmlns:a16="http://schemas.microsoft.com/office/drawing/2014/main" id="{179113C1-AF35-4757-8E88-D1B1A204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88" y="2168781"/>
            <a:ext cx="5363844" cy="35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8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84070-4851-4CC8-8469-FA88904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3CEF0E-7E6F-4E8D-8DF2-DB145B0F5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678998" cy="425054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dirty="0"/>
                  <a:t>Step 1: Let G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= 1,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1, . . . , m.</a:t>
                </a:r>
                <a:br>
                  <a:rPr lang="en-US" altLang="zh-CN" dirty="0"/>
                </a:br>
                <a:r>
                  <a:rPr lang="en-US" altLang="zh-CN" dirty="0"/>
                  <a:t>Step 2: Let G = G + 1. If G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or N 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type m:val="skw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𝐿𝐻</m:t>
                                </m:r>
                              </m:den>
                            </m:f>
                          </m:e>
                        </m:nary>
                      </m:e>
                    </m:d>
                  </m:oMath>
                </a14:m>
                <a:r>
                  <a:rPr lang="en-US" altLang="zh-CN" dirty="0"/>
                  <a:t>then go to step 9; otherwise initialize the current cutting plan.</a:t>
                </a:r>
                <a:br>
                  <a:rPr lang="en-US" altLang="zh-CN" dirty="0"/>
                </a:br>
                <a:r>
                  <a:rPr lang="en-US" altLang="zh-CN" dirty="0"/>
                  <a:t>Step 3: Call GetPattern() to obtain the current pattern.</a:t>
                </a:r>
                <a:br>
                  <a:rPr lang="en-US" altLang="zh-CN" dirty="0"/>
                </a:br>
                <a:r>
                  <a:rPr lang="en-US" altLang="zh-CN" dirty="0"/>
                  <a:t>Step 4: Add the pattern to the current cutting plan.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1, . . . , m.</a:t>
                </a:r>
                <a:br>
                  <a:rPr lang="en-US" altLang="zh-CN" dirty="0"/>
                </a:br>
                <a:r>
                  <a:rPr lang="en-US" altLang="zh-CN" dirty="0"/>
                  <a:t>Step 5: Call ValueCorrection() to correct the values of the items included in the current pattern.</a:t>
                </a:r>
                <a:br>
                  <a:rPr lang="en-US" altLang="zh-CN" dirty="0"/>
                </a:br>
                <a:r>
                  <a:rPr lang="en-US" altLang="zh-CN" dirty="0"/>
                  <a:t>Step 6: Go to step 3 if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&gt; 0,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1, . . . , m.</a:t>
                </a:r>
                <a:br>
                  <a:rPr lang="en-US" altLang="zh-CN" dirty="0"/>
                </a:br>
                <a:r>
                  <a:rPr lang="en-US" altLang="zh-CN" dirty="0"/>
                  <a:t>Step 7: If the solution value is smaller than that of the best solution obtained so far, save the current plan as the 	best one.</a:t>
                </a:r>
                <a:br>
                  <a:rPr lang="en-US" altLang="zh-CN" dirty="0"/>
                </a:br>
                <a:r>
                  <a:rPr lang="en-US" altLang="zh-CN" dirty="0"/>
                  <a:t>Step 8: Go to step 2.</a:t>
                </a:r>
                <a:br>
                  <a:rPr lang="en-US" altLang="zh-CN" dirty="0"/>
                </a:br>
                <a:r>
                  <a:rPr lang="en-US" altLang="zh-CN" dirty="0"/>
                  <a:t>Step 9: Output the best solution.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3CEF0E-7E6F-4E8D-8DF2-DB145B0F5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678998" cy="4250546"/>
              </a:xfrm>
              <a:blipFill>
                <a:blip r:embed="rId2"/>
                <a:stretch>
                  <a:fillRect l="-228"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5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07AC0-64A6-4948-A08E-E16C9765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Guillotine Patterns Generation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CAF24-8C7D-456B-AFEF-FC7CECBD3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1" y="3110845"/>
            <a:ext cx="4740518" cy="16283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86FB4F-A7B0-4225-A9F1-D7E9E8DA5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57" y="2014194"/>
            <a:ext cx="3848443" cy="38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0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88DE8-01C8-4D16-B6F9-AD6026F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Guillotine Patterns Generation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3429ED-A863-41AE-B314-624F3B319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056041"/>
                <a:ext cx="6117996" cy="12537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−1, 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−1, 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3429ED-A863-41AE-B314-624F3B31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56041"/>
                <a:ext cx="6117996" cy="12537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524D9CE-C14D-47BF-B155-B12F1B302155}"/>
              </a:ext>
            </a:extLst>
          </p:cNvPr>
          <p:cNvSpPr txBox="1"/>
          <p:nvPr/>
        </p:nvSpPr>
        <p:spPr>
          <a:xfrm>
            <a:off x="8217816" y="2014194"/>
            <a:ext cx="2564091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q(</a:t>
            </a:r>
            <a:r>
              <a:rPr lang="en-US" altLang="zh-CN" dirty="0" err="1"/>
              <a:t>i,x</a:t>
            </a:r>
            <a:r>
              <a:rPr lang="en-US" altLang="zh-CN" dirty="0"/>
              <a:t>)=0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q(</a:t>
            </a:r>
            <a:r>
              <a:rPr lang="en-US" altLang="zh-CN" dirty="0" err="1"/>
              <a:t>I,x</a:t>
            </a:r>
            <a:r>
              <a:rPr lang="en-US" altLang="zh-CN" dirty="0"/>
              <a:t>)=1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q(</a:t>
            </a:r>
            <a:r>
              <a:rPr lang="en-US" altLang="zh-CN" dirty="0" err="1"/>
              <a:t>i,x</a:t>
            </a:r>
            <a:r>
              <a:rPr lang="en-US" altLang="zh-CN" dirty="0"/>
              <a:t>)=2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7CD9C51-022C-4E7E-B912-24ACDB92A3E9}"/>
              </a:ext>
            </a:extLst>
          </p:cNvPr>
          <p:cNvCxnSpPr>
            <a:cxnSpLocks/>
          </p:cNvCxnSpPr>
          <p:nvPr/>
        </p:nvCxnSpPr>
        <p:spPr>
          <a:xfrm>
            <a:off x="6521778" y="2288569"/>
            <a:ext cx="1624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F49BFD-B029-4419-8944-931027BAA961}"/>
              </a:ext>
            </a:extLst>
          </p:cNvPr>
          <p:cNvCxnSpPr>
            <a:cxnSpLocks/>
          </p:cNvCxnSpPr>
          <p:nvPr/>
        </p:nvCxnSpPr>
        <p:spPr>
          <a:xfrm>
            <a:off x="6521778" y="2657287"/>
            <a:ext cx="1624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E236EB-83EC-485B-BC68-2D1BFE589C51}"/>
              </a:ext>
            </a:extLst>
          </p:cNvPr>
          <p:cNvCxnSpPr>
            <a:cxnSpLocks/>
          </p:cNvCxnSpPr>
          <p:nvPr/>
        </p:nvCxnSpPr>
        <p:spPr>
          <a:xfrm>
            <a:off x="6521778" y="3072565"/>
            <a:ext cx="1624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433943-0BEF-4FAF-87D8-6CB47AA8507F}"/>
              </a:ext>
            </a:extLst>
          </p:cNvPr>
          <p:cNvGrpSpPr/>
          <p:nvPr/>
        </p:nvGrpSpPr>
        <p:grpSpPr>
          <a:xfrm>
            <a:off x="1066800" y="3860276"/>
            <a:ext cx="3953813" cy="1520857"/>
            <a:chOff x="820132" y="4390534"/>
            <a:chExt cx="3953813" cy="152085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0EA0D37-2AE4-4498-ABEE-B6B48E0CF336}"/>
                </a:ext>
              </a:extLst>
            </p:cNvPr>
            <p:cNvGrpSpPr/>
            <p:nvPr/>
          </p:nvGrpSpPr>
          <p:grpSpPr>
            <a:xfrm>
              <a:off x="820132" y="4390534"/>
              <a:ext cx="3953813" cy="1520857"/>
              <a:chOff x="1310326" y="3949832"/>
              <a:chExt cx="5938886" cy="228442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577B5B2-529E-4C5F-B920-C258F508428F}"/>
                  </a:ext>
                </a:extLst>
              </p:cNvPr>
              <p:cNvSpPr/>
              <p:nvPr/>
            </p:nvSpPr>
            <p:spPr>
              <a:xfrm>
                <a:off x="1310326" y="3949832"/>
                <a:ext cx="5938886" cy="226557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8A7D854-5674-4299-B5FD-3F3AC62B6D6E}"/>
                  </a:ext>
                </a:extLst>
              </p:cNvPr>
              <p:cNvSpPr/>
              <p:nvPr/>
            </p:nvSpPr>
            <p:spPr>
              <a:xfrm>
                <a:off x="1310326" y="4562573"/>
                <a:ext cx="954211" cy="16528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722F84-BDE7-46B6-9184-35CA2D1CE628}"/>
                  </a:ext>
                </a:extLst>
              </p:cNvPr>
              <p:cNvSpPr/>
              <p:nvPr/>
            </p:nvSpPr>
            <p:spPr>
              <a:xfrm>
                <a:off x="2264538" y="4967926"/>
                <a:ext cx="1247642" cy="126633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9E4531-D6BE-4C23-9D9E-F1C5498299D7}"/>
                  </a:ext>
                </a:extLst>
              </p:cNvPr>
              <p:cNvSpPr/>
              <p:nvPr/>
            </p:nvSpPr>
            <p:spPr>
              <a:xfrm>
                <a:off x="3512180" y="5145492"/>
                <a:ext cx="1247643" cy="10887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46AA859-62E2-487C-95DC-212BE231633D}"/>
                  </a:ext>
                </a:extLst>
              </p:cNvPr>
              <p:cNvSpPr/>
              <p:nvPr/>
            </p:nvSpPr>
            <p:spPr>
              <a:xfrm>
                <a:off x="4759822" y="5467546"/>
                <a:ext cx="2489390" cy="7478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01DD5BA-74C4-4A88-84CB-3B9FCCC2CFBB}"/>
                </a:ext>
              </a:extLst>
            </p:cNvPr>
            <p:cNvCxnSpPr/>
            <p:nvPr/>
          </p:nvCxnSpPr>
          <p:spPr>
            <a:xfrm>
              <a:off x="820132" y="4798466"/>
              <a:ext cx="395381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E87177B-B67B-427E-B730-CF90533698C6}"/>
                  </a:ext>
                </a:extLst>
              </p:cNvPr>
              <p:cNvSpPr txBox="1"/>
              <p:nvPr/>
            </p:nvSpPr>
            <p:spPr>
              <a:xfrm>
                <a:off x="5832050" y="4003733"/>
                <a:ext cx="554106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/>
                                      </m:limLow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/>
                                      </m:limLow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E87177B-B67B-427E-B730-CF905336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0" y="4003733"/>
                <a:ext cx="5541069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5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07AC0-64A6-4948-A08E-E16C9765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Patterns Generation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929A13-4E44-4432-BFC0-B9AE379AB85B}"/>
              </a:ext>
            </a:extLst>
          </p:cNvPr>
          <p:cNvSpPr/>
          <p:nvPr/>
        </p:nvSpPr>
        <p:spPr>
          <a:xfrm>
            <a:off x="6919274" y="2300140"/>
            <a:ext cx="4769963" cy="39152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725D72-FB25-454C-B5DD-C69D52DBD694}"/>
              </a:ext>
            </a:extLst>
          </p:cNvPr>
          <p:cNvSpPr/>
          <p:nvPr/>
        </p:nvSpPr>
        <p:spPr>
          <a:xfrm>
            <a:off x="6919274" y="4334759"/>
            <a:ext cx="2291190" cy="18806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078F40-4012-4ACA-8A68-D81EB88DDCD5}"/>
              </a:ext>
            </a:extLst>
          </p:cNvPr>
          <p:cNvSpPr/>
          <p:nvPr/>
        </p:nvSpPr>
        <p:spPr>
          <a:xfrm>
            <a:off x="6919274" y="3613700"/>
            <a:ext cx="886120" cy="727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2EB61-3479-407A-8ADF-A7B2ADED6AB7}"/>
              </a:ext>
            </a:extLst>
          </p:cNvPr>
          <p:cNvSpPr/>
          <p:nvPr/>
        </p:nvSpPr>
        <p:spPr>
          <a:xfrm>
            <a:off x="6919274" y="2609654"/>
            <a:ext cx="775326" cy="10040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D91C65-9C59-427E-B5C2-EA6AE1C30595}"/>
              </a:ext>
            </a:extLst>
          </p:cNvPr>
          <p:cNvSpPr/>
          <p:nvPr/>
        </p:nvSpPr>
        <p:spPr>
          <a:xfrm>
            <a:off x="9210464" y="5552388"/>
            <a:ext cx="1495243" cy="65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B03AF0-FE09-449B-8C49-C966C3932CC0}"/>
              </a:ext>
            </a:extLst>
          </p:cNvPr>
          <p:cNvSpPr/>
          <p:nvPr/>
        </p:nvSpPr>
        <p:spPr>
          <a:xfrm>
            <a:off x="6919274" y="2300140"/>
            <a:ext cx="775326" cy="309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5E0F31-D33A-4682-9540-BAAACC3CFEBB}"/>
              </a:ext>
            </a:extLst>
          </p:cNvPr>
          <p:cNvCxnSpPr/>
          <p:nvPr/>
        </p:nvCxnSpPr>
        <p:spPr>
          <a:xfrm flipV="1">
            <a:off x="5816338" y="3613700"/>
            <a:ext cx="1878262" cy="480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87C1712-3A48-40A9-AF61-8FEC61B8E752}"/>
              </a:ext>
            </a:extLst>
          </p:cNvPr>
          <p:cNvCxnSpPr>
            <a:cxnSpLocks/>
          </p:cNvCxnSpPr>
          <p:nvPr/>
        </p:nvCxnSpPr>
        <p:spPr>
          <a:xfrm>
            <a:off x="5816338" y="4522666"/>
            <a:ext cx="4889369" cy="1638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05BC01-2AA1-4D86-978A-CF48217D8AA8}"/>
              </a:ext>
            </a:extLst>
          </p:cNvPr>
          <p:cNvCxnSpPr>
            <a:cxnSpLocks/>
          </p:cNvCxnSpPr>
          <p:nvPr/>
        </p:nvCxnSpPr>
        <p:spPr>
          <a:xfrm>
            <a:off x="5896990" y="4334758"/>
            <a:ext cx="3313474" cy="1211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D95CA6-0ED7-4848-BD72-C34EBDE1B545}"/>
              </a:ext>
            </a:extLst>
          </p:cNvPr>
          <p:cNvCxnSpPr>
            <a:cxnSpLocks/>
          </p:cNvCxnSpPr>
          <p:nvPr/>
        </p:nvCxnSpPr>
        <p:spPr>
          <a:xfrm>
            <a:off x="5968738" y="4246776"/>
            <a:ext cx="1836656" cy="78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710066-76F1-4CC6-A671-AC93DF2D8B0B}"/>
              </a:ext>
            </a:extLst>
          </p:cNvPr>
          <p:cNvSpPr txBox="1"/>
          <p:nvPr/>
        </p:nvSpPr>
        <p:spPr>
          <a:xfrm>
            <a:off x="3682110" y="4144166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Candidate points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9903D3-9ED9-49CF-93BB-95F130FFE165}"/>
              </a:ext>
            </a:extLst>
          </p:cNvPr>
          <p:cNvSpPr txBox="1"/>
          <p:nvPr/>
        </p:nvSpPr>
        <p:spPr>
          <a:xfrm>
            <a:off x="9351390" y="28869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envelope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AB715A-552D-48EC-BB47-67E3FEA7DE7F}"/>
              </a:ext>
            </a:extLst>
          </p:cNvPr>
          <p:cNvCxnSpPr>
            <a:cxnSpLocks/>
          </p:cNvCxnSpPr>
          <p:nvPr/>
        </p:nvCxnSpPr>
        <p:spPr>
          <a:xfrm flipV="1">
            <a:off x="6303390" y="2476245"/>
            <a:ext cx="604479" cy="14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D83F84B-A29C-4F7C-AAFB-96A917265481}"/>
              </a:ext>
            </a:extLst>
          </p:cNvPr>
          <p:cNvSpPr txBox="1"/>
          <p:nvPr/>
        </p:nvSpPr>
        <p:spPr>
          <a:xfrm>
            <a:off x="4838657" y="2285505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Bad region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DE869E-81E6-43FA-BFD5-5BA58DB31C27}"/>
              </a:ext>
            </a:extLst>
          </p:cNvPr>
          <p:cNvSpPr/>
          <p:nvPr/>
        </p:nvSpPr>
        <p:spPr>
          <a:xfrm>
            <a:off x="312132" y="51484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first item is packed with its left bottom corner.</a:t>
            </a:r>
          </a:p>
          <a:p>
            <a:endParaRPr lang="zh-CN" altLang="en-US" dirty="0"/>
          </a:p>
          <a:p>
            <a:r>
              <a:rPr lang="en-US" altLang="zh-CN" dirty="0"/>
              <a:t>A </a:t>
            </a:r>
            <a:r>
              <a:rPr lang="zh-CN" altLang="en-US" dirty="0"/>
              <a:t>new item mustbe placed at a position where any packed item is below or to the left of it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3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821B-4DFC-4475-BB8E-9F17261F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Patterns Generation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8BC8CD-9DE0-45B4-ABD9-E62EBB1C0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Century Gothic (正文)"/>
                  </a:rPr>
                  <a:t>Return zero if position J is not feasible for placing item I in orientation </a:t>
                </a:r>
                <a:r>
                  <a:rPr lang="en-US" altLang="zh-CN" dirty="0" err="1">
                    <a:latin typeface="Century Gothic (正文)"/>
                  </a:rPr>
                  <a:t>itemDir</a:t>
                </a:r>
                <a:r>
                  <a:rPr lang="en-US" altLang="zh-CN" dirty="0">
                    <a:latin typeface="Century Gothic (正文)"/>
                  </a:rPr>
                  <a:t> </a:t>
                </a:r>
                <a:br>
                  <a:rPr lang="en-US" altLang="zh-CN" dirty="0">
                    <a:latin typeface="Century Gothic (正文)"/>
                  </a:rPr>
                </a:br>
                <a:r>
                  <a:rPr lang="en-US" altLang="zh-CN" dirty="0">
                    <a:latin typeface="Century Gothic (正文)"/>
                  </a:rPr>
                  <a:t>Let </a:t>
                </a:r>
                <a:r>
                  <a:rPr lang="en-US" altLang="zh-CN" dirty="0" err="1">
                    <a:latin typeface="Century Gothic (正文)"/>
                  </a:rPr>
                  <a:t>ELopC</a:t>
                </a:r>
                <a:r>
                  <a:rPr lang="en-US" altLang="zh-CN" dirty="0">
                    <a:latin typeface="Century Gothic (正文)"/>
                  </a:rPr>
                  <a:t> = </a:t>
                </a:r>
                <a:r>
                  <a:rPr lang="en-US" altLang="zh-CN" dirty="0" err="1">
                    <a:latin typeface="Century Gothic (正文)"/>
                  </a:rPr>
                  <a:t>ELop</a:t>
                </a:r>
                <a:r>
                  <a:rPr lang="en-US" altLang="zh-CN" dirty="0">
                    <a:latin typeface="Century Gothic (正文)"/>
                  </a:rPr>
                  <a:t>. Place item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entury Gothic (正文)"/>
                      </a:rPr>
                      <m:t>𝐼</m:t>
                    </m:r>
                  </m:oMath>
                </a14:m>
                <a:r>
                  <a:rPr lang="en-US" altLang="zh-CN" dirty="0">
                    <a:latin typeface="Century Gothic (正文)"/>
                  </a:rPr>
                  <a:t> at position J and update </a:t>
                </a:r>
                <a:r>
                  <a:rPr lang="en-US" altLang="zh-CN" dirty="0" err="1">
                    <a:latin typeface="Century Gothic (正文)"/>
                  </a:rPr>
                  <a:t>ELopC</a:t>
                </a:r>
                <a:r>
                  <a:rPr lang="en-US" altLang="zh-CN" dirty="0">
                    <a:latin typeface="Century Gothic (正文)"/>
                  </a:rPr>
                  <a:t> </a:t>
                </a:r>
                <a:br>
                  <a:rPr lang="en-US" altLang="zh-CN" dirty="0"/>
                </a:b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LB</m:t>
                        </m:r>
                      </m:sub>
                    </m:sSub>
                  </m:oMath>
                </a14:m>
                <a:r>
                  <a:rPr lang="en-US" altLang="zh-CN" dirty="0"/>
                  <a:t> = 0 </a:t>
                </a:r>
                <a:br>
                  <a:rPr lang="en-US" altLang="zh-CN" dirty="0"/>
                </a:br>
                <a:r>
                  <a:rPr lang="en-US" altLang="zh-CN" dirty="0"/>
                  <a:t>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to m </a:t>
                </a:r>
                <a:br>
                  <a:rPr lang="en-US" altLang="zh-CN" dirty="0"/>
                </a:br>
                <a:r>
                  <a:rPr lang="en-US" altLang="zh-CN" dirty="0"/>
                  <a:t>       Skip item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= 0. </a:t>
                </a:r>
                <a:br>
                  <a:rPr lang="en-US" altLang="zh-CN" dirty="0"/>
                </a:br>
                <a:r>
                  <a:rPr lang="en-US" altLang="zh-CN" dirty="0"/>
                  <a:t>       Let </a:t>
                </a:r>
                <a:r>
                  <a:rPr lang="en-US" altLang="zh-CN" dirty="0" err="1"/>
                  <a:t>bestEA</a:t>
                </a:r>
                <a:r>
                  <a:rPr lang="en-US" altLang="zh-CN" dirty="0"/>
                  <a:t> = +</a:t>
                </a:r>
                <a:r>
                  <a:rPr lang="zh-CN" altLang="en-US" dirty="0"/>
                  <a:t>∞</a:t>
                </a:r>
                <a:r>
                  <a:rPr lang="en-US" altLang="zh-CN" dirty="0"/>
                  <a:t> and </a:t>
                </a:r>
                <a:r>
                  <a:rPr lang="en-US" altLang="zh-CN" dirty="0" err="1"/>
                  <a:t>bestPos</a:t>
                </a:r>
                <a:r>
                  <a:rPr lang="en-US" altLang="zh-CN" dirty="0"/>
                  <a:t> = 0 </a:t>
                </a:r>
                <a:br>
                  <a:rPr lang="en-US" altLang="zh-CN" dirty="0"/>
                </a:br>
                <a:r>
                  <a:rPr lang="en-US" altLang="zh-CN" dirty="0"/>
                  <a:t>       For </a:t>
                </a:r>
                <a:r>
                  <a:rPr lang="en-US" altLang="zh-CN" dirty="0" err="1"/>
                  <a:t>itemDir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∈</a:t>
                </a:r>
                <a:r>
                  <a:rPr lang="en-US" altLang="zh-CN" dirty="0"/>
                  <a:t> {HORIZONTAL,VERTICAL} </a:t>
                </a:r>
                <a:br>
                  <a:rPr lang="en-US" altLang="zh-CN" dirty="0"/>
                </a:br>
                <a:r>
                  <a:rPr lang="en-US" altLang="zh-CN" dirty="0"/>
                  <a:t>                 For j =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dirty="0"/>
                  <a:t>	                Skip position j if it is infeasible for placing the item in </a:t>
                </a:r>
                <a:r>
                  <a:rPr lang="en-US" altLang="zh-CN" dirty="0" err="1"/>
                  <a:t>itemDir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bestEA</a:t>
                </a:r>
                <a:r>
                  <a:rPr lang="en-US" altLang="zh-CN" dirty="0"/>
                  <a:t> or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p>
                    </m:sSubSup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err="1"/>
                  <a:t>bestEA</a:t>
                </a:r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GN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CN" dirty="0"/>
                  <a:t>&gt; </a:t>
                </a:r>
                <a:r>
                  <a:rPr lang="en-US" altLang="zh-CN" dirty="0" err="1"/>
                  <a:t>bestGN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Let </a:t>
                </a:r>
                <a:r>
                  <a:rPr lang="en-US" altLang="zh-CN" dirty="0" err="1"/>
                  <a:t>bestEA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bestGN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bestPos</a:t>
                </a:r>
                <a:r>
                  <a:rPr lang="en-US" altLang="zh-CN" dirty="0"/>
                  <a:t> = j and </a:t>
                </a:r>
                <a:r>
                  <a:rPr lang="en-US" altLang="zh-CN" dirty="0" err="1"/>
                  <a:t>bestDir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itemDir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If </a:t>
                </a:r>
                <a:r>
                  <a:rPr lang="en-US" altLang="zh-CN" dirty="0" err="1"/>
                  <a:t>bestPos</a:t>
                </a:r>
                <a:r>
                  <a:rPr lang="en-US" altLang="zh-CN" dirty="0"/>
                  <a:t> &gt; 0 </a:t>
                </a:r>
                <a:br>
                  <a:rPr lang="en-US" altLang="zh-CN" dirty="0"/>
                </a:br>
                <a:r>
                  <a:rPr lang="en-US" altLang="zh-CN" dirty="0"/>
                  <a:t>	Pack item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at position </a:t>
                </a:r>
                <a:r>
                  <a:rPr lang="en-US" altLang="zh-CN" dirty="0" err="1"/>
                  <a:t>bestPos</a:t>
                </a:r>
                <a:r>
                  <a:rPr lang="en-US" altLang="zh-CN" dirty="0"/>
                  <a:t> and in direction </a:t>
                </a:r>
                <a:r>
                  <a:rPr lang="en-US" altLang="zh-CN" dirty="0" err="1"/>
                  <a:t>bestDir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LB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LB</m:t>
                        </m:r>
                      </m:sub>
                    </m:sSub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update </a:t>
                </a:r>
                <a:r>
                  <a:rPr lang="en-US" altLang="zh-CN" dirty="0" err="1"/>
                  <a:t>ELopC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LB</m:t>
                        </m:r>
                      </m:sub>
                    </m:sSub>
                  </m:oMath>
                </a14:m>
                <a:r>
                  <a:rPr lang="en-US" altLang="zh-CN" dirty="0"/>
                  <a:t> 			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8BC8CD-9DE0-45B4-ABD9-E62EBB1C0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705" b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61E64DA5-08A7-4BF7-9B8D-AA0EB7792842}"/>
              </a:ext>
            </a:extLst>
          </p:cNvPr>
          <p:cNvSpPr/>
          <p:nvPr/>
        </p:nvSpPr>
        <p:spPr>
          <a:xfrm>
            <a:off x="403825" y="1689325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GetLB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en-US" altLang="zh-CN" dirty="0" err="1"/>
              <a:t>itemDir</a:t>
            </a:r>
            <a:r>
              <a:rPr lang="en-US" altLang="zh-CN" dirty="0"/>
              <a:t>, </a:t>
            </a:r>
            <a:r>
              <a:rPr lang="en-US" altLang="zh-CN" dirty="0" err="1"/>
              <a:t>Elop</a:t>
            </a:r>
            <a:r>
              <a:rPr lang="en-US" altLang="zh-CN" dirty="0"/>
              <a:t>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756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肥皂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299</TotalTime>
  <Words>287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Century Gothic (正文)</vt:lpstr>
      <vt:lpstr>宋体</vt:lpstr>
      <vt:lpstr>微软雅黑</vt:lpstr>
      <vt:lpstr>Arial</vt:lpstr>
      <vt:lpstr>Calibri</vt:lpstr>
      <vt:lpstr>Calibri Light</vt:lpstr>
      <vt:lpstr>Cambria Math</vt:lpstr>
      <vt:lpstr>Century Gothic</vt:lpstr>
      <vt:lpstr>Garamond</vt:lpstr>
      <vt:lpstr>Times New Roman</vt:lpstr>
      <vt:lpstr>Wingdings 2</vt:lpstr>
      <vt:lpstr>HDOfficeLightV0</vt:lpstr>
      <vt:lpstr>肥皂</vt:lpstr>
      <vt:lpstr>Sequential heuristic for the two-dimensional bin-packing problem</vt:lpstr>
      <vt:lpstr>Problem Overview</vt:lpstr>
      <vt:lpstr>Problem Overview</vt:lpstr>
      <vt:lpstr>Guillotine Cuts</vt:lpstr>
      <vt:lpstr>Algorithm Overview</vt:lpstr>
      <vt:lpstr>Guillotine Patterns Generation</vt:lpstr>
      <vt:lpstr>Guillotine Patterns Generation</vt:lpstr>
      <vt:lpstr>Free Patterns Generation</vt:lpstr>
      <vt:lpstr>Free Patterns Generation</vt:lpstr>
      <vt:lpstr>Free Patterns Generation</vt:lpstr>
      <vt:lpstr>Value correction </vt:lpstr>
      <vt:lpstr>Results from paper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heuristic for the two-dimensional bin-packing problem</dc:title>
  <dc:creator>ghu</dc:creator>
  <cp:lastModifiedBy>ghu</cp:lastModifiedBy>
  <cp:revision>24</cp:revision>
  <dcterms:created xsi:type="dcterms:W3CDTF">2017-12-07T15:18:14Z</dcterms:created>
  <dcterms:modified xsi:type="dcterms:W3CDTF">2017-12-07T20:18:02Z</dcterms:modified>
</cp:coreProperties>
</file>