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02" r:id="rId31"/>
    <p:sldId id="303" r:id="rId32"/>
    <p:sldId id="304" r:id="rId33"/>
    <p:sldId id="301" r:id="rId34"/>
    <p:sldId id="290" r:id="rId35"/>
    <p:sldId id="291" r:id="rId36"/>
    <p:sldId id="306" r:id="rId37"/>
    <p:sldId id="307" r:id="rId38"/>
    <p:sldId id="308" r:id="rId39"/>
    <p:sldId id="309" r:id="rId4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700"/>
    <a:srgbClr val="1F1F1F"/>
    <a:srgbClr val="474747"/>
    <a:srgbClr val="E09E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21" autoAdjust="0"/>
    <p:restoredTop sz="94660"/>
  </p:normalViewPr>
  <p:slideViewPr>
    <p:cSldViewPr>
      <p:cViewPr>
        <p:scale>
          <a:sx n="100" d="100"/>
          <a:sy n="100" d="100"/>
        </p:scale>
        <p:origin x="-2118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60FB9-EB56-4242-9A7F-819CE4EF0BCE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AF67E-E3C9-4B5B-B631-7F98FEE96E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AF67E-E3C9-4B5B-B631-7F98FEE96E5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60F2-4349-432C-B52E-2DDD42716A2A}" type="datetimeFigureOut">
              <a:rPr lang="es-ES" smtClean="0"/>
              <a:pPr/>
              <a:t>19/01/2012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357686" y="1857364"/>
            <a:ext cx="3671886" cy="1470025"/>
          </a:xfrm>
        </p:spPr>
        <p:txBody>
          <a:bodyPr/>
          <a:lstStyle/>
          <a:p>
            <a:r>
              <a:rPr lang="es-ES" dirty="0" smtClean="0">
                <a:solidFill>
                  <a:srgbClr val="E09E01"/>
                </a:solidFill>
              </a:rPr>
              <a:t>Doctrine</a:t>
            </a:r>
            <a:endParaRPr lang="es-ES" dirty="0">
              <a:solidFill>
                <a:srgbClr val="E09E0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868" y="3605226"/>
            <a:ext cx="5281618" cy="1752600"/>
          </a:xfrm>
        </p:spPr>
        <p:txBody>
          <a:bodyPr>
            <a:noAutofit/>
          </a:bodyPr>
          <a:lstStyle/>
          <a:p>
            <a:r>
              <a:rPr lang="es-ES" b="1" dirty="0" smtClean="0">
                <a:solidFill>
                  <a:srgbClr val="474747"/>
                </a:solidFill>
              </a:rPr>
              <a:t>Integración: Zend + Doctrine 2</a:t>
            </a:r>
            <a:endParaRPr lang="es-ES" b="1" dirty="0">
              <a:solidFill>
                <a:srgbClr val="474747"/>
              </a:solidFill>
            </a:endParaRPr>
          </a:p>
          <a:p>
            <a:r>
              <a:rPr lang="es-PE" dirty="0" smtClean="0"/>
              <a:t>ORM</a:t>
            </a:r>
          </a:p>
          <a:p>
            <a:r>
              <a:rPr lang="es-PE" dirty="0" smtClean="0"/>
              <a:t>DBAL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527436" y="5774312"/>
            <a:ext cx="3003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Instructor: Ernesto Anaya Ruiz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57158" y="357166"/>
            <a:ext cx="807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362700"/>
                </a:solidFill>
              </a:rPr>
              <a:t>Desarrollo Web Profesional</a:t>
            </a:r>
            <a:br>
              <a:rPr lang="es-ES" sz="4000" b="1" dirty="0" smtClean="0">
                <a:solidFill>
                  <a:srgbClr val="362700"/>
                </a:solidFill>
              </a:rPr>
            </a:br>
            <a:r>
              <a:rPr lang="es-ES" sz="4000" b="1" dirty="0" smtClean="0">
                <a:solidFill>
                  <a:srgbClr val="362700"/>
                </a:solidFill>
              </a:rPr>
              <a:t>con PHP y </a:t>
            </a:r>
            <a:r>
              <a:rPr lang="es-ES" sz="4000" b="1" dirty="0" err="1" smtClean="0">
                <a:solidFill>
                  <a:srgbClr val="362700"/>
                </a:solidFill>
              </a:rPr>
              <a:t>Zend</a:t>
            </a:r>
            <a:r>
              <a:rPr lang="es-ES" sz="4000" b="1" dirty="0" smtClean="0">
                <a:solidFill>
                  <a:srgbClr val="362700"/>
                </a:solidFill>
              </a:rPr>
              <a:t> Framework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119897" y="5988626"/>
            <a:ext cx="2166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ernestex@gmail.com</a:t>
            </a:r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33" y="4071942"/>
            <a:ext cx="297105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D:\texai\_zend\_slides\07-pl\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743" y="2428868"/>
            <a:ext cx="3677629" cy="117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>
            <a:normAutofit fontScale="85000" lnSpcReduction="20000"/>
          </a:bodyPr>
          <a:lstStyle/>
          <a:p>
            <a:r>
              <a:rPr lang="es-PE" b="1" dirty="0" smtClean="0">
                <a:solidFill>
                  <a:schemeClr val="accent2"/>
                </a:solidFill>
              </a:rPr>
              <a:t>Entidades</a:t>
            </a:r>
          </a:p>
          <a:p>
            <a:pPr lvl="1"/>
            <a:r>
              <a:rPr lang="es-PE" dirty="0" smtClean="0"/>
              <a:t>Dominio persistente ligero</a:t>
            </a:r>
          </a:p>
          <a:p>
            <a:pPr lvl="1"/>
            <a:r>
              <a:rPr lang="es-PE" dirty="0" smtClean="0"/>
              <a:t>Clases PHP regulares</a:t>
            </a:r>
          </a:p>
          <a:p>
            <a:pPr lvl="1"/>
            <a:r>
              <a:rPr lang="es-PE" dirty="0" smtClean="0"/>
              <a:t>No extienden ninguna clase base de doctrine</a:t>
            </a:r>
          </a:p>
          <a:p>
            <a:pPr lvl="1"/>
            <a:r>
              <a:rPr lang="es-PE" dirty="0" smtClean="0"/>
              <a:t>No pueden ser </a:t>
            </a:r>
            <a:r>
              <a:rPr lang="es-PE" i="1" dirty="0" smtClean="0"/>
              <a:t>final </a:t>
            </a:r>
            <a:r>
              <a:rPr lang="es-PE" i="1" dirty="0" err="1" smtClean="0"/>
              <a:t>class</a:t>
            </a:r>
            <a:r>
              <a:rPr lang="es-PE" dirty="0" smtClean="0"/>
              <a:t> ni tener métodos finales</a:t>
            </a:r>
          </a:p>
          <a:p>
            <a:pPr lvl="1"/>
            <a:r>
              <a:rPr lang="es-PE" dirty="0" smtClean="0"/>
              <a:t>Pueden ser entidades clases abstractas y concretas</a:t>
            </a:r>
          </a:p>
          <a:p>
            <a:pPr lvl="1"/>
            <a:r>
              <a:rPr lang="es-PE" dirty="0" smtClean="0"/>
              <a:t>Entidades pueden extender de otras clases entidades o de clases no-entidades</a:t>
            </a:r>
          </a:p>
          <a:p>
            <a:pPr lvl="1"/>
            <a:r>
              <a:rPr lang="es-PE" dirty="0" smtClean="0"/>
              <a:t>Clases no-Entidades pueden extender de entidades.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043113"/>
          </a:xfrm>
        </p:spPr>
        <p:txBody>
          <a:bodyPr>
            <a:normAutofit/>
          </a:bodyPr>
          <a:lstStyle/>
          <a:p>
            <a:r>
              <a:rPr lang="es-PE" dirty="0" smtClean="0"/>
              <a:t>No requerida clase base</a:t>
            </a:r>
          </a:p>
          <a:p>
            <a:r>
              <a:rPr lang="es-PE" dirty="0" smtClean="0"/>
              <a:t>Valores almacenados en propiedades</a:t>
            </a:r>
          </a:p>
          <a:p>
            <a:r>
              <a:rPr lang="es-PE" dirty="0" smtClean="0"/>
              <a:t>Persistencia es hecha transparentemente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214546" y="3500438"/>
            <a:ext cx="442915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4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Entidades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Usuario </a:t>
            </a:r>
            <a:b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{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4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$id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4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$nombre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>
            <a:normAutofit fontScale="92500" lnSpcReduction="10000"/>
          </a:bodyPr>
          <a:lstStyle/>
          <a:p>
            <a:r>
              <a:rPr lang="es-PE" b="1" dirty="0" smtClean="0">
                <a:solidFill>
                  <a:schemeClr val="accent2"/>
                </a:solidFill>
              </a:rPr>
              <a:t>El </a:t>
            </a:r>
            <a:r>
              <a:rPr lang="es-PE" b="1" dirty="0" err="1" smtClean="0">
                <a:solidFill>
                  <a:schemeClr val="accent2"/>
                </a:solidFill>
              </a:rPr>
              <a:t>EntityManager</a:t>
            </a:r>
            <a:endParaRPr lang="es-PE" b="1" dirty="0" smtClean="0">
              <a:solidFill>
                <a:schemeClr val="accent2"/>
              </a:solidFill>
            </a:endParaRPr>
          </a:p>
          <a:p>
            <a:pPr lvl="1"/>
            <a:r>
              <a:rPr lang="es-PE" dirty="0" smtClean="0"/>
              <a:t>Punto central de acceso a la funcionalidad del ORM provista por Doctrine2</a:t>
            </a:r>
          </a:p>
          <a:p>
            <a:pPr lvl="1"/>
            <a:r>
              <a:rPr lang="es-PE" dirty="0" smtClean="0"/>
              <a:t>Emplea una estrategia transaccional de escritura por detrás, lo cual hace que la ejecución de </a:t>
            </a:r>
            <a:r>
              <a:rPr lang="es-PE" dirty="0" err="1" smtClean="0"/>
              <a:t>quieries</a:t>
            </a:r>
            <a:r>
              <a:rPr lang="es-PE" dirty="0" smtClean="0"/>
              <a:t> se realice de la manera más eficiente.</a:t>
            </a:r>
          </a:p>
          <a:p>
            <a:pPr lvl="1"/>
            <a:r>
              <a:rPr lang="es-PE" dirty="0" smtClean="0"/>
              <a:t>Ejecuta al final de la transacción para que todos los </a:t>
            </a:r>
            <a:r>
              <a:rPr lang="es-PE" dirty="0" err="1" smtClean="0"/>
              <a:t>write-locks</a:t>
            </a:r>
            <a:r>
              <a:rPr lang="es-PE" dirty="0" smtClean="0"/>
              <a:t> se liberen rápidamente.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s-PE" dirty="0" smtClean="0"/>
              <a:t>Mapeando Entidades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714380"/>
          </a:xfrm>
        </p:spPr>
        <p:txBody>
          <a:bodyPr>
            <a:normAutofit/>
          </a:bodyPr>
          <a:lstStyle/>
          <a:p>
            <a:r>
              <a:rPr lang="es-PE" dirty="0" smtClean="0"/>
              <a:t>Mapeo por anotaciones: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85720" y="2072240"/>
            <a:ext cx="85725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0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0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Entidades</a:t>
            </a: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* @</a:t>
            </a:r>
            <a:r>
              <a:rPr lang="es-E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@</a:t>
            </a:r>
            <a:r>
              <a:rPr lang="es-E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="usuarios") </a:t>
            </a:r>
            <a:b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*/ </a:t>
            </a:r>
            <a:b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0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Usuario </a:t>
            </a:r>
            <a:br>
              <a:rPr lang="es-ES" sz="20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{ </a:t>
            </a:r>
            <a:b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 @Id @</a:t>
            </a:r>
            <a:r>
              <a:rPr lang="es-E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 @</a:t>
            </a:r>
            <a:r>
              <a:rPr lang="es-E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GeneratedValue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*/ </a:t>
            </a:r>
            <a:b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0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0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$id</a:t>
            </a: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 </a:t>
            </a:r>
            <a:b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 @</a:t>
            </a:r>
            <a:r>
              <a:rPr lang="es-E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=50) */ </a:t>
            </a:r>
            <a:b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0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0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$nombre</a:t>
            </a: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0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96908"/>
          </a:xfrm>
        </p:spPr>
        <p:txBody>
          <a:bodyPr/>
          <a:lstStyle/>
          <a:p>
            <a:r>
              <a:rPr lang="es-PE" dirty="0" smtClean="0"/>
              <a:t>Mapeando Entidades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85804" y="1857364"/>
            <a:ext cx="8229600" cy="4071966"/>
          </a:xfrm>
        </p:spPr>
        <p:txBody>
          <a:bodyPr>
            <a:noAutofit/>
          </a:bodyPr>
          <a:lstStyle/>
          <a:p>
            <a:r>
              <a:rPr lang="es-PE" sz="3600" dirty="0" smtClean="0"/>
              <a:t>Mapeo por:</a:t>
            </a:r>
          </a:p>
          <a:p>
            <a:pPr lvl="1"/>
            <a:r>
              <a:rPr lang="es-PE" sz="3600" dirty="0" smtClean="0"/>
              <a:t>Anotaciones</a:t>
            </a:r>
          </a:p>
          <a:p>
            <a:pPr lvl="1"/>
            <a:r>
              <a:rPr lang="es-PE" sz="3600" dirty="0" err="1" smtClean="0"/>
              <a:t>Yaml</a:t>
            </a:r>
            <a:endParaRPr lang="es-PE" sz="3600" dirty="0" smtClean="0"/>
          </a:p>
          <a:p>
            <a:pPr lvl="1"/>
            <a:r>
              <a:rPr lang="es-PE" sz="3600" dirty="0" smtClean="0"/>
              <a:t>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96908"/>
          </a:xfrm>
        </p:spPr>
        <p:txBody>
          <a:bodyPr/>
          <a:lstStyle/>
          <a:p>
            <a:r>
              <a:rPr lang="es-PE" dirty="0" err="1" smtClean="0"/>
              <a:t>Mapping</a:t>
            </a:r>
            <a:r>
              <a:rPr lang="es-PE" dirty="0" smtClean="0"/>
              <a:t> Performance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85804" y="1857364"/>
            <a:ext cx="8229600" cy="4071966"/>
          </a:xfrm>
        </p:spPr>
        <p:txBody>
          <a:bodyPr>
            <a:noAutofit/>
          </a:bodyPr>
          <a:lstStyle/>
          <a:p>
            <a:r>
              <a:rPr lang="es-PE" sz="3600" dirty="0" smtClean="0"/>
              <a:t>Solo se </a:t>
            </a:r>
            <a:r>
              <a:rPr lang="es-PE" sz="3600" dirty="0" err="1" smtClean="0"/>
              <a:t>parsea</a:t>
            </a:r>
            <a:r>
              <a:rPr lang="es-PE" sz="3600" dirty="0" smtClean="0"/>
              <a:t> una vez</a:t>
            </a:r>
          </a:p>
          <a:p>
            <a:r>
              <a:rPr lang="es-PE" sz="3600" dirty="0" smtClean="0"/>
              <a:t>Almacenadas en Cache usando un caché driver configurado</a:t>
            </a:r>
          </a:p>
          <a:p>
            <a:r>
              <a:rPr lang="es-PE" sz="3600" dirty="0" err="1" smtClean="0"/>
              <a:t>Requests</a:t>
            </a:r>
            <a:r>
              <a:rPr lang="es-PE" sz="3600" dirty="0" smtClean="0"/>
              <a:t> subsecuentes obtienen la información del caché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s-PE" dirty="0" smtClean="0"/>
              <a:t>Trabajando con objetos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714380"/>
          </a:xfrm>
        </p:spPr>
        <p:txBody>
          <a:bodyPr>
            <a:normAutofit fontScale="85000" lnSpcReduction="10000"/>
          </a:bodyPr>
          <a:lstStyle/>
          <a:p>
            <a:r>
              <a:rPr lang="es-PE" dirty="0" smtClean="0"/>
              <a:t>Usar $</a:t>
            </a:r>
            <a:r>
              <a:rPr lang="es-PE" dirty="0" err="1" smtClean="0"/>
              <a:t>em</a:t>
            </a:r>
            <a:r>
              <a:rPr lang="es-PE" dirty="0" smtClean="0"/>
              <a:t> para manejar la persistencia de las entidades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85720" y="2072240"/>
            <a:ext cx="857256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 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 new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Usuario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setNombre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"Kevin 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Mitnick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persist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flush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 </a:t>
            </a:r>
            <a:r>
              <a:rPr lang="es-ES" sz="28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ejecución</a:t>
            </a:r>
            <a:endParaRPr lang="es-E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s-PE" dirty="0" smtClean="0"/>
              <a:t>Trabajando con objetos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714380"/>
          </a:xfrm>
        </p:spPr>
        <p:txBody>
          <a:bodyPr>
            <a:normAutofit/>
          </a:bodyPr>
          <a:lstStyle/>
          <a:p>
            <a:r>
              <a:rPr lang="es-PE" dirty="0" smtClean="0"/>
              <a:t>Actualizar un objeto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85720" y="2072240"/>
            <a:ext cx="857256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$_usuario 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 </a:t>
            </a: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getRepository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'Usuario'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'nombre'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'Kevin'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));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$_usuario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setNickname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4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Condor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flush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 </a:t>
            </a:r>
            <a:r>
              <a:rPr lang="es-ES" sz="24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ejecución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s-PE" dirty="0" smtClean="0"/>
              <a:t>Trabajando con objetos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714380"/>
          </a:xfrm>
        </p:spPr>
        <p:txBody>
          <a:bodyPr>
            <a:normAutofit/>
          </a:bodyPr>
          <a:lstStyle/>
          <a:p>
            <a:r>
              <a:rPr lang="es-PE" dirty="0" smtClean="0"/>
              <a:t>Removiendo un objeto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85720" y="2072240"/>
            <a:ext cx="857256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$_usuario 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 </a:t>
            </a: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getRepository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'Usuario'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'nombre'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'Kevin'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));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$_usuario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flush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 </a:t>
            </a:r>
            <a:r>
              <a:rPr lang="es-ES" sz="24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ejecución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cap="none" dirty="0" smtClean="0">
                <a:solidFill>
                  <a:srgbClr val="362700"/>
                </a:solidFill>
              </a:rPr>
              <a:t>Transacciones</a:t>
            </a:r>
            <a:endParaRPr lang="es-ES" cap="none" dirty="0">
              <a:solidFill>
                <a:srgbClr val="362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cap="none" dirty="0" smtClean="0">
                <a:solidFill>
                  <a:srgbClr val="362700"/>
                </a:solidFill>
              </a:rPr>
              <a:t>¿Que es Doctrine?</a:t>
            </a:r>
            <a:endParaRPr lang="es-ES" cap="none" dirty="0">
              <a:solidFill>
                <a:srgbClr val="362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796908"/>
          </a:xfrm>
        </p:spPr>
        <p:txBody>
          <a:bodyPr/>
          <a:lstStyle/>
          <a:p>
            <a:r>
              <a:rPr lang="es-ES" dirty="0" smtClean="0"/>
              <a:t>Implícita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85720" y="1677779"/>
            <a:ext cx="857256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 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 new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Usuario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setNombre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‘José'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persist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</a:t>
            </a:r>
            <a:r>
              <a:rPr lang="es-ES" sz="28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EntityManager#flush</a:t>
            </a:r>
            <a:r>
              <a:rPr lang="es-ES" sz="28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() realiza </a:t>
            </a:r>
            <a:br>
              <a:rPr lang="es-ES" sz="28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transacciones transparentes </a:t>
            </a:r>
            <a:br>
              <a:rPr lang="es-ES" sz="28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flush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endParaRPr lang="es-E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s-ES" dirty="0" smtClean="0"/>
              <a:t>Explícita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85720" y="1064201"/>
            <a:ext cx="8572560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suspende el auto-</a:t>
            </a:r>
            <a:r>
              <a:rPr lang="es-ES" sz="2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s-ES" sz="2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s-ES" sz="2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()-&gt;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beginTransaction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try {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varias operaciones </a:t>
            </a:r>
            <a:br>
              <a:rPr lang="es-ES" sz="2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 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new </a:t>
            </a: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Usuario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setNombre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6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‘José'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flush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()-&gt;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 catch (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 $e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 {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()-&gt;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rollback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6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s-ES" sz="2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796908"/>
          </a:xfrm>
        </p:spPr>
        <p:txBody>
          <a:bodyPr/>
          <a:lstStyle/>
          <a:p>
            <a:r>
              <a:rPr lang="es-ES" dirty="0" err="1" smtClean="0"/>
              <a:t>Clusure</a:t>
            </a:r>
            <a:r>
              <a:rPr lang="es-ES" dirty="0" smtClean="0"/>
              <a:t> (PHP 5.3+)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85720" y="1677779"/>
            <a:ext cx="857256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transactional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){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8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varias operaciones </a:t>
            </a:r>
            <a:br>
              <a:rPr lang="es-ES" sz="28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 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new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Usuario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setNombre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‘José'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persist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}); </a:t>
            </a:r>
            <a:endParaRPr lang="es-E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cap="none" dirty="0" smtClean="0">
                <a:solidFill>
                  <a:srgbClr val="362700"/>
                </a:solidFill>
              </a:rPr>
              <a:t>DQL</a:t>
            </a:r>
            <a:endParaRPr lang="es-ES" cap="none" dirty="0">
              <a:solidFill>
                <a:srgbClr val="362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96908"/>
          </a:xfrm>
        </p:spPr>
        <p:txBody>
          <a:bodyPr/>
          <a:lstStyle/>
          <a:p>
            <a:r>
              <a:rPr lang="es-PE" dirty="0" smtClean="0"/>
              <a:t>Doctrine </a:t>
            </a:r>
            <a:r>
              <a:rPr lang="es-PE" dirty="0" err="1" smtClean="0"/>
              <a:t>Query</a:t>
            </a:r>
            <a:r>
              <a:rPr lang="es-PE" dirty="0" smtClean="0"/>
              <a:t> </a:t>
            </a:r>
            <a:r>
              <a:rPr lang="es-PE" dirty="0" err="1" smtClean="0"/>
              <a:t>Language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85804" y="1857364"/>
            <a:ext cx="8229600" cy="4071966"/>
          </a:xfrm>
        </p:spPr>
        <p:txBody>
          <a:bodyPr>
            <a:noAutofit/>
          </a:bodyPr>
          <a:lstStyle/>
          <a:p>
            <a:r>
              <a:rPr lang="es-PE" sz="3600" dirty="0" smtClean="0"/>
              <a:t>Muy similar a HQL (</a:t>
            </a:r>
            <a:r>
              <a:rPr lang="es-PE" sz="3600" dirty="0" err="1" smtClean="0"/>
              <a:t>Hibernate</a:t>
            </a:r>
            <a:r>
              <a:rPr lang="es-PE" sz="3600" dirty="0" smtClean="0"/>
              <a:t> </a:t>
            </a:r>
            <a:r>
              <a:rPr lang="es-PE" sz="3600" dirty="0" err="1" smtClean="0"/>
              <a:t>Query</a:t>
            </a:r>
            <a:r>
              <a:rPr lang="es-PE" sz="3600" dirty="0" smtClean="0"/>
              <a:t> </a:t>
            </a:r>
            <a:r>
              <a:rPr lang="es-PE" sz="3600" dirty="0" err="1" smtClean="0"/>
              <a:t>Language</a:t>
            </a:r>
            <a:r>
              <a:rPr lang="es-PE" sz="3600" dirty="0" smtClean="0"/>
              <a:t>) y a JPQL (Java </a:t>
            </a:r>
            <a:r>
              <a:rPr lang="es-PE" sz="3600" dirty="0" err="1" smtClean="0"/>
              <a:t>Persistence</a:t>
            </a:r>
            <a:r>
              <a:rPr lang="es-PE" sz="3600" dirty="0" smtClean="0"/>
              <a:t> </a:t>
            </a:r>
            <a:r>
              <a:rPr lang="es-PE" sz="3600" dirty="0" err="1" smtClean="0"/>
              <a:t>Query</a:t>
            </a:r>
            <a:r>
              <a:rPr lang="es-PE" sz="3600" dirty="0" smtClean="0"/>
              <a:t> </a:t>
            </a:r>
            <a:r>
              <a:rPr lang="es-PE" sz="3600" dirty="0" err="1" smtClean="0"/>
              <a:t>Language</a:t>
            </a:r>
            <a:r>
              <a:rPr lang="es-PE" sz="3600" dirty="0" smtClean="0"/>
              <a:t>).</a:t>
            </a:r>
          </a:p>
          <a:p>
            <a:r>
              <a:rPr lang="es-PE" sz="3600" dirty="0" smtClean="0"/>
              <a:t>DQL provee poderosas capacidades de consulta sobre los objetos del dominio.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42844" y="1357298"/>
            <a:ext cx="88582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 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"SELECT u FROM </a:t>
            </a:r>
            <a:r>
              <a:rPr lang="es-ES" sz="24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s-ES" sz="24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 u"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$usuarios 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4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4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s-ES" sz="24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2844" y="3682561"/>
            <a:ext cx="885828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createQueryBuilder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    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'u'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    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Usuario'</a:t>
            </a:r>
            <a:r>
              <a:rPr lang="es-ES" sz="28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'u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 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getQuery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$usuarios 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es-E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96908"/>
          </a:xfrm>
        </p:spPr>
        <p:txBody>
          <a:bodyPr/>
          <a:lstStyle/>
          <a:p>
            <a:r>
              <a:rPr lang="es-PE" dirty="0" smtClean="0"/>
              <a:t>Doctrine </a:t>
            </a:r>
            <a:r>
              <a:rPr lang="es-PE" dirty="0" err="1" smtClean="0"/>
              <a:t>Query</a:t>
            </a:r>
            <a:r>
              <a:rPr lang="es-PE" dirty="0" smtClean="0"/>
              <a:t> </a:t>
            </a:r>
            <a:r>
              <a:rPr lang="es-PE" dirty="0" err="1" smtClean="0"/>
              <a:t>Language</a:t>
            </a:r>
            <a:endParaRPr lang="es-ES" dirty="0"/>
          </a:p>
        </p:txBody>
      </p:sp>
      <p:sp>
        <p:nvSpPr>
          <p:cNvPr id="8" name="2 Título"/>
          <p:cNvSpPr txBox="1">
            <a:spLocks/>
          </p:cNvSpPr>
          <p:nvPr/>
        </p:nvSpPr>
        <p:spPr>
          <a:xfrm>
            <a:off x="457200" y="277496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QueryBuilder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42844" y="1986685"/>
            <a:ext cx="88582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7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 </a:t>
            </a: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7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7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7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 </a:t>
            </a:r>
            <a:b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7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"SELECT u, g FROM Usuario u "</a:t>
            </a: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. </a:t>
            </a:r>
            <a:b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7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"LEFT JOIN </a:t>
            </a:r>
            <a:r>
              <a:rPr lang="es-ES" sz="27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u.Grupos</a:t>
            </a:r>
            <a:r>
              <a:rPr lang="es-ES" sz="27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 g " </a:t>
            </a: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. </a:t>
            </a:r>
            <a:b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7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"ORDER BY </a:t>
            </a:r>
            <a:r>
              <a:rPr lang="es-ES" sz="27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u.nombre</a:t>
            </a:r>
            <a:r>
              <a:rPr lang="es-ES" sz="27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 ASC, </a:t>
            </a:r>
            <a:r>
              <a:rPr lang="es-ES" sz="27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g,nombre</a:t>
            </a:r>
            <a:r>
              <a:rPr lang="es-ES" sz="27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 ASC" </a:t>
            </a:r>
            <a:br>
              <a:rPr lang="es-ES" sz="27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7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$usuarios </a:t>
            </a: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7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</a:t>
            </a: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7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s-ES" sz="27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es-ES" sz="2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2 Título"/>
          <p:cNvSpPr txBox="1">
            <a:spLocks/>
          </p:cNvSpPr>
          <p:nvPr/>
        </p:nvSpPr>
        <p:spPr>
          <a:xfrm>
            <a:off x="457200" y="500042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Doctrine Query Language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42844" y="1244632"/>
            <a:ext cx="885828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createQueryBuilder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    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u'</a:t>
            </a:r>
            <a:r>
              <a:rPr lang="es-ES" sz="28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'g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    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Usuario'</a:t>
            </a:r>
            <a:r>
              <a:rPr lang="es-ES" sz="28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'u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    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leftJoin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u.Grupos'</a:t>
            </a:r>
            <a:r>
              <a:rPr lang="es-ES" sz="28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'g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    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u.nombre'</a:t>
            </a:r>
            <a:r>
              <a:rPr lang="es-ES" sz="28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'ASC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    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addOrderBy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g.nombre'</a:t>
            </a:r>
            <a:r>
              <a:rPr lang="es-ES" sz="28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28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'ASC</a:t>
            </a:r>
            <a:r>
              <a:rPr lang="es-ES" sz="28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 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getQuery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$usuarios 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8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8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s-ES" sz="28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es-ES" sz="2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 txBox="1">
            <a:spLocks/>
          </p:cNvSpPr>
          <p:nvPr/>
        </p:nvSpPr>
        <p:spPr>
          <a:xfrm>
            <a:off x="457200" y="28572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QueryBuilder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42844" y="1572316"/>
            <a:ext cx="8858280" cy="2785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$usuarios 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5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5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$usuarios 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as </a:t>
            </a:r>
            <a:r>
              <a:rPr lang="es-ES" sz="2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){ </a:t>
            </a:r>
            <a:b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... </a:t>
            </a:r>
            <a:br>
              <a:rPr lang="es-ES" sz="2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500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$usuario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5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getGrupos</a:t>
            </a:r>
            <a:r>
              <a:rPr lang="es-ES" sz="2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as </a:t>
            </a:r>
            <a:r>
              <a:rPr lang="es-ES" sz="2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$grupo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){ </a:t>
            </a:r>
            <a:b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s-ES" sz="2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// ... </a:t>
            </a:r>
            <a:br>
              <a:rPr lang="es-ES" sz="2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 </a:t>
            </a:r>
            <a:b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s-ES" sz="2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 txBox="1">
            <a:spLocks/>
          </p:cNvSpPr>
          <p:nvPr/>
        </p:nvSpPr>
        <p:spPr>
          <a:xfrm>
            <a:off x="457200" y="28572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4400" dirty="0" smtClean="0">
                <a:latin typeface="+mj-lt"/>
                <a:ea typeface="+mj-ea"/>
                <a:cs typeface="+mj-cs"/>
              </a:rPr>
              <a:t>Iterando Resultados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cap="none" dirty="0" smtClean="0">
                <a:solidFill>
                  <a:srgbClr val="362700"/>
                </a:solidFill>
              </a:rPr>
              <a:t>Entidades Anotadas (Ejemplos)</a:t>
            </a:r>
            <a:endParaRPr lang="es-ES" cap="none" dirty="0">
              <a:solidFill>
                <a:srgbClr val="362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¿Que es Doctrine?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Proyecto Open </a:t>
            </a:r>
            <a:r>
              <a:rPr lang="es-ES" dirty="0" err="1" smtClean="0"/>
              <a:t>source</a:t>
            </a:r>
            <a:r>
              <a:rPr lang="es-ES" dirty="0" smtClean="0"/>
              <a:t>, empezó en el 2006</a:t>
            </a:r>
          </a:p>
          <a:p>
            <a:r>
              <a:rPr lang="es-PE" dirty="0" smtClean="0"/>
              <a:t>Especializado en funcionalidad de bases de datos:</a:t>
            </a:r>
          </a:p>
          <a:p>
            <a:pPr lvl="1"/>
            <a:r>
              <a:rPr lang="es-PE" dirty="0" err="1" smtClean="0"/>
              <a:t>Database</a:t>
            </a:r>
            <a:r>
              <a:rPr lang="es-PE" dirty="0" smtClean="0"/>
              <a:t> </a:t>
            </a:r>
            <a:r>
              <a:rPr lang="es-PE" dirty="0" err="1" smtClean="0"/>
              <a:t>Abstraction</a:t>
            </a:r>
            <a:r>
              <a:rPr lang="es-PE" dirty="0" smtClean="0"/>
              <a:t> </a:t>
            </a:r>
            <a:r>
              <a:rPr lang="es-PE" dirty="0" err="1" smtClean="0"/>
              <a:t>Layer</a:t>
            </a:r>
            <a:r>
              <a:rPr lang="es-PE" dirty="0" smtClean="0"/>
              <a:t> (DBAL)</a:t>
            </a:r>
          </a:p>
          <a:p>
            <a:pPr lvl="1"/>
            <a:r>
              <a:rPr lang="es-PE" dirty="0" err="1" smtClean="0"/>
              <a:t>Object</a:t>
            </a:r>
            <a:r>
              <a:rPr lang="es-PE" dirty="0" smtClean="0"/>
              <a:t> </a:t>
            </a:r>
            <a:r>
              <a:rPr lang="es-PE" dirty="0" err="1" smtClean="0"/>
              <a:t>Relational</a:t>
            </a:r>
            <a:r>
              <a:rPr lang="es-PE" dirty="0" smtClean="0"/>
              <a:t> </a:t>
            </a:r>
            <a:r>
              <a:rPr lang="es-PE" dirty="0" err="1" smtClean="0"/>
              <a:t>Mapper</a:t>
            </a:r>
            <a:r>
              <a:rPr lang="es-PE" dirty="0" smtClean="0"/>
              <a:t> (ORM)</a:t>
            </a:r>
          </a:p>
          <a:p>
            <a:pPr lvl="1"/>
            <a:r>
              <a:rPr lang="es-PE" dirty="0" err="1" smtClean="0"/>
              <a:t>MongoDB</a:t>
            </a:r>
            <a:r>
              <a:rPr lang="es-PE" dirty="0" smtClean="0"/>
              <a:t> </a:t>
            </a:r>
            <a:r>
              <a:rPr lang="es-PE" dirty="0" err="1" smtClean="0"/>
              <a:t>Object</a:t>
            </a:r>
            <a:r>
              <a:rPr lang="es-PE" dirty="0" smtClean="0"/>
              <a:t> </a:t>
            </a:r>
            <a:r>
              <a:rPr lang="es-PE" dirty="0" err="1" smtClean="0"/>
              <a:t>Document</a:t>
            </a:r>
            <a:r>
              <a:rPr lang="es-PE" dirty="0" smtClean="0"/>
              <a:t> Manager (ODM)</a:t>
            </a:r>
          </a:p>
          <a:p>
            <a:pPr lvl="1"/>
            <a:r>
              <a:rPr lang="es-PE" dirty="0" err="1" smtClean="0"/>
              <a:t>CouchDB</a:t>
            </a:r>
            <a:r>
              <a:rPr lang="es-PE" dirty="0" smtClean="0"/>
              <a:t> </a:t>
            </a:r>
            <a:r>
              <a:rPr lang="es-PE" dirty="0" err="1" smtClean="0"/>
              <a:t>Object</a:t>
            </a:r>
            <a:r>
              <a:rPr lang="es-PE" dirty="0" smtClean="0"/>
              <a:t> </a:t>
            </a:r>
            <a:r>
              <a:rPr lang="es-PE" dirty="0" err="1" smtClean="0"/>
              <a:t>Document</a:t>
            </a:r>
            <a:r>
              <a:rPr lang="es-PE" dirty="0" smtClean="0"/>
              <a:t> Manager (ODM)</a:t>
            </a:r>
          </a:p>
          <a:p>
            <a:pPr lvl="1"/>
            <a:r>
              <a:rPr lang="es-PE" dirty="0" err="1" smtClean="0"/>
              <a:t>Database</a:t>
            </a:r>
            <a:r>
              <a:rPr lang="es-PE" dirty="0" smtClean="0"/>
              <a:t> </a:t>
            </a:r>
            <a:r>
              <a:rPr lang="es-PE" dirty="0" err="1" smtClean="0"/>
              <a:t>Migrations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28588" y="200002"/>
            <a:ext cx="8858280" cy="609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namespace </a:t>
            </a:r>
            <a:r>
              <a:rPr lang="en-US" sz="1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Models</a:t>
            </a: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* @Entity(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repositoryClass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="Models\Entity\Repository\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CategoriaRepository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*/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class </a:t>
            </a:r>
            <a:r>
              <a:rPr lang="en-US" sz="15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Categoria</a:t>
            </a:r>
            <a:r>
              <a:rPr lang="en-US" sz="1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@Id @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GeneratedValue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@Column(type="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bigint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integer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protected </a:t>
            </a:r>
            <a:r>
              <a:rPr lang="en-US" sz="1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$id</a:t>
            </a: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@Column(type="string", length=250)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string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protected </a:t>
            </a:r>
            <a:r>
              <a:rPr lang="en-US" sz="1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$name</a:t>
            </a: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OneToMany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targetEntity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Fabricante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", 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mappedBy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Categoria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\Doctrine\Common\Collections\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ArrayCollection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protected </a:t>
            </a:r>
            <a:r>
              <a:rPr lang="en-US" sz="15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5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Fabricantes</a:t>
            </a: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s-ES" sz="15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28588" y="200002"/>
            <a:ext cx="8858280" cy="644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namespace </a:t>
            </a:r>
            <a:r>
              <a:rPr lang="en-US" sz="13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Models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3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* @Entity(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repositoryClass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="Models\Entity\Repository\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FabricanteRepository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*/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class </a:t>
            </a:r>
            <a:r>
              <a:rPr lang="en-US" sz="13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Fabricante</a:t>
            </a:r>
            <a:r>
              <a:rPr lang="en-US" sz="13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3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@Id @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GeneratedValue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@Column(type="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bigint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integer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protected </a:t>
            </a:r>
            <a:r>
              <a:rPr lang="en-US" sz="13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$id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ManyToOne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targetEntity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Categoria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", 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inversedBy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Fabricantes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private </a:t>
            </a:r>
            <a:r>
              <a:rPr lang="en-US" sz="13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3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Categoria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OneToMany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targetEntity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Fabricante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", 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mappedBy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Fabricante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\Doctrine\Common\Collections\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ArrayCollection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protected </a:t>
            </a:r>
            <a:r>
              <a:rPr lang="en-US" sz="13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3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Productos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@Column(type="string", length=250)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3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string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protected </a:t>
            </a:r>
            <a:r>
              <a:rPr lang="en-US" sz="13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$name</a:t>
            </a: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28588" y="200002"/>
            <a:ext cx="8858280" cy="644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namespace </a:t>
            </a:r>
            <a:r>
              <a:rPr lang="en-US" sz="1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Models</a:t>
            </a: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* @Entity(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repositoryClass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="Models\Entity\Repository\</a:t>
            </a:r>
            <a:r>
              <a:rPr lang="en-US" sz="15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ProductoRepository</a:t>
            </a:r>
            <a:r>
              <a:rPr lang="en-US" sz="15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*/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class </a:t>
            </a:r>
            <a:r>
              <a:rPr lang="en-US" sz="1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Producto</a:t>
            </a:r>
            <a:r>
              <a:rPr lang="en-US" sz="1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@Id @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GeneratedValue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@Column(type="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bigint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integer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protected </a:t>
            </a:r>
            <a:r>
              <a:rPr lang="en-US" sz="1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$id</a:t>
            </a: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ManyToOne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targetEntity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Fabricante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", 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inversedBy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Productos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private </a:t>
            </a:r>
            <a:r>
              <a:rPr lang="en-US" sz="1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Fabricante</a:t>
            </a: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@Column(type="string", length=50)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 @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string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 */ </a:t>
            </a:r>
            <a:b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protected </a:t>
            </a:r>
            <a:r>
              <a:rPr lang="en-US" sz="16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$name</a:t>
            </a: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ES" sz="15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cap="none" dirty="0" smtClean="0">
                <a:solidFill>
                  <a:srgbClr val="362700"/>
                </a:solidFill>
              </a:rPr>
              <a:t>Integrando Doctrine2 a </a:t>
            </a:r>
            <a:r>
              <a:rPr lang="es-ES" cap="none" dirty="0" err="1" smtClean="0">
                <a:solidFill>
                  <a:srgbClr val="362700"/>
                </a:solidFill>
              </a:rPr>
              <a:t>Zend</a:t>
            </a:r>
            <a:endParaRPr lang="es-ES" cap="none" dirty="0">
              <a:solidFill>
                <a:srgbClr val="362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14282" y="285728"/>
            <a:ext cx="8686800" cy="796908"/>
          </a:xfrm>
        </p:spPr>
        <p:txBody>
          <a:bodyPr>
            <a:noAutofit/>
          </a:bodyPr>
          <a:lstStyle/>
          <a:p>
            <a:r>
              <a:rPr lang="es-PE" sz="3600" dirty="0" smtClean="0"/>
              <a:t>Integración de Doctrine2 a </a:t>
            </a:r>
            <a:r>
              <a:rPr lang="es-PE" sz="3600" dirty="0" err="1" smtClean="0"/>
              <a:t>Zend</a:t>
            </a:r>
            <a:r>
              <a:rPr lang="es-PE" sz="3600" dirty="0" smtClean="0"/>
              <a:t> Framework</a:t>
            </a:r>
            <a:endParaRPr lang="es-ES" sz="36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85804" y="1357298"/>
            <a:ext cx="8229600" cy="5072098"/>
          </a:xfrm>
        </p:spPr>
        <p:txBody>
          <a:bodyPr>
            <a:noAutofit/>
          </a:bodyPr>
          <a:lstStyle/>
          <a:p>
            <a:r>
              <a:rPr lang="es-PE" dirty="0" smtClean="0"/>
              <a:t>Incluir Doctrine2 a nuestro </a:t>
            </a:r>
            <a:r>
              <a:rPr lang="es-PE" dirty="0" err="1" smtClean="0"/>
              <a:t>include</a:t>
            </a:r>
            <a:r>
              <a:rPr lang="es-PE" dirty="0" smtClean="0"/>
              <a:t> </a:t>
            </a:r>
            <a:r>
              <a:rPr lang="es-PE" dirty="0" err="1" smtClean="0"/>
              <a:t>path</a:t>
            </a:r>
            <a:endParaRPr lang="es-PE" dirty="0" smtClean="0"/>
          </a:p>
          <a:p>
            <a:pPr lvl="1"/>
            <a:r>
              <a:rPr lang="es-PE" sz="2400" dirty="0" smtClean="0"/>
              <a:t>Global o del proyecto.</a:t>
            </a:r>
          </a:p>
          <a:p>
            <a:pPr lvl="1"/>
            <a:r>
              <a:rPr lang="es-PE" sz="2400" dirty="0" smtClean="0"/>
              <a:t>Si se incluye globalmente, también en CLI</a:t>
            </a:r>
          </a:p>
          <a:p>
            <a:r>
              <a:rPr lang="es-ES" dirty="0" smtClean="0"/>
              <a:t>Incluir </a:t>
            </a:r>
            <a:r>
              <a:rPr lang="es-ES" dirty="0" err="1" smtClean="0"/>
              <a:t>Bisna</a:t>
            </a:r>
            <a:r>
              <a:rPr lang="es-ES" dirty="0" smtClean="0"/>
              <a:t> en nuestro Library</a:t>
            </a:r>
          </a:p>
          <a:p>
            <a:r>
              <a:rPr lang="es-ES" dirty="0" smtClean="0"/>
              <a:t>Incluir 2 componentes de </a:t>
            </a:r>
            <a:r>
              <a:rPr lang="es-ES" dirty="0" err="1" smtClean="0"/>
              <a:t>symfony</a:t>
            </a:r>
            <a:r>
              <a:rPr lang="es-ES" dirty="0" smtClean="0"/>
              <a:t> (</a:t>
            </a:r>
            <a:r>
              <a:rPr lang="es-ES" dirty="0" err="1" smtClean="0"/>
              <a:t>Console</a:t>
            </a:r>
            <a:r>
              <a:rPr lang="es-ES" dirty="0" smtClean="0"/>
              <a:t> y </a:t>
            </a:r>
            <a:r>
              <a:rPr lang="es-ES" dirty="0" err="1" smtClean="0"/>
              <a:t>Yaml</a:t>
            </a:r>
            <a:r>
              <a:rPr lang="es-ES" dirty="0" smtClean="0"/>
              <a:t>)</a:t>
            </a:r>
          </a:p>
          <a:p>
            <a:r>
              <a:rPr lang="es-ES" dirty="0" smtClean="0"/>
              <a:t>Escribir nuestros modelos con anotaciones</a:t>
            </a:r>
          </a:p>
          <a:p>
            <a:r>
              <a:rPr lang="es-ES" dirty="0" smtClean="0"/>
              <a:t>Agregar al </a:t>
            </a:r>
            <a:r>
              <a:rPr lang="es-ES" dirty="0" err="1" smtClean="0"/>
              <a:t>autoloader</a:t>
            </a:r>
            <a:r>
              <a:rPr lang="es-ES" dirty="0" smtClean="0"/>
              <a:t> de </a:t>
            </a:r>
            <a:r>
              <a:rPr lang="es-ES" dirty="0" err="1" smtClean="0"/>
              <a:t>zend</a:t>
            </a:r>
            <a:r>
              <a:rPr lang="es-ES" dirty="0" smtClean="0"/>
              <a:t> a </a:t>
            </a:r>
            <a:r>
              <a:rPr lang="es-ES" dirty="0" err="1" smtClean="0"/>
              <a:t>Bisna</a:t>
            </a:r>
            <a:r>
              <a:rPr lang="es-ES" dirty="0" smtClean="0"/>
              <a:t> y a </a:t>
            </a:r>
            <a:r>
              <a:rPr lang="es-ES" dirty="0" err="1" smtClean="0"/>
              <a:t>models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14282" y="285728"/>
            <a:ext cx="8686800" cy="796908"/>
          </a:xfrm>
        </p:spPr>
        <p:txBody>
          <a:bodyPr>
            <a:noAutofit/>
          </a:bodyPr>
          <a:lstStyle/>
          <a:p>
            <a:r>
              <a:rPr lang="es-PE" sz="3600" dirty="0" smtClean="0"/>
              <a:t>Integración de Doctrine2 a </a:t>
            </a:r>
            <a:r>
              <a:rPr lang="es-PE" sz="3600" dirty="0" err="1" smtClean="0"/>
              <a:t>Zend</a:t>
            </a:r>
            <a:r>
              <a:rPr lang="es-PE" sz="3600" dirty="0" smtClean="0"/>
              <a:t> Framework</a:t>
            </a:r>
            <a:endParaRPr lang="es-ES" sz="36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85804" y="1357298"/>
            <a:ext cx="8229600" cy="5000660"/>
          </a:xfrm>
        </p:spPr>
        <p:txBody>
          <a:bodyPr>
            <a:noAutofit/>
          </a:bodyPr>
          <a:lstStyle/>
          <a:p>
            <a:r>
              <a:rPr lang="es-ES" dirty="0" smtClean="0"/>
              <a:t>Agregar las configuraciones necesarias a application.ini</a:t>
            </a:r>
          </a:p>
          <a:p>
            <a:r>
              <a:rPr lang="es-PE" dirty="0" smtClean="0"/>
              <a:t>Desde Doctrine CLI:</a:t>
            </a:r>
          </a:p>
          <a:p>
            <a:pPr lvl="1">
              <a:buNone/>
            </a:pPr>
            <a:r>
              <a:rPr lang="es-PE" sz="2600" dirty="0" smtClean="0"/>
              <a:t>// Generar las tablas</a:t>
            </a:r>
          </a:p>
          <a:p>
            <a:pPr lvl="1"/>
            <a:r>
              <a:rPr lang="es-PE" sz="2600" dirty="0" err="1" smtClean="0"/>
              <a:t>orm:schema-tool:create</a:t>
            </a:r>
            <a:r>
              <a:rPr lang="es-PE" sz="2600" dirty="0" smtClean="0"/>
              <a:t>  </a:t>
            </a:r>
          </a:p>
          <a:p>
            <a:pPr>
              <a:buNone/>
            </a:pPr>
            <a:r>
              <a:rPr lang="es-PE" sz="2600" dirty="0" smtClean="0"/>
              <a:t>	// Generar clases Repositorio</a:t>
            </a:r>
          </a:p>
          <a:p>
            <a:pPr lvl="1"/>
            <a:r>
              <a:rPr lang="es-PE" sz="2600" dirty="0" err="1" smtClean="0"/>
              <a:t>orm:generate-repositories</a:t>
            </a:r>
            <a:r>
              <a:rPr lang="es-PE" sz="2600" dirty="0" smtClean="0"/>
              <a:t> ../</a:t>
            </a:r>
            <a:r>
              <a:rPr lang="es-PE" sz="2600" dirty="0" err="1" smtClean="0"/>
              <a:t>library</a:t>
            </a:r>
            <a:endParaRPr lang="es-PE" sz="2600" dirty="0" smtClean="0"/>
          </a:p>
          <a:p>
            <a:pPr>
              <a:buNone/>
            </a:pPr>
            <a:r>
              <a:rPr lang="es-PE" sz="2600" dirty="0" smtClean="0"/>
              <a:t>	// Generar clases Proxy</a:t>
            </a:r>
          </a:p>
          <a:p>
            <a:pPr lvl="1"/>
            <a:r>
              <a:rPr lang="es-PE" sz="2600" dirty="0" err="1" smtClean="0"/>
              <a:t>orm:generate-proxies</a:t>
            </a:r>
            <a:r>
              <a:rPr lang="es-PE" sz="2600" dirty="0" smtClean="0"/>
              <a:t> ../</a:t>
            </a:r>
            <a:r>
              <a:rPr lang="es-PE" sz="2600" dirty="0" err="1" smtClean="0"/>
              <a:t>library</a:t>
            </a:r>
            <a:r>
              <a:rPr lang="es-PE" sz="2600" dirty="0" smtClean="0"/>
              <a:t>/</a:t>
            </a:r>
            <a:r>
              <a:rPr lang="es-PE" sz="2600" dirty="0" err="1" smtClean="0"/>
              <a:t>Models</a:t>
            </a:r>
            <a:r>
              <a:rPr lang="es-PE" sz="2600" dirty="0" smtClean="0"/>
              <a:t>/</a:t>
            </a:r>
            <a:r>
              <a:rPr lang="es-PE" sz="2600" dirty="0" err="1" smtClean="0"/>
              <a:t>Entity</a:t>
            </a:r>
            <a:r>
              <a:rPr lang="es-PE" sz="2600" dirty="0" smtClean="0"/>
              <a:t>/Proxy</a:t>
            </a:r>
          </a:p>
          <a:p>
            <a:endParaRPr lang="es-PE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PE" cap="none" dirty="0" err="1" smtClean="0">
                <a:solidFill>
                  <a:srgbClr val="362700"/>
                </a:solidFill>
              </a:rPr>
              <a:t>execute</a:t>
            </a:r>
            <a:r>
              <a:rPr lang="es-PE" cap="none" dirty="0" smtClean="0">
                <a:solidFill>
                  <a:srgbClr val="362700"/>
                </a:solidFill>
              </a:rPr>
              <a:t>() VS </a:t>
            </a:r>
            <a:r>
              <a:rPr lang="es-PE" cap="none" dirty="0" err="1" smtClean="0">
                <a:solidFill>
                  <a:srgbClr val="362700"/>
                </a:solidFill>
              </a:rPr>
              <a:t>getArrayResult</a:t>
            </a:r>
            <a:r>
              <a:rPr lang="es-PE" cap="none" dirty="0" smtClean="0">
                <a:solidFill>
                  <a:srgbClr val="362700"/>
                </a:solidFill>
              </a:rPr>
              <a:t>()</a:t>
            </a:r>
            <a:endParaRPr lang="es-ES" cap="none" dirty="0">
              <a:solidFill>
                <a:srgbClr val="362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357158" y="1714488"/>
            <a:ext cx="842965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$id 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getParam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'id'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createQueryBuilder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 </a:t>
            </a:r>
            <a:b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-&gt;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'p, f'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-&gt;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"\\Models\\</a:t>
            </a:r>
            <a:r>
              <a:rPr lang="es-ES" sz="22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s-ES" sz="22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\\Producto"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s-ES" sz="22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'p'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-&gt;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leftJoin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200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p.Fabricante</a:t>
            </a:r>
            <a:r>
              <a:rPr lang="es-ES" sz="22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s-ES" sz="22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   -&gt;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andWhere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'f.id = '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$id 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); </a:t>
            </a:r>
            <a:b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 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 </a:t>
            </a: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2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getQuery</a:t>
            </a:r>
            <a: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2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?&gt; </a:t>
            </a:r>
            <a:endParaRPr lang="es-E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Pasando Resultados a la Vista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357158" y="1714488"/>
            <a:ext cx="84296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s-ES" sz="3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s-ES" sz="3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PE" sz="3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...</a:t>
            </a:r>
            <a:endParaRPr lang="es-ES" sz="32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3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3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3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3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Productos 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3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3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3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3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3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3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ProductosArray</a:t>
            </a:r>
            <a:r>
              <a:rPr lang="es-ES" sz="3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3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$q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sz="3200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getArrayResult</a:t>
            </a:r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3200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3200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?&gt; </a:t>
            </a:r>
            <a:endParaRPr lang="es-ES" sz="3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Vista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357158" y="1714488"/>
            <a:ext cx="842965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&lt;!-- $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-&gt;Productos = $q-&gt;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 --&gt; </a:t>
            </a:r>
            <a:b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&lt;h3&gt;Productos&lt;/h3&gt; </a:t>
            </a:r>
            <a:b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&lt;? </a:t>
            </a:r>
            <a:r>
              <a:rPr lang="es-ES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(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Productos 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as 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$Producto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): 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?&gt; </a:t>
            </a:r>
            <a:b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     &lt;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prod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&lt;?=$Producto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b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&lt;? </a:t>
            </a:r>
            <a:r>
              <a:rPr lang="es-ES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endforeach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 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?&gt; </a:t>
            </a:r>
            <a:b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&lt;!-- $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ProductosArray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 $q-&gt;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getArrayResult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 --&gt; </a:t>
            </a:r>
            <a:b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&lt;h3&gt;Productos (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 &lt;/h3&gt; </a:t>
            </a:r>
            <a:b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&lt;? </a:t>
            </a:r>
            <a:r>
              <a:rPr lang="es-ES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 (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s-ES" b="1" dirty="0" err="1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ProductosArray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as 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$Producto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): 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?&gt; </a:t>
            </a:r>
            <a:b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 &lt;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prod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&lt;?=$Producto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b="1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b="1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br>
              <a:rPr lang="es-E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&lt;? </a:t>
            </a:r>
            <a:r>
              <a:rPr lang="es-ES" b="1" dirty="0" err="1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endforeach</a:t>
            </a:r>
            <a:r>
              <a:rPr lang="es-ES" b="1" dirty="0" smtClean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 </a:t>
            </a:r>
            <a:r>
              <a:rPr lang="es-ES" b="1" dirty="0" smtClean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?&gt; </a:t>
            </a:r>
            <a:endParaRPr lang="es-E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 de Doctrine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Primer </a:t>
            </a:r>
            <a:r>
              <a:rPr lang="es-PE" dirty="0" err="1" smtClean="0"/>
              <a:t>commit</a:t>
            </a:r>
            <a:r>
              <a:rPr lang="es-PE" dirty="0" smtClean="0"/>
              <a:t>: 13 Abril del 2006</a:t>
            </a:r>
          </a:p>
          <a:p>
            <a:r>
              <a:rPr lang="es-PE" dirty="0" smtClean="0"/>
              <a:t>Primera </a:t>
            </a:r>
            <a:r>
              <a:rPr lang="es-PE" dirty="0" err="1" smtClean="0"/>
              <a:t>version</a:t>
            </a:r>
            <a:r>
              <a:rPr lang="es-PE" dirty="0" smtClean="0"/>
              <a:t> estable terminada 1 Set 2008</a:t>
            </a:r>
          </a:p>
          <a:p>
            <a:r>
              <a:rPr lang="es-PE" dirty="0" smtClean="0"/>
              <a:t>Fue uno de los primeras implementaciones de un ORM para PHP</a:t>
            </a:r>
          </a:p>
          <a:p>
            <a:r>
              <a:rPr lang="es-PE" dirty="0" err="1" smtClean="0"/>
              <a:t>Symfony</a:t>
            </a:r>
            <a:r>
              <a:rPr lang="es-PE" dirty="0" smtClean="0"/>
              <a:t> PHP Framework lo asimiló como su ORM por defecto.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cap="none" dirty="0" smtClean="0">
                <a:solidFill>
                  <a:srgbClr val="362700"/>
                </a:solidFill>
              </a:rPr>
              <a:t>DBAL</a:t>
            </a:r>
            <a:endParaRPr lang="es-ES" cap="none" dirty="0">
              <a:solidFill>
                <a:srgbClr val="362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Abstraction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Es una delgada capa puesta sobre PDO[1] que nos ofrece:</a:t>
            </a:r>
          </a:p>
          <a:p>
            <a:pPr lvl="1"/>
            <a:r>
              <a:rPr lang="es-PE" dirty="0" smtClean="0"/>
              <a:t>SELECT, UPDATE, DELETE, </a:t>
            </a:r>
            <a:r>
              <a:rPr lang="es-PE" dirty="0" err="1" smtClean="0"/>
              <a:t>Etc</a:t>
            </a:r>
            <a:endParaRPr lang="es-PE" dirty="0" smtClean="0"/>
          </a:p>
          <a:p>
            <a:pPr lvl="1"/>
            <a:r>
              <a:rPr lang="es-PE" dirty="0" smtClean="0"/>
              <a:t>TRANSACTIONS</a:t>
            </a:r>
          </a:p>
          <a:p>
            <a:pPr lvl="1"/>
            <a:r>
              <a:rPr lang="es-PE" dirty="0" smtClean="0"/>
              <a:t>Introspección de esquema de base de datos</a:t>
            </a:r>
          </a:p>
          <a:p>
            <a:pPr lvl="1"/>
            <a:r>
              <a:rPr lang="es-PE" dirty="0" smtClean="0"/>
              <a:t>Administración del esquema</a:t>
            </a:r>
          </a:p>
          <a:p>
            <a:pPr lvl="1"/>
            <a:r>
              <a:rPr lang="es-PE" dirty="0" smtClean="0"/>
              <a:t>Puede ser usada ‘</a:t>
            </a:r>
            <a:r>
              <a:rPr lang="es-PE" dirty="0" err="1" smtClean="0"/>
              <a:t>standalone</a:t>
            </a:r>
            <a:r>
              <a:rPr lang="es-PE" dirty="0" smtClean="0"/>
              <a:t>’</a:t>
            </a:r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500034" y="4857760"/>
            <a:ext cx="8229600" cy="1543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lang="es-ES" sz="2800" i="1" dirty="0" smtClean="0"/>
              <a:t>PHP Data </a:t>
            </a:r>
            <a:r>
              <a:rPr lang="es-ES" sz="2800" i="1" dirty="0" err="1" smtClean="0"/>
              <a:t>Objects</a:t>
            </a:r>
            <a:r>
              <a:rPr lang="es-ES" sz="2800" i="1" dirty="0" smtClean="0"/>
              <a:t>: </a:t>
            </a:r>
            <a:r>
              <a:rPr lang="es-ES" sz="2800" dirty="0" smtClean="0"/>
              <a:t>PDO define un interfaz ligera, para tener acceso a bases de datos en PHP. Cada controlador de base de datos que implementa la interfaz PDO puede exponer base de datos específicas como funciones de extensión regular</a:t>
            </a:r>
            <a:endParaRPr kumimoji="0" lang="es-PE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cap="none" dirty="0" smtClean="0">
                <a:solidFill>
                  <a:srgbClr val="362700"/>
                </a:solidFill>
              </a:rPr>
              <a:t>ORM</a:t>
            </a:r>
            <a:endParaRPr lang="es-ES" cap="none" dirty="0">
              <a:solidFill>
                <a:srgbClr val="362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Object</a:t>
            </a:r>
            <a:r>
              <a:rPr lang="es-PE" dirty="0" smtClean="0"/>
              <a:t> </a:t>
            </a:r>
            <a:r>
              <a:rPr lang="es-PE" dirty="0" err="1" smtClean="0"/>
              <a:t>Relational</a:t>
            </a:r>
            <a:r>
              <a:rPr lang="es-PE" dirty="0" smtClean="0"/>
              <a:t> </a:t>
            </a:r>
            <a:r>
              <a:rPr lang="es-PE" dirty="0" err="1" smtClean="0"/>
              <a:t>Mapping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>
            <a:normAutofit/>
          </a:bodyPr>
          <a:lstStyle/>
          <a:p>
            <a:r>
              <a:rPr lang="es-PE" dirty="0" smtClean="0"/>
              <a:t>Técnica para convertir data entre sistemas de tipos incompatibles en lenguajes de programación orientados a objetos.</a:t>
            </a:r>
          </a:p>
          <a:p>
            <a:r>
              <a:rPr lang="es-PE" dirty="0" smtClean="0"/>
              <a:t>Es una capa construida sobre DBAL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del ORM: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Mantener transparencia</a:t>
            </a:r>
          </a:p>
          <a:p>
            <a:r>
              <a:rPr lang="es-PE" dirty="0" smtClean="0"/>
              <a:t>Mantener el dominio y la persistencia como sub-capas separadas</a:t>
            </a:r>
          </a:p>
          <a:p>
            <a:r>
              <a:rPr lang="es-PE" dirty="0" smtClean="0"/>
              <a:t>Performance</a:t>
            </a:r>
          </a:p>
          <a:p>
            <a:r>
              <a:rPr lang="es-PE" dirty="0" smtClean="0"/>
              <a:t>API consistente y desacoplada</a:t>
            </a:r>
          </a:p>
          <a:p>
            <a:r>
              <a:rPr lang="es-PE" dirty="0" smtClean="0"/>
              <a:t>Semántica bien definida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279</TotalTime>
  <Words>616</Words>
  <Application>Microsoft Office PowerPoint</Application>
  <PresentationFormat>Presentación en pantalla (4:3)</PresentationFormat>
  <Paragraphs>136</Paragraphs>
  <Slides>39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_Template</vt:lpstr>
      <vt:lpstr>Doctrine</vt:lpstr>
      <vt:lpstr>¿Que es Doctrine?</vt:lpstr>
      <vt:lpstr>¿Que es Doctrine?</vt:lpstr>
      <vt:lpstr>Historia de Doctrine</vt:lpstr>
      <vt:lpstr>DBAL</vt:lpstr>
      <vt:lpstr>Database Abstraction Layer</vt:lpstr>
      <vt:lpstr>ORM</vt:lpstr>
      <vt:lpstr>Object Relational Mapping</vt:lpstr>
      <vt:lpstr>Objetivos del ORM:</vt:lpstr>
      <vt:lpstr>Arquitectura</vt:lpstr>
      <vt:lpstr>Arquitectura</vt:lpstr>
      <vt:lpstr>Arquitectura</vt:lpstr>
      <vt:lpstr>Mapeando Entidades</vt:lpstr>
      <vt:lpstr>Mapeando Entidades</vt:lpstr>
      <vt:lpstr>Mapping Performance</vt:lpstr>
      <vt:lpstr>Trabajando con objetos</vt:lpstr>
      <vt:lpstr>Trabajando con objetos</vt:lpstr>
      <vt:lpstr>Trabajando con objetos</vt:lpstr>
      <vt:lpstr>Transacciones</vt:lpstr>
      <vt:lpstr>Implícita</vt:lpstr>
      <vt:lpstr>Explícita</vt:lpstr>
      <vt:lpstr>Clusure (PHP 5.3+)</vt:lpstr>
      <vt:lpstr>DQL</vt:lpstr>
      <vt:lpstr>Doctrine Query Language</vt:lpstr>
      <vt:lpstr>Doctrine Query Language</vt:lpstr>
      <vt:lpstr>Diapositiva 26</vt:lpstr>
      <vt:lpstr>Diapositiva 27</vt:lpstr>
      <vt:lpstr>Diapositiva 28</vt:lpstr>
      <vt:lpstr>Entidades Anotadas (Ejemplos)</vt:lpstr>
      <vt:lpstr>Diapositiva 30</vt:lpstr>
      <vt:lpstr>Diapositiva 31</vt:lpstr>
      <vt:lpstr>Diapositiva 32</vt:lpstr>
      <vt:lpstr>Integrando Doctrine2 a Zend</vt:lpstr>
      <vt:lpstr>Integración de Doctrine2 a Zend Framework</vt:lpstr>
      <vt:lpstr>Integración de Doctrine2 a Zend Framework</vt:lpstr>
      <vt:lpstr>execute() VS getArrayResult()</vt:lpstr>
      <vt:lpstr>Query Builder</vt:lpstr>
      <vt:lpstr>Pasando Resultados a la Vista</vt:lpstr>
      <vt:lpstr>Vista</vt:lpstr>
    </vt:vector>
  </TitlesOfParts>
  <Company>Avantica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08</dc:title>
  <dc:creator>Avantica Technologies</dc:creator>
  <cp:lastModifiedBy>texai</cp:lastModifiedBy>
  <cp:revision>44</cp:revision>
  <dcterms:created xsi:type="dcterms:W3CDTF">2011-03-08T14:21:20Z</dcterms:created>
  <dcterms:modified xsi:type="dcterms:W3CDTF">2012-01-19T23:33:47Z</dcterms:modified>
</cp:coreProperties>
</file>