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4" r:id="rId6"/>
    <p:sldId id="263" r:id="rId7"/>
    <p:sldId id="266" r:id="rId8"/>
    <p:sldId id="267" r:id="rId9"/>
    <p:sldId id="268" r:id="rId10"/>
    <p:sldId id="270" r:id="rId11"/>
    <p:sldId id="271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EA97-55DF-4BC8-A82F-91B4359B49F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A803E-9220-4BCE-B880-DAAE242E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D52F-051F-49E7-8822-514FACF4D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D52F-051F-49E7-8822-514FACF4D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5139673" y="191993"/>
            <a:ext cx="4012938" cy="60626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3788" h="527584">
                <a:moveTo>
                  <a:pt x="0" y="527584"/>
                </a:moveTo>
                <a:lnTo>
                  <a:pt x="658256" y="0"/>
                </a:lnTo>
                <a:lnTo>
                  <a:pt x="4383338" y="271"/>
                </a:lnTo>
                <a:cubicBezTo>
                  <a:pt x="4385306" y="176042"/>
                  <a:pt x="4380066" y="351813"/>
                  <a:pt x="4382034" y="527584"/>
                </a:cubicBezTo>
                <a:lnTo>
                  <a:pt x="0" y="527584"/>
                </a:lnTo>
                <a:close/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826" y="4767263"/>
            <a:ext cx="526374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3F0DBDA-19F5-6D47-A4E1-B43E2A4AA8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4767263"/>
            <a:ext cx="6253018" cy="273844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Name or Program Title Here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191994"/>
            <a:ext cx="4530436" cy="60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964045"/>
            <a:ext cx="8229600" cy="3630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17" name="Picture 16" descr="16x9PP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" y="0"/>
            <a:ext cx="91702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1993"/>
            <a:ext cx="4414982" cy="60626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8231188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8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4414838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26038" y="1079500"/>
            <a:ext cx="3538537" cy="3468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931826" y="4784582"/>
            <a:ext cx="52637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b="0" i="0" dirty="0">
              <a:latin typeface="Franklin Gothic Book"/>
              <a:cs typeface="Franklin Gothic Book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85800" y="4784582"/>
            <a:ext cx="51446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latin typeface="Franklin Gothic Book"/>
                <a:cs typeface="Franklin Gothic Book"/>
              </a:rPr>
              <a:t>Edit Master Slide - Department Name or Program Title Here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30" y="191993"/>
            <a:ext cx="1813570" cy="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1800" b="0" i="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xas-a-m-data-analytics-club/2019-Datathon/tree/master/LogisticRegression" TargetMode="External"/><Relationship Id="rId2" Type="http://schemas.openxmlformats.org/officeDocument/2006/relationships/hyperlink" Target="https://bit.ly/2qZgq2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04409" y="1044862"/>
            <a:ext cx="5048202" cy="1125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383788"/>
              <a:gd name="connsiteY0" fmla="*/ 527584 h 527584"/>
              <a:gd name="connsiteX1" fmla="*/ 913405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052095"/>
              <a:gd name="connsiteY0" fmla="*/ 527584 h 527584"/>
              <a:gd name="connsiteX1" fmla="*/ 581712 w 4052095"/>
              <a:gd name="connsiteY1" fmla="*/ 0 h 527584"/>
              <a:gd name="connsiteX2" fmla="*/ 4051645 w 4052095"/>
              <a:gd name="connsiteY2" fmla="*/ 271 h 527584"/>
              <a:gd name="connsiteX3" fmla="*/ 4050341 w 4052095"/>
              <a:gd name="connsiteY3" fmla="*/ 527584 h 527584"/>
              <a:gd name="connsiteX4" fmla="*/ 0 w 4052095"/>
              <a:gd name="connsiteY4" fmla="*/ 527584 h 527584"/>
              <a:gd name="connsiteX0" fmla="*/ 0 w 4052095"/>
              <a:gd name="connsiteY0" fmla="*/ 533051 h 533051"/>
              <a:gd name="connsiteX1" fmla="*/ 308326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  <a:gd name="connsiteX0" fmla="*/ 0 w 4052095"/>
              <a:gd name="connsiteY0" fmla="*/ 533051 h 533051"/>
              <a:gd name="connsiteX1" fmla="*/ 470504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095" h="533051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47886" y="3672142"/>
            <a:ext cx="6879936" cy="380665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1600" b="0" i="0" dirty="0">
                <a:latin typeface="Franklin Gothic Book"/>
                <a:cs typeface="Franklin Gothic Book"/>
              </a:rPr>
              <a:t>TDAC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47886" y="2930088"/>
            <a:ext cx="6879936" cy="639373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3200" b="0" i="0" dirty="0">
                <a:latin typeface="Franklin Gothic Medium"/>
                <a:cs typeface="Franklin Gothic Medium"/>
              </a:rPr>
              <a:t>CLICK TO EDIT TITLE STYLE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68" y="1254582"/>
            <a:ext cx="2756061" cy="7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4840" y="260573"/>
            <a:ext cx="4414982" cy="606261"/>
          </a:xfrm>
        </p:spPr>
        <p:txBody>
          <a:bodyPr>
            <a:normAutofit/>
          </a:bodyPr>
          <a:lstStyle/>
          <a:p>
            <a:r>
              <a:rPr lang="en-US" sz="2800" dirty="0"/>
              <a:t>Why Logistic Regression 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90698" y="798254"/>
            <a:ext cx="8699058" cy="3990722"/>
          </a:xfrm>
        </p:spPr>
        <p:txBody>
          <a:bodyPr/>
          <a:lstStyle/>
          <a:p>
            <a:r>
              <a:rPr lang="en-US" sz="2400" dirty="0"/>
              <a:t>Can be used for binary classification.</a:t>
            </a:r>
          </a:p>
          <a:p>
            <a:endParaRPr lang="en-US" sz="2400" dirty="0"/>
          </a:p>
          <a:p>
            <a:r>
              <a:rPr lang="en-US" sz="2400" dirty="0"/>
              <a:t>Produces the class conditional probability given a set of features, instead of a class label.</a:t>
            </a:r>
          </a:p>
          <a:p>
            <a:endParaRPr lang="en-US" sz="2400" dirty="0"/>
          </a:p>
          <a:p>
            <a:r>
              <a:rPr lang="en-US" sz="2400" dirty="0"/>
              <a:t>No assumptions, regarding the distribution of the predictors.</a:t>
            </a:r>
          </a:p>
          <a:p>
            <a:endParaRPr lang="en-US" sz="2400" dirty="0"/>
          </a:p>
          <a:p>
            <a:r>
              <a:rPr lang="en-US" sz="2400" dirty="0"/>
              <a:t>Does not assume linear relationship between dependent and independent variables.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BD8D-6E41-4EB1-9B10-66826B6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ipython</a:t>
            </a:r>
            <a:r>
              <a:rPr lang="en-US" dirty="0"/>
              <a:t> Notebook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F005-FA97-4A9E-91D5-CEB16A4F18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https://bit.ly/2qZgq2N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https://github.com/texas-a-m-data-analytics-club/2019-Datathon/tree/master/LogisticRegression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x9PPBackground.ps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7"/>
          <a:stretch/>
        </p:blipFill>
        <p:spPr>
          <a:xfrm>
            <a:off x="1" y="3584864"/>
            <a:ext cx="9144000" cy="1558636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1132613" y="3778140"/>
            <a:ext cx="6879936" cy="320522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600" dirty="0">
                <a:latin typeface="Franklin Gothic Book"/>
                <a:cs typeface="Franklin Gothic Book"/>
              </a:rPr>
              <a:t>TDAC</a:t>
            </a:r>
            <a:endParaRPr lang="en-US" sz="1600" b="0" i="0" dirty="0">
              <a:latin typeface="Franklin Gothic Book"/>
              <a:cs typeface="Franklin Gothic Book"/>
            </a:endParaRPr>
          </a:p>
        </p:txBody>
      </p:sp>
      <p:pic>
        <p:nvPicPr>
          <p:cNvPr id="7" name="Picture 6" descr="16x9PPBackground.ps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80"/>
          <a:stretch/>
        </p:blipFill>
        <p:spPr>
          <a:xfrm>
            <a:off x="-1" y="0"/>
            <a:ext cx="9144001" cy="14720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6" y="1660458"/>
            <a:ext cx="2042145" cy="16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Review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A081-C6E0-49E4-934F-676F8FAB9D4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09277" y="798254"/>
            <a:ext cx="7129206" cy="3751898"/>
          </a:xfrm>
        </p:spPr>
      </p:pic>
    </p:spTree>
    <p:extLst>
      <p:ext uri="{BB962C8B-B14F-4D97-AF65-F5344CB8AC3E}">
        <p14:creationId xmlns:p14="http://schemas.microsoft.com/office/powerpoint/2010/main" val="14369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7AAE-79EF-46D1-A312-6702D83E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6AA9-C189-4B47-A732-8D596C579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is a real number.</a:t>
            </a:r>
          </a:p>
          <a:p>
            <a:endParaRPr lang="en-US" dirty="0"/>
          </a:p>
          <a:p>
            <a:r>
              <a:rPr lang="en-US" dirty="0"/>
              <a:t>Minimize the least square error to find line or hyperplane of best fit.</a:t>
            </a:r>
          </a:p>
          <a:p>
            <a:endParaRPr lang="en-US" dirty="0"/>
          </a:p>
          <a:p>
            <a:r>
              <a:rPr lang="en-US" dirty="0"/>
              <a:t>Compute R^2 to determine correlation between dependent and independent variables.</a:t>
            </a:r>
          </a:p>
          <a:p>
            <a:endParaRPr lang="en-US" dirty="0"/>
          </a:p>
          <a:p>
            <a:r>
              <a:rPr lang="en-US" dirty="0"/>
              <a:t>Assumes linear relationship between dependent and independent variables.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Assumes normality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37123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BB69-F349-47F8-8377-519C7DA4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138"/>
            <a:ext cx="4414982" cy="606261"/>
          </a:xfrm>
        </p:spPr>
        <p:txBody>
          <a:bodyPr/>
          <a:lstStyle/>
          <a:p>
            <a:r>
              <a:rPr lang="en-US" dirty="0"/>
              <a:t>Classification Problem: Breast Cancer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59E61C-727C-478C-BD67-EF024148DA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702489"/>
            <a:ext cx="8308802" cy="4287162"/>
          </a:xfrm>
        </p:spPr>
      </p:pic>
    </p:spTree>
    <p:extLst>
      <p:ext uri="{BB962C8B-B14F-4D97-AF65-F5344CB8AC3E}">
        <p14:creationId xmlns:p14="http://schemas.microsoft.com/office/powerpoint/2010/main" val="55409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A4CEF-AD3F-4588-8126-46B09857C89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6220" y="185056"/>
            <a:ext cx="8549640" cy="4773387"/>
          </a:xfrm>
        </p:spPr>
      </p:pic>
    </p:spTree>
    <p:extLst>
      <p:ext uri="{BB962C8B-B14F-4D97-AF65-F5344CB8AC3E}">
        <p14:creationId xmlns:p14="http://schemas.microsoft.com/office/powerpoint/2010/main" val="22052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B5428-E018-4EED-A177-9B087020C7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39140" y="192972"/>
            <a:ext cx="8138160" cy="4412684"/>
          </a:xfrm>
        </p:spPr>
      </p:pic>
    </p:spTree>
    <p:extLst>
      <p:ext uri="{BB962C8B-B14F-4D97-AF65-F5344CB8AC3E}">
        <p14:creationId xmlns:p14="http://schemas.microsoft.com/office/powerpoint/2010/main" val="201843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38224" y="1383983"/>
            <a:ext cx="8231188" cy="3668077"/>
          </a:xfrm>
        </p:spPr>
        <p:txBody>
          <a:bodyPr>
            <a:normAutofit fontScale="70000" lnSpcReduction="20000"/>
          </a:bodyPr>
          <a:lstStyle/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dirty="0"/>
              <a:t>If P &lt; 0.5 assign to Class 0 , otherwise assign to Class 1.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0" y="167640"/>
            <a:ext cx="89291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7973" y="138076"/>
            <a:ext cx="4414982" cy="606261"/>
          </a:xfrm>
        </p:spPr>
        <p:txBody>
          <a:bodyPr>
            <a:normAutofit/>
          </a:bodyPr>
          <a:lstStyle/>
          <a:p>
            <a:r>
              <a:rPr lang="en-US" sz="2800" dirty="0"/>
              <a:t>How it works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7469" y="910040"/>
                <a:ext cx="4458335" cy="58189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P(Y=1|X)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P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1+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𝑒𝑥𝑝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⁡(−(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910040"/>
                <a:ext cx="4458335" cy="581891"/>
              </a:xfrm>
              <a:prstGeom prst="rect">
                <a:avLst/>
              </a:prstGeom>
              <a:blipFill>
                <a:blip r:embed="rId2"/>
                <a:stretch>
                  <a:fillRect l="-2869" t="-41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7469" y="1579368"/>
                <a:ext cx="1870063" cy="68903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odds</m:t>
                      </m:r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1579368"/>
                <a:ext cx="1870063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469" y="2434106"/>
                <a:ext cx="2986972" cy="68903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logit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ln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⁡(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2434106"/>
                <a:ext cx="2986972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7469" y="3669564"/>
                <a:ext cx="2794035" cy="369332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logit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p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9" y="3669564"/>
                <a:ext cx="2794035" cy="369332"/>
              </a:xfrm>
              <a:prstGeom prst="rect">
                <a:avLst/>
              </a:prstGeom>
              <a:blipFill>
                <a:blip r:embed="rId5"/>
                <a:stretch>
                  <a:fillRect l="-3268" r="-21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63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Cost Function Optimization</a:t>
            </a:r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3380" y="798254"/>
                <a:ext cx="8231188" cy="34575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mtClean="0"/>
                      <m:t>J</m:t>
                    </m:r>
                    <m:r>
                      <m:rPr>
                        <m:nor/>
                      </m:rPr>
                      <a:rPr lang="en-US" sz="2400" smtClean="0"/>
                      <m:t>(</m:t>
                    </m:r>
                    <m:r>
                      <m:rPr>
                        <m:nor/>
                      </m:rPr>
                      <a:rPr lang="en-US" sz="2400" b="0" i="0" smtClean="0"/>
                      <m:t>b</m:t>
                    </m:r>
                    <m:r>
                      <m:rPr>
                        <m:nor/>
                      </m:rPr>
                      <a:rPr lang="el-GR" sz="2400" smtClean="0"/>
                      <m:t>)=−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/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/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/>
                      <m:t>∗</m:t>
                    </m:r>
                    <m:r>
                      <m:rPr>
                        <m:nor/>
                      </m:rPr>
                      <a:rPr lang="en-US" sz="2400"/>
                      <m:t>log</m:t>
                    </m:r>
                    <m:r>
                      <m:rPr>
                        <m:nor/>
                      </m:rPr>
                      <a:rPr lang="en-US" sz="2400"/>
                      <m:t>(</m:t>
                    </m:r>
                    <m:r>
                      <m:rPr>
                        <m:nor/>
                      </m:rPr>
                      <a:rPr lang="en-US" sz="2400"/>
                      <m:t>P</m:t>
                    </m:r>
                    <m:r>
                      <m:rPr>
                        <m:nor/>
                      </m:rPr>
                      <a:rPr lang="en-US" sz="2400"/>
                      <m:t>) + (1−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/>
                      <m:t>)∗</m:t>
                    </m:r>
                    <m:r>
                      <m:rPr>
                        <m:nor/>
                      </m:rPr>
                      <a:rPr lang="en-US" sz="2400"/>
                      <m:t>log</m:t>
                    </m:r>
                    <m:r>
                      <m:rPr>
                        <m:nor/>
                      </m:rPr>
                      <a:rPr lang="en-US" sz="2400"/>
                      <m:t>(1−</m:t>
                    </m:r>
                    <m:r>
                      <m:rPr>
                        <m:nor/>
                      </m:rPr>
                      <a:rPr lang="en-US" sz="2400"/>
                      <m:t>P</m:t>
                    </m:r>
                    <m:r>
                      <m:rPr>
                        <m:nor/>
                      </m:rPr>
                      <a:rPr lang="en-US" sz="2400"/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Y is the binary class label 0 or 1</a:t>
                </a:r>
              </a:p>
              <a:p>
                <a:r>
                  <a:rPr lang="en-US" sz="2400" dirty="0"/>
                  <a:t>P is the conditional probability of predicting a class given the data.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1 to N , where N is number of data points in training set. </a:t>
                </a:r>
              </a:p>
              <a:p>
                <a:r>
                  <a:rPr lang="en-US" sz="2400" dirty="0"/>
                  <a:t>For given set of training data, either log(p) or log(1-P) will drop out, as Y=1 or 0. </a:t>
                </a:r>
              </a:p>
              <a:p>
                <a:r>
                  <a:rPr lang="en-US" sz="2400" dirty="0"/>
                  <a:t>Final goal: Minimize 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) to get the coefficient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l-GR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3380" y="798254"/>
                <a:ext cx="8231188" cy="3457575"/>
              </a:xfrm>
              <a:blipFill>
                <a:blip r:embed="rId3"/>
                <a:stretch>
                  <a:fillRect l="-962" t="-529" r="-740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200" b="0" i="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307</Words>
  <Application>Microsoft Office PowerPoint</Application>
  <PresentationFormat>On-screen Show (16:9)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PowerPoint Presentation</vt:lpstr>
      <vt:lpstr>Linear Regression Review</vt:lpstr>
      <vt:lpstr>Linear Regression Review </vt:lpstr>
      <vt:lpstr>Classification Problem: Breast Cancer Data</vt:lpstr>
      <vt:lpstr>PowerPoint Presentation</vt:lpstr>
      <vt:lpstr>PowerPoint Presentation</vt:lpstr>
      <vt:lpstr>PowerPoint Presentation</vt:lpstr>
      <vt:lpstr>How it works ?</vt:lpstr>
      <vt:lpstr>Cost Function Optimization </vt:lpstr>
      <vt:lpstr>Why Logistic Regression ?</vt:lpstr>
      <vt:lpstr>Link to ipython Notebook and dataset</vt:lpstr>
      <vt:lpstr>PowerPoint Presentation</vt:lpstr>
    </vt:vector>
  </TitlesOfParts>
  <Company>Texas A&amp;M Engineering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Aditya Lahiri</cp:lastModifiedBy>
  <cp:revision>43</cp:revision>
  <dcterms:created xsi:type="dcterms:W3CDTF">2015-09-29T16:05:30Z</dcterms:created>
  <dcterms:modified xsi:type="dcterms:W3CDTF">2019-10-31T21:45:55Z</dcterms:modified>
</cp:coreProperties>
</file>