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0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5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1406E-C4B9-B246-945C-26BA0EE93BE8}" v="43" dt="2020-02-06T20:20:01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24"/>
  </p:normalViewPr>
  <p:slideViewPr>
    <p:cSldViewPr snapToGrid="0" snapToObjects="1">
      <p:cViewPr varScale="1">
        <p:scale>
          <a:sx n="64" d="100"/>
          <a:sy n="64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281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AF1B4-F81F-4A0B-AAAC-79566C524A5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94CF487-2B81-465F-A00B-D720B1178CB6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DA692F66-44AD-4623-8709-092B574075A9}" type="parTrans" cxnId="{B67238F3-9B41-45E6-AF13-7C3BF492F2B1}">
      <dgm:prSet/>
      <dgm:spPr/>
      <dgm:t>
        <a:bodyPr/>
        <a:lstStyle/>
        <a:p>
          <a:endParaRPr lang="en-US"/>
        </a:p>
      </dgm:t>
    </dgm:pt>
    <dgm:pt modelId="{E3136614-3630-4ADB-9C0A-D968697741C2}" type="sibTrans" cxnId="{B67238F3-9B41-45E6-AF13-7C3BF492F2B1}">
      <dgm:prSet/>
      <dgm:spPr/>
      <dgm:t>
        <a:bodyPr/>
        <a:lstStyle/>
        <a:p>
          <a:endParaRPr lang="en-US"/>
        </a:p>
      </dgm:t>
    </dgm:pt>
    <dgm:pt modelId="{9A5C47B4-79F4-4B2E-82F7-396391AAA5B0}">
      <dgm:prSet phldrT="[Text]"/>
      <dgm:spPr/>
      <dgm:t>
        <a:bodyPr/>
        <a:lstStyle/>
        <a:p>
          <a:r>
            <a:rPr lang="en-US" dirty="0"/>
            <a:t>Data Visualization</a:t>
          </a:r>
        </a:p>
      </dgm:t>
    </dgm:pt>
    <dgm:pt modelId="{638E039F-36A0-442B-A76B-977976D0E633}" type="parTrans" cxnId="{5E295455-415E-4491-B728-50D266242E2B}">
      <dgm:prSet/>
      <dgm:spPr/>
      <dgm:t>
        <a:bodyPr/>
        <a:lstStyle/>
        <a:p>
          <a:endParaRPr lang="en-US"/>
        </a:p>
      </dgm:t>
    </dgm:pt>
    <dgm:pt modelId="{DD936D99-47B9-4EA4-A293-6655D0D80387}" type="sibTrans" cxnId="{5E295455-415E-4491-B728-50D266242E2B}">
      <dgm:prSet/>
      <dgm:spPr/>
      <dgm:t>
        <a:bodyPr/>
        <a:lstStyle/>
        <a:p>
          <a:endParaRPr lang="en-US"/>
        </a:p>
      </dgm:t>
    </dgm:pt>
    <dgm:pt modelId="{746CECAF-6AC1-4473-9B15-2AAB68AF443C}">
      <dgm:prSet phldrT="[Text]"/>
      <dgm:spPr/>
      <dgm:t>
        <a:bodyPr/>
        <a:lstStyle/>
        <a:p>
          <a:r>
            <a:rPr lang="en-US" dirty="0"/>
            <a:t>Model Building</a:t>
          </a:r>
        </a:p>
      </dgm:t>
    </dgm:pt>
    <dgm:pt modelId="{D2DFB2AB-0488-42CA-B767-49F1509F9403}" type="parTrans" cxnId="{CD7C4ECD-1210-46D1-AEFB-41C999C29CE1}">
      <dgm:prSet/>
      <dgm:spPr/>
      <dgm:t>
        <a:bodyPr/>
        <a:lstStyle/>
        <a:p>
          <a:endParaRPr lang="en-US"/>
        </a:p>
      </dgm:t>
    </dgm:pt>
    <dgm:pt modelId="{9023F44F-9224-4F42-82CD-2BCCC2EC44C5}" type="sibTrans" cxnId="{CD7C4ECD-1210-46D1-AEFB-41C999C29CE1}">
      <dgm:prSet/>
      <dgm:spPr/>
      <dgm:t>
        <a:bodyPr/>
        <a:lstStyle/>
        <a:p>
          <a:endParaRPr lang="en-US"/>
        </a:p>
      </dgm:t>
    </dgm:pt>
    <dgm:pt modelId="{F3EC02F8-478F-4FB3-8050-F1944D767DAE}">
      <dgm:prSet phldrT="[Text]"/>
      <dgm:spPr/>
      <dgm:t>
        <a:bodyPr/>
        <a:lstStyle/>
        <a:p>
          <a:r>
            <a:rPr lang="en-US" dirty="0"/>
            <a:t>Parameter Tuning</a:t>
          </a:r>
        </a:p>
      </dgm:t>
    </dgm:pt>
    <dgm:pt modelId="{7001BDED-B005-4C15-AC80-C5ACF584530B}" type="parTrans" cxnId="{E8E9AE28-1407-44D2-B7C5-044BE4C89B8F}">
      <dgm:prSet/>
      <dgm:spPr/>
      <dgm:t>
        <a:bodyPr/>
        <a:lstStyle/>
        <a:p>
          <a:endParaRPr lang="en-US"/>
        </a:p>
      </dgm:t>
    </dgm:pt>
    <dgm:pt modelId="{398E5533-8EAC-4AAC-BC8E-A35CBD67B933}" type="sibTrans" cxnId="{E8E9AE28-1407-44D2-B7C5-044BE4C89B8F}">
      <dgm:prSet/>
      <dgm:spPr/>
      <dgm:t>
        <a:bodyPr/>
        <a:lstStyle/>
        <a:p>
          <a:endParaRPr lang="en-US"/>
        </a:p>
      </dgm:t>
    </dgm:pt>
    <dgm:pt modelId="{07DB3A2E-CEF9-47FB-9D51-7298A0B85A02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43310252-EBA5-4547-8509-6B57C5B02567}" type="parTrans" cxnId="{438ADFF5-7BE4-48EB-AC17-8A8C19EE3A91}">
      <dgm:prSet/>
      <dgm:spPr/>
      <dgm:t>
        <a:bodyPr/>
        <a:lstStyle/>
        <a:p>
          <a:endParaRPr lang="en-US"/>
        </a:p>
      </dgm:t>
    </dgm:pt>
    <dgm:pt modelId="{12405A6C-5F1E-4D41-B7A5-3768987891CD}" type="sibTrans" cxnId="{438ADFF5-7BE4-48EB-AC17-8A8C19EE3A91}">
      <dgm:prSet/>
      <dgm:spPr/>
      <dgm:t>
        <a:bodyPr/>
        <a:lstStyle/>
        <a:p>
          <a:endParaRPr lang="en-US"/>
        </a:p>
      </dgm:t>
    </dgm:pt>
    <dgm:pt modelId="{1CD98FC1-7A05-4265-A565-BC646AC311E3}" type="pres">
      <dgm:prSet presAssocID="{A74AF1B4-F81F-4A0B-AAAC-79566C524A58}" presName="Name0" presStyleCnt="0">
        <dgm:presLayoutVars>
          <dgm:dir/>
          <dgm:resizeHandles val="exact"/>
        </dgm:presLayoutVars>
      </dgm:prSet>
      <dgm:spPr/>
    </dgm:pt>
    <dgm:pt modelId="{54FD6211-AEC3-4149-AE99-668D5BA3487E}" type="pres">
      <dgm:prSet presAssocID="{794CF487-2B81-465F-A00B-D720B1178CB6}" presName="node" presStyleLbl="node1" presStyleIdx="0" presStyleCnt="5">
        <dgm:presLayoutVars>
          <dgm:bulletEnabled val="1"/>
        </dgm:presLayoutVars>
      </dgm:prSet>
      <dgm:spPr/>
    </dgm:pt>
    <dgm:pt modelId="{1CB36AA2-090D-4A36-8E26-64C93FDFC064}" type="pres">
      <dgm:prSet presAssocID="{E3136614-3630-4ADB-9C0A-D968697741C2}" presName="sibTrans" presStyleLbl="sibTrans2D1" presStyleIdx="0" presStyleCnt="4"/>
      <dgm:spPr/>
    </dgm:pt>
    <dgm:pt modelId="{BF876DFE-95DA-464D-BB87-68CCD1DDF30B}" type="pres">
      <dgm:prSet presAssocID="{E3136614-3630-4ADB-9C0A-D968697741C2}" presName="connectorText" presStyleLbl="sibTrans2D1" presStyleIdx="0" presStyleCnt="4"/>
      <dgm:spPr/>
    </dgm:pt>
    <dgm:pt modelId="{6076AB1A-5A54-4194-B364-2BA7B1AE8099}" type="pres">
      <dgm:prSet presAssocID="{9A5C47B4-79F4-4B2E-82F7-396391AAA5B0}" presName="node" presStyleLbl="node1" presStyleIdx="1" presStyleCnt="5">
        <dgm:presLayoutVars>
          <dgm:bulletEnabled val="1"/>
        </dgm:presLayoutVars>
      </dgm:prSet>
      <dgm:spPr/>
    </dgm:pt>
    <dgm:pt modelId="{3157A0AB-6F0E-47E5-9544-A6D5B3D63E69}" type="pres">
      <dgm:prSet presAssocID="{DD936D99-47B9-4EA4-A293-6655D0D80387}" presName="sibTrans" presStyleLbl="sibTrans2D1" presStyleIdx="1" presStyleCnt="4"/>
      <dgm:spPr/>
    </dgm:pt>
    <dgm:pt modelId="{4586CD4C-821A-4AA5-A2C5-0D845944B566}" type="pres">
      <dgm:prSet presAssocID="{DD936D99-47B9-4EA4-A293-6655D0D80387}" presName="connectorText" presStyleLbl="sibTrans2D1" presStyleIdx="1" presStyleCnt="4"/>
      <dgm:spPr/>
    </dgm:pt>
    <dgm:pt modelId="{E8AF2937-B677-48ED-9D1B-366D613789D4}" type="pres">
      <dgm:prSet presAssocID="{746CECAF-6AC1-4473-9B15-2AAB68AF443C}" presName="node" presStyleLbl="node1" presStyleIdx="2" presStyleCnt="5">
        <dgm:presLayoutVars>
          <dgm:bulletEnabled val="1"/>
        </dgm:presLayoutVars>
      </dgm:prSet>
      <dgm:spPr/>
    </dgm:pt>
    <dgm:pt modelId="{D2D94B0A-524C-4512-8576-37B5C3B6C48A}" type="pres">
      <dgm:prSet presAssocID="{9023F44F-9224-4F42-82CD-2BCCC2EC44C5}" presName="sibTrans" presStyleLbl="sibTrans2D1" presStyleIdx="2" presStyleCnt="4"/>
      <dgm:spPr/>
    </dgm:pt>
    <dgm:pt modelId="{73CBCB2B-2F3F-4BD7-A43D-D1C01C40F0BC}" type="pres">
      <dgm:prSet presAssocID="{9023F44F-9224-4F42-82CD-2BCCC2EC44C5}" presName="connectorText" presStyleLbl="sibTrans2D1" presStyleIdx="2" presStyleCnt="4"/>
      <dgm:spPr/>
    </dgm:pt>
    <dgm:pt modelId="{2FAE35EE-B18A-4E0B-A4F6-FCB65471F502}" type="pres">
      <dgm:prSet presAssocID="{F3EC02F8-478F-4FB3-8050-F1944D767DAE}" presName="node" presStyleLbl="node1" presStyleIdx="3" presStyleCnt="5">
        <dgm:presLayoutVars>
          <dgm:bulletEnabled val="1"/>
        </dgm:presLayoutVars>
      </dgm:prSet>
      <dgm:spPr/>
    </dgm:pt>
    <dgm:pt modelId="{5865D993-7F2F-40B4-8AD4-1A89A9732536}" type="pres">
      <dgm:prSet presAssocID="{398E5533-8EAC-4AAC-BC8E-A35CBD67B933}" presName="sibTrans" presStyleLbl="sibTrans2D1" presStyleIdx="3" presStyleCnt="4"/>
      <dgm:spPr/>
    </dgm:pt>
    <dgm:pt modelId="{98A5D1C6-F480-4302-9316-64CD0DA8A046}" type="pres">
      <dgm:prSet presAssocID="{398E5533-8EAC-4AAC-BC8E-A35CBD67B933}" presName="connectorText" presStyleLbl="sibTrans2D1" presStyleIdx="3" presStyleCnt="4"/>
      <dgm:spPr/>
    </dgm:pt>
    <dgm:pt modelId="{7F0CC968-516B-4911-BEE7-0E4A5B071F98}" type="pres">
      <dgm:prSet presAssocID="{07DB3A2E-CEF9-47FB-9D51-7298A0B85A02}" presName="node" presStyleLbl="node1" presStyleIdx="4" presStyleCnt="5">
        <dgm:presLayoutVars>
          <dgm:bulletEnabled val="1"/>
        </dgm:presLayoutVars>
      </dgm:prSet>
      <dgm:spPr/>
    </dgm:pt>
  </dgm:ptLst>
  <dgm:cxnLst>
    <dgm:cxn modelId="{DAAEAB1B-6D8D-4374-B8D0-D71A26520CD0}" type="presOf" srcId="{07DB3A2E-CEF9-47FB-9D51-7298A0B85A02}" destId="{7F0CC968-516B-4911-BEE7-0E4A5B071F98}" srcOrd="0" destOrd="0" presId="urn:microsoft.com/office/officeart/2005/8/layout/process1"/>
    <dgm:cxn modelId="{1903941F-0D8F-42BB-A83E-A248B4E8809F}" type="presOf" srcId="{DD936D99-47B9-4EA4-A293-6655D0D80387}" destId="{4586CD4C-821A-4AA5-A2C5-0D845944B566}" srcOrd="1" destOrd="0" presId="urn:microsoft.com/office/officeart/2005/8/layout/process1"/>
    <dgm:cxn modelId="{E8E9AE28-1407-44D2-B7C5-044BE4C89B8F}" srcId="{A74AF1B4-F81F-4A0B-AAAC-79566C524A58}" destId="{F3EC02F8-478F-4FB3-8050-F1944D767DAE}" srcOrd="3" destOrd="0" parTransId="{7001BDED-B005-4C15-AC80-C5ACF584530B}" sibTransId="{398E5533-8EAC-4AAC-BC8E-A35CBD67B933}"/>
    <dgm:cxn modelId="{4378FB42-F0EA-4D2B-8B36-4FF6858F0D57}" type="presOf" srcId="{E3136614-3630-4ADB-9C0A-D968697741C2}" destId="{1CB36AA2-090D-4A36-8E26-64C93FDFC064}" srcOrd="0" destOrd="0" presId="urn:microsoft.com/office/officeart/2005/8/layout/process1"/>
    <dgm:cxn modelId="{C4843448-022A-4985-A817-34AC648BDBBC}" type="presOf" srcId="{9023F44F-9224-4F42-82CD-2BCCC2EC44C5}" destId="{73CBCB2B-2F3F-4BD7-A43D-D1C01C40F0BC}" srcOrd="1" destOrd="0" presId="urn:microsoft.com/office/officeart/2005/8/layout/process1"/>
    <dgm:cxn modelId="{D5314C48-6C29-4E8F-8391-43B05E92ECF6}" type="presOf" srcId="{9023F44F-9224-4F42-82CD-2BCCC2EC44C5}" destId="{D2D94B0A-524C-4512-8576-37B5C3B6C48A}" srcOrd="0" destOrd="0" presId="urn:microsoft.com/office/officeart/2005/8/layout/process1"/>
    <dgm:cxn modelId="{5E295455-415E-4491-B728-50D266242E2B}" srcId="{A74AF1B4-F81F-4A0B-AAAC-79566C524A58}" destId="{9A5C47B4-79F4-4B2E-82F7-396391AAA5B0}" srcOrd="1" destOrd="0" parTransId="{638E039F-36A0-442B-A76B-977976D0E633}" sibTransId="{DD936D99-47B9-4EA4-A293-6655D0D80387}"/>
    <dgm:cxn modelId="{AC67FAA3-FDDA-466A-ACDF-EC6CDA800845}" type="presOf" srcId="{E3136614-3630-4ADB-9C0A-D968697741C2}" destId="{BF876DFE-95DA-464D-BB87-68CCD1DDF30B}" srcOrd="1" destOrd="0" presId="urn:microsoft.com/office/officeart/2005/8/layout/process1"/>
    <dgm:cxn modelId="{C5E05BAF-33A4-427E-85D0-9328DC806F59}" type="presOf" srcId="{398E5533-8EAC-4AAC-BC8E-A35CBD67B933}" destId="{98A5D1C6-F480-4302-9316-64CD0DA8A046}" srcOrd="1" destOrd="0" presId="urn:microsoft.com/office/officeart/2005/8/layout/process1"/>
    <dgm:cxn modelId="{1AA8ACB0-72A7-413F-AC22-9C7B116D81BC}" type="presOf" srcId="{A74AF1B4-F81F-4A0B-AAAC-79566C524A58}" destId="{1CD98FC1-7A05-4265-A565-BC646AC311E3}" srcOrd="0" destOrd="0" presId="urn:microsoft.com/office/officeart/2005/8/layout/process1"/>
    <dgm:cxn modelId="{62E82BC3-0BDF-426F-8A9D-2351577771CF}" type="presOf" srcId="{9A5C47B4-79F4-4B2E-82F7-396391AAA5B0}" destId="{6076AB1A-5A54-4194-B364-2BA7B1AE8099}" srcOrd="0" destOrd="0" presId="urn:microsoft.com/office/officeart/2005/8/layout/process1"/>
    <dgm:cxn modelId="{FD8773C9-7DBC-447B-8435-2913E79B0A3C}" type="presOf" srcId="{F3EC02F8-478F-4FB3-8050-F1944D767DAE}" destId="{2FAE35EE-B18A-4E0B-A4F6-FCB65471F502}" srcOrd="0" destOrd="0" presId="urn:microsoft.com/office/officeart/2005/8/layout/process1"/>
    <dgm:cxn modelId="{CD7C4ECD-1210-46D1-AEFB-41C999C29CE1}" srcId="{A74AF1B4-F81F-4A0B-AAAC-79566C524A58}" destId="{746CECAF-6AC1-4473-9B15-2AAB68AF443C}" srcOrd="2" destOrd="0" parTransId="{D2DFB2AB-0488-42CA-B767-49F1509F9403}" sibTransId="{9023F44F-9224-4F42-82CD-2BCCC2EC44C5}"/>
    <dgm:cxn modelId="{3CB7F0DA-8722-46BC-AFAA-25AD20CBE824}" type="presOf" srcId="{746CECAF-6AC1-4473-9B15-2AAB68AF443C}" destId="{E8AF2937-B677-48ED-9D1B-366D613789D4}" srcOrd="0" destOrd="0" presId="urn:microsoft.com/office/officeart/2005/8/layout/process1"/>
    <dgm:cxn modelId="{951FD0E5-5BB6-4CE9-9083-235989238934}" type="presOf" srcId="{398E5533-8EAC-4AAC-BC8E-A35CBD67B933}" destId="{5865D993-7F2F-40B4-8AD4-1A89A9732536}" srcOrd="0" destOrd="0" presId="urn:microsoft.com/office/officeart/2005/8/layout/process1"/>
    <dgm:cxn modelId="{A17860EA-EA98-4334-8AD3-502E9765C9E4}" type="presOf" srcId="{DD936D99-47B9-4EA4-A293-6655D0D80387}" destId="{3157A0AB-6F0E-47E5-9544-A6D5B3D63E69}" srcOrd="0" destOrd="0" presId="urn:microsoft.com/office/officeart/2005/8/layout/process1"/>
    <dgm:cxn modelId="{B67238F3-9B41-45E6-AF13-7C3BF492F2B1}" srcId="{A74AF1B4-F81F-4A0B-AAAC-79566C524A58}" destId="{794CF487-2B81-465F-A00B-D720B1178CB6}" srcOrd="0" destOrd="0" parTransId="{DA692F66-44AD-4623-8709-092B574075A9}" sibTransId="{E3136614-3630-4ADB-9C0A-D968697741C2}"/>
    <dgm:cxn modelId="{5C5E13F4-D086-4C03-9BA1-E8CD944863A1}" type="presOf" srcId="{794CF487-2B81-465F-A00B-D720B1178CB6}" destId="{54FD6211-AEC3-4149-AE99-668D5BA3487E}" srcOrd="0" destOrd="0" presId="urn:microsoft.com/office/officeart/2005/8/layout/process1"/>
    <dgm:cxn modelId="{438ADFF5-7BE4-48EB-AC17-8A8C19EE3A91}" srcId="{A74AF1B4-F81F-4A0B-AAAC-79566C524A58}" destId="{07DB3A2E-CEF9-47FB-9D51-7298A0B85A02}" srcOrd="4" destOrd="0" parTransId="{43310252-EBA5-4547-8509-6B57C5B02567}" sibTransId="{12405A6C-5F1E-4D41-B7A5-3768987891CD}"/>
    <dgm:cxn modelId="{28827299-0EF4-48B1-9848-53C9C4D5ACF4}" type="presParOf" srcId="{1CD98FC1-7A05-4265-A565-BC646AC311E3}" destId="{54FD6211-AEC3-4149-AE99-668D5BA3487E}" srcOrd="0" destOrd="0" presId="urn:microsoft.com/office/officeart/2005/8/layout/process1"/>
    <dgm:cxn modelId="{40A15B87-B2B7-433F-8842-6774A2359FAF}" type="presParOf" srcId="{1CD98FC1-7A05-4265-A565-BC646AC311E3}" destId="{1CB36AA2-090D-4A36-8E26-64C93FDFC064}" srcOrd="1" destOrd="0" presId="urn:microsoft.com/office/officeart/2005/8/layout/process1"/>
    <dgm:cxn modelId="{4F9B8AF4-E694-43C0-A587-02985C1D2EB8}" type="presParOf" srcId="{1CB36AA2-090D-4A36-8E26-64C93FDFC064}" destId="{BF876DFE-95DA-464D-BB87-68CCD1DDF30B}" srcOrd="0" destOrd="0" presId="urn:microsoft.com/office/officeart/2005/8/layout/process1"/>
    <dgm:cxn modelId="{AE90CFA2-4C50-40AD-888C-8AC85AC1F4F4}" type="presParOf" srcId="{1CD98FC1-7A05-4265-A565-BC646AC311E3}" destId="{6076AB1A-5A54-4194-B364-2BA7B1AE8099}" srcOrd="2" destOrd="0" presId="urn:microsoft.com/office/officeart/2005/8/layout/process1"/>
    <dgm:cxn modelId="{6BD8B5A7-C61C-41CE-8B55-AE969E8784CD}" type="presParOf" srcId="{1CD98FC1-7A05-4265-A565-BC646AC311E3}" destId="{3157A0AB-6F0E-47E5-9544-A6D5B3D63E69}" srcOrd="3" destOrd="0" presId="urn:microsoft.com/office/officeart/2005/8/layout/process1"/>
    <dgm:cxn modelId="{9E6AA9CB-F623-4827-AC3A-764F97E92070}" type="presParOf" srcId="{3157A0AB-6F0E-47E5-9544-A6D5B3D63E69}" destId="{4586CD4C-821A-4AA5-A2C5-0D845944B566}" srcOrd="0" destOrd="0" presId="urn:microsoft.com/office/officeart/2005/8/layout/process1"/>
    <dgm:cxn modelId="{63C34CF1-BC1F-4D04-83A6-DCF7E2CAB3DE}" type="presParOf" srcId="{1CD98FC1-7A05-4265-A565-BC646AC311E3}" destId="{E8AF2937-B677-48ED-9D1B-366D613789D4}" srcOrd="4" destOrd="0" presId="urn:microsoft.com/office/officeart/2005/8/layout/process1"/>
    <dgm:cxn modelId="{355ACE5B-2E70-4642-AF54-5FD85A95B3FC}" type="presParOf" srcId="{1CD98FC1-7A05-4265-A565-BC646AC311E3}" destId="{D2D94B0A-524C-4512-8576-37B5C3B6C48A}" srcOrd="5" destOrd="0" presId="urn:microsoft.com/office/officeart/2005/8/layout/process1"/>
    <dgm:cxn modelId="{64AEB27A-CE1D-4D6D-AB4F-D8A51F61CFBE}" type="presParOf" srcId="{D2D94B0A-524C-4512-8576-37B5C3B6C48A}" destId="{73CBCB2B-2F3F-4BD7-A43D-D1C01C40F0BC}" srcOrd="0" destOrd="0" presId="urn:microsoft.com/office/officeart/2005/8/layout/process1"/>
    <dgm:cxn modelId="{707FE7CD-F6BD-4897-B8B0-A80D32BC3752}" type="presParOf" srcId="{1CD98FC1-7A05-4265-A565-BC646AC311E3}" destId="{2FAE35EE-B18A-4E0B-A4F6-FCB65471F502}" srcOrd="6" destOrd="0" presId="urn:microsoft.com/office/officeart/2005/8/layout/process1"/>
    <dgm:cxn modelId="{65FB3936-2372-4438-A9D4-68242B4A13D2}" type="presParOf" srcId="{1CD98FC1-7A05-4265-A565-BC646AC311E3}" destId="{5865D993-7F2F-40B4-8AD4-1A89A9732536}" srcOrd="7" destOrd="0" presId="urn:microsoft.com/office/officeart/2005/8/layout/process1"/>
    <dgm:cxn modelId="{DEF95253-7429-4EB2-AE42-C21442A28256}" type="presParOf" srcId="{5865D993-7F2F-40B4-8AD4-1A89A9732536}" destId="{98A5D1C6-F480-4302-9316-64CD0DA8A046}" srcOrd="0" destOrd="0" presId="urn:microsoft.com/office/officeart/2005/8/layout/process1"/>
    <dgm:cxn modelId="{1E298097-A2B4-4CA5-97A8-CD305EA155F5}" type="presParOf" srcId="{1CD98FC1-7A05-4265-A565-BC646AC311E3}" destId="{7F0CC968-516B-4911-BEE7-0E4A5B071F9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D6211-AEC3-4149-AE99-668D5BA3487E}">
      <dsp:nvSpPr>
        <dsp:cNvPr id="0" name=""/>
        <dsp:cNvSpPr/>
      </dsp:nvSpPr>
      <dsp:spPr>
        <a:xfrm>
          <a:off x="4059" y="1743177"/>
          <a:ext cx="1258457" cy="755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Preprocessing</a:t>
          </a:r>
        </a:p>
      </dsp:txBody>
      <dsp:txXfrm>
        <a:off x="26174" y="1765292"/>
        <a:ext cx="1214227" cy="710844"/>
      </dsp:txXfrm>
    </dsp:sp>
    <dsp:sp modelId="{1CB36AA2-090D-4A36-8E26-64C93FDFC064}">
      <dsp:nvSpPr>
        <dsp:cNvPr id="0" name=""/>
        <dsp:cNvSpPr/>
      </dsp:nvSpPr>
      <dsp:spPr>
        <a:xfrm>
          <a:off x="1388362" y="1964666"/>
          <a:ext cx="266792" cy="3120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88362" y="2027085"/>
        <a:ext cx="186754" cy="187259"/>
      </dsp:txXfrm>
    </dsp:sp>
    <dsp:sp modelId="{6076AB1A-5A54-4194-B364-2BA7B1AE8099}">
      <dsp:nvSpPr>
        <dsp:cNvPr id="0" name=""/>
        <dsp:cNvSpPr/>
      </dsp:nvSpPr>
      <dsp:spPr>
        <a:xfrm>
          <a:off x="1765899" y="1743177"/>
          <a:ext cx="1258457" cy="755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Visualization</a:t>
          </a:r>
        </a:p>
      </dsp:txBody>
      <dsp:txXfrm>
        <a:off x="1788014" y="1765292"/>
        <a:ext cx="1214227" cy="710844"/>
      </dsp:txXfrm>
    </dsp:sp>
    <dsp:sp modelId="{3157A0AB-6F0E-47E5-9544-A6D5B3D63E69}">
      <dsp:nvSpPr>
        <dsp:cNvPr id="0" name=""/>
        <dsp:cNvSpPr/>
      </dsp:nvSpPr>
      <dsp:spPr>
        <a:xfrm>
          <a:off x="3150203" y="1964666"/>
          <a:ext cx="266792" cy="3120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150203" y="2027085"/>
        <a:ext cx="186754" cy="187259"/>
      </dsp:txXfrm>
    </dsp:sp>
    <dsp:sp modelId="{E8AF2937-B677-48ED-9D1B-366D613789D4}">
      <dsp:nvSpPr>
        <dsp:cNvPr id="0" name=""/>
        <dsp:cNvSpPr/>
      </dsp:nvSpPr>
      <dsp:spPr>
        <a:xfrm>
          <a:off x="3527740" y="1743177"/>
          <a:ext cx="1258457" cy="755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Building</a:t>
          </a:r>
        </a:p>
      </dsp:txBody>
      <dsp:txXfrm>
        <a:off x="3549855" y="1765292"/>
        <a:ext cx="1214227" cy="710844"/>
      </dsp:txXfrm>
    </dsp:sp>
    <dsp:sp modelId="{D2D94B0A-524C-4512-8576-37B5C3B6C48A}">
      <dsp:nvSpPr>
        <dsp:cNvPr id="0" name=""/>
        <dsp:cNvSpPr/>
      </dsp:nvSpPr>
      <dsp:spPr>
        <a:xfrm>
          <a:off x="4912043" y="1964666"/>
          <a:ext cx="266792" cy="3120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912043" y="2027085"/>
        <a:ext cx="186754" cy="187259"/>
      </dsp:txXfrm>
    </dsp:sp>
    <dsp:sp modelId="{2FAE35EE-B18A-4E0B-A4F6-FCB65471F502}">
      <dsp:nvSpPr>
        <dsp:cNvPr id="0" name=""/>
        <dsp:cNvSpPr/>
      </dsp:nvSpPr>
      <dsp:spPr>
        <a:xfrm>
          <a:off x="5289580" y="1743177"/>
          <a:ext cx="1258457" cy="755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Parameter Tuning</a:t>
          </a:r>
        </a:p>
      </dsp:txBody>
      <dsp:txXfrm>
        <a:off x="5311695" y="1765292"/>
        <a:ext cx="1214227" cy="710844"/>
      </dsp:txXfrm>
    </dsp:sp>
    <dsp:sp modelId="{5865D993-7F2F-40B4-8AD4-1A89A9732536}">
      <dsp:nvSpPr>
        <dsp:cNvPr id="0" name=""/>
        <dsp:cNvSpPr/>
      </dsp:nvSpPr>
      <dsp:spPr>
        <a:xfrm>
          <a:off x="6673883" y="1964666"/>
          <a:ext cx="266792" cy="3120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673883" y="2027085"/>
        <a:ext cx="186754" cy="187259"/>
      </dsp:txXfrm>
    </dsp:sp>
    <dsp:sp modelId="{7F0CC968-516B-4911-BEE7-0E4A5B071F98}">
      <dsp:nvSpPr>
        <dsp:cNvPr id="0" name=""/>
        <dsp:cNvSpPr/>
      </dsp:nvSpPr>
      <dsp:spPr>
        <a:xfrm>
          <a:off x="7051421" y="1743177"/>
          <a:ext cx="1258457" cy="755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Selection</a:t>
          </a:r>
        </a:p>
      </dsp:txBody>
      <dsp:txXfrm>
        <a:off x="7073536" y="1765292"/>
        <a:ext cx="1214227" cy="710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F3E31-9781-B24F-87A9-F98653FBF46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F4F8C-1785-AC43-97F9-C9301BD9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https://pierpaolo28.github.io/blog/blog6/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F4F8C-1785-AC43-97F9-C9301BD933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bg1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3540" y="843669"/>
            <a:ext cx="716920" cy="5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/>
          <a:lstStyle>
            <a:lvl1pPr algn="l">
              <a:defRPr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8" y="2332039"/>
            <a:ext cx="7852611" cy="37941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67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0709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46860"/>
            <a:ext cx="4040188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30709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946860"/>
            <a:ext cx="4041775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SCwall.psd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M-LogoBox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1896" y="1711418"/>
            <a:ext cx="937304" cy="937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</p:spPr>
        <p:txBody>
          <a:bodyPr>
            <a:normAutofit/>
          </a:bodyPr>
          <a:lstStyle>
            <a:lvl1pPr>
              <a:defRPr sz="4200"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4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1171074"/>
            <a:ext cx="3008313" cy="1162051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71074"/>
            <a:ext cx="5111750" cy="49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2406316"/>
            <a:ext cx="3008313" cy="3719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6905"/>
            <a:ext cx="5486400" cy="3620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071" y="274640"/>
            <a:ext cx="8697402" cy="705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CE51-D15A-BB47-9138-751D578D258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461"/>
          <p:cNvSpPr/>
          <p:nvPr userDrawn="1"/>
        </p:nvSpPr>
        <p:spPr>
          <a:xfrm>
            <a:off x="152403" y="6575107"/>
            <a:ext cx="7050313" cy="0"/>
          </a:xfrm>
          <a:prstGeom prst="line">
            <a:avLst/>
          </a:prstGeom>
          <a:ln w="12700">
            <a:solidFill>
              <a:srgbClr val="E400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175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026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6000" b="0" i="0" kern="1200" spc="100" baseline="0">
          <a:solidFill>
            <a:schemeClr val="tx1"/>
          </a:solidFill>
          <a:latin typeface="Tungsten Medium" charset="0"/>
          <a:ea typeface="Tungsten Medium" charset="0"/>
          <a:cs typeface="Tungsten Medium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forms.gle/8dL8EsB6gyqccRZs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-TDAC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58716" y="3923383"/>
            <a:ext cx="4026569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9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2B9C-4261-4150-8061-4D1E6A79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84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Linear SVM(Linearly Separable Case)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4951-A807-4FAF-91B1-6376F4895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25" y="2207752"/>
            <a:ext cx="7852611" cy="379412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Instead of using all points to determine the model use points close to the decision boundary.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These points are called Support Vectors. Changing their location will change the decision boundary.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Key Idea: Maximize distance between hyperplane and support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Optimization techniques will produce the best hyperplane. </a:t>
            </a:r>
          </a:p>
        </p:txBody>
      </p:sp>
    </p:spTree>
    <p:extLst>
      <p:ext uri="{BB962C8B-B14F-4D97-AF65-F5344CB8AC3E}">
        <p14:creationId xmlns:p14="http://schemas.microsoft.com/office/powerpoint/2010/main" val="7517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6E4E-4259-47D5-8318-94A1DECA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Linear SVM Visual (Not Optimal)</a:t>
            </a:r>
          </a:p>
        </p:txBody>
      </p:sp>
      <p:pic>
        <p:nvPicPr>
          <p:cNvPr id="11" name="Content Placeholder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D74A7A-7DF8-BA43-8918-41C8C933C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109" y="2117558"/>
            <a:ext cx="7728741" cy="4475748"/>
          </a:xfrm>
        </p:spPr>
      </p:pic>
    </p:spTree>
    <p:extLst>
      <p:ext uri="{BB962C8B-B14F-4D97-AF65-F5344CB8AC3E}">
        <p14:creationId xmlns:p14="http://schemas.microsoft.com/office/powerpoint/2010/main" val="22371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6E4E-4259-47D5-8318-94A1DECA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Linear SVM Visual (Optimal)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48C02B32-3719-BB4C-B188-CB378925A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53653"/>
            <a:ext cx="7452282" cy="4450077"/>
          </a:xfrm>
        </p:spPr>
      </p:pic>
    </p:spTree>
    <p:extLst>
      <p:ext uri="{BB962C8B-B14F-4D97-AF65-F5344CB8AC3E}">
        <p14:creationId xmlns:p14="http://schemas.microsoft.com/office/powerpoint/2010/main" val="2277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6E4E-4259-47D5-8318-94A1DECA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Linear SVM Visual (Not Okay)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2481DB5-DC02-CF41-BE05-5DE2A121B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65244"/>
            <a:ext cx="7736305" cy="4319777"/>
          </a:xfrm>
        </p:spPr>
      </p:pic>
    </p:spTree>
    <p:extLst>
      <p:ext uri="{BB962C8B-B14F-4D97-AF65-F5344CB8AC3E}">
        <p14:creationId xmlns:p14="http://schemas.microsoft.com/office/powerpoint/2010/main" val="175862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CD93-3E05-844F-9169-115DECF0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Margin Maximization (R maximized)</a:t>
            </a:r>
          </a:p>
        </p:txBody>
      </p:sp>
      <p:pic>
        <p:nvPicPr>
          <p:cNvPr id="13" name="Content Placeholder 12" descr="A picture containing drawing, umbrella&#10;&#10;Description automatically generated">
            <a:extLst>
              <a:ext uri="{FF2B5EF4-FFF2-40B4-BE49-F238E27FC236}">
                <a16:creationId xmlns:a16="http://schemas.microsoft.com/office/drawing/2014/main" id="{B3D5039B-63EA-BF40-97D5-B9253900B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69" y="2153652"/>
            <a:ext cx="8363743" cy="4463716"/>
          </a:xfrm>
        </p:spPr>
      </p:pic>
    </p:spTree>
    <p:extLst>
      <p:ext uri="{BB962C8B-B14F-4D97-AF65-F5344CB8AC3E}">
        <p14:creationId xmlns:p14="http://schemas.microsoft.com/office/powerpoint/2010/main" val="1062254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3E0B-7AEB-D24C-A0B1-D8F1A925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032628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Maximize |R|</a:t>
            </a:r>
          </a:p>
        </p:txBody>
      </p:sp>
      <p:pic>
        <p:nvPicPr>
          <p:cNvPr id="5" name="Content Placeholder 4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2A3F71AA-8331-9346-A8AD-99A1A0E90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20" y="2175628"/>
            <a:ext cx="8933617" cy="4513930"/>
          </a:xfrm>
        </p:spPr>
      </p:pic>
    </p:spTree>
    <p:extLst>
      <p:ext uri="{BB962C8B-B14F-4D97-AF65-F5344CB8AC3E}">
        <p14:creationId xmlns:p14="http://schemas.microsoft.com/office/powerpoint/2010/main" val="77360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3D45C-0CBC-344B-9055-A049812D3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273" y="1273260"/>
                <a:ext cx="8658727" cy="526724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X</a:t>
                </a:r>
                <a:r>
                  <a:rPr lang="en-US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>
                    <a:solidFill>
                      <a:schemeClr val="tx1"/>
                    </a:solidFill>
                  </a:rPr>
                  <a:t> (Triangle Law of Vector Addition)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&amp;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 lies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𝑤𝑋</m:t>
                      </m:r>
                      <m:r>
                        <a:rPr lang="en-US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wR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wR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=2/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𝑢𝑠𝑢𝑎𝑢𝑙𝑙𝑦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3D45C-0CBC-344B-9055-A049812D3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273" y="1273260"/>
                <a:ext cx="8658727" cy="5267240"/>
              </a:xfrm>
              <a:blipFill>
                <a:blip r:embed="rId2"/>
                <a:stretch>
                  <a:fillRect l="-1464" t="-1202" b="-1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097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AEEB44-1DB6-5342-91DE-01D5D307E7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694" y="1303339"/>
                <a:ext cx="8638006" cy="5008561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𝑀𝑎𝑥𝑖𝑚𝑖𝑧𝑒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Constrained </a:t>
                </a:r>
                <a:r>
                  <a:rPr lang="en-US" dirty="0" err="1">
                    <a:solidFill>
                      <a:schemeClr val="tx1"/>
                    </a:solidFill>
                  </a:rPr>
                  <a:t>to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Can be solved using quadratic programming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Final optimization form: ½ ||w||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AEEB44-1DB6-5342-91DE-01D5D307E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694" y="1303339"/>
                <a:ext cx="8638006" cy="5008561"/>
              </a:xfrm>
              <a:blipFill>
                <a:blip r:embed="rId2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962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88C4-10F3-CF43-AA68-B58DF5DF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Linearly Separable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CCF9-79D5-4548-8F98-97E9632A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4" y="2459039"/>
            <a:ext cx="8041106" cy="379412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Apply Kernel Transform ( Guyon 1993)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Apply Soft Margin Penalty ( Cortes 1995)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Current SVM Algorithm Combines both approaches</a:t>
            </a:r>
          </a:p>
        </p:txBody>
      </p:sp>
    </p:spTree>
    <p:extLst>
      <p:ext uri="{BB962C8B-B14F-4D97-AF65-F5344CB8AC3E}">
        <p14:creationId xmlns:p14="http://schemas.microsoft.com/office/powerpoint/2010/main" val="4046157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1542-5E08-C54D-98EC-2E22C0C6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95" y="960439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Kernel Transform R</a:t>
            </a:r>
            <a:r>
              <a:rPr lang="en-US" sz="4400" baseline="30000" dirty="0"/>
              <a:t>n </a:t>
            </a:r>
            <a:r>
              <a:rPr lang="en-US" sz="4400" dirty="0"/>
              <a:t>to R</a:t>
            </a:r>
            <a:r>
              <a:rPr lang="en-US" sz="4400" baseline="30000" dirty="0"/>
              <a:t>m</a:t>
            </a:r>
            <a:r>
              <a:rPr lang="en-US" sz="4400" dirty="0"/>
              <a:t> (m &gt;n 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9B2EC4-9851-114E-9EE8-D8BEFDF32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75" y="2103439"/>
            <a:ext cx="7998326" cy="464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9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BFEB-F487-4B26-A14B-EC6D9FDA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Announcements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FD21-5155-406A-8EBB-58340FDC3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56" y="2332039"/>
            <a:ext cx="7852611" cy="379412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Astronomical Data Science Workshop Feb 17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 and Feb 18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, Registration on TAMIDS website.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Tech Session 3:  February 13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, LDA Classification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aseline="30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aseline="30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aseline="30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894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BC73-A799-E847-99A2-DC4D7174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Soft Margin or Slack Variable</a:t>
            </a:r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23DE95B-E60E-4D41-B71C-B8548176B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484" y="2262981"/>
            <a:ext cx="7085032" cy="4525961"/>
          </a:xfrm>
        </p:spPr>
      </p:pic>
    </p:spTree>
    <p:extLst>
      <p:ext uri="{BB962C8B-B14F-4D97-AF65-F5344CB8AC3E}">
        <p14:creationId xmlns:p14="http://schemas.microsoft.com/office/powerpoint/2010/main" val="145543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7B44E0-6101-6C46-B118-4BA5CD86B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694" y="1428790"/>
                <a:ext cx="7904748" cy="477950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Optimization problem under slack variables: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  <m:r>
                            <m:rPr>
                              <m:nor/>
                            </m:rPr>
                            <a:rPr lang="en-US" baseline="-2500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Constrained 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𝑤𝑥</m:t>
                          </m:r>
                          <m:r>
                            <a:rPr lang="en-US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US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when C=1</a:t>
                </a:r>
              </a:p>
              <a:p>
                <a:pPr algn="ctr"/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Large K values will reduce margin width and small K values increase margin width</a:t>
                </a: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7B44E0-6101-6C46-B118-4BA5CD86B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694" y="1428790"/>
                <a:ext cx="7904748" cy="4779505"/>
              </a:xfrm>
              <a:blipFill>
                <a:blip r:embed="rId2"/>
                <a:stretch>
                  <a:fillRect l="-1766" t="-22281" b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37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EC48-100D-493F-AB71-0E692E7A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661F-C6DA-4C5A-981A-033FC5BB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shorturl.at/</a:t>
            </a:r>
            <a:r>
              <a:rPr lang="en-US" sz="5400" dirty="0" err="1">
                <a:solidFill>
                  <a:schemeClr val="tx1"/>
                </a:solidFill>
              </a:rPr>
              <a:t>floLY</a:t>
            </a:r>
            <a:endParaRPr lang="en-US" sz="5400" dirty="0">
              <a:solidFill>
                <a:schemeClr val="tx1"/>
              </a:solidFill>
            </a:endParaRPr>
          </a:p>
          <a:p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49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E84F-BA17-4769-AFF1-A10654B3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F50F-4B48-4A2C-8243-E8D4C00E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https://forms.gle/8dL8EsB6gyqccRZs7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1077F-955D-4BD5-8986-16755CDA6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343" y="3041373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5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1491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D32945-4A0A-4AD7-93C0-20F1C428E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635985"/>
              </p:ext>
            </p:extLst>
          </p:nvPr>
        </p:nvGraphicFramePr>
        <p:xfrm>
          <a:off x="415031" y="2043960"/>
          <a:ext cx="8313938" cy="4241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511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7CB1-82E9-4ECD-9F08-94588922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Review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367E27-5A9D-4B65-B411-2758CA517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037" y="2332039"/>
            <a:ext cx="6686628" cy="283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7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F779-05D3-4E9D-B552-95045C55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75470"/>
            <a:ext cx="7639235" cy="684149"/>
          </a:xfrm>
        </p:spPr>
        <p:txBody>
          <a:bodyPr>
            <a:noAutofit/>
          </a:bodyPr>
          <a:lstStyle/>
          <a:p>
            <a:r>
              <a:rPr lang="en-US" sz="4400" dirty="0"/>
              <a:t>History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4A2C-B16D-4678-8831-1EB68984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42820"/>
            <a:ext cx="8340571" cy="406267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 1960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Learning methods with linear decision boundary </a:t>
            </a:r>
          </a:p>
          <a:p>
            <a:r>
              <a:rPr lang="en-US" sz="2400" dirty="0">
                <a:solidFill>
                  <a:schemeClr val="tx1"/>
                </a:solidFill>
              </a:rPr>
              <a:t>1963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Vapnik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 err="1">
                <a:solidFill>
                  <a:schemeClr val="tx1"/>
                </a:solidFill>
              </a:rPr>
              <a:t>Chervonenkis</a:t>
            </a:r>
            <a:r>
              <a:rPr lang="en-US" sz="2400" dirty="0">
                <a:solidFill>
                  <a:schemeClr val="tx1"/>
                </a:solidFill>
              </a:rPr>
              <a:t> introduce maximal margin classifier (Linear SVM).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1980s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Neural Networks and Decision trees, enabling nonlinear decision boundaries.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Issues with local minima.</a:t>
            </a:r>
          </a:p>
          <a:p>
            <a:r>
              <a:rPr lang="en-US" sz="2400" dirty="0">
                <a:solidFill>
                  <a:schemeClr val="tx1"/>
                </a:solidFill>
              </a:rPr>
              <a:t>1990s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Vapnik</a:t>
            </a:r>
            <a:r>
              <a:rPr lang="en-US" sz="2400" dirty="0">
                <a:solidFill>
                  <a:schemeClr val="tx1"/>
                </a:solidFill>
              </a:rPr>
              <a:t>, Cortes,  Guyon develop Kernel SVMs and concept of soft margin </a:t>
            </a:r>
          </a:p>
        </p:txBody>
      </p:sp>
    </p:spTree>
    <p:extLst>
      <p:ext uri="{BB962C8B-B14F-4D97-AF65-F5344CB8AC3E}">
        <p14:creationId xmlns:p14="http://schemas.microsoft.com/office/powerpoint/2010/main" val="384800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B956-BF4A-4485-87FE-EAF64EBD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Linear Classifiers 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1A04485-B213-42E5-B727-5CFCF79EF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236337"/>
            <a:ext cx="8394334" cy="35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1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4222-D3A1-47C8-B638-A6801158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Binary Linear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A32CD-B7FA-4A0B-A092-B291CE17A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735" y="2145608"/>
                <a:ext cx="8110065" cy="414866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 two dimensional space any linear classifier is of the form:</a:t>
                </a:r>
              </a:p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     (1)</a:t>
                </a:r>
              </a:p>
              <a:p>
                <a:pPr algn="ctr"/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Decision Rule: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aseline="30000" dirty="0">
                  <a:solidFill>
                    <a:schemeClr val="tx1"/>
                  </a:solidFill>
                </a:endParaRPr>
              </a:p>
              <a:p>
                <a:endParaRPr lang="en-US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A32CD-B7FA-4A0B-A092-B291CE17A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735" y="2145608"/>
                <a:ext cx="8110065" cy="4148660"/>
              </a:xfrm>
              <a:blipFill>
                <a:blip r:embed="rId2"/>
                <a:stretch>
                  <a:fillRect l="-1719" t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6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7E8D-89AD-4F38-8BF3-89FD3847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Binary Linear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2AEA6-7220-4838-87C3-3EC2ECA09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01219"/>
                <a:ext cx="7852611" cy="379412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 Multidimensional space (R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, n  &gt; 2) the classifier is given by: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𝑤𝑛𝑥𝑛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i="1" baseline="30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𝑤𝑇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 ,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baseline="-25000" dirty="0">
                  <a:solidFill>
                    <a:schemeClr val="tx1"/>
                  </a:solidFill>
                </a:endParaRPr>
              </a:p>
              <a:p>
                <a:endParaRPr lang="en-US" i="1" baseline="-250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2AEA6-7220-4838-87C3-3EC2ECA09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01219"/>
                <a:ext cx="7852611" cy="3794125"/>
              </a:xfrm>
              <a:blipFill>
                <a:blip r:embed="rId2"/>
                <a:stretch>
                  <a:fillRect l="-1942" t="-1667" r="-324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19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7E51-376E-46F0-AE31-9B91667E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Binary Linear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E275-4179-4DD7-96A3-EDC30554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02" y="2198874"/>
            <a:ext cx="7852611" cy="3794125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Which is the best (optimal) hyperplane or line 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Different lines have different weight vectors (W) and biases (b)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B7550-D52C-47EC-A42C-B2826F809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50" y="2685941"/>
            <a:ext cx="4622161" cy="281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3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549</Words>
  <Application>Microsoft Office PowerPoint</Application>
  <PresentationFormat>On-screen Show (4:3)</PresentationFormat>
  <Paragraphs>117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Georgia</vt:lpstr>
      <vt:lpstr>Tungsten Medium</vt:lpstr>
      <vt:lpstr>Office Theme</vt:lpstr>
      <vt:lpstr>Support Vector Machines</vt:lpstr>
      <vt:lpstr>Announcements</vt:lpstr>
      <vt:lpstr>REVIEW </vt:lpstr>
      <vt:lpstr>Review</vt:lpstr>
      <vt:lpstr>History </vt:lpstr>
      <vt:lpstr>Linear Classifiers  </vt:lpstr>
      <vt:lpstr>Binary Linear Classifier</vt:lpstr>
      <vt:lpstr>Binary Linear Classifier</vt:lpstr>
      <vt:lpstr>Binary Linear Classifier</vt:lpstr>
      <vt:lpstr>Linear SVM(Linearly Separable Case)</vt:lpstr>
      <vt:lpstr>Linear SVM Visual (Not Optimal)</vt:lpstr>
      <vt:lpstr>Linear SVM Visual (Optimal)</vt:lpstr>
      <vt:lpstr>Linear SVM Visual (Not Okay)</vt:lpstr>
      <vt:lpstr>Margin Maximization (R maximized)</vt:lpstr>
      <vt:lpstr>Maximize |R|</vt:lpstr>
      <vt:lpstr>PowerPoint Presentation</vt:lpstr>
      <vt:lpstr>PowerPoint Presentation</vt:lpstr>
      <vt:lpstr>Not Linearly Separable</vt:lpstr>
      <vt:lpstr>Kernel Transform Rn to Rm (m &gt;n ) </vt:lpstr>
      <vt:lpstr>Soft Margin or Slack Variable</vt:lpstr>
      <vt:lpstr>PowerPoint Presentation</vt:lpstr>
      <vt:lpstr>Python Implementation</vt:lpstr>
      <vt:lpstr>Exit Survey</vt:lpstr>
      <vt:lpstr>END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Larua Root</dc:creator>
  <cp:lastModifiedBy>Aditya Lahiri</cp:lastModifiedBy>
  <cp:revision>50</cp:revision>
  <dcterms:created xsi:type="dcterms:W3CDTF">2017-04-06T15:59:40Z</dcterms:created>
  <dcterms:modified xsi:type="dcterms:W3CDTF">2020-02-06T22:07:32Z</dcterms:modified>
</cp:coreProperties>
</file>