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0" r:id="rId4"/>
    <p:sldId id="261" r:id="rId5"/>
    <p:sldId id="270" r:id="rId6"/>
    <p:sldId id="262" r:id="rId7"/>
    <p:sldId id="265" r:id="rId8"/>
    <p:sldId id="266" r:id="rId9"/>
    <p:sldId id="267" r:id="rId10"/>
    <p:sldId id="264" r:id="rId11"/>
    <p:sldId id="263" r:id="rId12"/>
    <p:sldId id="268" r:id="rId13"/>
    <p:sldId id="271" r:id="rId14"/>
    <p:sldId id="25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B94AB-D99D-4673-9523-7311FFA412A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E8B42-243F-442A-BAAF-3FCF562BA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rjoglekar246/overfitting-and-human-behavior-5186df1e7d1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ziganto.github.io/cross-validation/data%20science/machine%20learning/model%20tuning/python/Model-Tuning-with-Validation-and-Cross-Vali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lteryx.com/t5/Data-Science-Blog/Bias-Versus-Variance/ba-p/35186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https://medium.com/@srjoglekar246/overfitting-and-human-behavior-5186df1e7d19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E8B42-243F-442A-BAAF-3FCF562BAC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https://dziganto.github.io/cross-validation/data%20science/machine%20learning/model%20tuning/python/Model-Tuning-with-Validation-and-Cross-Validation/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E8B42-243F-442A-BAAF-3FCF562BA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https://community.alteryx.com/t5/Data-Science-Blog/Bias-Versus-Variance/ba-p/351862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E8B42-243F-442A-BAAF-3FCF562BAC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5139673" y="191993"/>
            <a:ext cx="4012938" cy="60626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3788" h="527584">
                <a:moveTo>
                  <a:pt x="0" y="527584"/>
                </a:moveTo>
                <a:lnTo>
                  <a:pt x="658256" y="0"/>
                </a:lnTo>
                <a:lnTo>
                  <a:pt x="4383338" y="271"/>
                </a:lnTo>
                <a:cubicBezTo>
                  <a:pt x="4385306" y="176042"/>
                  <a:pt x="4380066" y="351813"/>
                  <a:pt x="4382034" y="527584"/>
                </a:cubicBezTo>
                <a:lnTo>
                  <a:pt x="0" y="527584"/>
                </a:lnTo>
                <a:close/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2604" y="4803093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/>
          <p:cNvSpPr/>
          <p:nvPr userDrawn="1"/>
        </p:nvSpPr>
        <p:spPr>
          <a:xfrm rot="10800000">
            <a:off x="7605133" y="4803093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826" y="4767263"/>
            <a:ext cx="526374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3F0DBDA-19F5-6D47-A4E1-B43E2A4AA8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4767263"/>
            <a:ext cx="6253018" cy="273844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Name or Program Title Here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191994"/>
            <a:ext cx="4530436" cy="60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964045"/>
            <a:ext cx="8229600" cy="3630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17" name="Picture 16" descr="16x9PPBackground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" y="0"/>
            <a:ext cx="91702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1993"/>
            <a:ext cx="4414982" cy="60626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8231188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8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4414838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26038" y="1079500"/>
            <a:ext cx="3538537" cy="3468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-12604" y="4803093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 userDrawn="1"/>
        </p:nvSpPr>
        <p:spPr>
          <a:xfrm rot="10800000">
            <a:off x="7605133" y="4803093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931826" y="4784582"/>
            <a:ext cx="52637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b="0" i="0" dirty="0">
              <a:latin typeface="Franklin Gothic Book"/>
              <a:cs typeface="Franklin Gothic Book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85800" y="4784582"/>
            <a:ext cx="514465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latin typeface="Franklin Gothic Book"/>
                <a:cs typeface="Franklin Gothic Book"/>
              </a:rPr>
              <a:t>Edit Master Slide - Department Name or Program Title Here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191993"/>
            <a:ext cx="4414982" cy="606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30" y="191993"/>
            <a:ext cx="1813570" cy="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1800" b="0" i="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xas-a-m-data-analytics-club/2019-Datathon/tree/master/Valid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04409" y="1044862"/>
            <a:ext cx="5048202" cy="1125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658256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819192"/>
              <a:gd name="connsiteY0" fmla="*/ 532016 h 532016"/>
              <a:gd name="connsiteX1" fmla="*/ 658256 w 3819192"/>
              <a:gd name="connsiteY1" fmla="*/ 4432 h 532016"/>
              <a:gd name="connsiteX2" fmla="*/ 3819192 w 3819192"/>
              <a:gd name="connsiteY2" fmla="*/ 0 h 532016"/>
              <a:gd name="connsiteX3" fmla="*/ 3352800 w 3819192"/>
              <a:gd name="connsiteY3" fmla="*/ 532016 h 532016"/>
              <a:gd name="connsiteX4" fmla="*/ 0 w 3819192"/>
              <a:gd name="connsiteY4" fmla="*/ 532016 h 532016"/>
              <a:gd name="connsiteX0" fmla="*/ 0 w 3842807"/>
              <a:gd name="connsiteY0" fmla="*/ 527584 h 527584"/>
              <a:gd name="connsiteX1" fmla="*/ 658256 w 3842807"/>
              <a:gd name="connsiteY1" fmla="*/ 0 h 527584"/>
              <a:gd name="connsiteX2" fmla="*/ 3842807 w 3842807"/>
              <a:gd name="connsiteY2" fmla="*/ 271 h 527584"/>
              <a:gd name="connsiteX3" fmla="*/ 3352800 w 3842807"/>
              <a:gd name="connsiteY3" fmla="*/ 527584 h 527584"/>
              <a:gd name="connsiteX4" fmla="*/ 0 w 3842807"/>
              <a:gd name="connsiteY4" fmla="*/ 527584 h 527584"/>
              <a:gd name="connsiteX0" fmla="*/ 0 w 3848710"/>
              <a:gd name="connsiteY0" fmla="*/ 527584 h 527584"/>
              <a:gd name="connsiteX1" fmla="*/ 658256 w 3848710"/>
              <a:gd name="connsiteY1" fmla="*/ 0 h 527584"/>
              <a:gd name="connsiteX2" fmla="*/ 3842807 w 3848710"/>
              <a:gd name="connsiteY2" fmla="*/ 271 h 527584"/>
              <a:gd name="connsiteX3" fmla="*/ 3848710 w 3848710"/>
              <a:gd name="connsiteY3" fmla="*/ 527584 h 527584"/>
              <a:gd name="connsiteX4" fmla="*/ 0 w 3848710"/>
              <a:gd name="connsiteY4" fmla="*/ 527584 h 527584"/>
              <a:gd name="connsiteX0" fmla="*/ 0 w 4383343"/>
              <a:gd name="connsiteY0" fmla="*/ 527584 h 527584"/>
              <a:gd name="connsiteX1" fmla="*/ 658256 w 4383343"/>
              <a:gd name="connsiteY1" fmla="*/ 0 h 527584"/>
              <a:gd name="connsiteX2" fmla="*/ 4383338 w 4383343"/>
              <a:gd name="connsiteY2" fmla="*/ 271 h 527584"/>
              <a:gd name="connsiteX3" fmla="*/ 3848710 w 4383343"/>
              <a:gd name="connsiteY3" fmla="*/ 527584 h 527584"/>
              <a:gd name="connsiteX4" fmla="*/ 0 w 4383343"/>
              <a:gd name="connsiteY4" fmla="*/ 527584 h 527584"/>
              <a:gd name="connsiteX0" fmla="*/ 0 w 4383788"/>
              <a:gd name="connsiteY0" fmla="*/ 527584 h 527584"/>
              <a:gd name="connsiteX1" fmla="*/ 658256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383788"/>
              <a:gd name="connsiteY0" fmla="*/ 527584 h 527584"/>
              <a:gd name="connsiteX1" fmla="*/ 913405 w 4383788"/>
              <a:gd name="connsiteY1" fmla="*/ 0 h 527584"/>
              <a:gd name="connsiteX2" fmla="*/ 4383338 w 4383788"/>
              <a:gd name="connsiteY2" fmla="*/ 271 h 527584"/>
              <a:gd name="connsiteX3" fmla="*/ 4382034 w 4383788"/>
              <a:gd name="connsiteY3" fmla="*/ 527584 h 527584"/>
              <a:gd name="connsiteX4" fmla="*/ 0 w 4383788"/>
              <a:gd name="connsiteY4" fmla="*/ 527584 h 527584"/>
              <a:gd name="connsiteX0" fmla="*/ 0 w 4052095"/>
              <a:gd name="connsiteY0" fmla="*/ 527584 h 527584"/>
              <a:gd name="connsiteX1" fmla="*/ 581712 w 4052095"/>
              <a:gd name="connsiteY1" fmla="*/ 0 h 527584"/>
              <a:gd name="connsiteX2" fmla="*/ 4051645 w 4052095"/>
              <a:gd name="connsiteY2" fmla="*/ 271 h 527584"/>
              <a:gd name="connsiteX3" fmla="*/ 4050341 w 4052095"/>
              <a:gd name="connsiteY3" fmla="*/ 527584 h 527584"/>
              <a:gd name="connsiteX4" fmla="*/ 0 w 4052095"/>
              <a:gd name="connsiteY4" fmla="*/ 527584 h 527584"/>
              <a:gd name="connsiteX0" fmla="*/ 0 w 4052095"/>
              <a:gd name="connsiteY0" fmla="*/ 533051 h 533051"/>
              <a:gd name="connsiteX1" fmla="*/ 308326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  <a:gd name="connsiteX0" fmla="*/ 0 w 4052095"/>
              <a:gd name="connsiteY0" fmla="*/ 533051 h 533051"/>
              <a:gd name="connsiteX1" fmla="*/ 470504 w 4052095"/>
              <a:gd name="connsiteY1" fmla="*/ 0 h 533051"/>
              <a:gd name="connsiteX2" fmla="*/ 4051645 w 4052095"/>
              <a:gd name="connsiteY2" fmla="*/ 5738 h 533051"/>
              <a:gd name="connsiteX3" fmla="*/ 4050341 w 4052095"/>
              <a:gd name="connsiteY3" fmla="*/ 533051 h 533051"/>
              <a:gd name="connsiteX4" fmla="*/ 0 w 4052095"/>
              <a:gd name="connsiteY4" fmla="*/ 533051 h 5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095" h="533051">
                <a:moveTo>
                  <a:pt x="0" y="533051"/>
                </a:moveTo>
                <a:lnTo>
                  <a:pt x="470504" y="0"/>
                </a:lnTo>
                <a:lnTo>
                  <a:pt x="4051645" y="5738"/>
                </a:lnTo>
                <a:cubicBezTo>
                  <a:pt x="4053613" y="181509"/>
                  <a:pt x="4048373" y="357280"/>
                  <a:pt x="4050341" y="533051"/>
                </a:cubicBezTo>
                <a:lnTo>
                  <a:pt x="0" y="533051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47886" y="3672142"/>
            <a:ext cx="6879936" cy="380665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1600" b="0" i="0" dirty="0">
                <a:latin typeface="Franklin Gothic Book"/>
                <a:cs typeface="Franklin Gothic Book"/>
              </a:rPr>
              <a:t>TDAC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47886" y="2930088"/>
            <a:ext cx="7365534" cy="639373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sz="3200" b="0" i="0" dirty="0">
                <a:latin typeface="Franklin Gothic Medium"/>
                <a:cs typeface="Franklin Gothic Medium"/>
              </a:rPr>
              <a:t>Cross Validation and Parameter Tuning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68" y="1254582"/>
            <a:ext cx="2756061" cy="7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1C1-2BD9-4A09-A533-3A00373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1993"/>
            <a:ext cx="4953000" cy="606261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and Validation Error vs Model Complexity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47585D-FC5C-49A0-9232-40FBE58E803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67630" y="798254"/>
            <a:ext cx="756959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6CD9-F15F-4B4A-B41D-2E23D1C8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–Variance Tradeoff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C6ACF-DD2A-4537-BA89-607EC7B967A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40130" y="685800"/>
            <a:ext cx="6656070" cy="3824188"/>
          </a:xfrm>
        </p:spPr>
      </p:pic>
    </p:spTree>
    <p:extLst>
      <p:ext uri="{BB962C8B-B14F-4D97-AF65-F5344CB8AC3E}">
        <p14:creationId xmlns:p14="http://schemas.microsoft.com/office/powerpoint/2010/main" val="367788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6503-0CA9-49C3-BA6E-099A046F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develop the best model  ? – Model Tuning and Cross-Validation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F638-8C87-4931-9C57-7E79A4577E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optimum performance one must find the best values for all the hyperparameters in their ML model.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 the C parameter in logistic regression can be adjusted to prevent overfitting. </a:t>
            </a:r>
          </a:p>
          <a:p>
            <a:endParaRPr lang="en-US" dirty="0"/>
          </a:p>
          <a:p>
            <a:r>
              <a:rPr lang="en-US" dirty="0"/>
              <a:t>Parameter tuning and cross validation can have high computational cost.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dirty="0" err="1"/>
              <a:t>gridsearchcv</a:t>
            </a:r>
            <a:r>
              <a:rPr lang="en-US" dirty="0"/>
              <a:t> in python to tune and cross validate our 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91888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717E-438A-4803-846B-FD278E6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9EF7-7193-41CD-9194-E520F3DC6E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https://bit.ly/375u0SJ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https://github.com/texas-a-m-data-analytics-club/2019-Datathon/tree/master/Validation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5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6x9PPBackground.ps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7"/>
          <a:stretch/>
        </p:blipFill>
        <p:spPr>
          <a:xfrm>
            <a:off x="1" y="3584864"/>
            <a:ext cx="9144000" cy="1558636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1132613" y="3778140"/>
            <a:ext cx="6879936" cy="320522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600" b="0" i="0" dirty="0">
                <a:latin typeface="Franklin Gothic Book"/>
                <a:cs typeface="Franklin Gothic Book"/>
              </a:rPr>
              <a:t>Click to edit title style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132613" y="4287075"/>
            <a:ext cx="6879936" cy="320522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1100" b="0" i="0" dirty="0">
                <a:latin typeface="Franklin Gothic Book"/>
                <a:cs typeface="Franklin Gothic Book"/>
              </a:rPr>
              <a:t>Click to edit title style</a:t>
            </a:r>
          </a:p>
        </p:txBody>
      </p:sp>
      <p:pic>
        <p:nvPicPr>
          <p:cNvPr id="7" name="Picture 6" descr="16x9PPBackground.ps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80"/>
          <a:stretch/>
        </p:blipFill>
        <p:spPr>
          <a:xfrm>
            <a:off x="-1" y="0"/>
            <a:ext cx="9144001" cy="14720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6" y="1660458"/>
            <a:ext cx="2042145" cy="16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81A2-FB1F-4237-A918-8C978FB2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65C6C4-71FE-4BF5-A17B-E0A5D60518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45568" y="1365250"/>
            <a:ext cx="6452864" cy="28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2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Machine learning model are not deterministic but probabilistic. </a:t>
            </a:r>
          </a:p>
          <a:p>
            <a:endParaRPr lang="en-US" sz="2400" dirty="0"/>
          </a:p>
          <a:p>
            <a:r>
              <a:rPr lang="en-US" sz="2400" dirty="0"/>
              <a:t>Changing the training dataset slightly can change the accuracy (or other metrics) drastically.</a:t>
            </a:r>
          </a:p>
          <a:p>
            <a:endParaRPr lang="en-US" sz="2400" dirty="0"/>
          </a:p>
          <a:p>
            <a:r>
              <a:rPr lang="en-US" sz="2400" dirty="0"/>
              <a:t>Objective: build a reliable model that generalizes the data well.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95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7E83-DE62-40E0-A10A-6AFA3CF1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model to be unstable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FB7D-027D-48A6-A552-57082DC5D7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79500"/>
            <a:ext cx="8564880" cy="3457575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Small size of training dataset. </a:t>
            </a:r>
          </a:p>
          <a:p>
            <a:endParaRPr lang="en-US" sz="2600" dirty="0"/>
          </a:p>
          <a:p>
            <a:r>
              <a:rPr lang="en-US" sz="2600" dirty="0"/>
              <a:t>Not enough variation in training dataset. </a:t>
            </a:r>
            <a:r>
              <a:rPr lang="en-US" sz="2600" dirty="0" err="1"/>
              <a:t>Eg</a:t>
            </a:r>
            <a:r>
              <a:rPr lang="en-US" sz="2600" dirty="0"/>
              <a:t>: Fraud detection</a:t>
            </a:r>
          </a:p>
          <a:p>
            <a:endParaRPr lang="en-US" sz="2600" dirty="0"/>
          </a:p>
          <a:p>
            <a:r>
              <a:rPr lang="en-US" sz="2600" dirty="0"/>
              <a:t>Improper preprocessing of data.</a:t>
            </a:r>
          </a:p>
          <a:p>
            <a:endParaRPr lang="en-US" sz="2600" dirty="0"/>
          </a:p>
          <a:p>
            <a:r>
              <a:rPr lang="en-US" sz="2600" dirty="0"/>
              <a:t>Model complexity doesn’t match the size or variation of training dataset.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CEC3-A508-47B0-B639-8E1C22FA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1993"/>
            <a:ext cx="4587240" cy="737647"/>
          </a:xfrm>
        </p:spPr>
        <p:txBody>
          <a:bodyPr>
            <a:normAutofit/>
          </a:bodyPr>
          <a:lstStyle/>
          <a:p>
            <a:r>
              <a:rPr lang="en-US" dirty="0"/>
              <a:t>Model Complexity (Predictive Power or Capacity)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8FE95-22D5-406F-B2D9-F3B8A16DE7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2560" y="861060"/>
            <a:ext cx="6560820" cy="38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8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DFC-3F33-4937-AE66-9A060B27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generalizing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57CAB-DD36-4DE3-A0DF-5262BB89D3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34206" y="1116330"/>
            <a:ext cx="7343775" cy="30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10BB-2233-4AC4-8687-88AE2363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2B8F-2522-48AD-BD1E-D89A050358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660" y="942340"/>
            <a:ext cx="8481854" cy="3457575"/>
          </a:xfrm>
        </p:spPr>
        <p:txBody>
          <a:bodyPr>
            <a:normAutofit/>
          </a:bodyPr>
          <a:lstStyle/>
          <a:p>
            <a:r>
              <a:rPr lang="en-US" sz="2400" dirty="0"/>
              <a:t>Provides insights regarding performance of your model. </a:t>
            </a:r>
          </a:p>
          <a:p>
            <a:endParaRPr lang="en-US" sz="2400" dirty="0"/>
          </a:p>
          <a:p>
            <a:r>
              <a:rPr lang="en-US" sz="2400" dirty="0"/>
              <a:t>Allows you to perform model selection.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Doesn’t directly solve overfitting or underfitting. </a:t>
            </a:r>
          </a:p>
          <a:p>
            <a:endParaRPr lang="en-US" sz="2400" dirty="0"/>
          </a:p>
          <a:p>
            <a:r>
              <a:rPr lang="en-US" sz="2400" dirty="0"/>
              <a:t>It is standard approach to report the mean validation accuracy and standard deviation of accuracy for ML models</a:t>
            </a:r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4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5ADA-F686-4F50-8529-CE9AA9DB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D4E6-60C1-42F9-9BB1-70302690AA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406" y="847724"/>
            <a:ext cx="8231188" cy="3457575"/>
          </a:xfrm>
        </p:spPr>
        <p:txBody>
          <a:bodyPr>
            <a:normAutofit/>
          </a:bodyPr>
          <a:lstStyle/>
          <a:p>
            <a:r>
              <a:rPr lang="en-US" sz="2400" dirty="0"/>
              <a:t>Train / Test Split for training data (</a:t>
            </a:r>
            <a:r>
              <a:rPr lang="en-US" sz="2400" b="1" dirty="0"/>
              <a:t>Hold out Method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r>
              <a:rPr lang="en-US" sz="2400" b="1" dirty="0"/>
              <a:t>Leave one out </a:t>
            </a:r>
            <a:r>
              <a:rPr lang="en-US" sz="2400" dirty="0"/>
              <a:t>: Take a single data point set it aside. Train on the rest of the data and then test on the data point that was set aside.</a:t>
            </a:r>
          </a:p>
          <a:p>
            <a:endParaRPr lang="en-US" sz="2400" dirty="0"/>
          </a:p>
          <a:p>
            <a:r>
              <a:rPr lang="en-US" sz="2400" b="1" dirty="0"/>
              <a:t>K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48466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391C-1741-47AB-B99B-3D67C597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349"/>
            <a:ext cx="4414982" cy="606261"/>
          </a:xfrm>
        </p:spPr>
        <p:txBody>
          <a:bodyPr/>
          <a:lstStyle/>
          <a:p>
            <a:r>
              <a:rPr lang="en-US" dirty="0"/>
              <a:t>5- Fold Cross Validation: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B334A-5874-426B-8C17-4E68F228FA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3840" y="647504"/>
            <a:ext cx="8444548" cy="357276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04421-136C-4479-A99F-8B0E9AFC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" y="868164"/>
            <a:ext cx="8543608" cy="40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200" b="0" i="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377</Words>
  <Application>Microsoft Office PowerPoint</Application>
  <PresentationFormat>On-screen Show (16:9)</PresentationFormat>
  <Paragraphs>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Office Theme</vt:lpstr>
      <vt:lpstr>PowerPoint Presentation</vt:lpstr>
      <vt:lpstr>ML Models</vt:lpstr>
      <vt:lpstr>ML models</vt:lpstr>
      <vt:lpstr>What causes model to be unstable ?</vt:lpstr>
      <vt:lpstr>Model Complexity (Predictive Power or Capacity)</vt:lpstr>
      <vt:lpstr>Model complexity and generalizing the data</vt:lpstr>
      <vt:lpstr>Cross - Validation</vt:lpstr>
      <vt:lpstr>Cross Validation Techniques</vt:lpstr>
      <vt:lpstr>5- Fold Cross Validation: </vt:lpstr>
      <vt:lpstr>Training and Validation Error vs Model Complexity</vt:lpstr>
      <vt:lpstr>Bias –Variance Tradeoff</vt:lpstr>
      <vt:lpstr>How do you develop the best model  ? – Model Tuning and Cross-Validation </vt:lpstr>
      <vt:lpstr>Dataset and IPYNB</vt:lpstr>
      <vt:lpstr>PowerPoint Presentation</vt:lpstr>
    </vt:vector>
  </TitlesOfParts>
  <Company>Texas A&amp;M Engineering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Aditya Lahiri</cp:lastModifiedBy>
  <cp:revision>57</cp:revision>
  <dcterms:created xsi:type="dcterms:W3CDTF">2015-09-29T16:05:30Z</dcterms:created>
  <dcterms:modified xsi:type="dcterms:W3CDTF">2019-11-14T23:16:45Z</dcterms:modified>
</cp:coreProperties>
</file>