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0" r:id="rId4"/>
    <p:sldId id="265" r:id="rId5"/>
    <p:sldId id="264" r:id="rId6"/>
    <p:sldId id="259" r:id="rId7"/>
    <p:sldId id="261" r:id="rId8"/>
    <p:sldId id="270" r:id="rId9"/>
    <p:sldId id="262" r:id="rId10"/>
    <p:sldId id="263" r:id="rId11"/>
    <p:sldId id="271" r:id="rId12"/>
    <p:sldId id="272" r:id="rId13"/>
    <p:sldId id="273" r:id="rId14"/>
    <p:sldId id="278" r:id="rId15"/>
    <p:sldId id="279" r:id="rId16"/>
    <p:sldId id="280" r:id="rId17"/>
    <p:sldId id="283" r:id="rId18"/>
    <p:sldId id="284" r:id="rId19"/>
    <p:sldId id="285" r:id="rId20"/>
    <p:sldId id="266" r:id="rId21"/>
    <p:sldId id="274" r:id="rId22"/>
    <p:sldId id="275" r:id="rId23"/>
    <p:sldId id="276" r:id="rId24"/>
    <p:sldId id="277" r:id="rId25"/>
    <p:sldId id="25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5"/>
  </p:normalViewPr>
  <p:slideViewPr>
    <p:cSldViewPr snapToGrid="0" snapToObjects="1">
      <p:cViewPr varScale="1">
        <p:scale>
          <a:sx n="107" d="100"/>
          <a:sy n="107" d="100"/>
        </p:scale>
        <p:origin x="560"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23" d="100"/>
          <a:sy n="123" d="100"/>
        </p:scale>
        <p:origin x="-28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t>3/5/20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t>‹#›</a:t>
            </a:fld>
            <a:endParaRPr lang="en-US"/>
          </a:p>
        </p:txBody>
      </p:sp>
    </p:spTree>
    <p:extLst>
      <p:ext uri="{BB962C8B-B14F-4D97-AF65-F5344CB8AC3E}">
        <p14:creationId xmlns:p14="http://schemas.microsoft.com/office/powerpoint/2010/main" val="181847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nford.edu/~cpiech/cs221/handouts/kmean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acebook.com/mlsubhadip/photos/pcb.2393861470697198/2393855884031090/?type=3&amp;thea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owardsdatascience.com/understanding-the-concept-of-hierarchical-clustering-technique-c6e8243758ec"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https://stanford.edu/~cpiech/cs221/handouts/kmeans.html</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8</a:t>
            </a:fld>
            <a:endParaRPr lang="en-US"/>
          </a:p>
        </p:txBody>
      </p:sp>
    </p:spTree>
    <p:extLst>
      <p:ext uri="{BB962C8B-B14F-4D97-AF65-F5344CB8AC3E}">
        <p14:creationId xmlns:p14="http://schemas.microsoft.com/office/powerpoint/2010/main" val="128762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the vert</a:t>
            </a:r>
          </a:p>
        </p:txBody>
      </p:sp>
      <p:sp>
        <p:nvSpPr>
          <p:cNvPr id="4" name="Slide Number Placeholder 3"/>
          <p:cNvSpPr>
            <a:spLocks noGrp="1"/>
          </p:cNvSpPr>
          <p:nvPr>
            <p:ph type="sldNum" sz="quarter" idx="5"/>
          </p:nvPr>
        </p:nvSpPr>
        <p:spPr/>
        <p:txBody>
          <a:bodyPr/>
          <a:lstStyle/>
          <a:p>
            <a:fld id="{A41F4F8C-1785-AC43-97F9-C9301BD933C9}" type="slidenum">
              <a:rPr lang="en-US" smtClean="0"/>
              <a:t>19</a:t>
            </a:fld>
            <a:endParaRPr lang="en-US"/>
          </a:p>
        </p:txBody>
      </p:sp>
    </p:spTree>
    <p:extLst>
      <p:ext uri="{BB962C8B-B14F-4D97-AF65-F5344CB8AC3E}">
        <p14:creationId xmlns:p14="http://schemas.microsoft.com/office/powerpoint/2010/main" val="412365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the vert</a:t>
            </a:r>
          </a:p>
        </p:txBody>
      </p:sp>
      <p:sp>
        <p:nvSpPr>
          <p:cNvPr id="4" name="Slide Number Placeholder 3"/>
          <p:cNvSpPr>
            <a:spLocks noGrp="1"/>
          </p:cNvSpPr>
          <p:nvPr>
            <p:ph type="sldNum" sz="quarter" idx="5"/>
          </p:nvPr>
        </p:nvSpPr>
        <p:spPr/>
        <p:txBody>
          <a:bodyPr/>
          <a:lstStyle/>
          <a:p>
            <a:fld id="{A41F4F8C-1785-AC43-97F9-C9301BD933C9}" type="slidenum">
              <a:rPr lang="en-US" smtClean="0"/>
              <a:t>20</a:t>
            </a:fld>
            <a:endParaRPr lang="en-US"/>
          </a:p>
        </p:txBody>
      </p:sp>
    </p:spTree>
    <p:extLst>
      <p:ext uri="{BB962C8B-B14F-4D97-AF65-F5344CB8AC3E}">
        <p14:creationId xmlns:p14="http://schemas.microsoft.com/office/powerpoint/2010/main" val="188755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https://towardsdatascience.com/understanding-the-concept-of-hierarchical-clustering-technique-c6e8243758ec</a:t>
            </a:r>
            <a:endParaRPr lang="en-US" dirty="0"/>
          </a:p>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21</a:t>
            </a:fld>
            <a:endParaRPr lang="en-US"/>
          </a:p>
        </p:txBody>
      </p:sp>
    </p:spTree>
    <p:extLst>
      <p:ext uri="{BB962C8B-B14F-4D97-AF65-F5344CB8AC3E}">
        <p14:creationId xmlns:p14="http://schemas.microsoft.com/office/powerpoint/2010/main" val="328434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https://towardsdatascience.com/understanding-the-concept-of-hierarchical-clustering-technique-c6e8243758ec</a:t>
            </a:r>
            <a:endParaRPr lang="en-US" dirty="0"/>
          </a:p>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22</a:t>
            </a:fld>
            <a:endParaRPr lang="en-US"/>
          </a:p>
        </p:txBody>
      </p:sp>
    </p:spTree>
    <p:extLst>
      <p:ext uri="{BB962C8B-B14F-4D97-AF65-F5344CB8AC3E}">
        <p14:creationId xmlns:p14="http://schemas.microsoft.com/office/powerpoint/2010/main" val="394337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https://towardsdatascience.com/understanding-the-concept-of-hierarchical-clustering-technique-c6e8243758ec</a:t>
            </a:r>
            <a:endParaRPr lang="en-US" dirty="0"/>
          </a:p>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23</a:t>
            </a:fld>
            <a:endParaRPr lang="en-US"/>
          </a:p>
        </p:txBody>
      </p:sp>
    </p:spTree>
    <p:extLst>
      <p:ext uri="{BB962C8B-B14F-4D97-AF65-F5344CB8AC3E}">
        <p14:creationId xmlns:p14="http://schemas.microsoft.com/office/powerpoint/2010/main" val="1907375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https://towardsdatascience.com/understanding-the-concept-of-hierarchical-clustering-technique-c6e8243758ec</a:t>
            </a:r>
            <a:endParaRPr lang="en-US" dirty="0"/>
          </a:p>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24</a:t>
            </a:fld>
            <a:endParaRPr lang="en-US"/>
          </a:p>
        </p:txBody>
      </p:sp>
    </p:spTree>
    <p:extLst>
      <p:ext uri="{BB962C8B-B14F-4D97-AF65-F5344CB8AC3E}">
        <p14:creationId xmlns:p14="http://schemas.microsoft.com/office/powerpoint/2010/main" val="419827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https://www.facebook.com/mlsubhadip/photos/pcb.2393861470697198/2393855884031090/?type=3&amp;theater</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9</a:t>
            </a:fld>
            <a:endParaRPr lang="en-US"/>
          </a:p>
        </p:txBody>
      </p:sp>
    </p:spTree>
    <p:extLst>
      <p:ext uri="{BB962C8B-B14F-4D97-AF65-F5344CB8AC3E}">
        <p14:creationId xmlns:p14="http://schemas.microsoft.com/office/powerpoint/2010/main" val="1692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12</a:t>
            </a:fld>
            <a:endParaRPr lang="en-US"/>
          </a:p>
        </p:txBody>
      </p:sp>
    </p:spTree>
    <p:extLst>
      <p:ext uri="{BB962C8B-B14F-4D97-AF65-F5344CB8AC3E}">
        <p14:creationId xmlns:p14="http://schemas.microsoft.com/office/powerpoint/2010/main" val="35287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13</a:t>
            </a:fld>
            <a:endParaRPr lang="en-US"/>
          </a:p>
        </p:txBody>
      </p:sp>
    </p:spTree>
    <p:extLst>
      <p:ext uri="{BB962C8B-B14F-4D97-AF65-F5344CB8AC3E}">
        <p14:creationId xmlns:p14="http://schemas.microsoft.com/office/powerpoint/2010/main" val="20255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14</a:t>
            </a:fld>
            <a:endParaRPr lang="en-US"/>
          </a:p>
        </p:txBody>
      </p:sp>
    </p:spTree>
    <p:extLst>
      <p:ext uri="{BB962C8B-B14F-4D97-AF65-F5344CB8AC3E}">
        <p14:creationId xmlns:p14="http://schemas.microsoft.com/office/powerpoint/2010/main" val="369629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15</a:t>
            </a:fld>
            <a:endParaRPr lang="en-US"/>
          </a:p>
        </p:txBody>
      </p:sp>
    </p:spTree>
    <p:extLst>
      <p:ext uri="{BB962C8B-B14F-4D97-AF65-F5344CB8AC3E}">
        <p14:creationId xmlns:p14="http://schemas.microsoft.com/office/powerpoint/2010/main" val="162637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16</a:t>
            </a:fld>
            <a:endParaRPr lang="en-US"/>
          </a:p>
        </p:txBody>
      </p:sp>
    </p:spTree>
    <p:extLst>
      <p:ext uri="{BB962C8B-B14F-4D97-AF65-F5344CB8AC3E}">
        <p14:creationId xmlns:p14="http://schemas.microsoft.com/office/powerpoint/2010/main" val="62736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17</a:t>
            </a:fld>
            <a:endParaRPr lang="en-US"/>
          </a:p>
        </p:txBody>
      </p:sp>
    </p:spTree>
    <p:extLst>
      <p:ext uri="{BB962C8B-B14F-4D97-AF65-F5344CB8AC3E}">
        <p14:creationId xmlns:p14="http://schemas.microsoft.com/office/powerpoint/2010/main" val="1222957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18</a:t>
            </a:fld>
            <a:endParaRPr lang="en-US"/>
          </a:p>
        </p:txBody>
      </p:sp>
    </p:spTree>
    <p:extLst>
      <p:ext uri="{BB962C8B-B14F-4D97-AF65-F5344CB8AC3E}">
        <p14:creationId xmlns:p14="http://schemas.microsoft.com/office/powerpoint/2010/main" val="3922579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5893" y="171451"/>
            <a:ext cx="8801737" cy="6515100"/>
          </a:xfrm>
          <a:prstGeom prst="rect">
            <a:avLst/>
          </a:prstGeom>
        </p:spPr>
      </p:pic>
      <p:sp>
        <p:nvSpPr>
          <p:cNvPr id="8" name="Rectangle 7"/>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693988"/>
            <a:ext cx="7772400" cy="1470025"/>
          </a:xfrm>
        </p:spPr>
        <p:txBody>
          <a:bodyPr>
            <a:normAutofit/>
          </a:bodyPr>
          <a:lstStyle>
            <a:lvl1pPr>
              <a:defRPr sz="6000" b="0" i="0">
                <a:solidFill>
                  <a:schemeClr val="bg1"/>
                </a:solidFill>
                <a:latin typeface="Tungsten Medium" charset="0"/>
                <a:ea typeface="Tungsten Medium" charset="0"/>
                <a:cs typeface="Tungsten Medium" charset="0"/>
              </a:defRPr>
            </a:lvl1pPr>
          </a:lstStyle>
          <a:p>
            <a:r>
              <a:rPr lang="en-US" dirty="0"/>
              <a:t>Click to edit Master title style</a:t>
            </a:r>
          </a:p>
        </p:txBody>
      </p:sp>
      <p:sp>
        <p:nvSpPr>
          <p:cNvPr id="3" name="Subtitle 2"/>
          <p:cNvSpPr>
            <a:spLocks noGrp="1"/>
          </p:cNvSpPr>
          <p:nvPr>
            <p:ph type="subTitle" idx="1"/>
          </p:nvPr>
        </p:nvSpPr>
        <p:spPr>
          <a:xfrm>
            <a:off x="1371600" y="4235390"/>
            <a:ext cx="64008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C4CE51-D15A-BB47-9138-751D578D2580}"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pic>
        <p:nvPicPr>
          <p:cNvPr id="10" name="Picture 9"/>
          <p:cNvPicPr>
            <a:picLocks noChangeAspect="1"/>
          </p:cNvPicPr>
          <p:nvPr userDrawn="1"/>
        </p:nvPicPr>
        <p:blipFill>
          <a:blip r:embed="rId3"/>
          <a:stretch>
            <a:fillRect/>
          </a:stretch>
        </p:blipFill>
        <p:spPr>
          <a:xfrm>
            <a:off x="4213540" y="843669"/>
            <a:ext cx="716920" cy="589050"/>
          </a:xfrm>
          <a:prstGeom prst="rect">
            <a:avLst/>
          </a:prstGeom>
        </p:spPr>
      </p:pic>
    </p:spTree>
    <p:extLst>
      <p:ext uri="{BB962C8B-B14F-4D97-AF65-F5344CB8AC3E}">
        <p14:creationId xmlns:p14="http://schemas.microsoft.com/office/powerpoint/2010/main" val="36516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1143000"/>
          </a:xfrm>
        </p:spPr>
        <p:txBody>
          <a:bodyPr/>
          <a:lstStyle>
            <a:lvl1pPr algn="l">
              <a:defRPr b="0" i="0">
                <a:solidFill>
                  <a:srgbClr val="500000"/>
                </a:solidFill>
                <a:latin typeface="Tungsten Medium" charset="0"/>
                <a:ea typeface="Tungsten Medium" charset="0"/>
                <a:cs typeface="Tungsten Medium" charset="0"/>
              </a:defRPr>
            </a:lvl1pPr>
          </a:lstStyle>
          <a:p>
            <a:r>
              <a:rPr lang="en-US" dirty="0"/>
              <a:t>Click to edit Master title style</a:t>
            </a:r>
          </a:p>
        </p:txBody>
      </p:sp>
      <p:sp>
        <p:nvSpPr>
          <p:cNvPr id="3" name="Content Placeholder 2"/>
          <p:cNvSpPr>
            <a:spLocks noGrp="1"/>
          </p:cNvSpPr>
          <p:nvPr>
            <p:ph idx="1"/>
          </p:nvPr>
        </p:nvSpPr>
        <p:spPr>
          <a:xfrm>
            <a:off x="834188" y="2332039"/>
            <a:ext cx="7852611" cy="3794125"/>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4CE51-D15A-BB47-9138-751D578D2580}"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226071" y="1440499"/>
            <a:ext cx="91440" cy="64008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2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4CE51-D15A-BB47-9138-751D578D2580}"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34069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4767"/>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4CE51-D15A-BB47-9138-751D578D2580}" type="datetimeFigureOut">
              <a:rPr lang="en-US" smtClean="0"/>
              <a:t>3/5/20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329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66704"/>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0709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946860"/>
            <a:ext cx="4040188"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230709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2946860"/>
            <a:ext cx="4041775"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C4CE51-D15A-BB47-9138-751D578D2580}" type="datetimeFigureOut">
              <a:rPr lang="en-US" smtClean="0"/>
              <a:t>3/5/20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03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7342" y="152400"/>
            <a:ext cx="8826412" cy="6558644"/>
          </a:xfrm>
          <a:prstGeom prst="rect">
            <a:avLst/>
          </a:prstGeom>
        </p:spPr>
      </p:pic>
      <p:sp>
        <p:nvSpPr>
          <p:cNvPr id="3" name="Date Placeholder 2"/>
          <p:cNvSpPr>
            <a:spLocks noGrp="1"/>
          </p:cNvSpPr>
          <p:nvPr>
            <p:ph type="dt" sz="half" idx="10"/>
          </p:nvPr>
        </p:nvSpPr>
        <p:spPr/>
        <p:txBody>
          <a:bodyPr/>
          <a:lstStyle/>
          <a:p>
            <a:fld id="{45C4CE51-D15A-BB47-9138-751D578D2580}" type="datetimeFigureOut">
              <a:rPr lang="en-US" smtClean="0"/>
              <a:t>3/5/20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986407" y="2180070"/>
            <a:ext cx="7148285" cy="25279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86407"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8059059"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91896" y="1711418"/>
            <a:ext cx="937304" cy="937304"/>
          </a:xfrm>
          <a:prstGeom prst="rect">
            <a:avLst/>
          </a:prstGeom>
        </p:spPr>
      </p:pic>
      <p:sp>
        <p:nvSpPr>
          <p:cNvPr id="2" name="Title 1"/>
          <p:cNvSpPr>
            <a:spLocks noGrp="1"/>
          </p:cNvSpPr>
          <p:nvPr>
            <p:ph type="title"/>
          </p:nvPr>
        </p:nvSpPr>
        <p:spPr>
          <a:xfrm>
            <a:off x="1524000" y="2872522"/>
            <a:ext cx="6096000" cy="1143000"/>
          </a:xfrm>
        </p:spPr>
        <p:txBody>
          <a:bodyPr>
            <a:normAutofit/>
          </a:bodyPr>
          <a:lstStyle>
            <a:lvl1pPr>
              <a:defRPr sz="4200" b="0" i="0">
                <a:solidFill>
                  <a:srgbClr val="500000"/>
                </a:solidFill>
                <a:latin typeface="Tungsten Medium" charset="0"/>
                <a:ea typeface="Tungsten Medium" charset="0"/>
                <a:cs typeface="Tungsten Medium" charset="0"/>
              </a:defRPr>
            </a:lvl1pPr>
          </a:lstStyle>
          <a:p>
            <a:r>
              <a:rPr lang="en-US" dirty="0"/>
              <a:t>Click to edit Master title style</a:t>
            </a:r>
          </a:p>
        </p:txBody>
      </p:sp>
    </p:spTree>
    <p:extLst>
      <p:ext uri="{BB962C8B-B14F-4D97-AF65-F5344CB8AC3E}">
        <p14:creationId xmlns:p14="http://schemas.microsoft.com/office/powerpoint/2010/main" val="171542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5893" y="171451"/>
            <a:ext cx="8801737" cy="6515100"/>
          </a:xfrm>
          <a:prstGeom prst="rect">
            <a:avLst/>
          </a:prstGeom>
        </p:spPr>
      </p:pic>
      <p:sp>
        <p:nvSpPr>
          <p:cNvPr id="6" name="Rectangle 5"/>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5C4CE51-D15A-BB47-9138-751D578D2580}" type="datetimeFigureOut">
              <a:rPr lang="en-US" smtClean="0"/>
              <a:t>3/5/20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1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1171074"/>
            <a:ext cx="3008313" cy="1162051"/>
          </a:xfrm>
        </p:spPr>
        <p:txBody>
          <a:bodyPr anchor="b">
            <a:normAutofit/>
          </a:bodyPr>
          <a:lstStyle>
            <a:lvl1pPr algn="l">
              <a:defRPr sz="3200" b="1"/>
            </a:lvl1pPr>
          </a:lstStyle>
          <a:p>
            <a:r>
              <a:rPr lang="en-US" dirty="0"/>
              <a:t>Click to edit Master title style</a:t>
            </a:r>
          </a:p>
        </p:txBody>
      </p:sp>
      <p:sp>
        <p:nvSpPr>
          <p:cNvPr id="3" name="Content Placeholder 2"/>
          <p:cNvSpPr>
            <a:spLocks noGrp="1"/>
          </p:cNvSpPr>
          <p:nvPr>
            <p:ph idx="1"/>
          </p:nvPr>
        </p:nvSpPr>
        <p:spPr>
          <a:xfrm>
            <a:off x="3575050" y="1171074"/>
            <a:ext cx="5111750"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8" y="2406316"/>
            <a:ext cx="3008313"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3/5/20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57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noAutofit/>
          </a:bodyPr>
          <a:lstStyle>
            <a:lvl1pPr algn="l">
              <a:defRPr sz="3200" b="1"/>
            </a:lvl1pPr>
          </a:lstStyle>
          <a:p>
            <a:r>
              <a:rPr lang="en-US" dirty="0"/>
              <a:t>Click to edit Master title style</a:t>
            </a:r>
          </a:p>
        </p:txBody>
      </p:sp>
      <p:sp>
        <p:nvSpPr>
          <p:cNvPr id="3" name="Picture Placeholder 2"/>
          <p:cNvSpPr>
            <a:spLocks noGrp="1"/>
          </p:cNvSpPr>
          <p:nvPr>
            <p:ph type="pic" idx="1"/>
          </p:nvPr>
        </p:nvSpPr>
        <p:spPr>
          <a:xfrm>
            <a:off x="1792288" y="1106905"/>
            <a:ext cx="54864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3/5/20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8555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26071" y="274640"/>
            <a:ext cx="8697402" cy="705194"/>
          </a:xfrm>
          <a:prstGeom prst="rect">
            <a:avLst/>
          </a:prstGeom>
        </p:spPr>
      </p:pic>
      <p:sp>
        <p:nvSpPr>
          <p:cNvPr id="2" name="Title Placeholder 1"/>
          <p:cNvSpPr>
            <a:spLocks noGrp="1"/>
          </p:cNvSpPr>
          <p:nvPr>
            <p:ph type="title"/>
          </p:nvPr>
        </p:nvSpPr>
        <p:spPr>
          <a:xfrm>
            <a:off x="457200" y="979834"/>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22834"/>
            <a:ext cx="8229600" cy="40033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t>3/5/20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152403" y="6575107"/>
            <a:ext cx="7050313" cy="0"/>
          </a:xfrm>
          <a:prstGeom prst="line">
            <a:avLst/>
          </a:prstGeom>
          <a:ln w="12700">
            <a:solidFill>
              <a:srgbClr val="E4002B"/>
            </a:solidFill>
            <a:miter lim="400000"/>
          </a:ln>
        </p:spPr>
        <p:txBody>
          <a:bodyPr lIns="50800" tIns="50800" rIns="50800" bIns="50800" anchor="ctr"/>
          <a:lstStyle/>
          <a:p>
            <a:pPr>
              <a:defRPr sz="3200"/>
            </a:pPr>
            <a:endParaRPr>
              <a:ln w="3175" cmpd="sng">
                <a:solidFill>
                  <a:srgbClr val="000000"/>
                </a:solidFill>
              </a:ln>
            </a:endParaRPr>
          </a:p>
        </p:txBody>
      </p:sp>
    </p:spTree>
    <p:extLst>
      <p:ext uri="{BB962C8B-B14F-4D97-AF65-F5344CB8AC3E}">
        <p14:creationId xmlns:p14="http://schemas.microsoft.com/office/powerpoint/2010/main" val="370266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CLUSTERING</a:t>
            </a:r>
          </a:p>
        </p:txBody>
      </p:sp>
      <p:sp>
        <p:nvSpPr>
          <p:cNvPr id="3" name="Subtitle 2"/>
          <p:cNvSpPr>
            <a:spLocks noGrp="1"/>
          </p:cNvSpPr>
          <p:nvPr>
            <p:ph type="subTitle" idx="1"/>
          </p:nvPr>
        </p:nvSpPr>
        <p:spPr/>
        <p:txBody>
          <a:bodyPr/>
          <a:lstStyle/>
          <a:p>
            <a:r>
              <a:rPr lang="en-US" dirty="0"/>
              <a:t>-TDAC</a:t>
            </a:r>
          </a:p>
        </p:txBody>
      </p:sp>
      <p:cxnSp>
        <p:nvCxnSpPr>
          <p:cNvPr id="5" name="Straight Connector 4"/>
          <p:cNvCxnSpPr/>
          <p:nvPr/>
        </p:nvCxnSpPr>
        <p:spPr>
          <a:xfrm>
            <a:off x="2558716" y="3923383"/>
            <a:ext cx="4026569" cy="0"/>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69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Hierarchical Clustering</a:t>
            </a:r>
          </a:p>
        </p:txBody>
      </p:sp>
      <p:sp>
        <p:nvSpPr>
          <p:cNvPr id="3" name="Content Placeholder 2"/>
          <p:cNvSpPr>
            <a:spLocks noGrp="1"/>
          </p:cNvSpPr>
          <p:nvPr>
            <p:ph idx="1"/>
          </p:nvPr>
        </p:nvSpPr>
        <p:spPr/>
        <p:txBody>
          <a:bodyPr>
            <a:normAutofit/>
          </a:bodyPr>
          <a:lstStyle/>
          <a:p>
            <a:pPr marL="514350" indent="-514350">
              <a:buFont typeface="Arial" panose="020B0604020202020204" pitchFamily="34" charset="0"/>
              <a:buChar char="•"/>
            </a:pPr>
            <a:r>
              <a:rPr lang="en-US" dirty="0">
                <a:solidFill>
                  <a:schemeClr val="tx1"/>
                </a:solidFill>
              </a:rPr>
              <a:t>Agglomerative Clustering </a:t>
            </a:r>
          </a:p>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pPr marL="457200" indent="-457200">
              <a:buFont typeface="Arial" panose="020B0604020202020204" pitchFamily="34" charset="0"/>
              <a:buChar char="•"/>
            </a:pPr>
            <a:r>
              <a:rPr lang="en-US" dirty="0">
                <a:solidFill>
                  <a:schemeClr val="tx1"/>
                </a:solidFill>
              </a:rPr>
              <a:t>Divisive Clustering</a:t>
            </a:r>
          </a:p>
        </p:txBody>
      </p:sp>
    </p:spTree>
    <p:extLst>
      <p:ext uri="{BB962C8B-B14F-4D97-AF65-F5344CB8AC3E}">
        <p14:creationId xmlns:p14="http://schemas.microsoft.com/office/powerpoint/2010/main" val="119482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Hierarchical Clustering</a:t>
            </a:r>
          </a:p>
        </p:txBody>
      </p:sp>
      <p:sp>
        <p:nvSpPr>
          <p:cNvPr id="3" name="Content Placeholder 2"/>
          <p:cNvSpPr>
            <a:spLocks noGrp="1"/>
          </p:cNvSpPr>
          <p:nvPr>
            <p:ph idx="1"/>
          </p:nvPr>
        </p:nvSpPr>
        <p:spPr/>
        <p:txBody>
          <a:bodyPr>
            <a:normAutofit/>
          </a:bodyPr>
          <a:lstStyle/>
          <a:p>
            <a:r>
              <a:rPr lang="en-US" dirty="0">
                <a:solidFill>
                  <a:schemeClr val="tx1"/>
                </a:solidFill>
              </a:rPr>
              <a:t>Agglomerative Clustering:</a:t>
            </a:r>
          </a:p>
          <a:p>
            <a:pPr marL="514350" indent="-514350">
              <a:buAutoNum type="arabicPeriod"/>
            </a:pPr>
            <a:r>
              <a:rPr lang="en-US" dirty="0">
                <a:solidFill>
                  <a:schemeClr val="tx1"/>
                </a:solidFill>
              </a:rPr>
              <a:t>Each data point is a cluster.</a:t>
            </a:r>
          </a:p>
          <a:p>
            <a:pPr marL="514350" indent="-514350">
              <a:buAutoNum type="arabicPeriod"/>
            </a:pPr>
            <a:r>
              <a:rPr lang="en-US" dirty="0">
                <a:solidFill>
                  <a:schemeClr val="tx1"/>
                </a:solidFill>
              </a:rPr>
              <a:t>Compute distances matrix and merge clusters close to each other. </a:t>
            </a:r>
          </a:p>
          <a:p>
            <a:pPr marL="514350" indent="-514350">
              <a:buAutoNum type="arabicPeriod"/>
            </a:pPr>
            <a:r>
              <a:rPr lang="en-US" dirty="0">
                <a:solidFill>
                  <a:schemeClr val="tx1"/>
                </a:solidFill>
              </a:rPr>
              <a:t>Repeat steps 1 and 2 till only one cluster remains.</a:t>
            </a:r>
          </a:p>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87363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Hierarchical Clustering</a:t>
            </a:r>
          </a:p>
        </p:txBody>
      </p:sp>
      <p:sp>
        <p:nvSpPr>
          <p:cNvPr id="3" name="Content Placeholder 2"/>
          <p:cNvSpPr>
            <a:spLocks noGrp="1"/>
          </p:cNvSpPr>
          <p:nvPr>
            <p:ph idx="1"/>
          </p:nvPr>
        </p:nvSpPr>
        <p:spPr>
          <a:xfrm>
            <a:off x="561056" y="2177660"/>
            <a:ext cx="7852611" cy="3794125"/>
          </a:xfrm>
        </p:spPr>
        <p:txBody>
          <a:bodyPr>
            <a:normAutofit/>
          </a:bodyPr>
          <a:lstStyle/>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5" name="Picture 4" descr="A picture containing kite, flying, air&#10;&#10;Description automatically generated">
            <a:extLst>
              <a:ext uri="{FF2B5EF4-FFF2-40B4-BE49-F238E27FC236}">
                <a16:creationId xmlns:a16="http://schemas.microsoft.com/office/drawing/2014/main" id="{9FDA6DBD-7DC8-6F42-945B-FF9AC01C17D6}"/>
              </a:ext>
            </a:extLst>
          </p:cNvPr>
          <p:cNvPicPr>
            <a:picLocks noChangeAspect="1"/>
          </p:cNvPicPr>
          <p:nvPr/>
        </p:nvPicPr>
        <p:blipFill>
          <a:blip r:embed="rId3"/>
          <a:stretch>
            <a:fillRect/>
          </a:stretch>
        </p:blipFill>
        <p:spPr>
          <a:xfrm>
            <a:off x="2430153" y="2419350"/>
            <a:ext cx="4790044" cy="3592534"/>
          </a:xfrm>
          <a:prstGeom prst="rect">
            <a:avLst/>
          </a:prstGeom>
        </p:spPr>
      </p:pic>
    </p:spTree>
    <p:extLst>
      <p:ext uri="{BB962C8B-B14F-4D97-AF65-F5344CB8AC3E}">
        <p14:creationId xmlns:p14="http://schemas.microsoft.com/office/powerpoint/2010/main" val="189335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473"/>
            <a:ext cx="8229600" cy="1143000"/>
          </a:xfrm>
        </p:spPr>
        <p:txBody>
          <a:bodyPr>
            <a:normAutofit/>
          </a:bodyPr>
          <a:lstStyle/>
          <a:p>
            <a:r>
              <a:rPr lang="en-US" sz="4000" dirty="0"/>
              <a:t>Hierarchical Clustering Dendrogram</a:t>
            </a:r>
          </a:p>
        </p:txBody>
      </p:sp>
      <p:sp>
        <p:nvSpPr>
          <p:cNvPr id="3" name="Content Placeholder 2"/>
          <p:cNvSpPr>
            <a:spLocks noGrp="1"/>
          </p:cNvSpPr>
          <p:nvPr>
            <p:ph idx="1"/>
          </p:nvPr>
        </p:nvSpPr>
        <p:spPr>
          <a:xfrm>
            <a:off x="561056" y="2177660"/>
            <a:ext cx="7852611" cy="3794125"/>
          </a:xfrm>
        </p:spPr>
        <p:txBody>
          <a:bodyPr>
            <a:normAutofit/>
          </a:bodyPr>
          <a:lstStyle/>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4" name="Picture 3">
            <a:extLst>
              <a:ext uri="{FF2B5EF4-FFF2-40B4-BE49-F238E27FC236}">
                <a16:creationId xmlns:a16="http://schemas.microsoft.com/office/drawing/2014/main" id="{A7CB981D-D851-3640-B77B-F436755A26B5}"/>
              </a:ext>
            </a:extLst>
          </p:cNvPr>
          <p:cNvPicPr>
            <a:picLocks noChangeAspect="1"/>
          </p:cNvPicPr>
          <p:nvPr/>
        </p:nvPicPr>
        <p:blipFill>
          <a:blip r:embed="rId3"/>
          <a:stretch>
            <a:fillRect/>
          </a:stretch>
        </p:blipFill>
        <p:spPr>
          <a:xfrm>
            <a:off x="353344" y="1760776"/>
            <a:ext cx="8229600" cy="4627892"/>
          </a:xfrm>
          <a:prstGeom prst="rect">
            <a:avLst/>
          </a:prstGeom>
        </p:spPr>
      </p:pic>
      <p:sp>
        <p:nvSpPr>
          <p:cNvPr id="6" name="TextBox 5">
            <a:extLst>
              <a:ext uri="{FF2B5EF4-FFF2-40B4-BE49-F238E27FC236}">
                <a16:creationId xmlns:a16="http://schemas.microsoft.com/office/drawing/2014/main" id="{3E2FBB37-09B7-0B4B-B1B2-736948265A89}"/>
              </a:ext>
            </a:extLst>
          </p:cNvPr>
          <p:cNvSpPr txBox="1"/>
          <p:nvPr/>
        </p:nvSpPr>
        <p:spPr>
          <a:xfrm>
            <a:off x="1733797" y="5966732"/>
            <a:ext cx="5272645" cy="369332"/>
          </a:xfrm>
          <a:prstGeom prst="rect">
            <a:avLst/>
          </a:prstGeom>
          <a:noFill/>
        </p:spPr>
        <p:txBody>
          <a:bodyPr wrap="square" rtlCol="0">
            <a:spAutoFit/>
          </a:bodyPr>
          <a:lstStyle/>
          <a:p>
            <a:r>
              <a:rPr lang="en-US" dirty="0"/>
              <a:t> Vertical Axis Represent Cluster Dissimilarity </a:t>
            </a:r>
          </a:p>
        </p:txBody>
      </p:sp>
    </p:spTree>
    <p:extLst>
      <p:ext uri="{BB962C8B-B14F-4D97-AF65-F5344CB8AC3E}">
        <p14:creationId xmlns:p14="http://schemas.microsoft.com/office/powerpoint/2010/main" val="783436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473"/>
            <a:ext cx="8229600" cy="1143000"/>
          </a:xfrm>
        </p:spPr>
        <p:txBody>
          <a:bodyPr>
            <a:normAutofit/>
          </a:bodyPr>
          <a:lstStyle/>
          <a:p>
            <a:r>
              <a:rPr lang="en-US" sz="4000" dirty="0"/>
              <a:t>Hierarchical Clustering Dendrogram</a:t>
            </a:r>
          </a:p>
        </p:txBody>
      </p:sp>
      <p:sp>
        <p:nvSpPr>
          <p:cNvPr id="3" name="Content Placeholder 2"/>
          <p:cNvSpPr>
            <a:spLocks noGrp="1"/>
          </p:cNvSpPr>
          <p:nvPr>
            <p:ph idx="1"/>
          </p:nvPr>
        </p:nvSpPr>
        <p:spPr>
          <a:xfrm>
            <a:off x="561056" y="2177660"/>
            <a:ext cx="7852611" cy="3794125"/>
          </a:xfrm>
        </p:spPr>
        <p:txBody>
          <a:bodyPr>
            <a:normAutofit/>
          </a:bodyPr>
          <a:lstStyle/>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6" name="TextBox 5">
            <a:extLst>
              <a:ext uri="{FF2B5EF4-FFF2-40B4-BE49-F238E27FC236}">
                <a16:creationId xmlns:a16="http://schemas.microsoft.com/office/drawing/2014/main" id="{3E2FBB37-09B7-0B4B-B1B2-736948265A89}"/>
              </a:ext>
            </a:extLst>
          </p:cNvPr>
          <p:cNvSpPr txBox="1"/>
          <p:nvPr/>
        </p:nvSpPr>
        <p:spPr>
          <a:xfrm>
            <a:off x="1733797" y="5966732"/>
            <a:ext cx="5272645" cy="646331"/>
          </a:xfrm>
          <a:prstGeom prst="rect">
            <a:avLst/>
          </a:prstGeom>
          <a:noFill/>
        </p:spPr>
        <p:txBody>
          <a:bodyPr wrap="square" rtlCol="0">
            <a:spAutoFit/>
          </a:bodyPr>
          <a:lstStyle/>
          <a:p>
            <a:r>
              <a:rPr lang="en-US" dirty="0"/>
              <a:t> Vertical Axis Represent Cluster Dissimilarity</a:t>
            </a:r>
          </a:p>
          <a:p>
            <a:r>
              <a:rPr lang="en-US" dirty="0"/>
              <a:t> Number of clusters =6</a:t>
            </a:r>
          </a:p>
        </p:txBody>
      </p:sp>
      <p:pic>
        <p:nvPicPr>
          <p:cNvPr id="7" name="Picture 6" descr="A picture containing clock&#10;&#10;Description automatically generated">
            <a:extLst>
              <a:ext uri="{FF2B5EF4-FFF2-40B4-BE49-F238E27FC236}">
                <a16:creationId xmlns:a16="http://schemas.microsoft.com/office/drawing/2014/main" id="{0FAB78AB-BFC9-AE43-9FAE-C9E76D71AA54}"/>
              </a:ext>
            </a:extLst>
          </p:cNvPr>
          <p:cNvPicPr>
            <a:picLocks noChangeAspect="1"/>
          </p:cNvPicPr>
          <p:nvPr/>
        </p:nvPicPr>
        <p:blipFill>
          <a:blip r:embed="rId3"/>
          <a:stretch>
            <a:fillRect/>
          </a:stretch>
        </p:blipFill>
        <p:spPr>
          <a:xfrm>
            <a:off x="868356" y="1805849"/>
            <a:ext cx="7407287" cy="4160883"/>
          </a:xfrm>
          <a:prstGeom prst="rect">
            <a:avLst/>
          </a:prstGeom>
        </p:spPr>
      </p:pic>
    </p:spTree>
    <p:extLst>
      <p:ext uri="{BB962C8B-B14F-4D97-AF65-F5344CB8AC3E}">
        <p14:creationId xmlns:p14="http://schemas.microsoft.com/office/powerpoint/2010/main" val="231598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473"/>
            <a:ext cx="8229600" cy="1143000"/>
          </a:xfrm>
        </p:spPr>
        <p:txBody>
          <a:bodyPr>
            <a:normAutofit/>
          </a:bodyPr>
          <a:lstStyle/>
          <a:p>
            <a:r>
              <a:rPr lang="en-US" sz="4000" dirty="0"/>
              <a:t>Hierarchical Clustering Dendrogram</a:t>
            </a:r>
          </a:p>
        </p:txBody>
      </p:sp>
      <p:sp>
        <p:nvSpPr>
          <p:cNvPr id="3" name="Content Placeholder 2"/>
          <p:cNvSpPr>
            <a:spLocks noGrp="1"/>
          </p:cNvSpPr>
          <p:nvPr>
            <p:ph idx="1"/>
          </p:nvPr>
        </p:nvSpPr>
        <p:spPr>
          <a:xfrm>
            <a:off x="561056" y="2177660"/>
            <a:ext cx="7852611" cy="3794125"/>
          </a:xfrm>
        </p:spPr>
        <p:txBody>
          <a:bodyPr>
            <a:normAutofit/>
          </a:bodyPr>
          <a:lstStyle/>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6" name="TextBox 5">
            <a:extLst>
              <a:ext uri="{FF2B5EF4-FFF2-40B4-BE49-F238E27FC236}">
                <a16:creationId xmlns:a16="http://schemas.microsoft.com/office/drawing/2014/main" id="{3E2FBB37-09B7-0B4B-B1B2-736948265A89}"/>
              </a:ext>
            </a:extLst>
          </p:cNvPr>
          <p:cNvSpPr txBox="1"/>
          <p:nvPr/>
        </p:nvSpPr>
        <p:spPr>
          <a:xfrm>
            <a:off x="1733797" y="5966732"/>
            <a:ext cx="5272645" cy="646331"/>
          </a:xfrm>
          <a:prstGeom prst="rect">
            <a:avLst/>
          </a:prstGeom>
          <a:noFill/>
        </p:spPr>
        <p:txBody>
          <a:bodyPr wrap="square" rtlCol="0">
            <a:spAutoFit/>
          </a:bodyPr>
          <a:lstStyle/>
          <a:p>
            <a:r>
              <a:rPr lang="en-US" dirty="0"/>
              <a:t> Vertical Axis Represent Cluster Dissimilarity</a:t>
            </a:r>
          </a:p>
          <a:p>
            <a:r>
              <a:rPr lang="en-US" dirty="0"/>
              <a:t>Number of clusters =4 </a:t>
            </a:r>
          </a:p>
        </p:txBody>
      </p:sp>
      <p:pic>
        <p:nvPicPr>
          <p:cNvPr id="7" name="Picture 6" descr="A picture containing game, table&#10;&#10;Description automatically generated">
            <a:extLst>
              <a:ext uri="{FF2B5EF4-FFF2-40B4-BE49-F238E27FC236}">
                <a16:creationId xmlns:a16="http://schemas.microsoft.com/office/drawing/2014/main" id="{8170595E-40DC-5D4C-AECD-2B4823B10388}"/>
              </a:ext>
            </a:extLst>
          </p:cNvPr>
          <p:cNvPicPr>
            <a:picLocks noChangeAspect="1"/>
          </p:cNvPicPr>
          <p:nvPr/>
        </p:nvPicPr>
        <p:blipFill>
          <a:blip r:embed="rId3"/>
          <a:stretch>
            <a:fillRect/>
          </a:stretch>
        </p:blipFill>
        <p:spPr>
          <a:xfrm>
            <a:off x="457200" y="1555697"/>
            <a:ext cx="7852611" cy="4411035"/>
          </a:xfrm>
          <a:prstGeom prst="rect">
            <a:avLst/>
          </a:prstGeom>
        </p:spPr>
      </p:pic>
    </p:spTree>
    <p:extLst>
      <p:ext uri="{BB962C8B-B14F-4D97-AF65-F5344CB8AC3E}">
        <p14:creationId xmlns:p14="http://schemas.microsoft.com/office/powerpoint/2010/main" val="383839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473"/>
            <a:ext cx="8229600" cy="1143000"/>
          </a:xfrm>
        </p:spPr>
        <p:txBody>
          <a:bodyPr>
            <a:normAutofit/>
          </a:bodyPr>
          <a:lstStyle/>
          <a:p>
            <a:r>
              <a:rPr lang="en-US" sz="4000" dirty="0"/>
              <a:t>Hierarchical Clustering Dendrogram</a:t>
            </a:r>
          </a:p>
        </p:txBody>
      </p:sp>
      <p:sp>
        <p:nvSpPr>
          <p:cNvPr id="3" name="Content Placeholder 2"/>
          <p:cNvSpPr>
            <a:spLocks noGrp="1"/>
          </p:cNvSpPr>
          <p:nvPr>
            <p:ph idx="1"/>
          </p:nvPr>
        </p:nvSpPr>
        <p:spPr>
          <a:xfrm>
            <a:off x="561056" y="2177660"/>
            <a:ext cx="7852611" cy="3794125"/>
          </a:xfrm>
        </p:spPr>
        <p:txBody>
          <a:bodyPr>
            <a:normAutofit/>
          </a:bodyPr>
          <a:lstStyle/>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6" name="TextBox 5">
            <a:extLst>
              <a:ext uri="{FF2B5EF4-FFF2-40B4-BE49-F238E27FC236}">
                <a16:creationId xmlns:a16="http://schemas.microsoft.com/office/drawing/2014/main" id="{3E2FBB37-09B7-0B4B-B1B2-736948265A89}"/>
              </a:ext>
            </a:extLst>
          </p:cNvPr>
          <p:cNvSpPr txBox="1"/>
          <p:nvPr/>
        </p:nvSpPr>
        <p:spPr>
          <a:xfrm>
            <a:off x="1733797" y="5966732"/>
            <a:ext cx="5272645" cy="646331"/>
          </a:xfrm>
          <a:prstGeom prst="rect">
            <a:avLst/>
          </a:prstGeom>
          <a:noFill/>
        </p:spPr>
        <p:txBody>
          <a:bodyPr wrap="square" rtlCol="0">
            <a:spAutoFit/>
          </a:bodyPr>
          <a:lstStyle/>
          <a:p>
            <a:r>
              <a:rPr lang="en-US" dirty="0"/>
              <a:t> Vertical Axis Represent Cluster Dissimilarity </a:t>
            </a:r>
          </a:p>
          <a:p>
            <a:r>
              <a:rPr lang="en-US" dirty="0"/>
              <a:t>Number of clusters =3</a:t>
            </a:r>
          </a:p>
        </p:txBody>
      </p:sp>
      <p:pic>
        <p:nvPicPr>
          <p:cNvPr id="7" name="Picture 6" descr="A picture containing game, table&#10;&#10;Description automatically generated">
            <a:extLst>
              <a:ext uri="{FF2B5EF4-FFF2-40B4-BE49-F238E27FC236}">
                <a16:creationId xmlns:a16="http://schemas.microsoft.com/office/drawing/2014/main" id="{7B0C2E56-E494-394B-99D5-1DE0D7D066D8}"/>
              </a:ext>
            </a:extLst>
          </p:cNvPr>
          <p:cNvPicPr>
            <a:picLocks noChangeAspect="1"/>
          </p:cNvPicPr>
          <p:nvPr/>
        </p:nvPicPr>
        <p:blipFill>
          <a:blip r:embed="rId3"/>
          <a:stretch>
            <a:fillRect/>
          </a:stretch>
        </p:blipFill>
        <p:spPr>
          <a:xfrm>
            <a:off x="1021277" y="1680123"/>
            <a:ext cx="7392390" cy="4152515"/>
          </a:xfrm>
          <a:prstGeom prst="rect">
            <a:avLst/>
          </a:prstGeom>
        </p:spPr>
      </p:pic>
    </p:spTree>
    <p:extLst>
      <p:ext uri="{BB962C8B-B14F-4D97-AF65-F5344CB8AC3E}">
        <p14:creationId xmlns:p14="http://schemas.microsoft.com/office/powerpoint/2010/main" val="49526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473"/>
            <a:ext cx="8229600" cy="1143000"/>
          </a:xfrm>
        </p:spPr>
        <p:txBody>
          <a:bodyPr>
            <a:normAutofit/>
          </a:bodyPr>
          <a:lstStyle/>
          <a:p>
            <a:r>
              <a:rPr lang="en-US" sz="4000" dirty="0"/>
              <a:t>Hierarchical Clustering Dendrogram</a:t>
            </a:r>
          </a:p>
        </p:txBody>
      </p:sp>
      <p:sp>
        <p:nvSpPr>
          <p:cNvPr id="3" name="Content Placeholder 2"/>
          <p:cNvSpPr>
            <a:spLocks noGrp="1"/>
          </p:cNvSpPr>
          <p:nvPr>
            <p:ph idx="1"/>
          </p:nvPr>
        </p:nvSpPr>
        <p:spPr>
          <a:xfrm>
            <a:off x="561056" y="2177660"/>
            <a:ext cx="7852611" cy="3794125"/>
          </a:xfrm>
        </p:spPr>
        <p:txBody>
          <a:bodyPr>
            <a:normAutofit/>
          </a:bodyPr>
          <a:lstStyle/>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6" name="TextBox 5">
            <a:extLst>
              <a:ext uri="{FF2B5EF4-FFF2-40B4-BE49-F238E27FC236}">
                <a16:creationId xmlns:a16="http://schemas.microsoft.com/office/drawing/2014/main" id="{3E2FBB37-09B7-0B4B-B1B2-736948265A89}"/>
              </a:ext>
            </a:extLst>
          </p:cNvPr>
          <p:cNvSpPr txBox="1"/>
          <p:nvPr/>
        </p:nvSpPr>
        <p:spPr>
          <a:xfrm>
            <a:off x="1733797" y="5966732"/>
            <a:ext cx="5272645" cy="646331"/>
          </a:xfrm>
          <a:prstGeom prst="rect">
            <a:avLst/>
          </a:prstGeom>
          <a:noFill/>
        </p:spPr>
        <p:txBody>
          <a:bodyPr wrap="square" rtlCol="0">
            <a:spAutoFit/>
          </a:bodyPr>
          <a:lstStyle/>
          <a:p>
            <a:r>
              <a:rPr lang="en-US" dirty="0"/>
              <a:t> Vertical Axis Represent Cluster Dissimilarity </a:t>
            </a:r>
          </a:p>
          <a:p>
            <a:r>
              <a:rPr lang="en-US" dirty="0"/>
              <a:t>Number of clusters =2</a:t>
            </a:r>
          </a:p>
        </p:txBody>
      </p:sp>
      <p:pic>
        <p:nvPicPr>
          <p:cNvPr id="5" name="Picture 4" descr="A picture containing game&#10;&#10;Description automatically generated">
            <a:extLst>
              <a:ext uri="{FF2B5EF4-FFF2-40B4-BE49-F238E27FC236}">
                <a16:creationId xmlns:a16="http://schemas.microsoft.com/office/drawing/2014/main" id="{36E60A2D-3057-5541-9808-57F27FBACC75}"/>
              </a:ext>
            </a:extLst>
          </p:cNvPr>
          <p:cNvPicPr>
            <a:picLocks noChangeAspect="1"/>
          </p:cNvPicPr>
          <p:nvPr/>
        </p:nvPicPr>
        <p:blipFill>
          <a:blip r:embed="rId3"/>
          <a:stretch>
            <a:fillRect/>
          </a:stretch>
        </p:blipFill>
        <p:spPr>
          <a:xfrm>
            <a:off x="915857" y="1686115"/>
            <a:ext cx="7143008" cy="4012430"/>
          </a:xfrm>
          <a:prstGeom prst="rect">
            <a:avLst/>
          </a:prstGeom>
        </p:spPr>
      </p:pic>
    </p:spTree>
    <p:extLst>
      <p:ext uri="{BB962C8B-B14F-4D97-AF65-F5344CB8AC3E}">
        <p14:creationId xmlns:p14="http://schemas.microsoft.com/office/powerpoint/2010/main" val="1373657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473"/>
            <a:ext cx="8229600" cy="1143000"/>
          </a:xfrm>
        </p:spPr>
        <p:txBody>
          <a:bodyPr>
            <a:normAutofit/>
          </a:bodyPr>
          <a:lstStyle/>
          <a:p>
            <a:r>
              <a:rPr lang="en-US" sz="4000" dirty="0"/>
              <a:t>Hierarchical Clustering Dendrogram</a:t>
            </a:r>
          </a:p>
        </p:txBody>
      </p:sp>
      <p:sp>
        <p:nvSpPr>
          <p:cNvPr id="3" name="Content Placeholder 2"/>
          <p:cNvSpPr>
            <a:spLocks noGrp="1"/>
          </p:cNvSpPr>
          <p:nvPr>
            <p:ph idx="1"/>
          </p:nvPr>
        </p:nvSpPr>
        <p:spPr>
          <a:xfrm>
            <a:off x="561056" y="2177660"/>
            <a:ext cx="7852611" cy="3794125"/>
          </a:xfrm>
        </p:spPr>
        <p:txBody>
          <a:bodyPr>
            <a:normAutofit/>
          </a:bodyPr>
          <a:lstStyle/>
          <a:p>
            <a:pPr marL="514350" indent="-5143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6" name="TextBox 5">
            <a:extLst>
              <a:ext uri="{FF2B5EF4-FFF2-40B4-BE49-F238E27FC236}">
                <a16:creationId xmlns:a16="http://schemas.microsoft.com/office/drawing/2014/main" id="{3E2FBB37-09B7-0B4B-B1B2-736948265A89}"/>
              </a:ext>
            </a:extLst>
          </p:cNvPr>
          <p:cNvSpPr txBox="1"/>
          <p:nvPr/>
        </p:nvSpPr>
        <p:spPr>
          <a:xfrm>
            <a:off x="1733797" y="5966732"/>
            <a:ext cx="5272645" cy="646331"/>
          </a:xfrm>
          <a:prstGeom prst="rect">
            <a:avLst/>
          </a:prstGeom>
          <a:noFill/>
        </p:spPr>
        <p:txBody>
          <a:bodyPr wrap="square" rtlCol="0">
            <a:spAutoFit/>
          </a:bodyPr>
          <a:lstStyle/>
          <a:p>
            <a:r>
              <a:rPr lang="en-US" dirty="0"/>
              <a:t> Vertical Axis Represent Cluster Dissimilarity</a:t>
            </a:r>
          </a:p>
          <a:p>
            <a:r>
              <a:rPr lang="en-US" dirty="0"/>
              <a:t>Number of clusters =1 </a:t>
            </a:r>
          </a:p>
        </p:txBody>
      </p:sp>
      <p:pic>
        <p:nvPicPr>
          <p:cNvPr id="5" name="Picture 4" descr="A picture containing game, clock&#10;&#10;Description automatically generated">
            <a:extLst>
              <a:ext uri="{FF2B5EF4-FFF2-40B4-BE49-F238E27FC236}">
                <a16:creationId xmlns:a16="http://schemas.microsoft.com/office/drawing/2014/main" id="{D203E37B-3798-E04B-96F2-5BC500E2983C}"/>
              </a:ext>
            </a:extLst>
          </p:cNvPr>
          <p:cNvPicPr>
            <a:picLocks noChangeAspect="1"/>
          </p:cNvPicPr>
          <p:nvPr/>
        </p:nvPicPr>
        <p:blipFill>
          <a:blip r:embed="rId3"/>
          <a:stretch>
            <a:fillRect/>
          </a:stretch>
        </p:blipFill>
        <p:spPr>
          <a:xfrm>
            <a:off x="561055" y="1779504"/>
            <a:ext cx="7802795" cy="3919041"/>
          </a:xfrm>
          <a:prstGeom prst="rect">
            <a:avLst/>
          </a:prstGeom>
        </p:spPr>
      </p:pic>
    </p:spTree>
    <p:extLst>
      <p:ext uri="{BB962C8B-B14F-4D97-AF65-F5344CB8AC3E}">
        <p14:creationId xmlns:p14="http://schemas.microsoft.com/office/powerpoint/2010/main" val="380864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964"/>
            <a:ext cx="8229600" cy="1143000"/>
          </a:xfrm>
        </p:spPr>
        <p:txBody>
          <a:bodyPr>
            <a:normAutofit/>
          </a:bodyPr>
          <a:lstStyle/>
          <a:p>
            <a:r>
              <a:rPr lang="en-US" sz="4000" dirty="0"/>
              <a:t>Optimal Cluster Determination</a:t>
            </a:r>
          </a:p>
        </p:txBody>
      </p:sp>
      <p:sp>
        <p:nvSpPr>
          <p:cNvPr id="9" name="TextBox 8">
            <a:extLst>
              <a:ext uri="{FF2B5EF4-FFF2-40B4-BE49-F238E27FC236}">
                <a16:creationId xmlns:a16="http://schemas.microsoft.com/office/drawing/2014/main" id="{34A336FB-3DFA-784B-912F-C4E7F05B016F}"/>
              </a:ext>
            </a:extLst>
          </p:cNvPr>
          <p:cNvSpPr txBox="1"/>
          <p:nvPr/>
        </p:nvSpPr>
        <p:spPr>
          <a:xfrm>
            <a:off x="308937" y="5722401"/>
            <a:ext cx="8229599" cy="923330"/>
          </a:xfrm>
          <a:prstGeom prst="rect">
            <a:avLst/>
          </a:prstGeom>
          <a:noFill/>
        </p:spPr>
        <p:txBody>
          <a:bodyPr wrap="square" rtlCol="0">
            <a:spAutoFit/>
          </a:bodyPr>
          <a:lstStyle/>
          <a:p>
            <a:r>
              <a:rPr lang="en-US" dirty="0"/>
              <a:t>Choose the longest vertical line that does not cross any black horizontal lines. Intersection of colored horizontal lines  with black vertical represent the number of clusters formed  by each vertical lines enclosed in circle. Optimal cluster here is 6.</a:t>
            </a:r>
          </a:p>
        </p:txBody>
      </p:sp>
      <p:pic>
        <p:nvPicPr>
          <p:cNvPr id="6" name="Content Placeholder 5">
            <a:extLst>
              <a:ext uri="{FF2B5EF4-FFF2-40B4-BE49-F238E27FC236}">
                <a16:creationId xmlns:a16="http://schemas.microsoft.com/office/drawing/2014/main" id="{E292B90D-EB0E-D54D-9266-90FBBD1978CE}"/>
              </a:ext>
            </a:extLst>
          </p:cNvPr>
          <p:cNvPicPr>
            <a:picLocks noGrp="1" noChangeAspect="1"/>
          </p:cNvPicPr>
          <p:nvPr>
            <p:ph idx="1"/>
          </p:nvPr>
        </p:nvPicPr>
        <p:blipFill>
          <a:blip r:embed="rId3"/>
          <a:stretch>
            <a:fillRect/>
          </a:stretch>
        </p:blipFill>
        <p:spPr>
          <a:xfrm>
            <a:off x="1003000" y="1708367"/>
            <a:ext cx="7138000" cy="4014034"/>
          </a:xfrm>
          <a:prstGeom prst="rect">
            <a:avLst/>
          </a:prstGeom>
        </p:spPr>
      </p:pic>
    </p:spTree>
    <p:extLst>
      <p:ext uri="{BB962C8B-B14F-4D97-AF65-F5344CB8AC3E}">
        <p14:creationId xmlns:p14="http://schemas.microsoft.com/office/powerpoint/2010/main" val="426947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Overview</a:t>
            </a:r>
          </a:p>
        </p:txBody>
      </p:sp>
      <p:sp>
        <p:nvSpPr>
          <p:cNvPr id="3" name="Content Placeholder 2"/>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US" dirty="0">
                <a:solidFill>
                  <a:schemeClr val="tx1"/>
                </a:solidFill>
              </a:rPr>
              <a:t>Data has only independent features.</a:t>
            </a: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r>
              <a:rPr lang="en-US" dirty="0">
                <a:solidFill>
                  <a:schemeClr val="tx1"/>
                </a:solidFill>
              </a:rPr>
              <a:t>No dependent features or labels, unsupervised learning problem.</a:t>
            </a: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r>
              <a:rPr lang="en-US" dirty="0">
                <a:solidFill>
                  <a:schemeClr val="tx1"/>
                </a:solidFill>
              </a:rPr>
              <a:t>Group similar datapoints together in a cluster and dissimilar datapoints in other clusters. </a:t>
            </a: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5151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964"/>
            <a:ext cx="8229600" cy="1143000"/>
          </a:xfrm>
        </p:spPr>
        <p:txBody>
          <a:bodyPr>
            <a:normAutofit/>
          </a:bodyPr>
          <a:lstStyle/>
          <a:p>
            <a:r>
              <a:rPr lang="en-US" sz="4000" dirty="0"/>
              <a:t>Optimal Cluster Determination</a:t>
            </a:r>
          </a:p>
        </p:txBody>
      </p:sp>
      <p:sp>
        <p:nvSpPr>
          <p:cNvPr id="9" name="TextBox 8">
            <a:extLst>
              <a:ext uri="{FF2B5EF4-FFF2-40B4-BE49-F238E27FC236}">
                <a16:creationId xmlns:a16="http://schemas.microsoft.com/office/drawing/2014/main" id="{34A336FB-3DFA-784B-912F-C4E7F05B016F}"/>
              </a:ext>
            </a:extLst>
          </p:cNvPr>
          <p:cNvSpPr txBox="1"/>
          <p:nvPr/>
        </p:nvSpPr>
        <p:spPr>
          <a:xfrm>
            <a:off x="308936" y="5876780"/>
            <a:ext cx="8229599" cy="738664"/>
          </a:xfrm>
          <a:prstGeom prst="rect">
            <a:avLst/>
          </a:prstGeom>
          <a:noFill/>
        </p:spPr>
        <p:txBody>
          <a:bodyPr wrap="square" rtlCol="0">
            <a:spAutoFit/>
          </a:bodyPr>
          <a:lstStyle/>
          <a:p>
            <a:r>
              <a:rPr lang="en-US" sz="1400" dirty="0"/>
              <a:t>Choose the longest vertical line that does not intersect any black horizontal lines. Intersection of colored horizontal lines  with black vertical represent the number of clusters formed  by each vertical lines enclosed in ovals. Optimal cluster here is 6.</a:t>
            </a:r>
          </a:p>
        </p:txBody>
      </p:sp>
      <p:pic>
        <p:nvPicPr>
          <p:cNvPr id="20" name="Content Placeholder 19" descr="A screenshot of a video game&#10;&#10;Description automatically generated">
            <a:extLst>
              <a:ext uri="{FF2B5EF4-FFF2-40B4-BE49-F238E27FC236}">
                <a16:creationId xmlns:a16="http://schemas.microsoft.com/office/drawing/2014/main" id="{78B04A71-798D-4344-9B60-40CDC3660A6C}"/>
              </a:ext>
            </a:extLst>
          </p:cNvPr>
          <p:cNvPicPr>
            <a:picLocks noGrp="1" noChangeAspect="1"/>
          </p:cNvPicPr>
          <p:nvPr>
            <p:ph idx="1"/>
          </p:nvPr>
        </p:nvPicPr>
        <p:blipFill>
          <a:blip r:embed="rId3"/>
          <a:stretch>
            <a:fillRect/>
          </a:stretch>
        </p:blipFill>
        <p:spPr>
          <a:xfrm>
            <a:off x="308936" y="1030760"/>
            <a:ext cx="8229599" cy="4875012"/>
          </a:xfrm>
        </p:spPr>
      </p:pic>
    </p:spTree>
    <p:extLst>
      <p:ext uri="{BB962C8B-B14F-4D97-AF65-F5344CB8AC3E}">
        <p14:creationId xmlns:p14="http://schemas.microsoft.com/office/powerpoint/2010/main" val="254583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2C37-6FB5-EC41-87D9-5D9ABE5D5C13}"/>
              </a:ext>
            </a:extLst>
          </p:cNvPr>
          <p:cNvSpPr>
            <a:spLocks noGrp="1"/>
          </p:cNvSpPr>
          <p:nvPr>
            <p:ph type="title"/>
          </p:nvPr>
        </p:nvSpPr>
        <p:spPr/>
        <p:txBody>
          <a:bodyPr/>
          <a:lstStyle/>
          <a:p>
            <a:r>
              <a:rPr lang="en-US" dirty="0"/>
              <a:t>Measuring Similarity</a:t>
            </a:r>
          </a:p>
        </p:txBody>
      </p:sp>
      <p:sp>
        <p:nvSpPr>
          <p:cNvPr id="3" name="Content Placeholder 2">
            <a:extLst>
              <a:ext uri="{FF2B5EF4-FFF2-40B4-BE49-F238E27FC236}">
                <a16:creationId xmlns:a16="http://schemas.microsoft.com/office/drawing/2014/main" id="{EEAD0E26-2C44-4945-8E47-A33B31D09738}"/>
              </a:ext>
            </a:extLst>
          </p:cNvPr>
          <p:cNvSpPr>
            <a:spLocks noGrp="1"/>
          </p:cNvSpPr>
          <p:nvPr>
            <p:ph idx="1"/>
          </p:nvPr>
        </p:nvSpPr>
        <p:spPr>
          <a:xfrm>
            <a:off x="645694" y="2332039"/>
            <a:ext cx="7852611" cy="3794125"/>
          </a:xfrm>
        </p:spPr>
        <p:txBody>
          <a:bodyPr/>
          <a:lstStyle/>
          <a:p>
            <a:r>
              <a:rPr lang="en-US" dirty="0">
                <a:solidFill>
                  <a:schemeClr val="tx1"/>
                </a:solidFill>
              </a:rPr>
              <a:t>Single Linkage</a:t>
            </a:r>
          </a:p>
        </p:txBody>
      </p:sp>
      <p:pic>
        <p:nvPicPr>
          <p:cNvPr id="6" name="Picture 5" descr="A picture containing game&#10;&#10;Description automatically generated">
            <a:extLst>
              <a:ext uri="{FF2B5EF4-FFF2-40B4-BE49-F238E27FC236}">
                <a16:creationId xmlns:a16="http://schemas.microsoft.com/office/drawing/2014/main" id="{9F65CD79-2319-6043-A762-FD6FA8709ABB}"/>
              </a:ext>
            </a:extLst>
          </p:cNvPr>
          <p:cNvPicPr>
            <a:picLocks noChangeAspect="1"/>
          </p:cNvPicPr>
          <p:nvPr/>
        </p:nvPicPr>
        <p:blipFill>
          <a:blip r:embed="rId3"/>
          <a:stretch>
            <a:fillRect/>
          </a:stretch>
        </p:blipFill>
        <p:spPr>
          <a:xfrm>
            <a:off x="1525938" y="2960501"/>
            <a:ext cx="5774910" cy="3582801"/>
          </a:xfrm>
          <a:prstGeom prst="rect">
            <a:avLst/>
          </a:prstGeom>
        </p:spPr>
      </p:pic>
    </p:spTree>
    <p:extLst>
      <p:ext uri="{BB962C8B-B14F-4D97-AF65-F5344CB8AC3E}">
        <p14:creationId xmlns:p14="http://schemas.microsoft.com/office/powerpoint/2010/main" val="223198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2C37-6FB5-EC41-87D9-5D9ABE5D5C13}"/>
              </a:ext>
            </a:extLst>
          </p:cNvPr>
          <p:cNvSpPr>
            <a:spLocks noGrp="1"/>
          </p:cNvSpPr>
          <p:nvPr>
            <p:ph type="title"/>
          </p:nvPr>
        </p:nvSpPr>
        <p:spPr/>
        <p:txBody>
          <a:bodyPr/>
          <a:lstStyle/>
          <a:p>
            <a:r>
              <a:rPr lang="en-US" dirty="0"/>
              <a:t>Measuring Similarity</a:t>
            </a:r>
          </a:p>
        </p:txBody>
      </p:sp>
      <p:sp>
        <p:nvSpPr>
          <p:cNvPr id="3" name="Content Placeholder 2">
            <a:extLst>
              <a:ext uri="{FF2B5EF4-FFF2-40B4-BE49-F238E27FC236}">
                <a16:creationId xmlns:a16="http://schemas.microsoft.com/office/drawing/2014/main" id="{EEAD0E26-2C44-4945-8E47-A33B31D09738}"/>
              </a:ext>
            </a:extLst>
          </p:cNvPr>
          <p:cNvSpPr>
            <a:spLocks noGrp="1"/>
          </p:cNvSpPr>
          <p:nvPr>
            <p:ph idx="1"/>
          </p:nvPr>
        </p:nvSpPr>
        <p:spPr>
          <a:xfrm>
            <a:off x="645694" y="2332039"/>
            <a:ext cx="7852611" cy="3794125"/>
          </a:xfrm>
        </p:spPr>
        <p:txBody>
          <a:bodyPr/>
          <a:lstStyle/>
          <a:p>
            <a:r>
              <a:rPr lang="en-US" dirty="0">
                <a:solidFill>
                  <a:schemeClr val="tx1"/>
                </a:solidFill>
              </a:rPr>
              <a:t>Complete Linkage</a:t>
            </a:r>
          </a:p>
          <a:p>
            <a:endParaRPr lang="en-US" dirty="0">
              <a:solidFill>
                <a:schemeClr val="tx1"/>
              </a:solidFill>
            </a:endParaRPr>
          </a:p>
          <a:p>
            <a:endParaRPr lang="en-US" dirty="0">
              <a:solidFill>
                <a:schemeClr val="tx1"/>
              </a:solidFill>
            </a:endParaRPr>
          </a:p>
        </p:txBody>
      </p:sp>
      <p:pic>
        <p:nvPicPr>
          <p:cNvPr id="5" name="Picture 4" descr="A picture containing game&#10;&#10;Description automatically generated">
            <a:extLst>
              <a:ext uri="{FF2B5EF4-FFF2-40B4-BE49-F238E27FC236}">
                <a16:creationId xmlns:a16="http://schemas.microsoft.com/office/drawing/2014/main" id="{7446471E-766F-8547-8E22-7A2EF3371568}"/>
              </a:ext>
            </a:extLst>
          </p:cNvPr>
          <p:cNvPicPr>
            <a:picLocks noChangeAspect="1"/>
          </p:cNvPicPr>
          <p:nvPr/>
        </p:nvPicPr>
        <p:blipFill>
          <a:blip r:embed="rId3"/>
          <a:stretch>
            <a:fillRect/>
          </a:stretch>
        </p:blipFill>
        <p:spPr>
          <a:xfrm>
            <a:off x="1837684" y="3140694"/>
            <a:ext cx="5468629" cy="3175464"/>
          </a:xfrm>
          <a:prstGeom prst="rect">
            <a:avLst/>
          </a:prstGeom>
        </p:spPr>
      </p:pic>
    </p:spTree>
    <p:extLst>
      <p:ext uri="{BB962C8B-B14F-4D97-AF65-F5344CB8AC3E}">
        <p14:creationId xmlns:p14="http://schemas.microsoft.com/office/powerpoint/2010/main" val="50638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2C37-6FB5-EC41-87D9-5D9ABE5D5C13}"/>
              </a:ext>
            </a:extLst>
          </p:cNvPr>
          <p:cNvSpPr>
            <a:spLocks noGrp="1"/>
          </p:cNvSpPr>
          <p:nvPr>
            <p:ph type="title"/>
          </p:nvPr>
        </p:nvSpPr>
        <p:spPr/>
        <p:txBody>
          <a:bodyPr/>
          <a:lstStyle/>
          <a:p>
            <a:r>
              <a:rPr lang="en-US" dirty="0"/>
              <a:t>Measuring Similarity</a:t>
            </a:r>
          </a:p>
        </p:txBody>
      </p:sp>
      <p:sp>
        <p:nvSpPr>
          <p:cNvPr id="3" name="Content Placeholder 2">
            <a:extLst>
              <a:ext uri="{FF2B5EF4-FFF2-40B4-BE49-F238E27FC236}">
                <a16:creationId xmlns:a16="http://schemas.microsoft.com/office/drawing/2014/main" id="{EEAD0E26-2C44-4945-8E47-A33B31D09738}"/>
              </a:ext>
            </a:extLst>
          </p:cNvPr>
          <p:cNvSpPr>
            <a:spLocks noGrp="1"/>
          </p:cNvSpPr>
          <p:nvPr>
            <p:ph idx="1"/>
          </p:nvPr>
        </p:nvSpPr>
        <p:spPr>
          <a:xfrm>
            <a:off x="645694" y="2332039"/>
            <a:ext cx="7852611" cy="3794125"/>
          </a:xfrm>
        </p:spPr>
        <p:txBody>
          <a:bodyPr/>
          <a:lstStyle/>
          <a:p>
            <a:r>
              <a:rPr lang="en-US" dirty="0">
                <a:solidFill>
                  <a:schemeClr val="tx1"/>
                </a:solidFill>
              </a:rPr>
              <a:t>Centroid Linkage</a:t>
            </a:r>
          </a:p>
        </p:txBody>
      </p:sp>
      <p:pic>
        <p:nvPicPr>
          <p:cNvPr id="5" name="Picture 4" descr="A picture containing game&#10;&#10;Description automatically generated">
            <a:extLst>
              <a:ext uri="{FF2B5EF4-FFF2-40B4-BE49-F238E27FC236}">
                <a16:creationId xmlns:a16="http://schemas.microsoft.com/office/drawing/2014/main" id="{FB22F1F8-FBBE-9D4C-9EF8-3DFB9E3B9F72}"/>
              </a:ext>
            </a:extLst>
          </p:cNvPr>
          <p:cNvPicPr>
            <a:picLocks noChangeAspect="1"/>
          </p:cNvPicPr>
          <p:nvPr/>
        </p:nvPicPr>
        <p:blipFill>
          <a:blip r:embed="rId3"/>
          <a:stretch>
            <a:fillRect/>
          </a:stretch>
        </p:blipFill>
        <p:spPr>
          <a:xfrm>
            <a:off x="1365619" y="2891312"/>
            <a:ext cx="5714163" cy="3545114"/>
          </a:xfrm>
          <a:prstGeom prst="rect">
            <a:avLst/>
          </a:prstGeom>
        </p:spPr>
      </p:pic>
    </p:spTree>
    <p:extLst>
      <p:ext uri="{BB962C8B-B14F-4D97-AF65-F5344CB8AC3E}">
        <p14:creationId xmlns:p14="http://schemas.microsoft.com/office/powerpoint/2010/main" val="72777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2C37-6FB5-EC41-87D9-5D9ABE5D5C13}"/>
              </a:ext>
            </a:extLst>
          </p:cNvPr>
          <p:cNvSpPr>
            <a:spLocks noGrp="1"/>
          </p:cNvSpPr>
          <p:nvPr>
            <p:ph type="title"/>
          </p:nvPr>
        </p:nvSpPr>
        <p:spPr/>
        <p:txBody>
          <a:bodyPr/>
          <a:lstStyle/>
          <a:p>
            <a:r>
              <a:rPr lang="en-US" dirty="0"/>
              <a:t>Measuring Similarity</a:t>
            </a:r>
          </a:p>
        </p:txBody>
      </p:sp>
      <p:sp>
        <p:nvSpPr>
          <p:cNvPr id="3" name="Content Placeholder 2">
            <a:extLst>
              <a:ext uri="{FF2B5EF4-FFF2-40B4-BE49-F238E27FC236}">
                <a16:creationId xmlns:a16="http://schemas.microsoft.com/office/drawing/2014/main" id="{EEAD0E26-2C44-4945-8E47-A33B31D09738}"/>
              </a:ext>
            </a:extLst>
          </p:cNvPr>
          <p:cNvSpPr>
            <a:spLocks noGrp="1"/>
          </p:cNvSpPr>
          <p:nvPr>
            <p:ph idx="1"/>
          </p:nvPr>
        </p:nvSpPr>
        <p:spPr>
          <a:xfrm>
            <a:off x="645694" y="2332039"/>
            <a:ext cx="7852611" cy="3794125"/>
          </a:xfrm>
        </p:spPr>
        <p:txBody>
          <a:bodyPr/>
          <a:lstStyle/>
          <a:p>
            <a:r>
              <a:rPr lang="en-US" dirty="0">
                <a:solidFill>
                  <a:schemeClr val="tx1"/>
                </a:solidFill>
              </a:rPr>
              <a:t>Average Linkage</a:t>
            </a:r>
          </a:p>
        </p:txBody>
      </p:sp>
      <p:pic>
        <p:nvPicPr>
          <p:cNvPr id="8" name="Picture 7" descr="A picture containing game&#10;&#10;Description automatically generated">
            <a:extLst>
              <a:ext uri="{FF2B5EF4-FFF2-40B4-BE49-F238E27FC236}">
                <a16:creationId xmlns:a16="http://schemas.microsoft.com/office/drawing/2014/main" id="{EFF5102A-B6E6-984A-8828-8E187DBC139F}"/>
              </a:ext>
            </a:extLst>
          </p:cNvPr>
          <p:cNvPicPr>
            <a:picLocks noChangeAspect="1"/>
          </p:cNvPicPr>
          <p:nvPr/>
        </p:nvPicPr>
        <p:blipFill>
          <a:blip r:embed="rId3"/>
          <a:stretch>
            <a:fillRect/>
          </a:stretch>
        </p:blipFill>
        <p:spPr>
          <a:xfrm>
            <a:off x="1472457" y="2927385"/>
            <a:ext cx="5759615" cy="3573312"/>
          </a:xfrm>
          <a:prstGeom prst="rect">
            <a:avLst/>
          </a:prstGeom>
        </p:spPr>
      </p:pic>
    </p:spTree>
    <p:extLst>
      <p:ext uri="{BB962C8B-B14F-4D97-AF65-F5344CB8AC3E}">
        <p14:creationId xmlns:p14="http://schemas.microsoft.com/office/powerpoint/2010/main" val="3532277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171491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Cluster by color</a:t>
            </a:r>
          </a:p>
        </p:txBody>
      </p:sp>
      <p:pic>
        <p:nvPicPr>
          <p:cNvPr id="5" name="Content Placeholder 4">
            <a:extLst>
              <a:ext uri="{FF2B5EF4-FFF2-40B4-BE49-F238E27FC236}">
                <a16:creationId xmlns:a16="http://schemas.microsoft.com/office/drawing/2014/main" id="{821DA990-9F2D-4F7B-BA2B-6715BA68D757}"/>
              </a:ext>
            </a:extLst>
          </p:cNvPr>
          <p:cNvPicPr>
            <a:picLocks noGrp="1" noChangeAspect="1"/>
          </p:cNvPicPr>
          <p:nvPr>
            <p:ph idx="1"/>
          </p:nvPr>
        </p:nvPicPr>
        <p:blipFill>
          <a:blip r:embed="rId2"/>
          <a:stretch>
            <a:fillRect/>
          </a:stretch>
        </p:blipFill>
        <p:spPr>
          <a:xfrm>
            <a:off x="1143797" y="2110096"/>
            <a:ext cx="6517631" cy="4388676"/>
          </a:xfrm>
        </p:spPr>
      </p:pic>
    </p:spTree>
    <p:extLst>
      <p:ext uri="{BB962C8B-B14F-4D97-AF65-F5344CB8AC3E}">
        <p14:creationId xmlns:p14="http://schemas.microsoft.com/office/powerpoint/2010/main" val="141484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Cluster by shape</a:t>
            </a:r>
          </a:p>
        </p:txBody>
      </p:sp>
      <p:pic>
        <p:nvPicPr>
          <p:cNvPr id="6" name="Content Placeholder 5">
            <a:extLst>
              <a:ext uri="{FF2B5EF4-FFF2-40B4-BE49-F238E27FC236}">
                <a16:creationId xmlns:a16="http://schemas.microsoft.com/office/drawing/2014/main" id="{79BB68FD-C944-411A-9394-48C0C5D6F9E3}"/>
              </a:ext>
            </a:extLst>
          </p:cNvPr>
          <p:cNvPicPr>
            <a:picLocks noGrp="1" noChangeAspect="1"/>
          </p:cNvPicPr>
          <p:nvPr>
            <p:ph idx="1"/>
          </p:nvPr>
        </p:nvPicPr>
        <p:blipFill>
          <a:blip r:embed="rId2"/>
          <a:stretch>
            <a:fillRect/>
          </a:stretch>
        </p:blipFill>
        <p:spPr>
          <a:xfrm>
            <a:off x="1346101" y="2332038"/>
            <a:ext cx="6451797" cy="3794125"/>
          </a:xfrm>
        </p:spPr>
      </p:pic>
    </p:spTree>
    <p:extLst>
      <p:ext uri="{BB962C8B-B14F-4D97-AF65-F5344CB8AC3E}">
        <p14:creationId xmlns:p14="http://schemas.microsoft.com/office/powerpoint/2010/main" val="148108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D058-7A1B-4049-A773-4C29FA83D497}"/>
              </a:ext>
            </a:extLst>
          </p:cNvPr>
          <p:cNvSpPr>
            <a:spLocks noGrp="1"/>
          </p:cNvSpPr>
          <p:nvPr>
            <p:ph type="title"/>
          </p:nvPr>
        </p:nvSpPr>
        <p:spPr/>
        <p:txBody>
          <a:bodyPr>
            <a:normAutofit/>
          </a:bodyPr>
          <a:lstStyle/>
          <a:p>
            <a:r>
              <a:rPr lang="en-US" sz="4000" dirty="0"/>
              <a:t>Application		</a:t>
            </a:r>
          </a:p>
        </p:txBody>
      </p:sp>
      <p:sp>
        <p:nvSpPr>
          <p:cNvPr id="3" name="Content Placeholder 2">
            <a:extLst>
              <a:ext uri="{FF2B5EF4-FFF2-40B4-BE49-F238E27FC236}">
                <a16:creationId xmlns:a16="http://schemas.microsoft.com/office/drawing/2014/main" id="{B9F74925-5DAB-4732-A300-90091D03C7C7}"/>
              </a:ext>
            </a:extLst>
          </p:cNvPr>
          <p:cNvSpPr>
            <a:spLocks noGrp="1"/>
          </p:cNvSpPr>
          <p:nvPr>
            <p:ph idx="1"/>
          </p:nvPr>
        </p:nvSpPr>
        <p:spPr>
          <a:xfrm>
            <a:off x="603682" y="2332039"/>
            <a:ext cx="8083117" cy="3794125"/>
          </a:xfrm>
        </p:spPr>
        <p:txBody>
          <a:bodyPr>
            <a:normAutofit fontScale="92500" lnSpcReduction="20000"/>
          </a:bodyPr>
          <a:lstStyle/>
          <a:p>
            <a:pPr marL="457200" indent="-457200">
              <a:buFont typeface="Arial" panose="020B0604020202020204" pitchFamily="34" charset="0"/>
              <a:buChar char="•"/>
            </a:pPr>
            <a:r>
              <a:rPr lang="en-US" sz="3500" dirty="0">
                <a:solidFill>
                  <a:schemeClr val="tx1"/>
                </a:solidFill>
              </a:rPr>
              <a:t>Genomics: group similar genes together with similar expression</a:t>
            </a:r>
          </a:p>
          <a:p>
            <a:pPr marL="457200" indent="-457200">
              <a:buFont typeface="Arial" panose="020B0604020202020204" pitchFamily="34" charset="0"/>
              <a:buChar char="•"/>
            </a:pPr>
            <a:endParaRPr lang="en-US" sz="3500" dirty="0">
              <a:solidFill>
                <a:schemeClr val="tx1"/>
              </a:solidFill>
            </a:endParaRPr>
          </a:p>
          <a:p>
            <a:pPr marL="457200" indent="-457200">
              <a:buFont typeface="Arial" panose="020B0604020202020204" pitchFamily="34" charset="0"/>
              <a:buChar char="•"/>
            </a:pPr>
            <a:r>
              <a:rPr lang="en-US" sz="3500" dirty="0">
                <a:solidFill>
                  <a:schemeClr val="tx1"/>
                </a:solidFill>
              </a:rPr>
              <a:t>Astronomy: cluster similar galaxies together</a:t>
            </a:r>
          </a:p>
          <a:p>
            <a:endParaRPr lang="en-US" sz="3500" dirty="0">
              <a:solidFill>
                <a:schemeClr val="tx1"/>
              </a:solidFill>
            </a:endParaRPr>
          </a:p>
          <a:p>
            <a:pPr marL="457200" indent="-457200">
              <a:buFont typeface="Arial" panose="020B0604020202020204" pitchFamily="34" charset="0"/>
              <a:buChar char="•"/>
            </a:pPr>
            <a:r>
              <a:rPr lang="en-US" sz="3500" dirty="0">
                <a:solidFill>
                  <a:schemeClr val="tx1"/>
                </a:solidFill>
              </a:rPr>
              <a:t>Business: group customers with similar shopping interest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21874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Algorithms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a:solidFill>
                  <a:schemeClr val="tx1"/>
                </a:solidFill>
              </a:rPr>
              <a:t>K Means Clustering</a:t>
            </a:r>
          </a:p>
          <a:p>
            <a:pPr marL="457200" indent="-457200">
              <a:buFont typeface="Arial" panose="020B0604020202020204" pitchFamily="34" charset="0"/>
              <a:buChar char="•"/>
            </a:pPr>
            <a:r>
              <a:rPr lang="en-US" dirty="0">
                <a:solidFill>
                  <a:schemeClr val="tx1"/>
                </a:solidFill>
              </a:rPr>
              <a:t>Hierarchical Clustering </a:t>
            </a:r>
          </a:p>
          <a:p>
            <a:pPr marL="457200" indent="-457200">
              <a:buFont typeface="Arial" panose="020B0604020202020204" pitchFamily="34" charset="0"/>
              <a:buChar char="•"/>
            </a:pPr>
            <a:r>
              <a:rPr lang="en-US" dirty="0">
                <a:solidFill>
                  <a:schemeClr val="tx1"/>
                </a:solidFill>
              </a:rPr>
              <a:t>Expectation Maximization</a:t>
            </a:r>
          </a:p>
          <a:p>
            <a:pPr marL="457200" indent="-457200">
              <a:buFont typeface="Arial" panose="020B0604020202020204" pitchFamily="34" charset="0"/>
              <a:buChar char="•"/>
            </a:pPr>
            <a:r>
              <a:rPr lang="en-US" dirty="0">
                <a:solidFill>
                  <a:schemeClr val="tx1"/>
                </a:solidFill>
              </a:rPr>
              <a:t>Self Organizing Maps</a:t>
            </a:r>
          </a:p>
        </p:txBody>
      </p:sp>
    </p:spTree>
    <p:extLst>
      <p:ext uri="{BB962C8B-B14F-4D97-AF65-F5344CB8AC3E}">
        <p14:creationId xmlns:p14="http://schemas.microsoft.com/office/powerpoint/2010/main" val="269587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K Means Algorithm</a:t>
            </a:r>
          </a:p>
        </p:txBody>
      </p:sp>
      <p:sp>
        <p:nvSpPr>
          <p:cNvPr id="3" name="Content Placeholder 2"/>
          <p:cNvSpPr>
            <a:spLocks noGrp="1"/>
          </p:cNvSpPr>
          <p:nvPr>
            <p:ph idx="1"/>
          </p:nvPr>
        </p:nvSpPr>
        <p:spPr>
          <a:xfrm>
            <a:off x="457200" y="2332039"/>
            <a:ext cx="8449294" cy="3794125"/>
          </a:xfrm>
        </p:spPr>
        <p:txBody>
          <a:bodyPr>
            <a:normAutofit fontScale="62500" lnSpcReduction="20000"/>
          </a:bodyPr>
          <a:lstStyle/>
          <a:p>
            <a:r>
              <a:rPr lang="en-US" dirty="0">
                <a:solidFill>
                  <a:schemeClr val="tx1"/>
                </a:solidFill>
              </a:rPr>
              <a:t>1. Choose ‘k’ points randomly, these are the initial ‘k’ centroids.</a:t>
            </a:r>
          </a:p>
          <a:p>
            <a:endParaRPr lang="en-US" dirty="0">
              <a:solidFill>
                <a:schemeClr val="tx1"/>
              </a:solidFill>
            </a:endParaRPr>
          </a:p>
          <a:p>
            <a:r>
              <a:rPr lang="en-US" dirty="0">
                <a:solidFill>
                  <a:schemeClr val="tx1"/>
                </a:solidFill>
              </a:rPr>
              <a:t>2. Compute the sum of the squared distance between  data points and all centroids.</a:t>
            </a:r>
          </a:p>
          <a:p>
            <a:endParaRPr lang="en-US" dirty="0">
              <a:solidFill>
                <a:schemeClr val="tx1"/>
              </a:solidFill>
            </a:endParaRPr>
          </a:p>
          <a:p>
            <a:r>
              <a:rPr lang="en-US" dirty="0">
                <a:solidFill>
                  <a:schemeClr val="tx1"/>
                </a:solidFill>
              </a:rPr>
              <a:t>3. Assign each data point to the closest cluster (centroid).</a:t>
            </a:r>
          </a:p>
          <a:p>
            <a:endParaRPr lang="en-US" dirty="0">
              <a:solidFill>
                <a:schemeClr val="tx1"/>
              </a:solidFill>
            </a:endParaRPr>
          </a:p>
          <a:p>
            <a:r>
              <a:rPr lang="en-US" dirty="0">
                <a:solidFill>
                  <a:schemeClr val="tx1"/>
                </a:solidFill>
              </a:rPr>
              <a:t>4. Compute the new centroids for the clusters by taking the average of the all data points that belong to each cluster.</a:t>
            </a:r>
          </a:p>
          <a:p>
            <a:endParaRPr lang="en-US" dirty="0">
              <a:solidFill>
                <a:schemeClr val="tx1"/>
              </a:solidFill>
            </a:endParaRPr>
          </a:p>
          <a:p>
            <a:r>
              <a:rPr lang="en-US" dirty="0">
                <a:solidFill>
                  <a:schemeClr val="tx1"/>
                </a:solidFill>
              </a:rPr>
              <a:t>5. Repeat steps 2-4, until there is no change to the centroids. </a:t>
            </a:r>
            <a:r>
              <a:rPr lang="en-US" dirty="0" err="1">
                <a:solidFill>
                  <a:schemeClr val="tx1"/>
                </a:solidFill>
              </a:rPr>
              <a:t>i.e</a:t>
            </a:r>
            <a:r>
              <a:rPr lang="en-US" dirty="0">
                <a:solidFill>
                  <a:schemeClr val="tx1"/>
                </a:solidFill>
              </a:rPr>
              <a:t> assignment of data points to clusters isn’t changing. </a:t>
            </a:r>
          </a:p>
          <a:p>
            <a:pPr marL="514350" indent="-514350">
              <a:buFont typeface="+mj-lt"/>
              <a:buAutoNum type="arabicPeriod"/>
            </a:pPr>
            <a:endParaRPr lang="en-US" dirty="0">
              <a:solidFill>
                <a:schemeClr val="tx1"/>
              </a:solidFill>
            </a:endParaRPr>
          </a:p>
          <a:p>
            <a:pPr marL="514350" indent="-514350">
              <a:buFont typeface="+mj-lt"/>
              <a:buAutoNum type="arabicPeriod"/>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60603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32039"/>
            <a:ext cx="8449294" cy="3794125"/>
          </a:xfrm>
        </p:spPr>
        <p:txBody>
          <a:bodyPr>
            <a:normAutofit/>
          </a:bodyPr>
          <a:lstStyle/>
          <a:p>
            <a:endParaRPr lang="en-US" dirty="0">
              <a:solidFill>
                <a:schemeClr val="tx1"/>
              </a:solidFill>
            </a:endParaRPr>
          </a:p>
          <a:p>
            <a:pPr marL="514350" indent="-514350">
              <a:buFont typeface="+mj-lt"/>
              <a:buAutoNum type="arabicPeriod"/>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endParaRPr lang="en-US" dirty="0">
              <a:solidFill>
                <a:schemeClr val="tx1"/>
              </a:solidFill>
            </a:endParaRPr>
          </a:p>
        </p:txBody>
      </p:sp>
      <p:pic>
        <p:nvPicPr>
          <p:cNvPr id="8" name="Picture 7">
            <a:extLst>
              <a:ext uri="{FF2B5EF4-FFF2-40B4-BE49-F238E27FC236}">
                <a16:creationId xmlns:a16="http://schemas.microsoft.com/office/drawing/2014/main" id="{A17E49ED-3FFE-AE48-80E3-7B3059ECBDA3}"/>
              </a:ext>
            </a:extLst>
          </p:cNvPr>
          <p:cNvPicPr>
            <a:picLocks noChangeAspect="1"/>
          </p:cNvPicPr>
          <p:nvPr/>
        </p:nvPicPr>
        <p:blipFill>
          <a:blip r:embed="rId3"/>
          <a:stretch>
            <a:fillRect/>
          </a:stretch>
        </p:blipFill>
        <p:spPr>
          <a:xfrm>
            <a:off x="989556" y="1282699"/>
            <a:ext cx="7746824" cy="5236853"/>
          </a:xfrm>
          <a:prstGeom prst="rect">
            <a:avLst/>
          </a:prstGeom>
        </p:spPr>
      </p:pic>
    </p:spTree>
    <p:extLst>
      <p:ext uri="{BB962C8B-B14F-4D97-AF65-F5344CB8AC3E}">
        <p14:creationId xmlns:p14="http://schemas.microsoft.com/office/powerpoint/2010/main" val="144430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Optimal Clusters: Elbow method </a:t>
            </a:r>
          </a:p>
        </p:txBody>
      </p:sp>
      <p:pic>
        <p:nvPicPr>
          <p:cNvPr id="12" name="Content Placeholder 11" descr="A screenshot of a cell phone&#10;&#10;Description automatically generated">
            <a:extLst>
              <a:ext uri="{FF2B5EF4-FFF2-40B4-BE49-F238E27FC236}">
                <a16:creationId xmlns:a16="http://schemas.microsoft.com/office/drawing/2014/main" id="{5AB512F2-8C48-9F46-BAF2-3C37B4ACF4DC}"/>
              </a:ext>
            </a:extLst>
          </p:cNvPr>
          <p:cNvPicPr>
            <a:picLocks noGrp="1" noChangeAspect="1"/>
          </p:cNvPicPr>
          <p:nvPr>
            <p:ph idx="1"/>
          </p:nvPr>
        </p:nvPicPr>
        <p:blipFill>
          <a:blip r:embed="rId3"/>
          <a:stretch>
            <a:fillRect/>
          </a:stretch>
        </p:blipFill>
        <p:spPr>
          <a:xfrm>
            <a:off x="1443169" y="2332038"/>
            <a:ext cx="6633899" cy="3794125"/>
          </a:xfrm>
        </p:spPr>
      </p:pic>
    </p:spTree>
    <p:extLst>
      <p:ext uri="{BB962C8B-B14F-4D97-AF65-F5344CB8AC3E}">
        <p14:creationId xmlns:p14="http://schemas.microsoft.com/office/powerpoint/2010/main" val="15774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567</TotalTime>
  <Words>546</Words>
  <Application>Microsoft Macintosh PowerPoint</Application>
  <PresentationFormat>On-screen Show (4:3)</PresentationFormat>
  <Paragraphs>118</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Georgia</vt:lpstr>
      <vt:lpstr>Tungsten Medium</vt:lpstr>
      <vt:lpstr>Office Theme</vt:lpstr>
      <vt:lpstr>CLUSTERING</vt:lpstr>
      <vt:lpstr>Overview</vt:lpstr>
      <vt:lpstr>Cluster by color</vt:lpstr>
      <vt:lpstr>Cluster by shape</vt:lpstr>
      <vt:lpstr>Application  </vt:lpstr>
      <vt:lpstr>Algorithms</vt:lpstr>
      <vt:lpstr>K Means Algorithm</vt:lpstr>
      <vt:lpstr>PowerPoint Presentation</vt:lpstr>
      <vt:lpstr>Optimal Clusters: Elbow method </vt:lpstr>
      <vt:lpstr>Hierarchical Clustering</vt:lpstr>
      <vt:lpstr>Hierarchical Clustering</vt:lpstr>
      <vt:lpstr>Hierarchical Clustering</vt:lpstr>
      <vt:lpstr>Hierarchical Clustering Dendrogram</vt:lpstr>
      <vt:lpstr>Hierarchical Clustering Dendrogram</vt:lpstr>
      <vt:lpstr>Hierarchical Clustering Dendrogram</vt:lpstr>
      <vt:lpstr>Hierarchical Clustering Dendrogram</vt:lpstr>
      <vt:lpstr>Hierarchical Clustering Dendrogram</vt:lpstr>
      <vt:lpstr>Hierarchical Clustering Dendrogram</vt:lpstr>
      <vt:lpstr>Optimal Cluster Determination</vt:lpstr>
      <vt:lpstr>Optimal Cluster Determination</vt:lpstr>
      <vt:lpstr>Measuring Similarity</vt:lpstr>
      <vt:lpstr>Measuring Similarity</vt:lpstr>
      <vt:lpstr>Measuring Similarity</vt:lpstr>
      <vt:lpstr>Measuring Similarity</vt:lpstr>
      <vt:lpstr>END</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Larua Root</dc:creator>
  <cp:lastModifiedBy>Aditya Lahiri</cp:lastModifiedBy>
  <cp:revision>40</cp:revision>
  <dcterms:created xsi:type="dcterms:W3CDTF">2017-04-06T15:59:40Z</dcterms:created>
  <dcterms:modified xsi:type="dcterms:W3CDTF">2020-03-05T22:30:34Z</dcterms:modified>
</cp:coreProperties>
</file>