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8" r:id="rId2"/>
    <p:sldId id="266" r:id="rId3"/>
    <p:sldId id="267" r:id="rId4"/>
    <p:sldId id="273" r:id="rId5"/>
    <p:sldId id="269" r:id="rId6"/>
    <p:sldId id="270" r:id="rId7"/>
    <p:sldId id="256" r:id="rId8"/>
    <p:sldId id="275" r:id="rId9"/>
    <p:sldId id="264" r:id="rId10"/>
    <p:sldId id="262" r:id="rId11"/>
    <p:sldId id="263" r:id="rId12"/>
    <p:sldId id="286" r:id="rId13"/>
    <p:sldId id="285" r:id="rId14"/>
    <p:sldId id="288"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72890" autoAdjust="0"/>
  </p:normalViewPr>
  <p:slideViewPr>
    <p:cSldViewPr>
      <p:cViewPr varScale="1">
        <p:scale>
          <a:sx n="54" d="100"/>
          <a:sy n="54" d="100"/>
        </p:scale>
        <p:origin x="1860" y="4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9B612-8B76-40AC-9642-4E47EDD0E3BA}" type="datetimeFigureOut">
              <a:rPr lang="en-US" smtClean="0"/>
              <a:t>13-Aug-23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2C6790-7FFC-40C2-A070-09371729BDF9}" type="slidenum">
              <a:rPr lang="en-US" smtClean="0"/>
              <a:t>‹#›</a:t>
            </a:fld>
            <a:endParaRPr lang="en-US"/>
          </a:p>
        </p:txBody>
      </p:sp>
    </p:spTree>
    <p:extLst>
      <p:ext uri="{BB962C8B-B14F-4D97-AF65-F5344CB8AC3E}">
        <p14:creationId xmlns:p14="http://schemas.microsoft.com/office/powerpoint/2010/main" val="423567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co.iarc.fr/today/online-analysis-map?v=2020&amp;mode=cancer&amp;mode_population=continents&amp;population=900&amp;populations=900&amp;key=total&amp;sex=0&amp;cancer=39&amp;type=1&amp;statistic=5&amp;prevalence=0&amp;population_group=0&amp;ages_group%5b%5d=0&amp;ages_group%5b%5d=17&amp;nb_items=10&amp;group_cancer=0&amp;include_nmsc=1&amp;include_nmsc_other=1&amp;projection=natural-earth&amp;color_palette=default&amp;map_scale=quantile&amp;map_nb_colors=5&amp;continent=0&amp;rotate=%5b10,0%5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Cancer is a general term that includes a wide range of diseases that can affect any part of the body. Other terms used are malignant tumors and neoplasms. A hallmark of cancer is the rapid generation of abnormal cells that grow outside their usual </a:t>
            </a:r>
            <a:r>
              <a:rPr lang="en-US" dirty="0" smtClean="0"/>
              <a:t>boundaries.</a:t>
            </a:r>
            <a:r>
              <a:rPr lang="en-US" baseline="0" dirty="0" smtClean="0"/>
              <a:t>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and </a:t>
            </a:r>
            <a:r>
              <a:rPr lang="en-US" sz="1200" b="0" i="0" kern="1200" dirty="0" smtClean="0">
                <a:solidFill>
                  <a:schemeClr val="tx1"/>
                </a:solidFill>
                <a:effectLst/>
                <a:latin typeface="+mn-lt"/>
                <a:ea typeface="+mn-ea"/>
                <a:cs typeface="+mn-cs"/>
              </a:rPr>
              <a:t>693,487 cancer deaths (7.3% of the global total) in </a:t>
            </a:r>
            <a:r>
              <a:rPr lang="en-US" sz="1200" b="0" i="0" kern="1200" dirty="0" smtClean="0">
                <a:solidFill>
                  <a:schemeClr val="tx1"/>
                </a:solidFill>
                <a:effectLst/>
                <a:latin typeface="+mn-lt"/>
                <a:ea typeface="+mn-ea"/>
                <a:cs typeface="+mn-cs"/>
              </a:rPr>
              <a:t>2020</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Globally, one </a:t>
            </a:r>
            <a:r>
              <a:rPr lang="en-US" dirty="0" smtClean="0"/>
              <a:t>1:5</a:t>
            </a:r>
            <a:r>
              <a:rPr lang="en-US" baseline="0" dirty="0" smtClean="0"/>
              <a:t> men 1:6 </a:t>
            </a:r>
            <a:r>
              <a:rPr lang="en-US" dirty="0" smtClean="0"/>
              <a:t>develop </a:t>
            </a:r>
            <a:r>
              <a:rPr lang="en-US" dirty="0" smtClean="0"/>
              <a:t>cancer in their lifetime, while one in eight men and one in 11 women die of this disease</a:t>
            </a:r>
            <a:r>
              <a:rPr lang="en-US" dirty="0" smtClean="0"/>
              <a:t>.</a:t>
            </a:r>
            <a:r>
              <a:rPr lang="en-US" baseline="0" dirty="0"/>
              <a:t> </a:t>
            </a:r>
            <a:r>
              <a:rPr lang="en-US" baseline="0" dirty="0" smtClean="0"/>
              <a:t>CVS</a:t>
            </a:r>
            <a:endParaRPr lang="en-US" dirty="0" smtClean="0"/>
          </a:p>
        </p:txBody>
      </p:sp>
      <p:sp>
        <p:nvSpPr>
          <p:cNvPr id="4" name="Slide Number Placeholder 3"/>
          <p:cNvSpPr>
            <a:spLocks noGrp="1"/>
          </p:cNvSpPr>
          <p:nvPr>
            <p:ph type="sldNum" sz="quarter" idx="10"/>
          </p:nvPr>
        </p:nvSpPr>
        <p:spPr/>
        <p:txBody>
          <a:bodyPr/>
          <a:lstStyle/>
          <a:p>
            <a:fld id="{EB2C6790-7FFC-40C2-A070-09371729BDF9}" type="slidenum">
              <a:rPr lang="en-US" smtClean="0"/>
              <a:t>2</a:t>
            </a:fld>
            <a:endParaRPr lang="en-US"/>
          </a:p>
        </p:txBody>
      </p:sp>
    </p:spTree>
    <p:extLst>
      <p:ext uri="{BB962C8B-B14F-4D97-AF65-F5344CB8AC3E}">
        <p14:creationId xmlns:p14="http://schemas.microsoft.com/office/powerpoint/2010/main" val="361484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For the 1st time, female breast cancer has become </a:t>
            </a:r>
            <a:r>
              <a:rPr lang="en-US" sz="1200" b="0" i="0" u="none" strike="noStrike" kern="1200" dirty="0" smtClean="0">
                <a:solidFill>
                  <a:schemeClr val="tx1"/>
                </a:solidFill>
                <a:effectLst/>
                <a:latin typeface="+mn-lt"/>
                <a:ea typeface="+mn-ea"/>
                <a:cs typeface="+mn-cs"/>
              </a:rPr>
              <a:t>the most commonly diagnosed cancer(</a:t>
            </a:r>
            <a:r>
              <a:rPr lang="en-US" sz="1200" b="0" i="0" u="none" strike="noStrike"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surpassing lung cancer, in particular due to</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(LMICs). Lung cancer remains </a:t>
            </a:r>
            <a:r>
              <a:rPr lang="en-US" sz="1200" b="0" i="0" u="none" strike="noStrike" kern="1200" dirty="0" smtClean="0">
                <a:solidFill>
                  <a:schemeClr val="tx1"/>
                </a:solidFill>
                <a:effectLst/>
                <a:latin typeface="+mn-lt"/>
                <a:ea typeface="+mn-ea"/>
                <a:cs typeface="+mn-cs"/>
                <a:hlinkClick r:id="rId3"/>
              </a:rPr>
              <a:t>the leading cause(link is external)</a:t>
            </a:r>
            <a:r>
              <a:rPr lang="en-US" sz="1200" b="0" i="0" kern="1200" dirty="0" smtClean="0">
                <a:solidFill>
                  <a:schemeClr val="tx1"/>
                </a:solidFill>
                <a:effectLst/>
                <a:latin typeface="+mn-lt"/>
                <a:ea typeface="+mn-ea"/>
                <a:cs typeface="+mn-cs"/>
              </a:rPr>
              <a:t> of cancer deaths, not only in many LMICs  2.3 million new cases, representing 11.7% of all cancer 5</a:t>
            </a:r>
            <a:r>
              <a:rPr lang="en-US" sz="1200" b="0" i="0" kern="1200" baseline="30000" dirty="0"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Leading</a:t>
            </a:r>
            <a:r>
              <a:rPr lang="en-US"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Lung cancer and prostate cancer are the most common among men, together accounting</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for nearly one-third of all </a:t>
            </a:r>
            <a:r>
              <a:rPr lang="en-US" sz="1200" b="0" i="0" kern="1200" dirty="0" err="1" smtClean="0">
                <a:solidFill>
                  <a:schemeClr val="tx1"/>
                </a:solidFill>
                <a:effectLst/>
                <a:latin typeface="+mn-lt"/>
                <a:ea typeface="+mn-ea"/>
                <a:cs typeface="+mn-cs"/>
              </a:rPr>
              <a:t>maleBreast</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cancer represents 1 in 4 cancers diagnosed among women globally. Colorectal, lung, cervical, and thyroid cancers are also common among women. </a:t>
            </a:r>
            <a:r>
              <a:rPr lang="en-US" sz="1200" b="0" i="0" kern="1200" baseline="0" dirty="0" smtClean="0">
                <a:solidFill>
                  <a:schemeClr val="tx1"/>
                </a:solidFill>
                <a:effectLst/>
                <a:latin typeface="+mn-lt"/>
                <a:ea typeface="+mn-ea"/>
                <a:cs typeface="+mn-cs"/>
              </a:rPr>
              <a:t>cause </a:t>
            </a:r>
            <a:r>
              <a:rPr lang="en-US" sz="1200" b="0" i="0" kern="1200" baseline="0" dirty="0" smtClean="0">
                <a:solidFill>
                  <a:schemeClr val="tx1"/>
                </a:solidFill>
                <a:effectLst/>
                <a:latin typeface="+mn-lt"/>
                <a:ea typeface="+mn-ea"/>
                <a:cs typeface="+mn-cs"/>
              </a:rPr>
              <a:t>of mortality worldwide. </a:t>
            </a:r>
            <a:r>
              <a:rPr lang="en-US" sz="1200" b="0" i="0" kern="1200" dirty="0" smtClean="0">
                <a:solidFill>
                  <a:schemeClr val="tx1"/>
                </a:solidFill>
                <a:effectLst/>
                <a:latin typeface="+mn-lt"/>
                <a:ea typeface="+mn-ea"/>
                <a:cs typeface="+mn-cs"/>
              </a:rPr>
              <a:t>HDI  reproductive and hormonal risk factors lifestyle risk factors </a:t>
            </a:r>
            <a:r>
              <a:rPr lang="en-US" sz="1200" b="0" i="0" kern="1200" dirty="0" err="1" smtClean="0">
                <a:solidFill>
                  <a:schemeClr val="tx1"/>
                </a:solidFill>
                <a:effectLst/>
                <a:latin typeface="+mn-lt"/>
                <a:ea typeface="+mn-ea"/>
                <a:cs typeface="+mn-cs"/>
              </a:rPr>
              <a:t>pportunistic</a:t>
            </a:r>
            <a:r>
              <a:rPr lang="en-US" sz="1200" b="0" i="0" kern="1200" dirty="0" smtClean="0">
                <a:solidFill>
                  <a:schemeClr val="tx1"/>
                </a:solidFill>
                <a:effectLst/>
                <a:latin typeface="+mn-lt"/>
                <a:ea typeface="+mn-ea"/>
                <a:cs typeface="+mn-cs"/>
              </a:rPr>
              <a:t> mammographic </a:t>
            </a:r>
            <a:r>
              <a:rPr lang="en-US" sz="1200" b="0" i="0" kern="1200" dirty="0" err="1" smtClean="0">
                <a:solidFill>
                  <a:schemeClr val="tx1"/>
                </a:solidFill>
                <a:effectLst/>
                <a:latin typeface="+mn-lt"/>
                <a:ea typeface="+mn-ea"/>
                <a:cs typeface="+mn-cs"/>
              </a:rPr>
              <a:t>screeni</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such </a:t>
            </a:r>
            <a:r>
              <a:rPr lang="en-US" sz="1200" b="0" i="0" kern="1200" dirty="0" smtClean="0">
                <a:solidFill>
                  <a:schemeClr val="tx1"/>
                </a:solidFill>
                <a:effectLst/>
                <a:latin typeface="+mn-lt"/>
                <a:ea typeface="+mn-ea"/>
                <a:cs typeface="+mn-cs"/>
              </a:rPr>
              <a:t>as </a:t>
            </a:r>
            <a:r>
              <a:rPr lang="en-US" sz="1200" b="0" i="1" kern="1200" dirty="0" smtClean="0">
                <a:solidFill>
                  <a:schemeClr val="tx1"/>
                </a:solidFill>
                <a:effectLst/>
                <a:latin typeface="+mn-lt"/>
                <a:ea typeface="+mn-ea"/>
                <a:cs typeface="+mn-cs"/>
              </a:rPr>
              <a:t>BRCA1</a:t>
            </a:r>
            <a:r>
              <a:rPr lang="en-US" sz="1200" b="0" i="0" kern="1200" dirty="0" smtClean="0">
                <a:solidFill>
                  <a:schemeClr val="tx1"/>
                </a:solidFill>
                <a:effectLst/>
                <a:latin typeface="+mn-lt"/>
                <a:ea typeface="+mn-ea"/>
                <a:cs typeface="+mn-cs"/>
              </a:rPr>
              <a:t> and </a:t>
            </a:r>
            <a:r>
              <a:rPr lang="en-US" sz="1200" b="0" i="1" kern="1200" dirty="0" smtClean="0">
                <a:solidFill>
                  <a:schemeClr val="tx1"/>
                </a:solidFill>
                <a:effectLst/>
                <a:latin typeface="+mn-lt"/>
                <a:ea typeface="+mn-ea"/>
                <a:cs typeface="+mn-cs"/>
              </a:rPr>
              <a:t>BRCA2</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Jewsih</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2C6790-7FFC-40C2-A070-09371729BDF9}" type="slidenum">
              <a:rPr lang="en-US" smtClean="0"/>
              <a:t>3</a:t>
            </a:fld>
            <a:endParaRPr lang="en-US"/>
          </a:p>
        </p:txBody>
      </p:sp>
    </p:spTree>
    <p:extLst>
      <p:ext uri="{BB962C8B-B14F-4D97-AF65-F5344CB8AC3E}">
        <p14:creationId xmlns:p14="http://schemas.microsoft.com/office/powerpoint/2010/main" val="23034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global cancer statistics estimates cannot obtain local data from 32 countries, including Somalia, they indicate the cancer incidence estimates according to the average rates of neighboring countries. Cancer incidence estimates in Somalia are based on the average of Ethiopia and Kenya as there is no local data.</a:t>
            </a:r>
            <a:endParaRPr lang="en-US" dirty="0"/>
          </a:p>
        </p:txBody>
      </p:sp>
      <p:sp>
        <p:nvSpPr>
          <p:cNvPr id="4" name="Slide Number Placeholder 3"/>
          <p:cNvSpPr>
            <a:spLocks noGrp="1"/>
          </p:cNvSpPr>
          <p:nvPr>
            <p:ph type="sldNum" sz="quarter" idx="10"/>
          </p:nvPr>
        </p:nvSpPr>
        <p:spPr/>
        <p:txBody>
          <a:bodyPr/>
          <a:lstStyle/>
          <a:p>
            <a:fld id="{EB2C6790-7FFC-40C2-A070-09371729BDF9}" type="slidenum">
              <a:rPr lang="en-US" smtClean="0"/>
              <a:t>5</a:t>
            </a:fld>
            <a:endParaRPr lang="en-US"/>
          </a:p>
        </p:txBody>
      </p:sp>
    </p:spTree>
    <p:extLst>
      <p:ext uri="{BB962C8B-B14F-4D97-AF65-F5344CB8AC3E}">
        <p14:creationId xmlns:p14="http://schemas.microsoft.com/office/powerpoint/2010/main" val="1393525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Cancer Incidence and Distribution at a Tertiary Care Hospital in Somalia from 2017 to 2020: An Initial Report of 1306 Cases</a:t>
            </a:r>
          </a:p>
        </p:txBody>
      </p:sp>
      <p:sp>
        <p:nvSpPr>
          <p:cNvPr id="4" name="Slide Number Placeholder 3"/>
          <p:cNvSpPr>
            <a:spLocks noGrp="1"/>
          </p:cNvSpPr>
          <p:nvPr>
            <p:ph type="sldNum" sz="quarter" idx="10"/>
          </p:nvPr>
        </p:nvSpPr>
        <p:spPr/>
        <p:txBody>
          <a:bodyPr/>
          <a:lstStyle/>
          <a:p>
            <a:fld id="{EB2C6790-7FFC-40C2-A070-09371729BDF9}" type="slidenum">
              <a:rPr lang="en-US" smtClean="0"/>
              <a:t>7</a:t>
            </a:fld>
            <a:endParaRPr lang="en-US"/>
          </a:p>
        </p:txBody>
      </p:sp>
    </p:spTree>
    <p:extLst>
      <p:ext uri="{BB962C8B-B14F-4D97-AF65-F5344CB8AC3E}">
        <p14:creationId xmlns:p14="http://schemas.microsoft.com/office/powerpoint/2010/main" val="3392869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igh</a:t>
            </a:r>
            <a:r>
              <a:rPr lang="en-US" sz="1200" b="0" i="0" kern="1200" dirty="0" smtClean="0">
                <a:solidFill>
                  <a:schemeClr val="tx1"/>
                </a:solidFill>
                <a:effectLst/>
                <a:latin typeface="+mn-lt"/>
                <a:ea typeface="+mn-ea"/>
                <a:cs typeface="+mn-cs"/>
              </a:rPr>
              <a:t>-risk </a:t>
            </a:r>
            <a:r>
              <a:rPr lang="en-US" sz="1200" b="0" i="0" kern="1200" dirty="0" smtClean="0">
                <a:solidFill>
                  <a:schemeClr val="tx1"/>
                </a:solidFill>
                <a:effectLst/>
                <a:latin typeface="+mn-lt"/>
                <a:ea typeface="+mn-ea"/>
                <a:cs typeface="+mn-cs"/>
              </a:rPr>
              <a:t>HCC areas (China</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Korea, and sub-Saharan Africa), key determinants are chronic HBV infection, </a:t>
            </a:r>
            <a:r>
              <a:rPr lang="en-US" sz="1200" b="0" i="0" kern="1200" dirty="0" err="1" smtClean="0">
                <a:solidFill>
                  <a:schemeClr val="tx1"/>
                </a:solidFill>
                <a:effectLst/>
                <a:latin typeface="+mn-lt"/>
                <a:ea typeface="+mn-ea"/>
                <a:cs typeface="+mn-cs"/>
              </a:rPr>
              <a:t>aflatoxin</a:t>
            </a:r>
            <a:r>
              <a:rPr lang="en-US" sz="1200" b="0" i="0" kern="1200" dirty="0" smtClean="0">
                <a:solidFill>
                  <a:schemeClr val="tx1"/>
                </a:solidFill>
                <a:effectLst/>
                <a:latin typeface="+mn-lt"/>
                <a:ea typeface="+mn-ea"/>
                <a:cs typeface="+mn-cs"/>
              </a:rPr>
              <a:t> exposure, </a:t>
            </a:r>
            <a:r>
              <a:rPr lang="en-US" sz="1200" b="0" i="0" kern="1200" dirty="0" smtClean="0">
                <a:solidFill>
                  <a:schemeClr val="tx1"/>
                </a:solidFill>
                <a:effectLst/>
                <a:latin typeface="+mn-lt"/>
                <a:ea typeface="+mn-ea"/>
                <a:cs typeface="+mn-cs"/>
              </a:rPr>
              <a:t>both </a:t>
            </a:r>
            <a:r>
              <a:rPr lang="en-US" sz="1200" b="0" i="0" kern="1200" dirty="0" err="1" smtClean="0">
                <a:solidFill>
                  <a:schemeClr val="tx1"/>
                </a:solidFill>
                <a:effectLst/>
                <a:latin typeface="+mn-lt"/>
                <a:ea typeface="+mn-ea"/>
                <a:cs typeface="+mn-cs"/>
              </a:rPr>
              <a:t>ncidence</a:t>
            </a:r>
            <a:r>
              <a:rPr lang="en-US" sz="1200" b="0" i="0" kern="1200" dirty="0" smtClean="0">
                <a:solidFill>
                  <a:schemeClr val="tx1"/>
                </a:solidFill>
                <a:effectLst/>
                <a:latin typeface="+mn-lt"/>
                <a:ea typeface="+mn-ea"/>
                <a:cs typeface="+mn-cs"/>
              </a:rPr>
              <a:t> and mortality rates of liver cancer have decreased in many high-risk countries in eastern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asia</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Taiwan, </a:t>
            </a:r>
            <a:r>
              <a:rPr lang="en-US" sz="1200" b="0" i="0" kern="1200" dirty="0" smtClean="0">
                <a:solidFill>
                  <a:schemeClr val="tx1"/>
                </a:solidFill>
                <a:effectLst/>
                <a:latin typeface="+mn-lt"/>
                <a:ea typeface="+mn-ea"/>
                <a:cs typeface="+mn-cs"/>
              </a:rPr>
              <a:t>these </a:t>
            </a:r>
            <a:r>
              <a:rPr lang="en-US" sz="1200" b="0" i="0" kern="1200" dirty="0" smtClean="0">
                <a:solidFill>
                  <a:schemeClr val="tx1"/>
                </a:solidFill>
                <a:effectLst/>
                <a:latin typeface="+mn-lt"/>
                <a:ea typeface="+mn-ea"/>
                <a:cs typeface="+mn-cs"/>
              </a:rPr>
              <a:t>trends likely reflect declines in the </a:t>
            </a:r>
            <a:r>
              <a:rPr lang="en-US" sz="1200" b="1" i="0" kern="1200" dirty="0" smtClean="0">
                <a:solidFill>
                  <a:schemeClr val="tx1"/>
                </a:solidFill>
                <a:effectLst/>
                <a:latin typeface="+mn-lt"/>
                <a:ea typeface="+mn-ea"/>
                <a:cs typeface="+mn-cs"/>
              </a:rPr>
              <a:t>population </a:t>
            </a:r>
            <a:r>
              <a:rPr lang="en-US" sz="1200" b="1" i="0" kern="1200" dirty="0" err="1" smtClean="0">
                <a:solidFill>
                  <a:schemeClr val="tx1"/>
                </a:solidFill>
                <a:effectLst/>
                <a:latin typeface="+mn-lt"/>
                <a:ea typeface="+mn-ea"/>
                <a:cs typeface="+mn-cs"/>
              </a:rPr>
              <a:t>seroprevalence</a:t>
            </a:r>
            <a:r>
              <a:rPr lang="en-US" sz="1200" b="1" i="0" kern="1200" dirty="0" smtClean="0">
                <a:solidFill>
                  <a:schemeClr val="tx1"/>
                </a:solidFill>
                <a:effectLst/>
                <a:latin typeface="+mn-lt"/>
                <a:ea typeface="+mn-ea"/>
                <a:cs typeface="+mn-cs"/>
              </a:rPr>
              <a:t> of HBV </a:t>
            </a:r>
            <a:r>
              <a:rPr lang="en-US" sz="1200" b="0" i="0" kern="1200" dirty="0" smtClean="0">
                <a:solidFill>
                  <a:schemeClr val="tx1"/>
                </a:solidFill>
                <a:effectLst/>
                <a:latin typeface="+mn-lt"/>
                <a:ea typeface="+mn-ea"/>
                <a:cs typeface="+mn-cs"/>
              </a:rPr>
              <a:t>and HCV as well as a </a:t>
            </a:r>
            <a:r>
              <a:rPr lang="en-US" sz="1200" b="1" i="0" kern="1200" dirty="0" smtClean="0">
                <a:solidFill>
                  <a:schemeClr val="tx1"/>
                </a:solidFill>
                <a:effectLst/>
                <a:latin typeface="+mn-lt"/>
                <a:ea typeface="+mn-ea"/>
                <a:cs typeface="+mn-cs"/>
              </a:rPr>
              <a:t>reduction in </a:t>
            </a:r>
            <a:r>
              <a:rPr lang="en-US" sz="1200" b="1" i="0" kern="1200" dirty="0" err="1" smtClean="0">
                <a:solidFill>
                  <a:schemeClr val="tx1"/>
                </a:solidFill>
                <a:effectLst/>
                <a:latin typeface="+mn-lt"/>
                <a:ea typeface="+mn-ea"/>
                <a:cs typeface="+mn-cs"/>
              </a:rPr>
              <a:t>aflatoxin</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exposure</a:t>
            </a:r>
            <a:endParaRPr lang="en-US" dirty="0"/>
          </a:p>
        </p:txBody>
      </p:sp>
      <p:sp>
        <p:nvSpPr>
          <p:cNvPr id="4" name="Slide Number Placeholder 3"/>
          <p:cNvSpPr>
            <a:spLocks noGrp="1"/>
          </p:cNvSpPr>
          <p:nvPr>
            <p:ph type="sldNum" sz="quarter" idx="10"/>
          </p:nvPr>
        </p:nvSpPr>
        <p:spPr/>
        <p:txBody>
          <a:bodyPr/>
          <a:lstStyle/>
          <a:p>
            <a:fld id="{EB2C6790-7FFC-40C2-A070-09371729BDF9}" type="slidenum">
              <a:rPr lang="en-US" smtClean="0"/>
              <a:t>8</a:t>
            </a:fld>
            <a:endParaRPr lang="en-US"/>
          </a:p>
        </p:txBody>
      </p:sp>
    </p:spTree>
    <p:extLst>
      <p:ext uri="{BB962C8B-B14F-4D97-AF65-F5344CB8AC3E}">
        <p14:creationId xmlns:p14="http://schemas.microsoft.com/office/powerpoint/2010/main" val="405413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q"/>
            </a:pPr>
            <a:r>
              <a:rPr lang="en-US" dirty="0" smtClean="0"/>
              <a:t>These results show a high incidence of esophageal cancer in Somaliland</a:t>
            </a:r>
            <a:r>
              <a:rPr lang="en-US" dirty="0" smtClean="0"/>
              <a:t>,</a:t>
            </a:r>
            <a:r>
              <a:rPr lang="en-US" sz="1200" b="0" dirty="0" smtClean="0"/>
              <a:t> Environmental factors and dietary habits may have an effect. </a:t>
            </a:r>
          </a:p>
          <a:p>
            <a:pPr>
              <a:buFont typeface="Wingdings" panose="05000000000000000000" pitchFamily="2" charset="2"/>
              <a:buChar char="q"/>
            </a:pPr>
            <a:r>
              <a:rPr lang="en-US" sz="1200" b="0" dirty="0" smtClean="0"/>
              <a:t>The excessive </a:t>
            </a:r>
            <a:r>
              <a:rPr lang="en-US" sz="1200" b="1" dirty="0" smtClean="0">
                <a:solidFill>
                  <a:srgbClr val="FF0000"/>
                </a:solidFill>
              </a:rPr>
              <a:t>use of hot tea and rice and intake of tobacco and </a:t>
            </a:r>
            <a:r>
              <a:rPr lang="en-US" sz="1200" b="1" dirty="0" err="1" smtClean="0">
                <a:solidFill>
                  <a:srgbClr val="FF0000"/>
                </a:solidFill>
              </a:rPr>
              <a:t>khat</a:t>
            </a:r>
            <a:r>
              <a:rPr lang="en-US" sz="1200" b="1" dirty="0" smtClean="0">
                <a:solidFill>
                  <a:srgbClr val="FF0000"/>
                </a:solidFill>
              </a:rPr>
              <a:t> and</a:t>
            </a:r>
            <a:r>
              <a:rPr lang="en-US" sz="1200" dirty="0" smtClean="0">
                <a:solidFill>
                  <a:schemeClr val="accent2"/>
                </a:solidFill>
              </a:rPr>
              <a:t> </a:t>
            </a:r>
            <a:r>
              <a:rPr lang="en-US" sz="1200" dirty="0" smtClean="0"/>
              <a:t>drinking beverages</a:t>
            </a:r>
            <a:r>
              <a:rPr lang="en-US" sz="1200" dirty="0" smtClean="0">
                <a:solidFill>
                  <a:schemeClr val="accent2"/>
                </a:solidFill>
              </a:rPr>
              <a:t> </a:t>
            </a:r>
            <a:r>
              <a:rPr lang="en-US" sz="1200" b="1" dirty="0" smtClean="0">
                <a:solidFill>
                  <a:srgbClr val="FF0000"/>
                </a:solidFill>
              </a:rPr>
              <a:t>are likely associated</a:t>
            </a:r>
            <a:r>
              <a:rPr lang="en-US" sz="1200" b="1" baseline="0" dirty="0" smtClean="0">
                <a:solidFill>
                  <a:srgbClr val="FF0000"/>
                </a:solidFill>
              </a:rPr>
              <a:t> R/F</a:t>
            </a:r>
            <a:r>
              <a:rPr lang="en-US" dirty="0" smtClean="0"/>
              <a:t>. </a:t>
            </a:r>
            <a:r>
              <a:rPr lang="en-US" dirty="0" smtClean="0"/>
              <a:t>Serious and extensive research on the etiology of esophageal cancer is required.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Most</a:t>
            </a:r>
            <a:r>
              <a:rPr lang="en-US" baseline="0" dirty="0" smtClean="0"/>
              <a:t> cas</a:t>
            </a:r>
            <a:r>
              <a:rPr lang="en-US" dirty="0" smtClean="0"/>
              <a:t>es inoperable 3 4 </a:t>
            </a:r>
            <a:r>
              <a:rPr lang="en-US" dirty="0" err="1" smtClean="0"/>
              <a:t>pallituve</a:t>
            </a:r>
            <a:r>
              <a:rPr lang="en-US" dirty="0" smtClean="0"/>
              <a:t> therapy  </a:t>
            </a:r>
            <a:r>
              <a:rPr lang="en-US" dirty="0" err="1" smtClean="0"/>
              <a:t>pt</a:t>
            </a:r>
            <a:r>
              <a:rPr lang="en-US" dirty="0" smtClean="0"/>
              <a:t> education is required</a:t>
            </a:r>
            <a:r>
              <a:rPr lang="en-US" baseline="0" dirty="0" smtClean="0"/>
              <a:t> </a:t>
            </a:r>
            <a:r>
              <a:rPr lang="en-US" sz="1200" b="0" i="0" kern="1200" dirty="0" smtClean="0">
                <a:solidFill>
                  <a:schemeClr val="tx1"/>
                </a:solidFill>
                <a:effectLst/>
                <a:latin typeface="+mn-lt"/>
                <a:ea typeface="+mn-ea"/>
                <a:cs typeface="+mn-cs"/>
              </a:rPr>
              <a:t>t able to undergo </a:t>
            </a:r>
            <a:r>
              <a:rPr lang="en-US" sz="1200" b="0" i="0" kern="1200" dirty="0" smtClean="0">
                <a:solidFill>
                  <a:schemeClr val="tx1"/>
                </a:solidFill>
                <a:effectLst/>
                <a:latin typeface="+mn-lt"/>
                <a:ea typeface="+mn-ea"/>
                <a:cs typeface="+mn-cs"/>
              </a:rPr>
              <a:t>chemo-radiotherapy</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herefore</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global cancer statistics data are different </a:t>
            </a:r>
            <a:r>
              <a:rPr lang="en-US" sz="1200" b="0" i="0" kern="1200" dirty="0" smtClean="0">
                <a:solidFill>
                  <a:schemeClr val="tx1"/>
                </a:solidFill>
                <a:effectLst/>
                <a:latin typeface="+mn-lt"/>
                <a:ea typeface="+mn-ea"/>
                <a:cs typeface="+mn-cs"/>
              </a:rPr>
              <a:t>from the results of our study.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B2C6790-7FFC-40C2-A070-09371729BDF9}" type="slidenum">
              <a:rPr lang="en-US" smtClean="0"/>
              <a:t>9</a:t>
            </a:fld>
            <a:endParaRPr lang="en-US"/>
          </a:p>
        </p:txBody>
      </p:sp>
    </p:spTree>
    <p:extLst>
      <p:ext uri="{BB962C8B-B14F-4D97-AF65-F5344CB8AC3E}">
        <p14:creationId xmlns:p14="http://schemas.microsoft.com/office/powerpoint/2010/main" val="155195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most of which are easy and quick to prepare, and suit the fast pace of working life. </a:t>
            </a:r>
          </a:p>
          <a:p>
            <a:r>
              <a:rPr lang="en-US" dirty="0" smtClean="0"/>
              <a:t>The study monitored the diet of these participants, taking into account their age, health status, and family history of cancer, and as a result,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u="sng" dirty="0" smtClean="0">
                <a:solidFill>
                  <a:srgbClr val="FF0000"/>
                </a:solidFill>
              </a:rPr>
              <a:t>Sodas: </a:t>
            </a:r>
            <a:r>
              <a:rPr lang="en-US" sz="1200" b="1" dirty="0" smtClean="0">
                <a:solidFill>
                  <a:srgbClr val="FF0000"/>
                </a:solidFill>
              </a:rPr>
              <a:t>Grilled red meat Alcohol: Fried Potato </a:t>
            </a:r>
            <a:r>
              <a:rPr lang="en-US" dirty="0" smtClean="0"/>
              <a:t>fried in trans fats and then heavily salted heated to a high temperature produce </a:t>
            </a:r>
            <a:r>
              <a:rPr lang="en-US" b="1" dirty="0" smtClean="0">
                <a:solidFill>
                  <a:srgbClr val="FF0000"/>
                </a:solidFill>
              </a:rPr>
              <a:t>acrylamide</a:t>
            </a:r>
            <a:r>
              <a:rPr lang="en-US" dirty="0" smtClean="0">
                <a:solidFill>
                  <a:srgbClr val="FF0000"/>
                </a:solidFill>
              </a:rPr>
              <a:t>,</a:t>
            </a:r>
            <a:r>
              <a:rPr lang="en-US" dirty="0" smtClean="0"/>
              <a:t> a known carcinogen found in cigarette smoke.</a:t>
            </a:r>
          </a:p>
          <a:p>
            <a:endParaRPr lang="en-US" dirty="0"/>
          </a:p>
        </p:txBody>
      </p:sp>
      <p:sp>
        <p:nvSpPr>
          <p:cNvPr id="4" name="Slide Number Placeholder 3"/>
          <p:cNvSpPr>
            <a:spLocks noGrp="1"/>
          </p:cNvSpPr>
          <p:nvPr>
            <p:ph type="sldNum" sz="quarter" idx="10"/>
          </p:nvPr>
        </p:nvSpPr>
        <p:spPr/>
        <p:txBody>
          <a:bodyPr/>
          <a:lstStyle/>
          <a:p>
            <a:fld id="{EB2C6790-7FFC-40C2-A070-09371729BDF9}" type="slidenum">
              <a:rPr lang="en-US" smtClean="0"/>
              <a:t>11</a:t>
            </a:fld>
            <a:endParaRPr lang="en-US"/>
          </a:p>
        </p:txBody>
      </p:sp>
    </p:spTree>
    <p:extLst>
      <p:ext uri="{BB962C8B-B14F-4D97-AF65-F5344CB8AC3E}">
        <p14:creationId xmlns:p14="http://schemas.microsoft.com/office/powerpoint/2010/main" val="1854900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true incidence of cancer is not yet known  in Somaliland</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as in all other Sub-Saharan Africa (SSA) countries with Population-based cancer registries are the gold standard for a comprehensive understanding of the cancer burden.</a:t>
            </a:r>
            <a:endParaRPr lang="en-US" sz="1200" b="0" i="0" u="sng" kern="1200" baseline="300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B2C6790-7FFC-40C2-A070-09371729BDF9}" type="slidenum">
              <a:rPr lang="en-US" smtClean="0"/>
              <a:t>12</a:t>
            </a:fld>
            <a:endParaRPr lang="en-US"/>
          </a:p>
        </p:txBody>
      </p:sp>
    </p:spTree>
    <p:extLst>
      <p:ext uri="{BB962C8B-B14F-4D97-AF65-F5344CB8AC3E}">
        <p14:creationId xmlns:p14="http://schemas.microsoft.com/office/powerpoint/2010/main" val="390601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2C6790-7FFC-40C2-A070-09371729BDF9}" type="slidenum">
              <a:rPr lang="en-US" smtClean="0"/>
              <a:t>13</a:t>
            </a:fld>
            <a:endParaRPr lang="en-US"/>
          </a:p>
        </p:txBody>
      </p:sp>
    </p:spTree>
    <p:extLst>
      <p:ext uri="{BB962C8B-B14F-4D97-AF65-F5344CB8AC3E}">
        <p14:creationId xmlns:p14="http://schemas.microsoft.com/office/powerpoint/2010/main" val="345521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4E8B31-CECE-4317-9EEB-AC4DCE63B3F1}" type="datetimeFigureOut">
              <a:rPr lang="en-US" smtClean="0"/>
              <a:t>13-Aug-23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49203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4E8B31-CECE-4317-9EEB-AC4DCE63B3F1}" type="datetimeFigureOut">
              <a:rPr lang="en-US" smtClean="0"/>
              <a:t>13-Aug-23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34426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4E8B31-CECE-4317-9EEB-AC4DCE63B3F1}" type="datetimeFigureOut">
              <a:rPr lang="en-US" smtClean="0"/>
              <a:t>13-Aug-23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159254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4E8B31-CECE-4317-9EEB-AC4DCE63B3F1}" type="datetimeFigureOut">
              <a:rPr lang="en-US" smtClean="0"/>
              <a:t>13-Aug-23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171753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4E8B31-CECE-4317-9EEB-AC4DCE63B3F1}" type="datetimeFigureOut">
              <a:rPr lang="en-US" smtClean="0"/>
              <a:t>13-Aug-23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4274970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4E8B31-CECE-4317-9EEB-AC4DCE63B3F1}" type="datetimeFigureOut">
              <a:rPr lang="en-US" smtClean="0"/>
              <a:t>13-Aug-23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277748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4E8B31-CECE-4317-9EEB-AC4DCE63B3F1}" type="datetimeFigureOut">
              <a:rPr lang="en-US" smtClean="0"/>
              <a:t>13-Aug-23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281791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4E8B31-CECE-4317-9EEB-AC4DCE63B3F1}" type="datetimeFigureOut">
              <a:rPr lang="en-US" smtClean="0"/>
              <a:t>13-Aug-23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348453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E8B31-CECE-4317-9EEB-AC4DCE63B3F1}" type="datetimeFigureOut">
              <a:rPr lang="en-US" smtClean="0"/>
              <a:t>13-Aug-23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18049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C4E8B31-CECE-4317-9EEB-AC4DCE63B3F1}" type="datetimeFigureOut">
              <a:rPr lang="en-US" smtClean="0"/>
              <a:t>13-Aug-23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54234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C4E8B31-CECE-4317-9EEB-AC4DCE63B3F1}" type="datetimeFigureOut">
              <a:rPr lang="en-US" smtClean="0"/>
              <a:t>13-Aug-23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715E87-6593-44F0-B7F3-5BF450C32184}" type="slidenum">
              <a:rPr lang="en-US" smtClean="0"/>
              <a:t>‹#›</a:t>
            </a:fld>
            <a:endParaRPr lang="en-US"/>
          </a:p>
        </p:txBody>
      </p:sp>
    </p:spTree>
    <p:extLst>
      <p:ext uri="{BB962C8B-B14F-4D97-AF65-F5344CB8AC3E}">
        <p14:creationId xmlns:p14="http://schemas.microsoft.com/office/powerpoint/2010/main" val="202635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C4E8B31-CECE-4317-9EEB-AC4DCE63B3F1}" type="datetimeFigureOut">
              <a:rPr lang="en-US" smtClean="0"/>
              <a:t>13-Aug-23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715E87-6593-44F0-B7F3-5BF450C32184}" type="slidenum">
              <a:rPr lang="en-US" smtClean="0"/>
              <a:t>‹#›</a:t>
            </a:fld>
            <a:endParaRPr lang="en-US"/>
          </a:p>
        </p:txBody>
      </p:sp>
    </p:spTree>
    <p:extLst>
      <p:ext uri="{BB962C8B-B14F-4D97-AF65-F5344CB8AC3E}">
        <p14:creationId xmlns:p14="http://schemas.microsoft.com/office/powerpoint/2010/main" val="29619414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322/caac.21660" TargetMode="External"/><Relationship Id="rId2" Type="http://schemas.openxmlformats.org/officeDocument/2006/relationships/hyperlink" Target="https://doi.org/10.1053/j.seminoncol.2017.10.007" TargetMode="External"/><Relationship Id="rId1" Type="http://schemas.openxmlformats.org/officeDocument/2006/relationships/slideLayout" Target="../slideLayouts/slideLayout2.xml"/><Relationship Id="rId4" Type="http://schemas.openxmlformats.org/officeDocument/2006/relationships/hyperlink" Target="https://doi.org/10.2147%2FCMAR.S27720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7709" y="1676400"/>
            <a:ext cx="8229600" cy="2133601"/>
          </a:xfrm>
        </p:spPr>
        <p:txBody>
          <a:bodyPr>
            <a:normAutofit/>
          </a:bodyPr>
          <a:lstStyle/>
          <a:p>
            <a:pPr marL="0" indent="0" algn="ctr">
              <a:buNone/>
            </a:pPr>
            <a:r>
              <a:rPr lang="en-US" sz="5700" dirty="0" smtClean="0"/>
              <a:t>Cancer Epidemiology in Somaliland?</a:t>
            </a:r>
          </a:p>
          <a:p>
            <a:pPr marL="0" indent="0" algn="ctr">
              <a:buNone/>
            </a:pPr>
            <a:endParaRPr lang="en-US" sz="5700" dirty="0"/>
          </a:p>
        </p:txBody>
      </p:sp>
      <p:sp>
        <p:nvSpPr>
          <p:cNvPr id="2" name="TextBox 1"/>
          <p:cNvSpPr txBox="1"/>
          <p:nvPr/>
        </p:nvSpPr>
        <p:spPr>
          <a:xfrm>
            <a:off x="1295400" y="4648200"/>
            <a:ext cx="6705600" cy="954107"/>
          </a:xfrm>
          <a:prstGeom prst="rect">
            <a:avLst/>
          </a:prstGeom>
          <a:noFill/>
        </p:spPr>
        <p:txBody>
          <a:bodyPr wrap="square" rtlCol="0">
            <a:spAutoFit/>
          </a:bodyPr>
          <a:lstStyle/>
          <a:p>
            <a:r>
              <a:rPr lang="en-US" sz="2800" dirty="0" smtClean="0"/>
              <a:t>Dr. Omar Bihi, (MD, Consultant Pathologist in HGH and CAP Fellow)</a:t>
            </a:r>
            <a:endParaRPr lang="en-US" sz="2800" dirty="0"/>
          </a:p>
        </p:txBody>
      </p:sp>
      <p:sp>
        <p:nvSpPr>
          <p:cNvPr id="3" name="Rectangle 2"/>
          <p:cNvSpPr/>
          <p:nvPr/>
        </p:nvSpPr>
        <p:spPr>
          <a:xfrm>
            <a:off x="3048000" y="6059507"/>
            <a:ext cx="6096000" cy="493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smtClean="0"/>
              <a:t>Hargeisa</a:t>
            </a:r>
            <a:r>
              <a:rPr lang="en-US" sz="2000" dirty="0" smtClean="0"/>
              <a:t> Somaliland</a:t>
            </a:r>
            <a:endParaRPr lang="en-US" sz="2000" dirty="0"/>
          </a:p>
        </p:txBody>
      </p:sp>
    </p:spTree>
    <p:extLst>
      <p:ext uri="{BB962C8B-B14F-4D97-AF65-F5344CB8AC3E}">
        <p14:creationId xmlns:p14="http://schemas.microsoft.com/office/powerpoint/2010/main" val="3723264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Relationship between Food Type and Increased Risk of Cancer</a:t>
            </a:r>
            <a:r>
              <a:rPr lang="en-US" b="1" dirty="0"/>
              <a:t/>
            </a:r>
            <a:br>
              <a:rPr lang="en-US" b="1" dirty="0"/>
            </a:br>
            <a:endParaRPr lang="en-US" b="1" dirty="0"/>
          </a:p>
        </p:txBody>
      </p:sp>
      <p:sp>
        <p:nvSpPr>
          <p:cNvPr id="3" name="Content Placeholder 2"/>
          <p:cNvSpPr>
            <a:spLocks noGrp="1"/>
          </p:cNvSpPr>
          <p:nvPr>
            <p:ph idx="1"/>
          </p:nvPr>
        </p:nvSpPr>
        <p:spPr>
          <a:xfrm>
            <a:off x="614795" y="1371600"/>
            <a:ext cx="7886700" cy="4351338"/>
          </a:xfrm>
        </p:spPr>
        <p:txBody>
          <a:bodyPr>
            <a:noAutofit/>
          </a:bodyPr>
          <a:lstStyle/>
          <a:p>
            <a:pPr>
              <a:buFont typeface="Wingdings" panose="05000000000000000000" pitchFamily="2" charset="2"/>
              <a:buChar char="q"/>
            </a:pPr>
            <a:r>
              <a:rPr lang="en-US" sz="2800" dirty="0"/>
              <a:t>The type and nature of food affect </a:t>
            </a:r>
            <a:r>
              <a:rPr lang="en-US" sz="2800" dirty="0" smtClean="0"/>
              <a:t>the </a:t>
            </a:r>
            <a:r>
              <a:rPr lang="en-US" sz="2800" dirty="0"/>
              <a:t>risk of </a:t>
            </a:r>
            <a:r>
              <a:rPr lang="en-US" sz="2800" dirty="0" smtClean="0"/>
              <a:t>developing cancer.</a:t>
            </a:r>
          </a:p>
          <a:p>
            <a:pPr>
              <a:buFont typeface="Wingdings" panose="05000000000000000000" pitchFamily="2" charset="2"/>
              <a:buChar char="q"/>
            </a:pPr>
            <a:r>
              <a:rPr lang="en-US" sz="2800" b="1" dirty="0" smtClean="0"/>
              <a:t>A </a:t>
            </a:r>
            <a:r>
              <a:rPr lang="en-US" sz="2800" b="1" dirty="0"/>
              <a:t>third of deaths from cancer are attributed to tobacco use</a:t>
            </a:r>
            <a:r>
              <a:rPr lang="en-US" sz="2800" b="1" dirty="0" smtClean="0"/>
              <a:t>, BMI, </a:t>
            </a:r>
            <a:r>
              <a:rPr lang="en-US" sz="2800" b="1" dirty="0"/>
              <a:t>alcohol use, low intake of fruits and vegetables, and lack of physical activity. </a:t>
            </a:r>
            <a:endParaRPr lang="en-US" sz="2800" b="1" dirty="0" smtClean="0"/>
          </a:p>
          <a:p>
            <a:pPr>
              <a:buFont typeface="Wingdings" panose="05000000000000000000" pitchFamily="2" charset="2"/>
              <a:buChar char="q"/>
            </a:pPr>
            <a:r>
              <a:rPr lang="en-US" sz="2800" dirty="0" smtClean="0"/>
              <a:t>Cancer-causing </a:t>
            </a:r>
            <a:r>
              <a:rPr lang="en-US" sz="2800" dirty="0"/>
              <a:t>infections, such as hepatitis and HPV, are responsible </a:t>
            </a:r>
            <a:r>
              <a:rPr lang="en-US" sz="2800" b="1" dirty="0"/>
              <a:t>for 30% of cancer cases </a:t>
            </a:r>
            <a:r>
              <a:rPr lang="en-US" sz="2800" dirty="0"/>
              <a:t>in low- </a:t>
            </a:r>
            <a:r>
              <a:rPr lang="en-US" sz="2800" dirty="0" smtClean="0"/>
              <a:t>and middle-income </a:t>
            </a:r>
            <a:r>
              <a:rPr lang="en-US" sz="2800" dirty="0"/>
              <a:t>countries</a:t>
            </a:r>
            <a:r>
              <a:rPr lang="en-US" sz="2800" dirty="0" smtClean="0"/>
              <a:t>.</a:t>
            </a:r>
          </a:p>
          <a:p>
            <a:pPr>
              <a:buFont typeface="Wingdings" panose="05000000000000000000" pitchFamily="2" charset="2"/>
              <a:buChar char="q"/>
            </a:pPr>
            <a:r>
              <a:rPr lang="en-US" sz="2800" dirty="0" smtClean="0"/>
              <a:t>Currently</a:t>
            </a:r>
            <a:r>
              <a:rPr lang="en-US" sz="2800" dirty="0"/>
              <a:t>, between 30% and 50% of cancer cases can be prevented by avoiding disease risk factors </a:t>
            </a:r>
            <a:endParaRPr lang="en-US" sz="2800" dirty="0" smtClean="0"/>
          </a:p>
          <a:p>
            <a:pPr>
              <a:buFont typeface="Wingdings" panose="05000000000000000000" pitchFamily="2" charset="2"/>
              <a:buChar char="q"/>
            </a:pPr>
            <a:r>
              <a:rPr lang="en-US" sz="2800" dirty="0" smtClean="0"/>
              <a:t>The </a:t>
            </a:r>
            <a:r>
              <a:rPr lang="en-US" sz="2800" dirty="0"/>
              <a:t>burden of cancer can also be reduced by detecting the disease </a:t>
            </a:r>
            <a:r>
              <a:rPr lang="en-US" sz="2800" dirty="0" smtClean="0"/>
              <a:t>and treatment early.</a:t>
            </a:r>
            <a:endParaRPr lang="en-US" sz="2800" dirty="0"/>
          </a:p>
        </p:txBody>
      </p:sp>
    </p:spTree>
    <p:extLst>
      <p:ext uri="{BB962C8B-B14F-4D97-AF65-F5344CB8AC3E}">
        <p14:creationId xmlns:p14="http://schemas.microsoft.com/office/powerpoint/2010/main" val="2897238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Effect of food </a:t>
            </a:r>
            <a:r>
              <a:rPr lang="en-US" b="1" dirty="0" smtClean="0">
                <a:solidFill>
                  <a:srgbClr val="FF0000"/>
                </a:solidFill>
              </a:rPr>
              <a:t>type on Cancer</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800" dirty="0"/>
              <a:t>Canned and processed foods occupy a large space in the daily diet of </a:t>
            </a:r>
            <a:r>
              <a:rPr lang="en-US" sz="2800" dirty="0" smtClean="0"/>
              <a:t>families.</a:t>
            </a:r>
          </a:p>
          <a:p>
            <a:r>
              <a:rPr lang="en-US" sz="2800" dirty="0" smtClean="0"/>
              <a:t>A </a:t>
            </a:r>
            <a:r>
              <a:rPr lang="en-US" sz="2800" dirty="0"/>
              <a:t>scientific study held at the Paris-Sorbonne University, which included more than 10,000 participants, indicated that excessive consumption of canned and processed foods </a:t>
            </a:r>
            <a:r>
              <a:rPr lang="en-US" sz="2800" b="1" dirty="0">
                <a:solidFill>
                  <a:schemeClr val="accent2"/>
                </a:solidFill>
              </a:rPr>
              <a:t>increases the risk of cancer, especially breast cancer. </a:t>
            </a:r>
            <a:endParaRPr lang="en-US" sz="2800" b="1" dirty="0" smtClean="0">
              <a:solidFill>
                <a:schemeClr val="accent2"/>
              </a:solidFill>
            </a:endParaRPr>
          </a:p>
          <a:p>
            <a:r>
              <a:rPr lang="en-US" sz="2800" dirty="0" smtClean="0"/>
              <a:t>the </a:t>
            </a:r>
            <a:r>
              <a:rPr lang="en-US" sz="2800" dirty="0"/>
              <a:t>researchers concluded that for every</a:t>
            </a:r>
            <a:r>
              <a:rPr lang="en-US" sz="2800" b="1" dirty="0"/>
              <a:t> 10% increase </a:t>
            </a:r>
            <a:r>
              <a:rPr lang="en-US" sz="2800" dirty="0"/>
              <a:t>in consumption of processed foods, </a:t>
            </a:r>
            <a:r>
              <a:rPr lang="en-US" sz="2800" dirty="0" smtClean="0"/>
              <a:t>increases the risk of  </a:t>
            </a:r>
            <a:r>
              <a:rPr lang="en-US" sz="2800" dirty="0"/>
              <a:t>cancer </a:t>
            </a:r>
            <a:r>
              <a:rPr lang="en-US" sz="2800" b="1" dirty="0"/>
              <a:t>incidence by 12%.</a:t>
            </a:r>
          </a:p>
        </p:txBody>
      </p:sp>
    </p:spTree>
    <p:extLst>
      <p:ext uri="{BB962C8B-B14F-4D97-AF65-F5344CB8AC3E}">
        <p14:creationId xmlns:p14="http://schemas.microsoft.com/office/powerpoint/2010/main" val="2688762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t>There is no national cancer registry system in Somaliland, the population-based cancer incidence is not known.</a:t>
            </a:r>
          </a:p>
          <a:p>
            <a:endParaRPr lang="en-US" sz="3200" dirty="0"/>
          </a:p>
        </p:txBody>
      </p:sp>
    </p:spTree>
    <p:extLst>
      <p:ext uri="{BB962C8B-B14F-4D97-AF65-F5344CB8AC3E}">
        <p14:creationId xmlns:p14="http://schemas.microsoft.com/office/powerpoint/2010/main" val="1091730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981200"/>
            <a:ext cx="8229600" cy="2133601"/>
          </a:xfrm>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sz="5700" dirty="0" smtClean="0"/>
              <a:t>Cancer Incidence and Distribution in Somaliland????</a:t>
            </a:r>
            <a:endParaRPr lang="en-US" sz="5700" dirty="0"/>
          </a:p>
        </p:txBody>
      </p:sp>
    </p:spTree>
    <p:extLst>
      <p:ext uri="{BB962C8B-B14F-4D97-AF65-F5344CB8AC3E}">
        <p14:creationId xmlns:p14="http://schemas.microsoft.com/office/powerpoint/2010/main" val="1982708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doi.org/10.1053/j.seminoncol.2017.10.007</a:t>
            </a:r>
            <a:r>
              <a:rPr lang="en-US" dirty="0" smtClean="0"/>
              <a:t> </a:t>
            </a:r>
            <a:r>
              <a:rPr lang="en-US" b="1" dirty="0"/>
              <a:t>The distribution of cancer cases in </a:t>
            </a:r>
            <a:r>
              <a:rPr lang="en-US" b="1" dirty="0" smtClean="0"/>
              <a:t>Somalia.</a:t>
            </a:r>
          </a:p>
          <a:p>
            <a:r>
              <a:rPr lang="en-US" dirty="0"/>
              <a:t> </a:t>
            </a:r>
            <a:r>
              <a:rPr lang="en-US" b="1" dirty="0">
                <a:hlinkClick r:id="rId3"/>
              </a:rPr>
              <a:t>https://</a:t>
            </a:r>
            <a:r>
              <a:rPr lang="en-US" b="1" dirty="0" smtClean="0">
                <a:hlinkClick r:id="rId3"/>
              </a:rPr>
              <a:t>doi.org/10.3322/caac.21660</a:t>
            </a:r>
            <a:r>
              <a:rPr lang="en-US" b="1" dirty="0" smtClean="0"/>
              <a:t> GLOBOCAN 2020</a:t>
            </a:r>
          </a:p>
          <a:p>
            <a:r>
              <a:rPr lang="en-US" b="1" dirty="0" smtClean="0"/>
              <a:t>WHO 2020 Somalia Data </a:t>
            </a:r>
          </a:p>
          <a:p>
            <a:r>
              <a:rPr lang="en-US" u="sng" dirty="0" smtClean="0">
                <a:hlinkClick r:id="rId4"/>
              </a:rPr>
              <a:t>10.2147/CMAR.S277202</a:t>
            </a:r>
            <a:r>
              <a:rPr lang="en-US" u="sng" dirty="0" smtClean="0"/>
              <a:t> Cancer incidence and distribution in a tertiary hospital in Somalia </a:t>
            </a:r>
          </a:p>
          <a:p>
            <a:endParaRPr lang="en-US" dirty="0"/>
          </a:p>
          <a:p>
            <a:endParaRPr lang="en-US" b="1" dirty="0" smtClean="0"/>
          </a:p>
          <a:p>
            <a:endParaRPr lang="en-US" dirty="0"/>
          </a:p>
        </p:txBody>
      </p:sp>
    </p:spTree>
    <p:extLst>
      <p:ext uri="{BB962C8B-B14F-4D97-AF65-F5344CB8AC3E}">
        <p14:creationId xmlns:p14="http://schemas.microsoft.com/office/powerpoint/2010/main" val="381762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447800"/>
            <a:ext cx="7886700" cy="4351338"/>
          </a:xfrm>
        </p:spPr>
        <p:txBody>
          <a:bodyPr>
            <a:normAutofit/>
          </a:bodyPr>
          <a:lstStyle/>
          <a:p>
            <a:pPr marL="0" indent="0">
              <a:buNone/>
            </a:pPr>
            <a:endParaRPr lang="en-US" sz="9600" i="1" dirty="0" smtClean="0">
              <a:latin typeface="Times New Roman" panose="02020603050405020304" pitchFamily="18" charset="0"/>
              <a:cs typeface="Times New Roman" panose="02020603050405020304" pitchFamily="18" charset="0"/>
            </a:endParaRPr>
          </a:p>
          <a:p>
            <a:pPr marL="0" indent="0">
              <a:buNone/>
            </a:pPr>
            <a:r>
              <a:rPr lang="en-US" sz="9600" i="1" dirty="0" smtClean="0">
                <a:latin typeface="Times New Roman" panose="02020603050405020304" pitchFamily="18" charset="0"/>
                <a:cs typeface="Times New Roman" panose="02020603050405020304" pitchFamily="18" charset="0"/>
              </a:rPr>
              <a:t>Thank You</a:t>
            </a:r>
            <a:endParaRPr lang="en-US" sz="9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480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600" b="1" dirty="0" smtClean="0">
                <a:solidFill>
                  <a:srgbClr val="FF0000"/>
                </a:solidFill>
              </a:rPr>
              <a:t>Cancer Epidemiology in Somaliland.......</a:t>
            </a:r>
            <a:br>
              <a:rPr lang="en-US" sz="3600"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normAutofit/>
          </a:bodyPr>
          <a:lstStyle/>
          <a:p>
            <a:pPr marL="457200" indent="-457200">
              <a:buFont typeface="Wingdings" panose="05000000000000000000" pitchFamily="2" charset="2"/>
              <a:buChar char="q"/>
            </a:pPr>
            <a:r>
              <a:rPr lang="en-US" sz="2800" dirty="0" smtClean="0"/>
              <a:t>It is </a:t>
            </a:r>
            <a:r>
              <a:rPr lang="en-US" sz="2800" dirty="0"/>
              <a:t>estimated that the global cancer burden caused </a:t>
            </a:r>
            <a:r>
              <a:rPr lang="en-US" sz="2800" dirty="0" smtClean="0"/>
              <a:t>19.1 </a:t>
            </a:r>
            <a:r>
              <a:rPr lang="en-US" sz="2800" dirty="0"/>
              <a:t>million new cases and </a:t>
            </a:r>
            <a:r>
              <a:rPr lang="en-US" sz="2800" dirty="0" smtClean="0"/>
              <a:t>10 </a:t>
            </a:r>
            <a:r>
              <a:rPr lang="en-US" sz="2800" dirty="0"/>
              <a:t>million </a:t>
            </a:r>
            <a:r>
              <a:rPr lang="en-US" sz="2800" dirty="0" smtClean="0"/>
              <a:t>deaths.</a:t>
            </a:r>
          </a:p>
          <a:p>
            <a:pPr marL="457200" indent="-457200">
              <a:buFont typeface="Wingdings" panose="05000000000000000000" pitchFamily="2" charset="2"/>
              <a:buChar char="q"/>
            </a:pPr>
            <a:r>
              <a:rPr lang="en-US" sz="2800" dirty="0" smtClean="0"/>
              <a:t>Cancer ranks the leading cause of morbidity and  mortality world wide</a:t>
            </a:r>
            <a:r>
              <a:rPr lang="en-US" sz="2800" dirty="0" smtClean="0"/>
              <a:t>.</a:t>
            </a:r>
          </a:p>
          <a:p>
            <a:pPr marL="457200" indent="-457200">
              <a:buFont typeface="Wingdings" panose="05000000000000000000" pitchFamily="2" charset="2"/>
              <a:buChar char="q"/>
            </a:pPr>
            <a:r>
              <a:rPr lang="en-US" sz="2800" dirty="0"/>
              <a:t>In Africa, </a:t>
            </a:r>
            <a:r>
              <a:rPr lang="en-US" sz="2800" dirty="0" smtClean="0"/>
              <a:t>there is </a:t>
            </a:r>
            <a:r>
              <a:rPr lang="en-US" sz="2800" dirty="0"/>
              <a:t>1,055,172 new cancer cases (5.8% of the </a:t>
            </a:r>
            <a:r>
              <a:rPr lang="en-US" sz="2800" dirty="0" smtClean="0"/>
              <a:t>global total) </a:t>
            </a:r>
            <a:endParaRPr lang="en-US" sz="2800" dirty="0" smtClean="0"/>
          </a:p>
          <a:p>
            <a:pPr marL="457200" indent="-457200">
              <a:buFont typeface="Wingdings" panose="05000000000000000000" pitchFamily="2" charset="2"/>
              <a:buChar char="q"/>
            </a:pPr>
            <a:endParaRPr lang="en-US" sz="2800" dirty="0" smtClean="0"/>
          </a:p>
        </p:txBody>
      </p:sp>
    </p:spTree>
    <p:extLst>
      <p:ext uri="{BB962C8B-B14F-4D97-AF65-F5344CB8AC3E}">
        <p14:creationId xmlns:p14="http://schemas.microsoft.com/office/powerpoint/2010/main" val="330398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304800" y="152399"/>
            <a:ext cx="3962400" cy="3124201"/>
          </a:xfrm>
          <a:prstGeom prst="rect">
            <a:avLst/>
          </a:prstGeom>
        </p:spPr>
      </p:pic>
      <p:pic>
        <p:nvPicPr>
          <p:cNvPr id="5" name="Picture 4"/>
          <p:cNvPicPr>
            <a:picLocks noChangeAspect="1"/>
          </p:cNvPicPr>
          <p:nvPr/>
        </p:nvPicPr>
        <p:blipFill>
          <a:blip r:embed="rId4"/>
          <a:stretch>
            <a:fillRect/>
          </a:stretch>
        </p:blipFill>
        <p:spPr>
          <a:xfrm>
            <a:off x="4419600" y="152400"/>
            <a:ext cx="4095750" cy="3124200"/>
          </a:xfrm>
          <a:prstGeom prst="rect">
            <a:avLst/>
          </a:prstGeom>
        </p:spPr>
      </p:pic>
      <p:pic>
        <p:nvPicPr>
          <p:cNvPr id="6" name="Picture 5"/>
          <p:cNvPicPr>
            <a:picLocks noChangeAspect="1"/>
          </p:cNvPicPr>
          <p:nvPr/>
        </p:nvPicPr>
        <p:blipFill>
          <a:blip r:embed="rId5"/>
          <a:stretch>
            <a:fillRect/>
          </a:stretch>
        </p:blipFill>
        <p:spPr>
          <a:xfrm>
            <a:off x="2209800" y="3581400"/>
            <a:ext cx="4419600" cy="2895600"/>
          </a:xfrm>
          <a:prstGeom prst="rect">
            <a:avLst/>
          </a:prstGeom>
        </p:spPr>
      </p:pic>
    </p:spTree>
    <p:extLst>
      <p:ext uri="{BB962C8B-B14F-4D97-AF65-F5344CB8AC3E}">
        <p14:creationId xmlns:p14="http://schemas.microsoft.com/office/powerpoint/2010/main" val="7139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FF0000"/>
                </a:solidFill>
              </a:rPr>
              <a:t>Cancer Incidence and Distribution in Eastern Africa?.......</a:t>
            </a:r>
            <a:br>
              <a:rPr lang="en-US" sz="3200" b="1" dirty="0" smtClean="0">
                <a:solidFill>
                  <a:srgbClr val="FF0000"/>
                </a:solidFill>
              </a:rPr>
            </a:br>
            <a:endParaRPr lang="en-US" dirty="0"/>
          </a:p>
        </p:txBody>
      </p:sp>
      <p:sp>
        <p:nvSpPr>
          <p:cNvPr id="3" name="Content Placeholder 2"/>
          <p:cNvSpPr>
            <a:spLocks noGrp="1"/>
          </p:cNvSpPr>
          <p:nvPr>
            <p:ph idx="1"/>
          </p:nvPr>
        </p:nvSpPr>
        <p:spPr>
          <a:xfrm>
            <a:off x="628650" y="1447801"/>
            <a:ext cx="7886700" cy="5105400"/>
          </a:xfrm>
        </p:spPr>
        <p:txBody>
          <a:bodyPr>
            <a:normAutofit lnSpcReduction="10000"/>
          </a:bodyPr>
          <a:lstStyle/>
          <a:p>
            <a:pPr>
              <a:buFont typeface="Wingdings" panose="05000000000000000000" pitchFamily="2" charset="2"/>
              <a:buChar char="q"/>
            </a:pPr>
            <a:r>
              <a:rPr lang="en-US" sz="2600" dirty="0" smtClean="0"/>
              <a:t>In East Africa, Kenya, Uganda, and Ethiopia have high prevalence of cancer incidences. </a:t>
            </a:r>
          </a:p>
          <a:p>
            <a:pPr>
              <a:buFont typeface="Wingdings" panose="05000000000000000000" pitchFamily="2" charset="2"/>
              <a:buChar char="q"/>
            </a:pPr>
            <a:r>
              <a:rPr lang="en-US" sz="2600" dirty="0"/>
              <a:t>I</a:t>
            </a:r>
            <a:r>
              <a:rPr lang="en-US" sz="2600" dirty="0" smtClean="0"/>
              <a:t>n Kenya, cancer is the 3</a:t>
            </a:r>
            <a:r>
              <a:rPr lang="en-US" sz="2600" baseline="30000" dirty="0" smtClean="0"/>
              <a:t>rd</a:t>
            </a:r>
            <a:r>
              <a:rPr lang="en-US" sz="2600" dirty="0" smtClean="0"/>
              <a:t> cause of morbidity, causing 7% of deaths per year, after infectious diseases CVS. </a:t>
            </a:r>
          </a:p>
          <a:p>
            <a:pPr>
              <a:buFont typeface="Wingdings" panose="05000000000000000000" pitchFamily="2" charset="2"/>
              <a:buChar char="q"/>
            </a:pPr>
            <a:r>
              <a:rPr lang="en-US" sz="2600" dirty="0" smtClean="0"/>
              <a:t>The leading cancers are breast cancer for women , Cervical, prostate cancer for men, and Esophageal.</a:t>
            </a:r>
          </a:p>
          <a:p>
            <a:pPr>
              <a:buFont typeface="Wingdings" panose="05000000000000000000" pitchFamily="2" charset="2"/>
              <a:buChar char="q"/>
            </a:pPr>
            <a:r>
              <a:rPr lang="en-US" sz="2600" dirty="0" smtClean="0"/>
              <a:t>In Uganda, cancer prevalence is one of the highest in East Africa, with about 300 cases reported in every 100,000 people. </a:t>
            </a:r>
          </a:p>
          <a:p>
            <a:r>
              <a:rPr lang="en-US" sz="2600" dirty="0" smtClean="0"/>
              <a:t>Prostate and cervical cancers are the leading causes of death. </a:t>
            </a:r>
          </a:p>
          <a:p>
            <a:pPr>
              <a:buFont typeface="Wingdings" panose="05000000000000000000" pitchFamily="2" charset="2"/>
              <a:buChar char="q"/>
            </a:pPr>
            <a:r>
              <a:rPr lang="en-US" sz="2600" dirty="0" smtClean="0"/>
              <a:t>In Ethiopia, cancer accounts for 6% of total national deaths, with about 60,960 new cases and 44,000 deaths per year.</a:t>
            </a:r>
          </a:p>
          <a:p>
            <a:endParaRPr lang="en-US" sz="2400" dirty="0" smtClean="0"/>
          </a:p>
        </p:txBody>
      </p:sp>
    </p:spTree>
    <p:extLst>
      <p:ext uri="{BB962C8B-B14F-4D97-AF65-F5344CB8AC3E}">
        <p14:creationId xmlns:p14="http://schemas.microsoft.com/office/powerpoint/2010/main" val="3244944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 y="76200"/>
            <a:ext cx="397764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00" y="76200"/>
            <a:ext cx="4572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886200"/>
            <a:ext cx="4800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867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85344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321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FF0000"/>
                </a:solidFill>
              </a:rPr>
              <a:t>Tertiary Care </a:t>
            </a:r>
            <a:r>
              <a:rPr lang="en-US" b="1" dirty="0" smtClean="0">
                <a:solidFill>
                  <a:srgbClr val="FF0000"/>
                </a:solidFill>
              </a:rPr>
              <a:t>Hospital (</a:t>
            </a:r>
            <a:r>
              <a:rPr lang="en-US" b="1" dirty="0" err="1" smtClean="0">
                <a:solidFill>
                  <a:srgbClr val="FF0000"/>
                </a:solidFill>
              </a:rPr>
              <a:t>Digfeer</a:t>
            </a:r>
            <a:r>
              <a:rPr lang="en-US" b="1" dirty="0" smtClean="0">
                <a:solidFill>
                  <a:srgbClr val="FF0000"/>
                </a:solidFill>
              </a:rPr>
              <a:t>) </a:t>
            </a:r>
            <a:r>
              <a:rPr lang="en-US" b="1" dirty="0">
                <a:solidFill>
                  <a:srgbClr val="FF0000"/>
                </a:solidFill>
              </a:rPr>
              <a:t>in Somalia from 2017 to 2020</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q"/>
            </a:pPr>
            <a:r>
              <a:rPr lang="en-US" sz="2800" dirty="0" smtClean="0"/>
              <a:t>1306 </a:t>
            </a:r>
            <a:r>
              <a:rPr lang="en-US" sz="2800" dirty="0"/>
              <a:t>patients included in the study, 50.9% </a:t>
            </a:r>
            <a:r>
              <a:rPr lang="en-US" sz="2800" dirty="0" smtClean="0"/>
              <a:t>were </a:t>
            </a:r>
            <a:r>
              <a:rPr lang="en-US" sz="2800" dirty="0"/>
              <a:t>female and </a:t>
            </a:r>
            <a:r>
              <a:rPr lang="en-US" sz="2800" dirty="0" smtClean="0"/>
              <a:t>49.1% were </a:t>
            </a:r>
            <a:r>
              <a:rPr lang="en-US" sz="2800" dirty="0"/>
              <a:t>male, and the mean age was 51.1±19.4 years. </a:t>
            </a:r>
            <a:r>
              <a:rPr lang="en-US" sz="2800" dirty="0" smtClean="0"/>
              <a:t>Of </a:t>
            </a:r>
            <a:r>
              <a:rPr lang="en-US" sz="2800" dirty="0"/>
              <a:t>the cases, 5.1% (n=67) were pediatric (0–17 years) and 35.8% (</a:t>
            </a:r>
            <a:r>
              <a:rPr lang="en-US" sz="2800" dirty="0" smtClean="0"/>
              <a:t>n=468) </a:t>
            </a:r>
            <a:r>
              <a:rPr lang="en-US" sz="2800" dirty="0"/>
              <a:t>were in the 18–50 years range. </a:t>
            </a:r>
            <a:endParaRPr lang="en-US" sz="2800" dirty="0" smtClean="0"/>
          </a:p>
          <a:p>
            <a:pPr>
              <a:buFont typeface="Wingdings" panose="05000000000000000000" pitchFamily="2" charset="2"/>
              <a:buChar char="q"/>
            </a:pPr>
            <a:r>
              <a:rPr lang="en-US" sz="2800" dirty="0" smtClean="0"/>
              <a:t>The </a:t>
            </a:r>
            <a:r>
              <a:rPr lang="en-US" sz="2800" dirty="0"/>
              <a:t>most common cancer was </a:t>
            </a:r>
            <a:r>
              <a:rPr lang="en-US" sz="2800" b="1" dirty="0">
                <a:solidFill>
                  <a:srgbClr val="FF0000"/>
                </a:solidFill>
              </a:rPr>
              <a:t>esophageal cancer </a:t>
            </a:r>
            <a:r>
              <a:rPr lang="en-US" sz="2800" dirty="0"/>
              <a:t>(EC) for the overall data (n=284; 21.7%) </a:t>
            </a:r>
            <a:r>
              <a:rPr lang="en-US" sz="2800" b="1" dirty="0">
                <a:solidFill>
                  <a:srgbClr val="FF0000"/>
                </a:solidFill>
              </a:rPr>
              <a:t>and in both genders. </a:t>
            </a:r>
            <a:r>
              <a:rPr lang="en-US" sz="2800" dirty="0" smtClean="0"/>
              <a:t>EC </a:t>
            </a:r>
            <a:r>
              <a:rPr lang="en-US" sz="2800" dirty="0"/>
              <a:t>peaked in </a:t>
            </a:r>
            <a:r>
              <a:rPr lang="en-US" sz="2800" b="1" dirty="0">
                <a:solidFill>
                  <a:srgbClr val="FF0000"/>
                </a:solidFill>
              </a:rPr>
              <a:t>the fifth </a:t>
            </a:r>
            <a:r>
              <a:rPr lang="en-US" sz="2800" b="1" dirty="0" smtClean="0">
                <a:solidFill>
                  <a:srgbClr val="FF0000"/>
                </a:solidFill>
              </a:rPr>
              <a:t>decade</a:t>
            </a:r>
            <a:r>
              <a:rPr lang="en-US" sz="2800" dirty="0" smtClean="0">
                <a:solidFill>
                  <a:schemeClr val="accent2"/>
                </a:solidFill>
              </a:rPr>
              <a:t>. </a:t>
            </a:r>
          </a:p>
        </p:txBody>
      </p:sp>
    </p:spTree>
    <p:extLst>
      <p:ext uri="{BB962C8B-B14F-4D97-AF65-F5344CB8AC3E}">
        <p14:creationId xmlns:p14="http://schemas.microsoft.com/office/powerpoint/2010/main" val="4280963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886700" cy="4351338"/>
          </a:xfrm>
        </p:spPr>
        <p:txBody>
          <a:bodyPr>
            <a:noAutofit/>
          </a:bodyPr>
          <a:lstStyle/>
          <a:p>
            <a:pPr>
              <a:buFont typeface="Wingdings" panose="05000000000000000000" pitchFamily="2" charset="2"/>
              <a:buChar char="q"/>
            </a:pPr>
            <a:r>
              <a:rPr lang="en-US" sz="2800" b="0" dirty="0" smtClean="0"/>
              <a:t>Liver cancer was the </a:t>
            </a:r>
            <a:r>
              <a:rPr lang="en-US" sz="2800" dirty="0" smtClean="0"/>
              <a:t>second most common cancer overall </a:t>
            </a:r>
            <a:r>
              <a:rPr lang="en-US" sz="2800" b="0" dirty="0" smtClean="0"/>
              <a:t>(n=99; 7.6%) and in men (n=67; 10.5%). </a:t>
            </a:r>
          </a:p>
          <a:p>
            <a:pPr>
              <a:buFont typeface="Wingdings" panose="05000000000000000000" pitchFamily="2" charset="2"/>
              <a:buChar char="q"/>
            </a:pPr>
            <a:r>
              <a:rPr lang="en-US" sz="2800" b="0" dirty="0" smtClean="0"/>
              <a:t>Cervical cancer was the </a:t>
            </a:r>
            <a:r>
              <a:rPr lang="en-US" sz="2800" dirty="0" smtClean="0"/>
              <a:t>second most common cancer among women </a:t>
            </a:r>
            <a:r>
              <a:rPr lang="en-US" sz="2800" b="0" dirty="0" smtClean="0"/>
              <a:t>(n=88; 13.3%) and ranked fourth in terms of overall incidence (n=88; 6.7%). </a:t>
            </a:r>
          </a:p>
          <a:p>
            <a:pPr>
              <a:buFont typeface="Wingdings" panose="05000000000000000000" pitchFamily="2" charset="2"/>
              <a:buChar char="q"/>
            </a:pPr>
            <a:r>
              <a:rPr lang="en-US" sz="2800" b="1" dirty="0" smtClean="0">
                <a:solidFill>
                  <a:srgbClr val="FF0000"/>
                </a:solidFill>
              </a:rPr>
              <a:t>Breast cancer was the third most common </a:t>
            </a:r>
            <a:r>
              <a:rPr lang="en-US" sz="2800" b="0" dirty="0" smtClean="0"/>
              <a:t>overall (n=95; 7.3%) and in women (n= 87; 13.1%).</a:t>
            </a:r>
          </a:p>
          <a:p>
            <a:endParaRPr lang="en-US" sz="2800" b="0" dirty="0"/>
          </a:p>
        </p:txBody>
      </p:sp>
    </p:spTree>
    <p:extLst>
      <p:ext uri="{BB962C8B-B14F-4D97-AF65-F5344CB8AC3E}">
        <p14:creationId xmlns:p14="http://schemas.microsoft.com/office/powerpoint/2010/main" val="3443545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Department of Pathology in HGH</a:t>
            </a:r>
            <a:endParaRPr lang="en-US" b="1" dirty="0">
              <a:solidFill>
                <a:srgbClr val="FF0000"/>
              </a:solidFill>
            </a:endParaRPr>
          </a:p>
        </p:txBody>
      </p:sp>
      <p:sp>
        <p:nvSpPr>
          <p:cNvPr id="3" name="Content Placeholder 2"/>
          <p:cNvSpPr>
            <a:spLocks noGrp="1"/>
          </p:cNvSpPr>
          <p:nvPr>
            <p:ph idx="1"/>
          </p:nvPr>
        </p:nvSpPr>
        <p:spPr>
          <a:xfrm>
            <a:off x="628650" y="1447800"/>
            <a:ext cx="7886700" cy="5410199"/>
          </a:xfrm>
        </p:spPr>
        <p:txBody>
          <a:bodyPr>
            <a:normAutofit/>
          </a:bodyPr>
          <a:lstStyle/>
          <a:p>
            <a:r>
              <a:rPr lang="en-US" sz="2800" dirty="0"/>
              <a:t>A total of </a:t>
            </a:r>
            <a:r>
              <a:rPr lang="en-US" sz="2800" dirty="0" smtClean="0"/>
              <a:t>61 cancer </a:t>
            </a:r>
            <a:r>
              <a:rPr lang="en-US" sz="2800" dirty="0" smtClean="0"/>
              <a:t>cases were diagnosed </a:t>
            </a:r>
            <a:r>
              <a:rPr lang="en-US" sz="2800" dirty="0" smtClean="0"/>
              <a:t>b/w  April 04, 2023 </a:t>
            </a:r>
            <a:r>
              <a:rPr lang="en-US" sz="2800" dirty="0"/>
              <a:t>and </a:t>
            </a:r>
            <a:r>
              <a:rPr lang="en-US" sz="2800" dirty="0" smtClean="0"/>
              <a:t>July 20, 2017.</a:t>
            </a:r>
            <a:endParaRPr lang="en-US" sz="2800" b="1" dirty="0"/>
          </a:p>
          <a:p>
            <a:r>
              <a:rPr lang="en-US" sz="2800" dirty="0" smtClean="0"/>
              <a:t>The </a:t>
            </a:r>
            <a:r>
              <a:rPr lang="en-US" sz="2800" dirty="0"/>
              <a:t>youngest </a:t>
            </a:r>
            <a:r>
              <a:rPr lang="en-US" sz="2800" dirty="0" smtClean="0"/>
              <a:t>patient is 3 </a:t>
            </a:r>
            <a:r>
              <a:rPr lang="en-US" sz="2800" dirty="0"/>
              <a:t>years of age, the oldest was 97, and the average age was 53.4 years</a:t>
            </a:r>
            <a:r>
              <a:rPr lang="en-US" sz="2800" dirty="0" smtClean="0"/>
              <a:t>.</a:t>
            </a:r>
          </a:p>
          <a:p>
            <a:r>
              <a:rPr lang="en-US" sz="2800" dirty="0" smtClean="0"/>
              <a:t> </a:t>
            </a:r>
            <a:r>
              <a:rPr lang="en-US" sz="2800" dirty="0"/>
              <a:t>The 10 most common types of cancer </a:t>
            </a:r>
            <a:r>
              <a:rPr lang="en-US" sz="2800" dirty="0" smtClean="0"/>
              <a:t>are </a:t>
            </a:r>
            <a:r>
              <a:rPr lang="en-US" sz="2800" b="1" dirty="0">
                <a:solidFill>
                  <a:srgbClr val="FF0000"/>
                </a:solidFill>
              </a:rPr>
              <a:t>esophageal (n = </a:t>
            </a:r>
            <a:r>
              <a:rPr lang="en-US" sz="2800" b="1" dirty="0" smtClean="0">
                <a:solidFill>
                  <a:srgbClr val="FF0000"/>
                </a:solidFill>
              </a:rPr>
              <a:t>14, 23%), Breast </a:t>
            </a:r>
            <a:r>
              <a:rPr lang="en-US" sz="2800" b="1" dirty="0">
                <a:solidFill>
                  <a:srgbClr val="FF0000"/>
                </a:solidFill>
              </a:rPr>
              <a:t>(n = </a:t>
            </a:r>
            <a:r>
              <a:rPr lang="en-US" sz="2800" b="1" dirty="0" smtClean="0">
                <a:solidFill>
                  <a:srgbClr val="FF0000"/>
                </a:solidFill>
              </a:rPr>
              <a:t>8, 13.1%), Colorectal </a:t>
            </a:r>
            <a:r>
              <a:rPr lang="en-US" sz="2800" b="1" dirty="0">
                <a:solidFill>
                  <a:srgbClr val="FF0000"/>
                </a:solidFill>
              </a:rPr>
              <a:t>(n = </a:t>
            </a:r>
            <a:r>
              <a:rPr lang="en-US" sz="2800" b="1" dirty="0" smtClean="0">
                <a:solidFill>
                  <a:srgbClr val="FF0000"/>
                </a:solidFill>
              </a:rPr>
              <a:t>7, 11.4%), </a:t>
            </a:r>
            <a:r>
              <a:rPr lang="en-US" sz="2800" b="1" dirty="0" smtClean="0"/>
              <a:t>Prostate</a:t>
            </a:r>
            <a:r>
              <a:rPr lang="en-US" sz="2800" dirty="0" smtClean="0">
                <a:solidFill>
                  <a:srgbClr val="FF0000"/>
                </a:solidFill>
              </a:rPr>
              <a:t> </a:t>
            </a:r>
            <a:r>
              <a:rPr lang="en-US" sz="2800" dirty="0"/>
              <a:t>(n = </a:t>
            </a:r>
            <a:r>
              <a:rPr lang="en-US" sz="2800" dirty="0" smtClean="0"/>
              <a:t>6, 9.8%), Leukemia( n=5, 8.1%),</a:t>
            </a:r>
            <a:r>
              <a:rPr lang="en-US" sz="2800" dirty="0"/>
              <a:t> </a:t>
            </a:r>
            <a:r>
              <a:rPr lang="en-US" sz="2800" dirty="0" smtClean="0"/>
              <a:t>Endometrial</a:t>
            </a:r>
            <a:r>
              <a:rPr lang="en-US" sz="2800" dirty="0"/>
              <a:t> (n = </a:t>
            </a:r>
            <a:r>
              <a:rPr lang="en-US" sz="2800" dirty="0" smtClean="0"/>
              <a:t>5, 8.1%) thyroid </a:t>
            </a:r>
            <a:r>
              <a:rPr lang="en-US" sz="2800" dirty="0"/>
              <a:t>(n = </a:t>
            </a:r>
            <a:r>
              <a:rPr lang="en-US" sz="2800" dirty="0" smtClean="0"/>
              <a:t>4, 6.5%), ovary (n = 4, 6.5%), soft tissue and bone </a:t>
            </a:r>
            <a:r>
              <a:rPr lang="en-US" sz="2800" dirty="0"/>
              <a:t>(n = 4</a:t>
            </a:r>
            <a:r>
              <a:rPr lang="en-US" sz="2800" dirty="0" smtClean="0"/>
              <a:t>, 6.5%), liver </a:t>
            </a:r>
            <a:r>
              <a:rPr lang="en-US" sz="2800" dirty="0"/>
              <a:t>(n = 2</a:t>
            </a:r>
            <a:r>
              <a:rPr lang="en-US" sz="2800" dirty="0" smtClean="0"/>
              <a:t>, 3.2%), and kidney </a:t>
            </a:r>
            <a:r>
              <a:rPr lang="en-US" sz="2800" dirty="0"/>
              <a:t>(n = 2, 3.2</a:t>
            </a:r>
            <a:r>
              <a:rPr lang="en-US" sz="2800" dirty="0" smtClean="0"/>
              <a:t>%).</a:t>
            </a:r>
            <a:endParaRPr lang="en-US" sz="2800" dirty="0"/>
          </a:p>
          <a:p>
            <a:r>
              <a:rPr lang="en-US" sz="2800" dirty="0" smtClean="0"/>
              <a:t>The </a:t>
            </a:r>
            <a:r>
              <a:rPr lang="en-US" sz="2800" dirty="0"/>
              <a:t>most common site of cancer in both males and females was the esophagus.</a:t>
            </a:r>
          </a:p>
          <a:p>
            <a:endParaRPr lang="en-US" sz="2800" dirty="0"/>
          </a:p>
        </p:txBody>
      </p:sp>
    </p:spTree>
    <p:extLst>
      <p:ext uri="{BB962C8B-B14F-4D97-AF65-F5344CB8AC3E}">
        <p14:creationId xmlns:p14="http://schemas.microsoft.com/office/powerpoint/2010/main" val="1561919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1084</TotalTime>
  <Words>1211</Words>
  <Application>Microsoft Office PowerPoint</Application>
  <PresentationFormat>On-screen Show (4:3)</PresentationFormat>
  <Paragraphs>73</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Cancer Epidemiology in Somaliland....... </vt:lpstr>
      <vt:lpstr>PowerPoint Presentation</vt:lpstr>
      <vt:lpstr>Cancer Incidence and Distribution in Eastern Africa?....... </vt:lpstr>
      <vt:lpstr>PowerPoint Presentation</vt:lpstr>
      <vt:lpstr>PowerPoint Presentation</vt:lpstr>
      <vt:lpstr>Tertiary Care Hospital (Digfeer) in Somalia from 2017 to 2020</vt:lpstr>
      <vt:lpstr>PowerPoint Presentation</vt:lpstr>
      <vt:lpstr>Department of Pathology in HGH</vt:lpstr>
      <vt:lpstr>Relationship between Food Type and Increased Risk of Cancer </vt:lpstr>
      <vt:lpstr>Effect of food type on Cancer</vt:lpstr>
      <vt:lpstr>PowerPoint Presentation</vt:lpstr>
      <vt:lpstr>PowerPoint Presentation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dalsan</dc:creator>
  <cp:lastModifiedBy>Omer</cp:lastModifiedBy>
  <cp:revision>315</cp:revision>
  <dcterms:created xsi:type="dcterms:W3CDTF">2023-02-17T13:44:02Z</dcterms:created>
  <dcterms:modified xsi:type="dcterms:W3CDTF">2023-08-13T04:09:56Z</dcterms:modified>
</cp:coreProperties>
</file>