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1" r:id="rId3"/>
    <p:sldId id="287" r:id="rId4"/>
    <p:sldId id="281" r:id="rId5"/>
    <p:sldId id="282" r:id="rId6"/>
    <p:sldId id="283" r:id="rId7"/>
    <p:sldId id="285" r:id="rId8"/>
    <p:sldId id="286" r:id="rId9"/>
    <p:sldId id="284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1D7727-50BB-4B9A-9A7E-54F6AD8FBD50}">
          <p14:sldIdLst>
            <p14:sldId id="256"/>
            <p14:sldId id="271"/>
            <p14:sldId id="287"/>
            <p14:sldId id="281"/>
            <p14:sldId id="282"/>
            <p14:sldId id="283"/>
            <p14:sldId id="285"/>
            <p14:sldId id="286"/>
            <p14:sldId id="284"/>
            <p14:sldId id="289"/>
          </p14:sldIdLst>
        </p14:section>
        <p14:section name="Untitled Section" id="{BB67B682-5F9E-48D9-809D-A2D65D8A589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9C728-01CD-4715-88BC-32C52810B8DC}" type="datetimeFigureOut">
              <a:rPr lang="en-GB" smtClean="0"/>
              <a:pPr/>
              <a:t>13/08/2023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0D99-A624-4D6B-AA87-C6C6BCA365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1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0D99-A624-4D6B-AA87-C6C6BCA3654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42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5CBC-BA7C-482F-90FA-A354E9892E8E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1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EB2F-F962-4B63-B0F0-3796D7FDDADD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9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2C60-EF4F-48ED-82BA-85137B33D900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92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44BC-07A6-4D58-A039-892D35FF76E7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204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0BF6-49DF-478C-B133-9B6B5F15B64A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15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E765-EAB3-462E-B0CA-8EF676DE1816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18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943B-3A4C-429E-85C1-B93F844272CD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473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445D-5678-4652-AFB1-DC83E0C5D02E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8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F443-A98C-49D0-A8BD-97690109F7D8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26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7F3F-4E26-4B8B-A4D0-288DF6315F61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52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0435-0684-414E-A579-7B9564069405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43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9458-A4A5-468D-B831-36A1882DE9A7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7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8E9-782C-4740-A8BA-BB41D01FD2A0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55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48A6-545F-4497-A8FF-DCB8BD1E92C1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6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4206-0506-46E3-B18A-61173C9437DA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87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E472-EFAE-48FA-822F-9D21A0CB2941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97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CEA46-8F93-4A12-B5C9-6D4817EBCCB3}" type="datetime1">
              <a:rPr lang="en-US" smtClean="0"/>
              <a:pPr/>
              <a:t>8/13/2023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Borama General Hospital   Ahmed Wali Dahir 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8431E9-A4D0-404D-A122-1025DBD88BC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7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325173"/>
            <a:ext cx="7766936" cy="1646302"/>
          </a:xfrm>
        </p:spPr>
        <p:txBody>
          <a:bodyPr/>
          <a:lstStyle/>
          <a:p>
            <a:r>
              <a:rPr lang="en-GB" dirty="0" smtClean="0"/>
              <a:t>Dialysis history of Somaliland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971475"/>
            <a:ext cx="7766936" cy="1096899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Ahmed </a:t>
            </a:r>
            <a:r>
              <a:rPr lang="en-GB" dirty="0" err="1" smtClean="0"/>
              <a:t>Haddi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HGH                                  Ahmed Haddi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0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348263"/>
            <a:ext cx="7766936" cy="1646302"/>
          </a:xfrm>
        </p:spPr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HGH        Ahmed </a:t>
            </a:r>
            <a:r>
              <a:rPr lang="en-GB" dirty="0" err="1" smtClean="0"/>
              <a:t>Haddi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04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830235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is used to </a:t>
            </a:r>
            <a:r>
              <a:rPr lang="en-US" sz="2800" b="1" dirty="0" smtClean="0">
                <a:solidFill>
                  <a:schemeClr val="accent2"/>
                </a:solidFill>
              </a:rPr>
              <a:t>remove ﬂuid and uremic waste products </a:t>
            </a:r>
            <a:r>
              <a:rPr lang="en-US" sz="2800" dirty="0" smtClean="0"/>
              <a:t>from the body when the kidneys cannot do so.</a:t>
            </a:r>
          </a:p>
          <a:p>
            <a:r>
              <a:rPr lang="en-US" sz="2800" dirty="0" smtClean="0"/>
              <a:t> It may also be used to </a:t>
            </a:r>
            <a:r>
              <a:rPr lang="en-US" sz="2800" b="1" dirty="0" smtClean="0">
                <a:solidFill>
                  <a:schemeClr val="accent2"/>
                </a:solidFill>
              </a:rPr>
              <a:t>treat patients with edema</a:t>
            </a:r>
            <a:r>
              <a:rPr lang="en-US" sz="2800" dirty="0" smtClean="0"/>
              <a:t> that does not respond to treatment, </a:t>
            </a:r>
            <a:r>
              <a:rPr lang="en-US" sz="2800" b="1" dirty="0" smtClean="0">
                <a:solidFill>
                  <a:schemeClr val="accent2"/>
                </a:solidFill>
              </a:rPr>
              <a:t>hepatic coma, hyperkalemia, hypercalcemia, hypertension, and uremia</a:t>
            </a:r>
            <a:r>
              <a:rPr lang="en-US" sz="2800" dirty="0" smtClean="0"/>
              <a:t>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HGH       Ahmed Haddi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6501"/>
          </a:xfrm>
        </p:spPr>
        <p:txBody>
          <a:bodyPr/>
          <a:lstStyle/>
          <a:p>
            <a:r>
              <a:rPr lang="en-GB" dirty="0" smtClean="0"/>
              <a:t>Dialysis 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7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583"/>
            <a:ext cx="8596668" cy="446578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first Hemodialysis department in the entire Somaliland and Somalia opened April 25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2012.</a:t>
            </a:r>
          </a:p>
          <a:p>
            <a:r>
              <a:rPr lang="en-US" sz="2000" dirty="0"/>
              <a:t>There two dialysis machines donated by United Arab Emirate(UAE) that was kept in the hospital storage because no one knew how to use it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We started fundraising </a:t>
            </a:r>
            <a:r>
              <a:rPr lang="en-US" sz="2000" dirty="0" smtClean="0"/>
              <a:t>and collected more </a:t>
            </a:r>
            <a:r>
              <a:rPr lang="en-US" sz="2000" dirty="0"/>
              <a:t>then 80 </a:t>
            </a:r>
            <a:r>
              <a:rPr lang="en-US" sz="2000" dirty="0" smtClean="0"/>
              <a:t>000USD dollar </a:t>
            </a:r>
            <a:r>
              <a:rPr lang="en-US" sz="2000" dirty="0"/>
              <a:t>in collaboration with </a:t>
            </a:r>
            <a:r>
              <a:rPr lang="en-US" sz="2000" dirty="0" smtClean="0"/>
              <a:t>the minster </a:t>
            </a:r>
            <a:r>
              <a:rPr lang="en-US" sz="2000" dirty="0"/>
              <a:t>of health and development and local business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We trained 12 staff for six months (including dialysis nurses and doctors</a:t>
            </a:r>
            <a:endParaRPr lang="en-US" sz="2000" dirty="0" smtClean="0"/>
          </a:p>
          <a:p>
            <a:r>
              <a:rPr lang="en-US" sz="2000" dirty="0"/>
              <a:t>Hemodialysis department was started  small </a:t>
            </a:r>
            <a:r>
              <a:rPr lang="en-US" sz="2000" dirty="0" smtClean="0"/>
              <a:t>class room size with </a:t>
            </a:r>
            <a:r>
              <a:rPr lang="en-US" sz="2000" dirty="0"/>
              <a:t>the two </a:t>
            </a:r>
            <a:r>
              <a:rPr lang="en-US" sz="2000" dirty="0" smtClean="0"/>
              <a:t>bed</a:t>
            </a:r>
          </a:p>
          <a:p>
            <a:r>
              <a:rPr lang="en-US" sz="2000" dirty="0" smtClean="0"/>
              <a:t>Before we opened patients who could seek treatment in other countries</a:t>
            </a:r>
          </a:p>
          <a:p>
            <a:r>
              <a:rPr lang="en-US" sz="2000" dirty="0" smtClean="0"/>
              <a:t>)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HGH    Ahmed Haddi 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3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ialysis wards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9171"/>
            <a:ext cx="8596668" cy="436219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Birmingham, UK and Sweden together  donated dialysis </a:t>
            </a:r>
            <a:r>
              <a:rPr lang="en-US" sz="2200" dirty="0" smtClean="0"/>
              <a:t>machines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We extension  </a:t>
            </a:r>
            <a:r>
              <a:rPr lang="en-US" sz="2200" dirty="0"/>
              <a:t>dialysis </a:t>
            </a:r>
            <a:r>
              <a:rPr lang="en-US" sz="2200" dirty="0" smtClean="0"/>
              <a:t>buildings (now </a:t>
            </a:r>
            <a:r>
              <a:rPr lang="en-US" sz="2200" dirty="0"/>
              <a:t>we have two dialysis centers in HGH) </a:t>
            </a:r>
            <a:r>
              <a:rPr lang="en-US" sz="2200" dirty="0" smtClean="0"/>
              <a:t>. </a:t>
            </a:r>
            <a:r>
              <a:rPr lang="en-US" sz="2200" u="sng" dirty="0" err="1" smtClean="0"/>
              <a:t>Burao</a:t>
            </a:r>
            <a:r>
              <a:rPr lang="en-US" sz="2200" u="sng" dirty="0" smtClean="0"/>
              <a:t> and </a:t>
            </a:r>
            <a:r>
              <a:rPr lang="en-US" sz="2200" u="sng" dirty="0" err="1" smtClean="0"/>
              <a:t>Borama</a:t>
            </a:r>
            <a:r>
              <a:rPr lang="en-US" sz="2200" u="sng" dirty="0" smtClean="0"/>
              <a:t> </a:t>
            </a:r>
            <a:r>
              <a:rPr lang="en-US" sz="2200" dirty="0" smtClean="0"/>
              <a:t>each city have one dialysis centers.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We increasing number of dialysis machines (right now we have more then 20 dialysis machines)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Before the number of patients were very few but now it increased due to the reliability and efficiency of our service.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The patients not only come from Somaliland but from all neighboring countries.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The total number of hemodialysis dependent patients are 110 ( 30 females and 80 males</a:t>
            </a:r>
            <a:r>
              <a:rPr lang="en-US" sz="2200" dirty="0" smtClean="0"/>
              <a:t>). We have also more then 500 out-patients </a:t>
            </a: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HGH     Ahmed Haddi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0435"/>
            <a:ext cx="8596668" cy="6012873"/>
          </a:xfrm>
        </p:spPr>
        <p:txBody>
          <a:bodyPr/>
          <a:lstStyle/>
          <a:p>
            <a:r>
              <a:rPr lang="en-US" dirty="0" smtClean="0"/>
              <a:t>Service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0327"/>
            <a:ext cx="8596668" cy="4311036"/>
          </a:xfrm>
        </p:spPr>
        <p:txBody>
          <a:bodyPr>
            <a:noAutofit/>
          </a:bodyPr>
          <a:lstStyle/>
          <a:p>
            <a:r>
              <a:rPr lang="en-US" sz="2000" dirty="0" smtClean="0"/>
              <a:t>We provide hemodialysis treatment to patients once, twice and three times a week  according to patients condition( our service is free of charge).</a:t>
            </a:r>
          </a:p>
          <a:p>
            <a:r>
              <a:rPr lang="en-US" sz="2000" dirty="0" smtClean="0"/>
              <a:t>We also provide outpatient and follow up services to many patients from whole Somaliland.</a:t>
            </a:r>
          </a:p>
          <a:p>
            <a:r>
              <a:rPr lang="en-US" sz="2000" dirty="0" smtClean="0"/>
              <a:t>Our service also include arrangement of patients who are going abroad for Renal transplant, and following them up after transplantation.</a:t>
            </a:r>
          </a:p>
          <a:p>
            <a:r>
              <a:rPr lang="en-US" sz="2000" dirty="0" smtClean="0"/>
              <a:t>Providing primary health care by counselling the patients how to live with chronic diseases through Media .</a:t>
            </a:r>
          </a:p>
          <a:p>
            <a:r>
              <a:rPr lang="en-US" sz="2000" dirty="0" smtClean="0"/>
              <a:t>Training medical students and nurses to manage CKD patients and know how to resemble hemodialysis machines respectively.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HGH    Ahmed </a:t>
            </a:r>
            <a:r>
              <a:rPr lang="en-GB" dirty="0"/>
              <a:t> </a:t>
            </a:r>
            <a:r>
              <a:rPr lang="en-GB" dirty="0" smtClean="0"/>
              <a:t>Haddi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10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Service….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Training medical staff how to place central line and A-V fistula.</a:t>
            </a:r>
          </a:p>
          <a:p>
            <a:r>
              <a:rPr lang="en-US" sz="2000" dirty="0" smtClean="0"/>
              <a:t>We provide emergency sessions and treatment during night and weekend.</a:t>
            </a:r>
          </a:p>
          <a:p>
            <a:r>
              <a:rPr lang="en-US" sz="2000" dirty="0" smtClean="0"/>
              <a:t>Ward rotations to all CKD inpatients everyday till they discharged.</a:t>
            </a:r>
          </a:p>
          <a:p>
            <a:r>
              <a:rPr lang="en-US" sz="2000" dirty="0" smtClean="0"/>
              <a:t>Working ours, center open from 6:30 am to 10 pm for six days a week</a:t>
            </a:r>
          </a:p>
          <a:p>
            <a:r>
              <a:rPr lang="en-US" sz="2000" dirty="0" smtClean="0"/>
              <a:t>Most of patients are coming from home and some of them are in- patients 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HGH    Ahmed </a:t>
            </a:r>
            <a:r>
              <a:rPr lang="en-GB" dirty="0"/>
              <a:t> </a:t>
            </a:r>
            <a:r>
              <a:rPr lang="en-GB" dirty="0" smtClean="0"/>
              <a:t>Haddi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73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CKD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The two most common causes of CKD in Somaliland are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Hypertension (most common cause)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Diabetes Mellitus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Genetic diseases (polycystic kidney disease)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Benign prostatic Hypertrophy(BPH)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Glomerulonephritis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HGH      Ahmed Haddi 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causes of renal </a:t>
            </a:r>
            <a:r>
              <a:rPr lang="en-US" dirty="0"/>
              <a:t>f</a:t>
            </a:r>
            <a:r>
              <a:rPr lang="en-US" dirty="0" smtClean="0"/>
              <a:t>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Hypertension (preeclampsia)</a:t>
            </a:r>
          </a:p>
          <a:p>
            <a:r>
              <a:rPr lang="en-US" sz="2400" dirty="0" smtClean="0"/>
              <a:t>Hypovolemia</a:t>
            </a:r>
          </a:p>
          <a:p>
            <a:r>
              <a:rPr lang="en-US" sz="2400" dirty="0" smtClean="0"/>
              <a:t>Post partum hemorrhage</a:t>
            </a:r>
          </a:p>
          <a:p>
            <a:r>
              <a:rPr lang="en-US" sz="2400" dirty="0" smtClean="0"/>
              <a:t>Over dose drugs </a:t>
            </a:r>
          </a:p>
          <a:p>
            <a:r>
              <a:rPr lang="en-US" sz="2400" dirty="0" smtClean="0"/>
              <a:t>Toxins</a:t>
            </a:r>
          </a:p>
          <a:p>
            <a:r>
              <a:rPr lang="en-US" sz="2400" dirty="0" smtClean="0"/>
              <a:t> pet snake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HGH    Ahmed Haddi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0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Nurses : 20 </a:t>
            </a:r>
          </a:p>
          <a:p>
            <a:r>
              <a:rPr lang="en-US" sz="2400" dirty="0" smtClean="0"/>
              <a:t>Doctors: 5</a:t>
            </a:r>
          </a:p>
          <a:p>
            <a:r>
              <a:rPr lang="en-US" sz="2400" dirty="0" smtClean="0"/>
              <a:t>Engineers: 1</a:t>
            </a:r>
          </a:p>
          <a:p>
            <a:r>
              <a:rPr lang="en-US" sz="2400" dirty="0" smtClean="0"/>
              <a:t>Cleaners: 2</a:t>
            </a:r>
          </a:p>
          <a:p>
            <a:r>
              <a:rPr lang="en-US" sz="2400" dirty="0" smtClean="0"/>
              <a:t>Security : 2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HGH      Ahmed Haddi 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31E9-A4D0-404D-A122-1025DBD88BC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278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10630</TotalTime>
  <Words>552</Words>
  <Application>Microsoft Office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Dialysis history of Somaliland</vt:lpstr>
      <vt:lpstr>Dialysis Objectives</vt:lpstr>
      <vt:lpstr>Opened</vt:lpstr>
      <vt:lpstr> Dialysis wards </vt:lpstr>
      <vt:lpstr>Service </vt:lpstr>
      <vt:lpstr>Service…. </vt:lpstr>
      <vt:lpstr>Causes of CKD</vt:lpstr>
      <vt:lpstr>Acute causes of renal failure</vt:lpstr>
      <vt:lpstr>Staff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Dialysis sessions</dc:title>
  <dc:creator>HP</dc:creator>
  <cp:lastModifiedBy>dialysis1</cp:lastModifiedBy>
  <cp:revision>136</cp:revision>
  <dcterms:created xsi:type="dcterms:W3CDTF">2016-10-05T03:34:44Z</dcterms:created>
  <dcterms:modified xsi:type="dcterms:W3CDTF">2023-08-13T05:28:22Z</dcterms:modified>
</cp:coreProperties>
</file>