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385346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37861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5755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179544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7495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3716208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2520906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203940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293271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A24B3-37BE-41FF-ACDB-D5488A89CF7C}" type="datetimeFigureOut">
              <a:rPr lang="en-FI" smtClean="0"/>
              <a:t>14/08/2023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46032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A24B3-37BE-41FF-ACDB-D5488A89CF7C}" type="datetimeFigureOut">
              <a:rPr lang="en-FI" smtClean="0"/>
              <a:t>14/08/2023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99840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A24B3-37BE-41FF-ACDB-D5488A89CF7C}" type="datetimeFigureOut">
              <a:rPr lang="en-FI" smtClean="0"/>
              <a:t>14/08/2023</a:t>
            </a:fld>
            <a:endParaRPr lang="en-FI"/>
          </a:p>
        </p:txBody>
      </p:sp>
      <p:sp>
        <p:nvSpPr>
          <p:cNvPr id="8" name="Footer Placeholder 7"/>
          <p:cNvSpPr>
            <a:spLocks noGrp="1"/>
          </p:cNvSpPr>
          <p:nvPr>
            <p:ph type="ftr" sz="quarter" idx="11"/>
          </p:nvPr>
        </p:nvSpPr>
        <p:spPr/>
        <p:txBody>
          <a:bodyPr/>
          <a:lstStyle/>
          <a:p>
            <a:endParaRPr lang="en-FI"/>
          </a:p>
        </p:txBody>
      </p:sp>
      <p:sp>
        <p:nvSpPr>
          <p:cNvPr id="9" name="Slide Number Placeholder 8"/>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336979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A24B3-37BE-41FF-ACDB-D5488A89CF7C}" type="datetimeFigureOut">
              <a:rPr lang="en-FI" smtClean="0"/>
              <a:t>14/08/2023</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362851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A24B3-37BE-41FF-ACDB-D5488A89CF7C}" type="datetimeFigureOut">
              <a:rPr lang="en-FI" smtClean="0"/>
              <a:t>14/08/2023</a:t>
            </a:fld>
            <a:endParaRPr lang="en-FI"/>
          </a:p>
        </p:txBody>
      </p:sp>
      <p:sp>
        <p:nvSpPr>
          <p:cNvPr id="3" name="Footer Placeholder 2"/>
          <p:cNvSpPr>
            <a:spLocks noGrp="1"/>
          </p:cNvSpPr>
          <p:nvPr>
            <p:ph type="ftr" sz="quarter" idx="11"/>
          </p:nvPr>
        </p:nvSpPr>
        <p:spPr/>
        <p:txBody>
          <a:bodyPr/>
          <a:lstStyle/>
          <a:p>
            <a:endParaRPr lang="en-FI"/>
          </a:p>
        </p:txBody>
      </p:sp>
      <p:sp>
        <p:nvSpPr>
          <p:cNvPr id="4" name="Slide Number Placeholder 3"/>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26643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A24B3-37BE-41FF-ACDB-D5488A89CF7C}" type="datetimeFigureOut">
              <a:rPr lang="en-FI" smtClean="0"/>
              <a:t>14/08/2023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146290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A24B3-37BE-41FF-ACDB-D5488A89CF7C}" type="datetimeFigureOut">
              <a:rPr lang="en-FI" smtClean="0"/>
              <a:t>14/08/2023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56F1D3FE-AA1D-4C2C-A0FD-B87181005AFB}" type="slidenum">
              <a:rPr lang="en-FI" smtClean="0"/>
              <a:t>‹#›</a:t>
            </a:fld>
            <a:endParaRPr lang="en-FI"/>
          </a:p>
        </p:txBody>
      </p:sp>
    </p:spTree>
    <p:extLst>
      <p:ext uri="{BB962C8B-B14F-4D97-AF65-F5344CB8AC3E}">
        <p14:creationId xmlns:p14="http://schemas.microsoft.com/office/powerpoint/2010/main" val="337368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1A24B3-37BE-41FF-ACDB-D5488A89CF7C}" type="datetimeFigureOut">
              <a:rPr lang="en-FI" smtClean="0"/>
              <a:t>14/08/2023</a:t>
            </a:fld>
            <a:endParaRPr lang="en-FI"/>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FI"/>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F1D3FE-AA1D-4C2C-A0FD-B87181005AFB}" type="slidenum">
              <a:rPr lang="en-FI" smtClean="0"/>
              <a:t>‹#›</a:t>
            </a:fld>
            <a:endParaRPr lang="en-FI"/>
          </a:p>
        </p:txBody>
      </p:sp>
    </p:spTree>
    <p:extLst>
      <p:ext uri="{BB962C8B-B14F-4D97-AF65-F5344CB8AC3E}">
        <p14:creationId xmlns:p14="http://schemas.microsoft.com/office/powerpoint/2010/main" val="1388805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8D39-647B-F35D-791F-C75640351BA8}"/>
              </a:ext>
            </a:extLst>
          </p:cNvPr>
          <p:cNvSpPr>
            <a:spLocks noGrp="1"/>
          </p:cNvSpPr>
          <p:nvPr>
            <p:ph type="ctrTitle"/>
          </p:nvPr>
        </p:nvSpPr>
        <p:spPr/>
        <p:txBody>
          <a:bodyPr/>
          <a:lstStyle/>
          <a:p>
            <a:r>
              <a:rPr lang="en-GB" dirty="0"/>
              <a:t>Forensic Medicine  Practice In Somaliland</a:t>
            </a:r>
            <a:endParaRPr lang="en-FI" dirty="0"/>
          </a:p>
        </p:txBody>
      </p:sp>
      <p:sp>
        <p:nvSpPr>
          <p:cNvPr id="3" name="Subtitle 2">
            <a:extLst>
              <a:ext uri="{FF2B5EF4-FFF2-40B4-BE49-F238E27FC236}">
                <a16:creationId xmlns:a16="http://schemas.microsoft.com/office/drawing/2014/main" id="{AE300C1A-0FBF-CE5A-F877-C6BAEC4FD8FA}"/>
              </a:ext>
            </a:extLst>
          </p:cNvPr>
          <p:cNvSpPr>
            <a:spLocks noGrp="1"/>
          </p:cNvSpPr>
          <p:nvPr>
            <p:ph type="subTitle" idx="1"/>
          </p:nvPr>
        </p:nvSpPr>
        <p:spPr/>
        <p:txBody>
          <a:bodyPr>
            <a:normAutofit lnSpcReduction="10000"/>
          </a:bodyPr>
          <a:lstStyle/>
          <a:p>
            <a:r>
              <a:rPr lang="en-GB" dirty="0"/>
              <a:t>Presented  by </a:t>
            </a:r>
          </a:p>
          <a:p>
            <a:r>
              <a:rPr lang="en-GB" dirty="0" err="1"/>
              <a:t>Dr.</a:t>
            </a:r>
            <a:r>
              <a:rPr lang="en-GB" dirty="0"/>
              <a:t> Ahmed Omar Askar  (MD, MPH,  PhD)</a:t>
            </a:r>
          </a:p>
          <a:p>
            <a:r>
              <a:rPr lang="en-GB" dirty="0"/>
              <a:t>HGH</a:t>
            </a:r>
            <a:endParaRPr lang="en-FI" dirty="0"/>
          </a:p>
        </p:txBody>
      </p:sp>
    </p:spTree>
    <p:extLst>
      <p:ext uri="{BB962C8B-B14F-4D97-AF65-F5344CB8AC3E}">
        <p14:creationId xmlns:p14="http://schemas.microsoft.com/office/powerpoint/2010/main" val="179150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064D-33DC-7E0A-8408-748023293E5E}"/>
              </a:ext>
            </a:extLst>
          </p:cNvPr>
          <p:cNvSpPr>
            <a:spLocks noGrp="1"/>
          </p:cNvSpPr>
          <p:nvPr>
            <p:ph type="title"/>
          </p:nvPr>
        </p:nvSpPr>
        <p:spPr/>
        <p:txBody>
          <a:bodyPr/>
          <a:lstStyle/>
          <a:p>
            <a:r>
              <a:rPr lang="en-GB" dirty="0"/>
              <a:t>HGH Medical-Legal  services </a:t>
            </a:r>
            <a:endParaRPr lang="en-FI" dirty="0"/>
          </a:p>
        </p:txBody>
      </p:sp>
      <p:sp>
        <p:nvSpPr>
          <p:cNvPr id="3" name="Content Placeholder 2">
            <a:extLst>
              <a:ext uri="{FF2B5EF4-FFF2-40B4-BE49-F238E27FC236}">
                <a16:creationId xmlns:a16="http://schemas.microsoft.com/office/drawing/2014/main" id="{9818C1ED-3B11-7516-8EF8-5F8032BBA019}"/>
              </a:ext>
            </a:extLst>
          </p:cNvPr>
          <p:cNvSpPr>
            <a:spLocks noGrp="1"/>
          </p:cNvSpPr>
          <p:nvPr>
            <p:ph idx="1"/>
          </p:nvPr>
        </p:nvSpPr>
        <p:spPr/>
        <p:txBody>
          <a:bodyPr>
            <a:normAutofit fontScale="85000" lnSpcReduction="20000"/>
          </a:bodyPr>
          <a:lstStyle/>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Medical Legal services  of HGH are the  following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Sexual offences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Postmortem examinations</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DNA for families  and  children legal  court requests</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Injuries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Medical malpractice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Alcohol abuse</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Pregnancy and  abortion</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Agrochemical poisons</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800"/>
              </a:spcAft>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Drugs of  dependence and abuse</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Mental health issues</a:t>
            </a:r>
            <a:endParaRPr lang="en-FI" dirty="0"/>
          </a:p>
        </p:txBody>
      </p:sp>
    </p:spTree>
    <p:extLst>
      <p:ext uri="{BB962C8B-B14F-4D97-AF65-F5344CB8AC3E}">
        <p14:creationId xmlns:p14="http://schemas.microsoft.com/office/powerpoint/2010/main" val="234518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6191-B976-62C2-1517-F1A91780C6A4}"/>
              </a:ext>
            </a:extLst>
          </p:cNvPr>
          <p:cNvSpPr>
            <a:spLocks noGrp="1"/>
          </p:cNvSpPr>
          <p:nvPr>
            <p:ph type="title"/>
          </p:nvPr>
        </p:nvSpPr>
        <p:spPr/>
        <p:txBody>
          <a:bodyPr/>
          <a:lstStyle/>
          <a:p>
            <a:r>
              <a:rPr lang="en-US" dirty="0"/>
              <a:t>Causes of  Death by postmortem </a:t>
            </a:r>
            <a:r>
              <a:rPr lang="en-US" dirty="0" err="1"/>
              <a:t>examiantion</a:t>
            </a:r>
            <a:endParaRPr lang="en-FI" dirty="0"/>
          </a:p>
        </p:txBody>
      </p:sp>
      <p:sp>
        <p:nvSpPr>
          <p:cNvPr id="3" name="Content Placeholder 2">
            <a:extLst>
              <a:ext uri="{FF2B5EF4-FFF2-40B4-BE49-F238E27FC236}">
                <a16:creationId xmlns:a16="http://schemas.microsoft.com/office/drawing/2014/main" id="{135A105E-B3BA-3874-9AF6-0970C18096A8}"/>
              </a:ext>
            </a:extLst>
          </p:cNvPr>
          <p:cNvSpPr>
            <a:spLocks noGrp="1"/>
          </p:cNvSpPr>
          <p:nvPr>
            <p:ph idx="1"/>
          </p:nvPr>
        </p:nvSpPr>
        <p:spPr/>
        <p:txBody>
          <a:bodyPr/>
          <a:lstStyle/>
          <a:p>
            <a:pPr>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Cause  of  death  by postmortem Examination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findings of  postmortem examination  will  give important  data  on the trend of  different major  cause  of  death  in  any  country.  </a:t>
            </a:r>
          </a:p>
          <a:p>
            <a:pPr>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data  from  post mortem examination  was evaluated  for the  years 2015,  2018 and 2021.   Show the trend  of  major cause  of  death  in theses  years.  There was no  marked  decline  on  major  causes  of  death e.g.  the  Road Traffic accidents, Gunshot.  This   will  more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seirious</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interventions  to address the these  major  causes  of  deaths.</a:t>
            </a:r>
          </a:p>
          <a:p>
            <a:pPr>
              <a:lnSpc>
                <a:spcPct val="107000"/>
              </a:lnSpc>
              <a:spcAft>
                <a:spcPts val="800"/>
              </a:spcAft>
            </a:pPr>
            <a:r>
              <a:rPr lang="en-US" sz="1800" kern="100" dirty="0">
                <a:latin typeface="Calibri" panose="020F0502020204030204" pitchFamily="34" charset="0"/>
                <a:ea typeface="PMingLiU" panose="02020500000000000000" pitchFamily="18" charset="-120"/>
                <a:cs typeface="Times New Roman" panose="02020603050405020304" pitchFamily="18" charset="0"/>
              </a:rPr>
              <a:t>There have been great improvement of  road and  also the police  security. The new  road  contributed  to high  speed  and  even increased  serious  care accidents. </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FI" dirty="0"/>
          </a:p>
        </p:txBody>
      </p:sp>
    </p:spTree>
    <p:extLst>
      <p:ext uri="{BB962C8B-B14F-4D97-AF65-F5344CB8AC3E}">
        <p14:creationId xmlns:p14="http://schemas.microsoft.com/office/powerpoint/2010/main" val="172431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E393-74FB-0B53-7851-360BD276ED26}"/>
              </a:ext>
            </a:extLst>
          </p:cNvPr>
          <p:cNvSpPr>
            <a:spLocks noGrp="1"/>
          </p:cNvSpPr>
          <p:nvPr>
            <p:ph type="title"/>
          </p:nvPr>
        </p:nvSpPr>
        <p:spPr/>
        <p:txBody>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Table1. HGH Postmortem Autopsies 2015</a:t>
            </a:r>
            <a:endParaRPr lang="en-FI" dirty="0"/>
          </a:p>
        </p:txBody>
      </p:sp>
      <p:graphicFrame>
        <p:nvGraphicFramePr>
          <p:cNvPr id="4" name="Content Placeholder 3">
            <a:extLst>
              <a:ext uri="{FF2B5EF4-FFF2-40B4-BE49-F238E27FC236}">
                <a16:creationId xmlns:a16="http://schemas.microsoft.com/office/drawing/2014/main" id="{51EE7FFD-5EB0-3E8E-5AE7-CA0F0CC1DA17}"/>
              </a:ext>
            </a:extLst>
          </p:cNvPr>
          <p:cNvGraphicFramePr>
            <a:graphicFrameLocks noGrp="1"/>
          </p:cNvGraphicFramePr>
          <p:nvPr>
            <p:ph idx="1"/>
            <p:extLst>
              <p:ext uri="{D42A27DB-BD31-4B8C-83A1-F6EECF244321}">
                <p14:modId xmlns:p14="http://schemas.microsoft.com/office/powerpoint/2010/main" val="3245591003"/>
              </p:ext>
            </p:extLst>
          </p:nvPr>
        </p:nvGraphicFramePr>
        <p:xfrm>
          <a:off x="1990165" y="1927411"/>
          <a:ext cx="7933764" cy="4437529"/>
        </p:xfrm>
        <a:graphic>
          <a:graphicData uri="http://schemas.openxmlformats.org/drawingml/2006/table">
            <a:tbl>
              <a:tblPr firstRow="1" firstCol="1" bandRow="1">
                <a:tableStyleId>{5C22544A-7EE6-4342-B048-85BDC9FD1C3A}</a:tableStyleId>
              </a:tblPr>
              <a:tblGrid>
                <a:gridCol w="2006320">
                  <a:extLst>
                    <a:ext uri="{9D8B030D-6E8A-4147-A177-3AD203B41FA5}">
                      <a16:colId xmlns:a16="http://schemas.microsoft.com/office/drawing/2014/main" val="2903598498"/>
                    </a:ext>
                  </a:extLst>
                </a:gridCol>
                <a:gridCol w="2007200">
                  <a:extLst>
                    <a:ext uri="{9D8B030D-6E8A-4147-A177-3AD203B41FA5}">
                      <a16:colId xmlns:a16="http://schemas.microsoft.com/office/drawing/2014/main" val="2022564127"/>
                    </a:ext>
                  </a:extLst>
                </a:gridCol>
                <a:gridCol w="1856726">
                  <a:extLst>
                    <a:ext uri="{9D8B030D-6E8A-4147-A177-3AD203B41FA5}">
                      <a16:colId xmlns:a16="http://schemas.microsoft.com/office/drawing/2014/main" val="3871835169"/>
                    </a:ext>
                  </a:extLst>
                </a:gridCol>
                <a:gridCol w="2063518">
                  <a:extLst>
                    <a:ext uri="{9D8B030D-6E8A-4147-A177-3AD203B41FA5}">
                      <a16:colId xmlns:a16="http://schemas.microsoft.com/office/drawing/2014/main" val="2411417699"/>
                    </a:ext>
                  </a:extLst>
                </a:gridCol>
              </a:tblGrid>
              <a:tr h="439682">
                <a:tc>
                  <a:txBody>
                    <a:bodyPr/>
                    <a:lstStyle/>
                    <a:p>
                      <a:pPr>
                        <a:lnSpc>
                          <a:spcPct val="107000"/>
                        </a:lnSpc>
                        <a:spcAft>
                          <a:spcPts val="800"/>
                        </a:spcAft>
                      </a:pPr>
                      <a:r>
                        <a:rPr lang="en-US" sz="1100" kern="100">
                          <a:effectLst/>
                        </a:rPr>
                        <a:t>Cause  of  Death</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Males</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Females</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Total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141223403"/>
                  </a:ext>
                </a:extLst>
              </a:tr>
              <a:tr h="439682">
                <a:tc>
                  <a:txBody>
                    <a:bodyPr/>
                    <a:lstStyle/>
                    <a:p>
                      <a:pPr>
                        <a:lnSpc>
                          <a:spcPct val="107000"/>
                        </a:lnSpc>
                        <a:spcAft>
                          <a:spcPts val="800"/>
                        </a:spcAft>
                      </a:pPr>
                      <a:r>
                        <a:rPr lang="en-US" sz="1100" kern="100">
                          <a:effectLst/>
                        </a:rPr>
                        <a:t>Road Traffic  Accident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56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63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9179279"/>
                  </a:ext>
                </a:extLst>
              </a:tr>
              <a:tr h="439682">
                <a:tc>
                  <a:txBody>
                    <a:bodyPr/>
                    <a:lstStyle/>
                    <a:p>
                      <a:pPr>
                        <a:lnSpc>
                          <a:spcPct val="107000"/>
                        </a:lnSpc>
                        <a:spcAft>
                          <a:spcPts val="800"/>
                        </a:spcAft>
                      </a:pPr>
                      <a:r>
                        <a:rPr lang="en-US" sz="1100" kern="100">
                          <a:effectLst/>
                        </a:rPr>
                        <a:t>Gun shot</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14</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15</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074219213"/>
                  </a:ext>
                </a:extLst>
              </a:tr>
              <a:tr h="439682">
                <a:tc>
                  <a:txBody>
                    <a:bodyPr/>
                    <a:lstStyle/>
                    <a:p>
                      <a:pPr>
                        <a:lnSpc>
                          <a:spcPct val="107000"/>
                        </a:lnSpc>
                        <a:spcAft>
                          <a:spcPts val="800"/>
                        </a:spcAft>
                      </a:pPr>
                      <a:r>
                        <a:rPr lang="en-US" sz="1100" kern="100">
                          <a:effectLst/>
                        </a:rPr>
                        <a:t>HC</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4</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21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18769705"/>
                  </a:ext>
                </a:extLst>
              </a:tr>
              <a:tr h="439682">
                <a:tc>
                  <a:txBody>
                    <a:bodyPr/>
                    <a:lstStyle/>
                    <a:p>
                      <a:pPr>
                        <a:lnSpc>
                          <a:spcPct val="107000"/>
                        </a:lnSpc>
                        <a:spcAft>
                          <a:spcPts val="800"/>
                        </a:spcAft>
                      </a:pPr>
                      <a:r>
                        <a:rPr lang="en-US" sz="1100" kern="100">
                          <a:effectLst/>
                        </a:rPr>
                        <a:t>Infanticide</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5</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076731909"/>
                  </a:ext>
                </a:extLst>
              </a:tr>
              <a:tr h="439682">
                <a:tc>
                  <a:txBody>
                    <a:bodyPr/>
                    <a:lstStyle/>
                    <a:p>
                      <a:pPr>
                        <a:lnSpc>
                          <a:spcPct val="107000"/>
                        </a:lnSpc>
                        <a:spcAft>
                          <a:spcPts val="800"/>
                        </a:spcAft>
                      </a:pPr>
                      <a:r>
                        <a:rPr lang="en-US" sz="1100" kern="100">
                          <a:effectLst/>
                        </a:rPr>
                        <a:t>Natural Death</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5</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195295953"/>
                  </a:ext>
                </a:extLst>
              </a:tr>
              <a:tr h="1359755">
                <a:tc>
                  <a:txBody>
                    <a:bodyPr/>
                    <a:lstStyle/>
                    <a:p>
                      <a:pPr>
                        <a:lnSpc>
                          <a:spcPct val="107000"/>
                        </a:lnSpc>
                        <a:spcAft>
                          <a:spcPts val="800"/>
                        </a:spcAft>
                      </a:pPr>
                      <a:r>
                        <a:rPr lang="en-US" sz="1100" kern="100">
                          <a:effectLst/>
                        </a:rPr>
                        <a:t>Other accidents *Burns, drowning and work related(</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87497945"/>
                  </a:ext>
                </a:extLst>
              </a:tr>
              <a:tr h="439682">
                <a:tc>
                  <a:txBody>
                    <a:bodyPr/>
                    <a:lstStyle/>
                    <a:p>
                      <a:pPr>
                        <a:lnSpc>
                          <a:spcPct val="107000"/>
                        </a:lnSpc>
                        <a:spcAft>
                          <a:spcPts val="800"/>
                        </a:spcAft>
                      </a:pPr>
                      <a:r>
                        <a:rPr lang="en-US" sz="1100" kern="100">
                          <a:effectLst/>
                        </a:rPr>
                        <a:t>Total</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111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18</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128</a:t>
                      </a:r>
                      <a:endParaRPr lang="en-FI" sz="11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013640044"/>
                  </a:ext>
                </a:extLst>
              </a:tr>
            </a:tbl>
          </a:graphicData>
        </a:graphic>
      </p:graphicFrame>
    </p:spTree>
    <p:extLst>
      <p:ext uri="{BB962C8B-B14F-4D97-AF65-F5344CB8AC3E}">
        <p14:creationId xmlns:p14="http://schemas.microsoft.com/office/powerpoint/2010/main" val="262466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4B01-87D1-CE3C-FA8C-06B4CFEE1AE7}"/>
              </a:ext>
            </a:extLst>
          </p:cNvPr>
          <p:cNvSpPr>
            <a:spLocks noGrp="1"/>
          </p:cNvSpPr>
          <p:nvPr>
            <p:ph type="title"/>
          </p:nvPr>
        </p:nvSpPr>
        <p:spPr/>
        <p:txBody>
          <a:bodyPr/>
          <a:lstStyle/>
          <a:p>
            <a:endParaRPr lang="en-FI"/>
          </a:p>
        </p:txBody>
      </p:sp>
      <p:graphicFrame>
        <p:nvGraphicFramePr>
          <p:cNvPr id="4" name="Content Placeholder 3">
            <a:extLst>
              <a:ext uri="{FF2B5EF4-FFF2-40B4-BE49-F238E27FC236}">
                <a16:creationId xmlns:a16="http://schemas.microsoft.com/office/drawing/2014/main" id="{630E2A77-E589-B5E5-1851-137181402942}"/>
              </a:ext>
            </a:extLst>
          </p:cNvPr>
          <p:cNvGraphicFramePr>
            <a:graphicFrameLocks noGrp="1"/>
          </p:cNvGraphicFramePr>
          <p:nvPr>
            <p:ph idx="1"/>
            <p:extLst>
              <p:ext uri="{D42A27DB-BD31-4B8C-83A1-F6EECF244321}">
                <p14:modId xmlns:p14="http://schemas.microsoft.com/office/powerpoint/2010/main" val="367109283"/>
              </p:ext>
            </p:extLst>
          </p:nvPr>
        </p:nvGraphicFramePr>
        <p:xfrm>
          <a:off x="1084729" y="1981200"/>
          <a:ext cx="9000566" cy="4545106"/>
        </p:xfrm>
        <a:graphic>
          <a:graphicData uri="http://schemas.openxmlformats.org/drawingml/2006/table">
            <a:tbl>
              <a:tblPr firstRow="1" firstCol="1" bandRow="1">
                <a:tableStyleId>{5C22544A-7EE6-4342-B048-85BDC9FD1C3A}</a:tableStyleId>
              </a:tblPr>
              <a:tblGrid>
                <a:gridCol w="2276097">
                  <a:extLst>
                    <a:ext uri="{9D8B030D-6E8A-4147-A177-3AD203B41FA5}">
                      <a16:colId xmlns:a16="http://schemas.microsoft.com/office/drawing/2014/main" val="3486818914"/>
                    </a:ext>
                  </a:extLst>
                </a:gridCol>
                <a:gridCol w="2304544">
                  <a:extLst>
                    <a:ext uri="{9D8B030D-6E8A-4147-A177-3AD203B41FA5}">
                      <a16:colId xmlns:a16="http://schemas.microsoft.com/office/drawing/2014/main" val="3920115857"/>
                    </a:ext>
                  </a:extLst>
                </a:gridCol>
                <a:gridCol w="2078939">
                  <a:extLst>
                    <a:ext uri="{9D8B030D-6E8A-4147-A177-3AD203B41FA5}">
                      <a16:colId xmlns:a16="http://schemas.microsoft.com/office/drawing/2014/main" val="1299532691"/>
                    </a:ext>
                  </a:extLst>
                </a:gridCol>
                <a:gridCol w="2340986">
                  <a:extLst>
                    <a:ext uri="{9D8B030D-6E8A-4147-A177-3AD203B41FA5}">
                      <a16:colId xmlns:a16="http://schemas.microsoft.com/office/drawing/2014/main" val="1109658223"/>
                    </a:ext>
                  </a:extLst>
                </a:gridCol>
              </a:tblGrid>
              <a:tr h="431533">
                <a:tc>
                  <a:txBody>
                    <a:bodyPr/>
                    <a:lstStyle/>
                    <a:p>
                      <a:pPr>
                        <a:lnSpc>
                          <a:spcPct val="107000"/>
                        </a:lnSpc>
                        <a:spcAft>
                          <a:spcPts val="800"/>
                        </a:spcAft>
                      </a:pPr>
                      <a:r>
                        <a:rPr lang="en-US" sz="1100" kern="100">
                          <a:effectLst/>
                        </a:rPr>
                        <a:t>Cause  of  Death</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Males</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Females</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Total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84289286"/>
                  </a:ext>
                </a:extLst>
              </a:tr>
              <a:tr h="431533">
                <a:tc>
                  <a:txBody>
                    <a:bodyPr/>
                    <a:lstStyle/>
                    <a:p>
                      <a:pPr>
                        <a:lnSpc>
                          <a:spcPct val="107000"/>
                        </a:lnSpc>
                        <a:spcAft>
                          <a:spcPts val="800"/>
                        </a:spcAft>
                      </a:pPr>
                      <a:r>
                        <a:rPr lang="en-US" sz="1100" kern="100">
                          <a:effectLst/>
                        </a:rPr>
                        <a:t>Road Traffic  Accident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69</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80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74108410"/>
                  </a:ext>
                </a:extLst>
              </a:tr>
              <a:tr h="431533">
                <a:tc>
                  <a:txBody>
                    <a:bodyPr/>
                    <a:lstStyle/>
                    <a:p>
                      <a:pPr>
                        <a:lnSpc>
                          <a:spcPct val="107000"/>
                        </a:lnSpc>
                        <a:spcAft>
                          <a:spcPts val="800"/>
                        </a:spcAft>
                      </a:pPr>
                      <a:r>
                        <a:rPr lang="en-US" sz="1100" kern="100">
                          <a:effectLst/>
                        </a:rPr>
                        <a:t>Gun shot</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46773635"/>
                  </a:ext>
                </a:extLst>
              </a:tr>
              <a:tr h="431533">
                <a:tc>
                  <a:txBody>
                    <a:bodyPr/>
                    <a:lstStyle/>
                    <a:p>
                      <a:pPr>
                        <a:lnSpc>
                          <a:spcPct val="107000"/>
                        </a:lnSpc>
                        <a:spcAft>
                          <a:spcPts val="800"/>
                        </a:spcAft>
                      </a:pPr>
                      <a:r>
                        <a:rPr lang="en-US" sz="1100" kern="100">
                          <a:effectLst/>
                        </a:rPr>
                        <a:t>HC</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23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67156330"/>
                  </a:ext>
                </a:extLst>
              </a:tr>
              <a:tr h="209550">
                <a:tc>
                  <a:txBody>
                    <a:bodyPr/>
                    <a:lstStyle/>
                    <a:p>
                      <a:pPr>
                        <a:lnSpc>
                          <a:spcPct val="107000"/>
                        </a:lnSpc>
                        <a:spcAft>
                          <a:spcPts val="800"/>
                        </a:spcAft>
                      </a:pPr>
                      <a:r>
                        <a:rPr lang="en-US" sz="1100" kern="100">
                          <a:effectLst/>
                        </a:rPr>
                        <a:t>Infanticide</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876447"/>
                  </a:ext>
                </a:extLst>
              </a:tr>
              <a:tr h="431533">
                <a:tc>
                  <a:txBody>
                    <a:bodyPr/>
                    <a:lstStyle/>
                    <a:p>
                      <a:pPr>
                        <a:lnSpc>
                          <a:spcPct val="107000"/>
                        </a:lnSpc>
                        <a:spcAft>
                          <a:spcPts val="800"/>
                        </a:spcAft>
                      </a:pPr>
                      <a:r>
                        <a:rPr lang="en-US" sz="1100" kern="100">
                          <a:effectLst/>
                        </a:rPr>
                        <a:t>Natural Death</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190961332"/>
                  </a:ext>
                </a:extLst>
              </a:tr>
              <a:tr h="1334555">
                <a:tc>
                  <a:txBody>
                    <a:bodyPr/>
                    <a:lstStyle/>
                    <a:p>
                      <a:pPr>
                        <a:lnSpc>
                          <a:spcPct val="107000"/>
                        </a:lnSpc>
                        <a:spcAft>
                          <a:spcPts val="800"/>
                        </a:spcAft>
                      </a:pPr>
                      <a:r>
                        <a:rPr lang="en-US" sz="1100" kern="100">
                          <a:effectLst/>
                        </a:rPr>
                        <a:t>Other accidents *Burns, drowning and work related(</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8</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8</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12154106"/>
                  </a:ext>
                </a:extLst>
              </a:tr>
              <a:tr h="843336">
                <a:tc>
                  <a:txBody>
                    <a:bodyPr/>
                    <a:lstStyle/>
                    <a:p>
                      <a:pPr>
                        <a:lnSpc>
                          <a:spcPct val="107000"/>
                        </a:lnSpc>
                        <a:spcAft>
                          <a:spcPts val="800"/>
                        </a:spcAft>
                      </a:pPr>
                      <a:r>
                        <a:rPr lang="en-US" sz="1100" kern="100">
                          <a:effectLst/>
                        </a:rPr>
                        <a:t>Total</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114</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21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135</a:t>
                      </a:r>
                      <a:endParaRPr lang="en-FI" sz="11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08054869"/>
                  </a:ext>
                </a:extLst>
              </a:tr>
            </a:tbl>
          </a:graphicData>
        </a:graphic>
      </p:graphicFrame>
    </p:spTree>
    <p:extLst>
      <p:ext uri="{BB962C8B-B14F-4D97-AF65-F5344CB8AC3E}">
        <p14:creationId xmlns:p14="http://schemas.microsoft.com/office/powerpoint/2010/main" val="249511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57A9-E60B-395E-6A2E-DFC7A571B012}"/>
              </a:ext>
            </a:extLst>
          </p:cNvPr>
          <p:cNvSpPr>
            <a:spLocks noGrp="1"/>
          </p:cNvSpPr>
          <p:nvPr>
            <p:ph type="title"/>
          </p:nvPr>
        </p:nvSpPr>
        <p:spPr/>
        <p:txBody>
          <a:bodyPr/>
          <a:lstStyle/>
          <a:p>
            <a:endParaRPr lang="en-FI"/>
          </a:p>
        </p:txBody>
      </p:sp>
      <p:graphicFrame>
        <p:nvGraphicFramePr>
          <p:cNvPr id="4" name="Content Placeholder 3">
            <a:extLst>
              <a:ext uri="{FF2B5EF4-FFF2-40B4-BE49-F238E27FC236}">
                <a16:creationId xmlns:a16="http://schemas.microsoft.com/office/drawing/2014/main" id="{ECDC020B-E306-A027-B3A9-844C35EACECC}"/>
              </a:ext>
            </a:extLst>
          </p:cNvPr>
          <p:cNvGraphicFramePr>
            <a:graphicFrameLocks noGrp="1"/>
          </p:cNvGraphicFramePr>
          <p:nvPr>
            <p:ph idx="1"/>
            <p:extLst>
              <p:ext uri="{D42A27DB-BD31-4B8C-83A1-F6EECF244321}">
                <p14:modId xmlns:p14="http://schemas.microsoft.com/office/powerpoint/2010/main" val="38451662"/>
              </p:ext>
            </p:extLst>
          </p:nvPr>
        </p:nvGraphicFramePr>
        <p:xfrm>
          <a:off x="1990165" y="2008094"/>
          <a:ext cx="7100047" cy="4249271"/>
        </p:xfrm>
        <a:graphic>
          <a:graphicData uri="http://schemas.openxmlformats.org/drawingml/2006/table">
            <a:tbl>
              <a:tblPr firstRow="1" firstCol="1" bandRow="1">
                <a:tableStyleId>{5C22544A-7EE6-4342-B048-85BDC9FD1C3A}</a:tableStyleId>
              </a:tblPr>
              <a:tblGrid>
                <a:gridCol w="2834620">
                  <a:extLst>
                    <a:ext uri="{9D8B030D-6E8A-4147-A177-3AD203B41FA5}">
                      <a16:colId xmlns:a16="http://schemas.microsoft.com/office/drawing/2014/main" val="3403749924"/>
                    </a:ext>
                  </a:extLst>
                </a:gridCol>
                <a:gridCol w="1673775">
                  <a:extLst>
                    <a:ext uri="{9D8B030D-6E8A-4147-A177-3AD203B41FA5}">
                      <a16:colId xmlns:a16="http://schemas.microsoft.com/office/drawing/2014/main" val="397758839"/>
                    </a:ext>
                  </a:extLst>
                </a:gridCol>
                <a:gridCol w="1295826">
                  <a:extLst>
                    <a:ext uri="{9D8B030D-6E8A-4147-A177-3AD203B41FA5}">
                      <a16:colId xmlns:a16="http://schemas.microsoft.com/office/drawing/2014/main" val="1836455494"/>
                    </a:ext>
                  </a:extLst>
                </a:gridCol>
                <a:gridCol w="1295826">
                  <a:extLst>
                    <a:ext uri="{9D8B030D-6E8A-4147-A177-3AD203B41FA5}">
                      <a16:colId xmlns:a16="http://schemas.microsoft.com/office/drawing/2014/main" val="522249769"/>
                    </a:ext>
                  </a:extLst>
                </a:gridCol>
              </a:tblGrid>
              <a:tr h="326867">
                <a:tc>
                  <a:txBody>
                    <a:bodyPr/>
                    <a:lstStyle/>
                    <a:p>
                      <a:pPr>
                        <a:lnSpc>
                          <a:spcPct val="107000"/>
                        </a:lnSpc>
                        <a:spcAft>
                          <a:spcPts val="800"/>
                        </a:spcAft>
                      </a:pPr>
                      <a:r>
                        <a:rPr lang="en-FI" sz="1100" kern="0">
                          <a:effectLst/>
                        </a:rPr>
                        <a:t>cause of death</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FI" sz="1100" kern="0">
                          <a:effectLst/>
                        </a:rPr>
                        <a:t>Male</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FI" sz="1100" kern="0">
                          <a:effectLst/>
                        </a:rPr>
                        <a:t>Females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FI" sz="1100" kern="0">
                          <a:effectLst/>
                        </a:rPr>
                        <a:t>Total</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308503317"/>
                  </a:ext>
                </a:extLst>
              </a:tr>
              <a:tr h="326867">
                <a:tc>
                  <a:txBody>
                    <a:bodyPr/>
                    <a:lstStyle/>
                    <a:p>
                      <a:pPr>
                        <a:lnSpc>
                          <a:spcPct val="107000"/>
                        </a:lnSpc>
                        <a:spcAft>
                          <a:spcPts val="800"/>
                        </a:spcAft>
                      </a:pPr>
                      <a:r>
                        <a:rPr lang="en-FI" sz="1100" kern="0">
                          <a:effectLst/>
                        </a:rPr>
                        <a:t>Infanticide</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5</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13349757"/>
                  </a:ext>
                </a:extLst>
              </a:tr>
              <a:tr h="326867">
                <a:tc>
                  <a:txBody>
                    <a:bodyPr/>
                    <a:lstStyle/>
                    <a:p>
                      <a:pPr>
                        <a:lnSpc>
                          <a:spcPct val="107000"/>
                        </a:lnSpc>
                        <a:spcAft>
                          <a:spcPts val="800"/>
                        </a:spcAft>
                      </a:pPr>
                      <a:r>
                        <a:rPr lang="en-US" sz="1100" kern="0">
                          <a:effectLst/>
                        </a:rPr>
                        <a:t>RTA</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88</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898112558"/>
                  </a:ext>
                </a:extLst>
              </a:tr>
              <a:tr h="326867">
                <a:tc>
                  <a:txBody>
                    <a:bodyPr/>
                    <a:lstStyle/>
                    <a:p>
                      <a:pPr>
                        <a:lnSpc>
                          <a:spcPct val="107000"/>
                        </a:lnSpc>
                        <a:spcAft>
                          <a:spcPts val="800"/>
                        </a:spcAft>
                      </a:pPr>
                      <a:r>
                        <a:rPr lang="en-FI" sz="1100" kern="0">
                          <a:effectLst/>
                        </a:rPr>
                        <a:t>Drawn</a:t>
                      </a:r>
                      <a:r>
                        <a:rPr lang="en-US" sz="1100" kern="0">
                          <a:effectLst/>
                        </a:rPr>
                        <a:t>in</a:t>
                      </a:r>
                      <a:r>
                        <a:rPr lang="en-FI" sz="1100" kern="0">
                          <a:effectLst/>
                        </a:rPr>
                        <a:t>g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80515714"/>
                  </a:ext>
                </a:extLst>
              </a:tr>
              <a:tr h="326867">
                <a:tc>
                  <a:txBody>
                    <a:bodyPr/>
                    <a:lstStyle/>
                    <a:p>
                      <a:pPr>
                        <a:lnSpc>
                          <a:spcPct val="107000"/>
                        </a:lnSpc>
                        <a:spcAft>
                          <a:spcPts val="800"/>
                        </a:spcAft>
                      </a:pPr>
                      <a:r>
                        <a:rPr lang="en-US" sz="1100" kern="0">
                          <a:effectLst/>
                        </a:rPr>
                        <a:t>Hanging</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5</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85074814"/>
                  </a:ext>
                </a:extLst>
              </a:tr>
              <a:tr h="326867">
                <a:tc>
                  <a:txBody>
                    <a:bodyPr/>
                    <a:lstStyle/>
                    <a:p>
                      <a:pPr>
                        <a:lnSpc>
                          <a:spcPct val="107000"/>
                        </a:lnSpc>
                        <a:spcAft>
                          <a:spcPts val="800"/>
                        </a:spcAft>
                      </a:pPr>
                      <a:r>
                        <a:rPr lang="en-FI" sz="1100" kern="0">
                          <a:effectLst/>
                        </a:rPr>
                        <a:t>Electric shock</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37526613"/>
                  </a:ext>
                </a:extLst>
              </a:tr>
              <a:tr h="326867">
                <a:tc>
                  <a:txBody>
                    <a:bodyPr/>
                    <a:lstStyle/>
                    <a:p>
                      <a:pPr>
                        <a:lnSpc>
                          <a:spcPct val="107000"/>
                        </a:lnSpc>
                        <a:spcAft>
                          <a:spcPts val="800"/>
                        </a:spcAft>
                      </a:pPr>
                      <a:r>
                        <a:rPr lang="en-FI" sz="1100" kern="0">
                          <a:effectLst/>
                        </a:rPr>
                        <a:t>Gun shot</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623826784"/>
                  </a:ext>
                </a:extLst>
              </a:tr>
              <a:tr h="326867">
                <a:tc>
                  <a:txBody>
                    <a:bodyPr/>
                    <a:lstStyle/>
                    <a:p>
                      <a:pPr>
                        <a:lnSpc>
                          <a:spcPct val="107000"/>
                        </a:lnSpc>
                        <a:spcAft>
                          <a:spcPts val="800"/>
                        </a:spcAft>
                      </a:pPr>
                      <a:r>
                        <a:rPr lang="en-FI" sz="1100" kern="0">
                          <a:effectLst/>
                        </a:rPr>
                        <a:t>Stab wound</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15</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515277236"/>
                  </a:ext>
                </a:extLst>
              </a:tr>
              <a:tr h="326867">
                <a:tc>
                  <a:txBody>
                    <a:bodyPr/>
                    <a:lstStyle/>
                    <a:p>
                      <a:pPr>
                        <a:lnSpc>
                          <a:spcPct val="107000"/>
                        </a:lnSpc>
                        <a:spcAft>
                          <a:spcPts val="800"/>
                        </a:spcAft>
                      </a:pPr>
                      <a:r>
                        <a:rPr lang="en-FI" sz="1100" kern="0">
                          <a:effectLst/>
                        </a:rPr>
                        <a:t>Blunt weapon</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8</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9</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71511308"/>
                  </a:ext>
                </a:extLst>
              </a:tr>
              <a:tr h="326867">
                <a:tc>
                  <a:txBody>
                    <a:bodyPr/>
                    <a:lstStyle/>
                    <a:p>
                      <a:pPr>
                        <a:lnSpc>
                          <a:spcPct val="107000"/>
                        </a:lnSpc>
                        <a:spcAft>
                          <a:spcPts val="800"/>
                        </a:spcAft>
                      </a:pPr>
                      <a:r>
                        <a:rPr lang="en-FI" sz="1100" kern="0">
                          <a:effectLst/>
                        </a:rPr>
                        <a:t>M</a:t>
                      </a:r>
                      <a:r>
                        <a:rPr lang="en-US" sz="1100" kern="0">
                          <a:effectLst/>
                        </a:rPr>
                        <a:t>malpractice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379003736"/>
                  </a:ext>
                </a:extLst>
              </a:tr>
              <a:tr h="326867">
                <a:tc>
                  <a:txBody>
                    <a:bodyPr/>
                    <a:lstStyle/>
                    <a:p>
                      <a:pPr>
                        <a:lnSpc>
                          <a:spcPct val="107000"/>
                        </a:lnSpc>
                        <a:spcAft>
                          <a:spcPts val="800"/>
                        </a:spcAft>
                      </a:pPr>
                      <a:r>
                        <a:rPr lang="en-FI" sz="1100" kern="0">
                          <a:effectLst/>
                        </a:rPr>
                        <a:t>Burns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35169811"/>
                  </a:ext>
                </a:extLst>
              </a:tr>
              <a:tr h="326867">
                <a:tc>
                  <a:txBody>
                    <a:bodyPr/>
                    <a:lstStyle/>
                    <a:p>
                      <a:pPr>
                        <a:lnSpc>
                          <a:spcPct val="107000"/>
                        </a:lnSpc>
                        <a:spcAft>
                          <a:spcPts val="800"/>
                        </a:spcAft>
                      </a:pPr>
                      <a:r>
                        <a:rPr lang="en-FI" sz="1100" kern="0">
                          <a:effectLst/>
                        </a:rPr>
                        <a:t>Natural Death</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21382518"/>
                  </a:ext>
                </a:extLst>
              </a:tr>
              <a:tr h="326867">
                <a:tc>
                  <a:txBody>
                    <a:bodyPr/>
                    <a:lstStyle/>
                    <a:p>
                      <a:pPr>
                        <a:lnSpc>
                          <a:spcPct val="107000"/>
                        </a:lnSpc>
                        <a:spcAft>
                          <a:spcPts val="800"/>
                        </a:spcAft>
                      </a:pPr>
                      <a:r>
                        <a:rPr lang="en-FI" sz="1100" kern="0">
                          <a:effectLst/>
                        </a:rPr>
                        <a:t>Total</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156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dirty="0">
                          <a:effectLst/>
                        </a:rPr>
                        <a:t>189</a:t>
                      </a:r>
                      <a:endParaRPr lang="en-FI" sz="11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21992548"/>
                  </a:ext>
                </a:extLst>
              </a:tr>
            </a:tbl>
          </a:graphicData>
        </a:graphic>
      </p:graphicFrame>
    </p:spTree>
    <p:extLst>
      <p:ext uri="{BB962C8B-B14F-4D97-AF65-F5344CB8AC3E}">
        <p14:creationId xmlns:p14="http://schemas.microsoft.com/office/powerpoint/2010/main" val="333307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1DDE-55C5-55D5-06EA-66FBC52FBD7D}"/>
              </a:ext>
            </a:extLst>
          </p:cNvPr>
          <p:cNvSpPr>
            <a:spLocks noGrp="1"/>
          </p:cNvSpPr>
          <p:nvPr>
            <p:ph type="title"/>
          </p:nvPr>
        </p:nvSpPr>
        <p:spPr/>
        <p:txBody>
          <a:bodyPr/>
          <a:lstStyle/>
          <a:p>
            <a:endParaRPr lang="en-FI"/>
          </a:p>
        </p:txBody>
      </p:sp>
      <p:graphicFrame>
        <p:nvGraphicFramePr>
          <p:cNvPr id="4" name="Content Placeholder 3">
            <a:extLst>
              <a:ext uri="{FF2B5EF4-FFF2-40B4-BE49-F238E27FC236}">
                <a16:creationId xmlns:a16="http://schemas.microsoft.com/office/drawing/2014/main" id="{D5D49320-C227-45F0-0FE1-B695D24E3001}"/>
              </a:ext>
            </a:extLst>
          </p:cNvPr>
          <p:cNvGraphicFramePr>
            <a:graphicFrameLocks noGrp="1"/>
          </p:cNvGraphicFramePr>
          <p:nvPr>
            <p:ph idx="1"/>
            <p:extLst>
              <p:ext uri="{D42A27DB-BD31-4B8C-83A1-F6EECF244321}">
                <p14:modId xmlns:p14="http://schemas.microsoft.com/office/powerpoint/2010/main" val="3044309826"/>
              </p:ext>
            </p:extLst>
          </p:nvPr>
        </p:nvGraphicFramePr>
        <p:xfrm>
          <a:off x="1981200" y="2008095"/>
          <a:ext cx="5784850" cy="4688541"/>
        </p:xfrm>
        <a:graphic>
          <a:graphicData uri="http://schemas.openxmlformats.org/drawingml/2006/table">
            <a:tbl>
              <a:tblPr firstRow="1" firstCol="1" bandRow="1">
                <a:tableStyleId>{5C22544A-7EE6-4342-B048-85BDC9FD1C3A}</a:tableStyleId>
              </a:tblPr>
              <a:tblGrid>
                <a:gridCol w="2309541">
                  <a:extLst>
                    <a:ext uri="{9D8B030D-6E8A-4147-A177-3AD203B41FA5}">
                      <a16:colId xmlns:a16="http://schemas.microsoft.com/office/drawing/2014/main" val="3610669331"/>
                    </a:ext>
                  </a:extLst>
                </a:gridCol>
                <a:gridCol w="1363729">
                  <a:extLst>
                    <a:ext uri="{9D8B030D-6E8A-4147-A177-3AD203B41FA5}">
                      <a16:colId xmlns:a16="http://schemas.microsoft.com/office/drawing/2014/main" val="994215362"/>
                    </a:ext>
                  </a:extLst>
                </a:gridCol>
                <a:gridCol w="1055790">
                  <a:extLst>
                    <a:ext uri="{9D8B030D-6E8A-4147-A177-3AD203B41FA5}">
                      <a16:colId xmlns:a16="http://schemas.microsoft.com/office/drawing/2014/main" val="3615740687"/>
                    </a:ext>
                  </a:extLst>
                </a:gridCol>
                <a:gridCol w="1055790">
                  <a:extLst>
                    <a:ext uri="{9D8B030D-6E8A-4147-A177-3AD203B41FA5}">
                      <a16:colId xmlns:a16="http://schemas.microsoft.com/office/drawing/2014/main" val="1632179420"/>
                    </a:ext>
                  </a:extLst>
                </a:gridCol>
              </a:tblGrid>
              <a:tr h="426231">
                <a:tc>
                  <a:txBody>
                    <a:bodyPr/>
                    <a:lstStyle/>
                    <a:p>
                      <a:pPr>
                        <a:lnSpc>
                          <a:spcPct val="107000"/>
                        </a:lnSpc>
                        <a:spcAft>
                          <a:spcPts val="800"/>
                        </a:spcAft>
                      </a:pPr>
                      <a:r>
                        <a:rPr lang="en-FI" sz="1100" kern="0">
                          <a:effectLst/>
                        </a:rPr>
                        <a:t>Cause of Death</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FI" sz="1100" kern="0">
                          <a:effectLst/>
                        </a:rPr>
                        <a:t>Male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FI" sz="1100" kern="0">
                          <a:effectLst/>
                        </a:rPr>
                        <a:t>Female</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800"/>
                        </a:spcAft>
                      </a:pPr>
                      <a:r>
                        <a:rPr lang="en-FI" sz="1100" kern="0">
                          <a:effectLst/>
                        </a:rPr>
                        <a:t>Total</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86846266"/>
                  </a:ext>
                </a:extLst>
              </a:tr>
              <a:tr h="426231">
                <a:tc>
                  <a:txBody>
                    <a:bodyPr/>
                    <a:lstStyle/>
                    <a:p>
                      <a:pPr>
                        <a:lnSpc>
                          <a:spcPct val="107000"/>
                        </a:lnSpc>
                        <a:spcAft>
                          <a:spcPts val="800"/>
                        </a:spcAft>
                      </a:pPr>
                      <a:r>
                        <a:rPr lang="en-FI" sz="1100" kern="0">
                          <a:effectLst/>
                        </a:rPr>
                        <a:t>Infanticide</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5</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6</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73250920"/>
                  </a:ext>
                </a:extLst>
              </a:tr>
              <a:tr h="426231">
                <a:tc>
                  <a:txBody>
                    <a:bodyPr/>
                    <a:lstStyle/>
                    <a:p>
                      <a:pPr>
                        <a:lnSpc>
                          <a:spcPct val="107000"/>
                        </a:lnSpc>
                        <a:spcAft>
                          <a:spcPts val="800"/>
                        </a:spcAft>
                      </a:pPr>
                      <a:r>
                        <a:rPr lang="en-FI" sz="1100" kern="0">
                          <a:effectLst/>
                        </a:rPr>
                        <a:t>  </a:t>
                      </a:r>
                      <a:r>
                        <a:rPr lang="en-US" sz="1100" kern="0">
                          <a:effectLst/>
                        </a:rPr>
                        <a:t>RTA </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47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60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81633065"/>
                  </a:ext>
                </a:extLst>
              </a:tr>
              <a:tr h="426231">
                <a:tc>
                  <a:txBody>
                    <a:bodyPr/>
                    <a:lstStyle/>
                    <a:p>
                      <a:pPr>
                        <a:lnSpc>
                          <a:spcPct val="107000"/>
                        </a:lnSpc>
                        <a:spcAft>
                          <a:spcPts val="800"/>
                        </a:spcAft>
                      </a:pPr>
                      <a:r>
                        <a:rPr lang="en-FI" sz="1100" kern="0">
                          <a:effectLst/>
                        </a:rPr>
                        <a:t>Drowning</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135335078"/>
                  </a:ext>
                </a:extLst>
              </a:tr>
              <a:tr h="426231">
                <a:tc>
                  <a:txBody>
                    <a:bodyPr/>
                    <a:lstStyle/>
                    <a:p>
                      <a:pPr>
                        <a:lnSpc>
                          <a:spcPct val="107000"/>
                        </a:lnSpc>
                        <a:spcAft>
                          <a:spcPts val="800"/>
                        </a:spcAft>
                      </a:pPr>
                      <a:r>
                        <a:rPr lang="en-FI" sz="1100" kern="0">
                          <a:effectLst/>
                        </a:rPr>
                        <a:t>Hanging</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5</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96359669"/>
                  </a:ext>
                </a:extLst>
              </a:tr>
              <a:tr h="426231">
                <a:tc>
                  <a:txBody>
                    <a:bodyPr/>
                    <a:lstStyle/>
                    <a:p>
                      <a:pPr>
                        <a:lnSpc>
                          <a:spcPct val="107000"/>
                        </a:lnSpc>
                        <a:spcAft>
                          <a:spcPts val="800"/>
                        </a:spcAft>
                      </a:pPr>
                      <a:r>
                        <a:rPr lang="en-FI" sz="1100" kern="0">
                          <a:effectLst/>
                        </a:rPr>
                        <a:t>Natural Death</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8</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9</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37102019"/>
                  </a:ext>
                </a:extLst>
              </a:tr>
              <a:tr h="426231">
                <a:tc>
                  <a:txBody>
                    <a:bodyPr/>
                    <a:lstStyle/>
                    <a:p>
                      <a:pPr>
                        <a:lnSpc>
                          <a:spcPct val="107000"/>
                        </a:lnSpc>
                        <a:spcAft>
                          <a:spcPts val="800"/>
                        </a:spcAft>
                      </a:pPr>
                      <a:r>
                        <a:rPr lang="en-FI" sz="1100" kern="0">
                          <a:effectLst/>
                        </a:rPr>
                        <a:t>Electric shock</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0</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39922811"/>
                  </a:ext>
                </a:extLst>
              </a:tr>
              <a:tr h="426231">
                <a:tc>
                  <a:txBody>
                    <a:bodyPr/>
                    <a:lstStyle/>
                    <a:p>
                      <a:pPr>
                        <a:lnSpc>
                          <a:spcPct val="107000"/>
                        </a:lnSpc>
                        <a:spcAft>
                          <a:spcPts val="800"/>
                        </a:spcAft>
                      </a:pPr>
                      <a:r>
                        <a:rPr lang="en-FI" sz="1100" kern="0">
                          <a:effectLst/>
                        </a:rPr>
                        <a:t>Gunshot</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8</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18411560"/>
                  </a:ext>
                </a:extLst>
              </a:tr>
              <a:tr h="426231">
                <a:tc>
                  <a:txBody>
                    <a:bodyPr/>
                    <a:lstStyle/>
                    <a:p>
                      <a:pPr>
                        <a:lnSpc>
                          <a:spcPct val="107000"/>
                        </a:lnSpc>
                        <a:spcAft>
                          <a:spcPts val="800"/>
                        </a:spcAft>
                      </a:pPr>
                      <a:r>
                        <a:rPr lang="en-FI" sz="1100" kern="0">
                          <a:effectLst/>
                        </a:rPr>
                        <a:t>Stab wound</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7</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8</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60427835"/>
                  </a:ext>
                </a:extLst>
              </a:tr>
              <a:tr h="426231">
                <a:tc>
                  <a:txBody>
                    <a:bodyPr/>
                    <a:lstStyle/>
                    <a:p>
                      <a:pPr>
                        <a:lnSpc>
                          <a:spcPct val="107000"/>
                        </a:lnSpc>
                        <a:spcAft>
                          <a:spcPts val="800"/>
                        </a:spcAft>
                      </a:pPr>
                      <a:r>
                        <a:rPr lang="en-FI" sz="1100" kern="0">
                          <a:effectLst/>
                        </a:rPr>
                        <a:t>Blunt weapon</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1</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4</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35572707"/>
                  </a:ext>
                </a:extLst>
              </a:tr>
              <a:tr h="426231">
                <a:tc>
                  <a:txBody>
                    <a:bodyPr/>
                    <a:lstStyle/>
                    <a:p>
                      <a:pPr>
                        <a:lnSpc>
                          <a:spcPct val="107000"/>
                        </a:lnSpc>
                        <a:spcAft>
                          <a:spcPts val="800"/>
                        </a:spcAft>
                      </a:pPr>
                      <a:r>
                        <a:rPr lang="en-FI" sz="1100" kern="0">
                          <a:effectLst/>
                        </a:rPr>
                        <a:t>Total</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83</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a:effectLst/>
                        </a:rPr>
                        <a:t>22</a:t>
                      </a:r>
                      <a:endParaRPr lang="en-FI" sz="11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r">
                        <a:lnSpc>
                          <a:spcPct val="107000"/>
                        </a:lnSpc>
                        <a:spcAft>
                          <a:spcPts val="800"/>
                        </a:spcAft>
                      </a:pPr>
                      <a:r>
                        <a:rPr lang="en-FI" sz="1100" kern="0" dirty="0">
                          <a:effectLst/>
                        </a:rPr>
                        <a:t>105</a:t>
                      </a:r>
                      <a:endParaRPr lang="en-FI" sz="11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51177313"/>
                  </a:ext>
                </a:extLst>
              </a:tr>
            </a:tbl>
          </a:graphicData>
        </a:graphic>
      </p:graphicFrame>
    </p:spTree>
    <p:extLst>
      <p:ext uri="{BB962C8B-B14F-4D97-AF65-F5344CB8AC3E}">
        <p14:creationId xmlns:p14="http://schemas.microsoft.com/office/powerpoint/2010/main" val="413108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BA8B-A8F3-DB5B-6B92-9AB63DA6AC40}"/>
              </a:ext>
            </a:extLst>
          </p:cNvPr>
          <p:cNvSpPr>
            <a:spLocks noGrp="1"/>
          </p:cNvSpPr>
          <p:nvPr>
            <p:ph type="title"/>
          </p:nvPr>
        </p:nvSpPr>
        <p:spPr/>
        <p:txBody>
          <a:bodyPr/>
          <a:lstStyle/>
          <a:p>
            <a:r>
              <a:rPr lang="en-US" dirty="0"/>
              <a:t>Causes of  Death by </a:t>
            </a:r>
            <a:r>
              <a:rPr lang="en-US" dirty="0" err="1"/>
              <a:t>postmortum</a:t>
            </a:r>
            <a:endParaRPr lang="en-FI" dirty="0"/>
          </a:p>
        </p:txBody>
      </p:sp>
      <p:sp>
        <p:nvSpPr>
          <p:cNvPr id="3" name="Content Placeholder 2">
            <a:extLst>
              <a:ext uri="{FF2B5EF4-FFF2-40B4-BE49-F238E27FC236}">
                <a16:creationId xmlns:a16="http://schemas.microsoft.com/office/drawing/2014/main" id="{336EABAB-A7E5-A7F4-DD98-47D393A72D19}"/>
              </a:ext>
            </a:extLst>
          </p:cNvPr>
          <p:cNvSpPr>
            <a:spLocks noGrp="1"/>
          </p:cNvSpPr>
          <p:nvPr>
            <p:ph idx="1"/>
          </p:nvPr>
        </p:nvSpPr>
        <p:spPr/>
        <p:txBody>
          <a:bodyPr>
            <a:normAutofit fontScale="92500" lnSpcReduction="20000"/>
          </a:bodyPr>
          <a:lstStyle/>
          <a:p>
            <a:pPr>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Cause  of  death  by postmortem Examination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The  findings of  postmortem examination  will  give important  data  on  the trend of  different major  causes of  death  in  any  country.  The  data  from  post mortem examination  was evaluated  for the  years 2015,  2016, 2021 and 2022. </a:t>
            </a: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  Show the trend  of  major cause  of  death  in theses  years.  There was no marked  decline  on  major  causes  of  death e.g.  the  Road Traffic accidents, Gunshot. The Road  Traffic  accident  is  the leading  cause of  death in all  the years evaluated.  </a:t>
            </a: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The number  of  death from RTA  in 2015,  was 63 (49%) and  in 2015,   2016, 2021 and  2022 the  number of  deaths from RTA were,   63 (49%, 60( 59)%, 88(57%), 60(57%) respectively. </a:t>
            </a: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 The Gunshot trend  in the  years  2015, 2016, 2021 and  2022 were,  15(11.7%),  10(7%), 7(3.7%),  8(7.6%) respectively. </a:t>
            </a:r>
          </a:p>
          <a:p>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endParaRPr lang="en-FI" dirty="0"/>
          </a:p>
        </p:txBody>
      </p:sp>
    </p:spTree>
    <p:extLst>
      <p:ext uri="{BB962C8B-B14F-4D97-AF65-F5344CB8AC3E}">
        <p14:creationId xmlns:p14="http://schemas.microsoft.com/office/powerpoint/2010/main" val="145810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DE19-C6C1-7C2B-9404-18E15BD2508D}"/>
              </a:ext>
            </a:extLst>
          </p:cNvPr>
          <p:cNvSpPr>
            <a:spLocks noGrp="1"/>
          </p:cNvSpPr>
          <p:nvPr>
            <p:ph type="title"/>
          </p:nvPr>
        </p:nvSpPr>
        <p:spPr/>
        <p:txBody>
          <a:bodyPr/>
          <a:lstStyle/>
          <a:p>
            <a:r>
              <a:rPr lang="en-US" dirty="0"/>
              <a:t>Postmortem data</a:t>
            </a:r>
            <a:endParaRPr lang="en-FI" dirty="0"/>
          </a:p>
        </p:txBody>
      </p:sp>
      <p:sp>
        <p:nvSpPr>
          <p:cNvPr id="3" name="Content Placeholder 2">
            <a:extLst>
              <a:ext uri="{FF2B5EF4-FFF2-40B4-BE49-F238E27FC236}">
                <a16:creationId xmlns:a16="http://schemas.microsoft.com/office/drawing/2014/main" id="{ACE0D0F6-79D5-BEF1-8680-8D685A5618A3}"/>
              </a:ext>
            </a:extLst>
          </p:cNvPr>
          <p:cNvSpPr>
            <a:spLocks noGrp="1"/>
          </p:cNvSpPr>
          <p:nvPr>
            <p:ph idx="1"/>
          </p:nvPr>
        </p:nvSpPr>
        <p:spPr/>
        <p:txBody>
          <a:bodyPr/>
          <a:lstStyle/>
          <a:p>
            <a:r>
              <a:rPr lang="en-US" sz="1800" dirty="0">
                <a:effectLst/>
                <a:latin typeface="Calibri" panose="020F0502020204030204" pitchFamily="34" charset="0"/>
                <a:ea typeface="PMingLiU" panose="02020500000000000000" pitchFamily="18" charset="-120"/>
                <a:cs typeface="Times New Roman" panose="02020603050405020304" pitchFamily="18" charset="0"/>
              </a:rPr>
              <a:t>The there is no decline  in the  number of deaths  from  RTA, Gun shot cases  also is still there is no major decline as the number  of postmortem case  are  high in some of the years.  </a:t>
            </a: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Homicide cases from  stab wound  and Blunt  weapon injuries  are  compiled  under HC .</a:t>
            </a: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 The  HC  cases of the years  2015, 2016, 2021,2922, are  21(18.8%), 23(17%), 24(12.6%), 12(11%).  </a:t>
            </a:r>
          </a:p>
          <a:p>
            <a:r>
              <a:rPr lang="en-US" sz="1800" dirty="0">
                <a:effectLst/>
                <a:latin typeface="Calibri" panose="020F0502020204030204" pitchFamily="34" charset="0"/>
                <a:ea typeface="PMingLiU" panose="02020500000000000000" pitchFamily="18" charset="-120"/>
                <a:cs typeface="Times New Roman" panose="02020603050405020304" pitchFamily="18" charset="0"/>
              </a:rPr>
              <a:t>Infanticide  is  6 cases  per  year except in the year  where  the</a:t>
            </a:r>
            <a:endParaRPr lang="en-FI" dirty="0"/>
          </a:p>
        </p:txBody>
      </p:sp>
    </p:spTree>
    <p:extLst>
      <p:ext uri="{BB962C8B-B14F-4D97-AF65-F5344CB8AC3E}">
        <p14:creationId xmlns:p14="http://schemas.microsoft.com/office/powerpoint/2010/main" val="302441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79E3-7C4C-DFB6-BEA4-97F7E6635297}"/>
              </a:ext>
            </a:extLst>
          </p:cNvPr>
          <p:cNvSpPr>
            <a:spLocks noGrp="1"/>
          </p:cNvSpPr>
          <p:nvPr>
            <p:ph type="title"/>
          </p:nvPr>
        </p:nvSpPr>
        <p:spPr/>
        <p:txBody>
          <a:bodyPr/>
          <a:lstStyle/>
          <a:p>
            <a:r>
              <a:rPr lang="en-US" dirty="0"/>
              <a:t>Equipment, infrastructure  and  supplies </a:t>
            </a:r>
            <a:endParaRPr lang="en-FI" dirty="0"/>
          </a:p>
        </p:txBody>
      </p:sp>
      <p:sp>
        <p:nvSpPr>
          <p:cNvPr id="3" name="Content Placeholder 2">
            <a:extLst>
              <a:ext uri="{FF2B5EF4-FFF2-40B4-BE49-F238E27FC236}">
                <a16:creationId xmlns:a16="http://schemas.microsoft.com/office/drawing/2014/main" id="{90C06B25-1E1A-6004-21DB-7B5AA7FCA34A}"/>
              </a:ext>
            </a:extLst>
          </p:cNvPr>
          <p:cNvSpPr>
            <a:spLocks noGrp="1"/>
          </p:cNvSpPr>
          <p:nvPr>
            <p:ph idx="1"/>
          </p:nvPr>
        </p:nvSpPr>
        <p:spPr/>
        <p:txBody>
          <a:bodyPr/>
          <a:lstStyle/>
          <a:p>
            <a:r>
              <a:rPr lang="en-US" dirty="0"/>
              <a:t>Mortuary infrastructure  building  belong to  old  days  of the British administration. </a:t>
            </a:r>
          </a:p>
          <a:p>
            <a:r>
              <a:rPr lang="en-US" dirty="0"/>
              <a:t>Few  hospital mortuary rooms  are equipped  with mortuary refrigerators.</a:t>
            </a:r>
          </a:p>
          <a:p>
            <a:r>
              <a:rPr lang="en-US" dirty="0"/>
              <a:t>For  Autopsy examination, there is  no adequate equipment, no dissection equipment, trolley, instrument  and  furniture. </a:t>
            </a:r>
          </a:p>
          <a:p>
            <a:r>
              <a:rPr lang="en-US" dirty="0"/>
              <a:t>There  is lack of  PPE and safety measures in Autopsy rooms. </a:t>
            </a:r>
          </a:p>
          <a:p>
            <a:r>
              <a:rPr lang="en-US" dirty="0"/>
              <a:t>Risk  from infection exposure  to disease could  risk for the staff.</a:t>
            </a:r>
          </a:p>
          <a:p>
            <a:r>
              <a:rPr lang="en-US" dirty="0"/>
              <a:t>Lack of qualified staff.   </a:t>
            </a:r>
            <a:endParaRPr lang="en-FI" dirty="0"/>
          </a:p>
        </p:txBody>
      </p:sp>
    </p:spTree>
    <p:extLst>
      <p:ext uri="{BB962C8B-B14F-4D97-AF65-F5344CB8AC3E}">
        <p14:creationId xmlns:p14="http://schemas.microsoft.com/office/powerpoint/2010/main" val="117525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C3F7-F2FC-747F-5010-4902C71C48EC}"/>
              </a:ext>
            </a:extLst>
          </p:cNvPr>
          <p:cNvSpPr>
            <a:spLocks noGrp="1"/>
          </p:cNvSpPr>
          <p:nvPr>
            <p:ph type="title"/>
          </p:nvPr>
        </p:nvSpPr>
        <p:spPr/>
        <p:txBody>
          <a:bodyPr/>
          <a:lstStyle/>
          <a:p>
            <a:r>
              <a:rPr lang="en-US" dirty="0"/>
              <a:t>Ethics </a:t>
            </a:r>
            <a:endParaRPr lang="en-FI" dirty="0"/>
          </a:p>
        </p:txBody>
      </p:sp>
      <p:sp>
        <p:nvSpPr>
          <p:cNvPr id="3" name="Content Placeholder 2">
            <a:extLst>
              <a:ext uri="{FF2B5EF4-FFF2-40B4-BE49-F238E27FC236}">
                <a16:creationId xmlns:a16="http://schemas.microsoft.com/office/drawing/2014/main" id="{947CE45B-8023-03BC-E8D3-0A8DDA45FDB0}"/>
              </a:ext>
            </a:extLst>
          </p:cNvPr>
          <p:cNvSpPr>
            <a:spLocks noGrp="1"/>
          </p:cNvSpPr>
          <p:nvPr>
            <p:ph idx="1"/>
          </p:nvPr>
        </p:nvSpPr>
        <p:spPr/>
        <p:txBody>
          <a:bodyPr>
            <a:normAutofit/>
          </a:bodyPr>
          <a:lstStyle/>
          <a:p>
            <a:r>
              <a:rPr lang="en-US" dirty="0"/>
              <a:t>For  autopsy  the  Forensic  doctor  and staff  should  adhere to ethical issues  for making  the Autopsy.</a:t>
            </a:r>
          </a:p>
          <a:p>
            <a:r>
              <a:rPr lang="en-US" dirty="0"/>
              <a:t>There  should  a legal  request  from  legal office or a court.</a:t>
            </a:r>
          </a:p>
          <a:p>
            <a:r>
              <a:rPr lang="en-US" dirty="0"/>
              <a:t>A consent  must  received  from  family or relatives  of   Deceased.</a:t>
            </a:r>
          </a:p>
          <a:p>
            <a:r>
              <a:rPr lang="en-US" dirty="0"/>
              <a:t>Any part  of tissues or organs of  dead used  for  histological examination should  informed  and  be used  by the permit  of family.</a:t>
            </a:r>
          </a:p>
          <a:p>
            <a:r>
              <a:rPr lang="en-US" dirty="0"/>
              <a:t>The examiner should be prudent and should  only any tissues or  organs  adherent to necessity for  examination. </a:t>
            </a:r>
          </a:p>
          <a:p>
            <a:r>
              <a:rPr lang="en-US" dirty="0"/>
              <a:t>Professional secret  should kept by examiners and  should not expose and  confidential information  to </a:t>
            </a:r>
            <a:r>
              <a:rPr lang="en-US"/>
              <a:t>other people.</a:t>
            </a:r>
            <a:endParaRPr lang="en-FI" dirty="0"/>
          </a:p>
        </p:txBody>
      </p:sp>
    </p:spTree>
    <p:extLst>
      <p:ext uri="{BB962C8B-B14F-4D97-AF65-F5344CB8AC3E}">
        <p14:creationId xmlns:p14="http://schemas.microsoft.com/office/powerpoint/2010/main" val="59279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239C-7A51-0CB9-880E-781E5F5269BA}"/>
              </a:ext>
            </a:extLst>
          </p:cNvPr>
          <p:cNvSpPr>
            <a:spLocks noGrp="1"/>
          </p:cNvSpPr>
          <p:nvPr>
            <p:ph type="title"/>
          </p:nvPr>
        </p:nvSpPr>
        <p:spPr/>
        <p:txBody>
          <a:bodyPr/>
          <a:lstStyle/>
          <a:p>
            <a:r>
              <a:rPr lang="en-GB" dirty="0"/>
              <a:t>Forensic  Medicine Background</a:t>
            </a:r>
            <a:endParaRPr lang="en-FI" dirty="0"/>
          </a:p>
        </p:txBody>
      </p:sp>
      <p:sp>
        <p:nvSpPr>
          <p:cNvPr id="3" name="Content Placeholder 2">
            <a:extLst>
              <a:ext uri="{FF2B5EF4-FFF2-40B4-BE49-F238E27FC236}">
                <a16:creationId xmlns:a16="http://schemas.microsoft.com/office/drawing/2014/main" id="{57207DB2-1FD2-4C2A-02EB-B5D2DC25792E}"/>
              </a:ext>
            </a:extLst>
          </p:cNvPr>
          <p:cNvSpPr>
            <a:spLocks noGrp="1"/>
          </p:cNvSpPr>
          <p:nvPr>
            <p:ph idx="1"/>
          </p:nvPr>
        </p:nvSpPr>
        <p:spPr/>
        <p:txBody>
          <a:bodyPr>
            <a:normAutofit lnSpcReduction="10000"/>
          </a:bodyPr>
          <a:lstStyle/>
          <a:p>
            <a:pPr>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Back  ground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Forensic Medicine and  Medical jurisprudence  are  used in the  practice of law  and medicine.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These  two terms are not  synonymous.</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Forensic medicine which is also know  us Legal Medicine relates to the application of medical knowledge for  the dispensation of  justice in a court of law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This  subject teaches  man how to apply medical  Knowledge in solving  and  clarifying legal problems or issues.</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800"/>
              </a:spcAft>
              <a:buFont typeface="+mj-lt"/>
              <a:buAutoNum type="arabicPeriod"/>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This necessities, examination of  victims accused persons, complainants, defendants,  respondents, and different  exhibits  by medical expert in  relation to some criminal  or civil case.</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FI" dirty="0"/>
          </a:p>
        </p:txBody>
      </p:sp>
    </p:spTree>
    <p:extLst>
      <p:ext uri="{BB962C8B-B14F-4D97-AF65-F5344CB8AC3E}">
        <p14:creationId xmlns:p14="http://schemas.microsoft.com/office/powerpoint/2010/main" val="49525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4D5248-41C5-361E-017C-D649EB4FC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480" y="233082"/>
            <a:ext cx="8821254" cy="6194612"/>
          </a:xfrm>
          <a:prstGeom prst="rect">
            <a:avLst/>
          </a:prstGeom>
          <a:ln>
            <a:noFill/>
          </a:ln>
          <a:effectLst>
            <a:softEdge rad="112500"/>
          </a:effectLst>
        </p:spPr>
      </p:pic>
    </p:spTree>
    <p:extLst>
      <p:ext uri="{BB962C8B-B14F-4D97-AF65-F5344CB8AC3E}">
        <p14:creationId xmlns:p14="http://schemas.microsoft.com/office/powerpoint/2010/main" val="2254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C513-611C-D5EF-1C46-B0A5E350893D}"/>
              </a:ext>
            </a:extLst>
          </p:cNvPr>
          <p:cNvSpPr>
            <a:spLocks noGrp="1"/>
          </p:cNvSpPr>
          <p:nvPr>
            <p:ph type="title"/>
          </p:nvPr>
        </p:nvSpPr>
        <p:spPr/>
        <p:txBody>
          <a:bodyPr/>
          <a:lstStyle/>
          <a:p>
            <a:r>
              <a:rPr lang="en-GB" dirty="0"/>
              <a:t> Background</a:t>
            </a:r>
            <a:endParaRPr lang="en-FI" dirty="0"/>
          </a:p>
        </p:txBody>
      </p:sp>
      <p:sp>
        <p:nvSpPr>
          <p:cNvPr id="3" name="Content Placeholder 2">
            <a:extLst>
              <a:ext uri="{FF2B5EF4-FFF2-40B4-BE49-F238E27FC236}">
                <a16:creationId xmlns:a16="http://schemas.microsoft.com/office/drawing/2014/main" id="{26FBE5AB-5821-0AAE-1EE2-CE13C2CE0BF1}"/>
              </a:ext>
            </a:extLst>
          </p:cNvPr>
          <p:cNvSpPr>
            <a:spLocks noGrp="1"/>
          </p:cNvSpPr>
          <p:nvPr>
            <p:ph idx="1"/>
          </p:nvPr>
        </p:nvSpPr>
        <p:spPr/>
        <p:txBody>
          <a:bodyPr/>
          <a:lstStyle/>
          <a:p>
            <a:pPr>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Medical  Jurisprudence means Legal  aspects of  practice of Medicine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lvl="0">
              <a:lnSpc>
                <a:spcPct val="107000"/>
              </a:lnSpc>
              <a:buFont typeface="Wingdings" panose="05000000000000000000" pitchFamily="2" charset="2"/>
              <a:buChar char="§"/>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Practice  of medicine involves certain  risks to the  society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lvl="0">
              <a:lnSpc>
                <a:spcPct val="107000"/>
              </a:lnSpc>
              <a:buFont typeface="Wingdings" panose="05000000000000000000" pitchFamily="2" charset="2"/>
              <a:buChar char="§"/>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If the medical practitioner is negligent towards his patients  or uses his practice in unlawful or unethical way.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lvl="0">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Practice of Medicine is  guided by some  codes, ethics and legislation which we  learn from medical Jurisprudence.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FI" dirty="0"/>
          </a:p>
        </p:txBody>
      </p:sp>
    </p:spTree>
    <p:extLst>
      <p:ext uri="{BB962C8B-B14F-4D97-AF65-F5344CB8AC3E}">
        <p14:creationId xmlns:p14="http://schemas.microsoft.com/office/powerpoint/2010/main" val="200108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7B7C-9252-2564-53D1-9435755BA872}"/>
              </a:ext>
            </a:extLst>
          </p:cNvPr>
          <p:cNvSpPr>
            <a:spLocks noGrp="1"/>
          </p:cNvSpPr>
          <p:nvPr>
            <p:ph type="title"/>
          </p:nvPr>
        </p:nvSpPr>
        <p:spPr/>
        <p:txBody>
          <a:bodyPr/>
          <a:lstStyle/>
          <a:p>
            <a:r>
              <a:rPr lang="en-US" dirty="0"/>
              <a:t>History</a:t>
            </a:r>
            <a:endParaRPr lang="en-FI" dirty="0"/>
          </a:p>
        </p:txBody>
      </p:sp>
      <p:sp>
        <p:nvSpPr>
          <p:cNvPr id="3" name="Content Placeholder 2">
            <a:extLst>
              <a:ext uri="{FF2B5EF4-FFF2-40B4-BE49-F238E27FC236}">
                <a16:creationId xmlns:a16="http://schemas.microsoft.com/office/drawing/2014/main" id="{9BE4516E-7EDE-B3A0-A487-CDF4250D1E51}"/>
              </a:ext>
            </a:extLst>
          </p:cNvPr>
          <p:cNvSpPr>
            <a:spLocks noGrp="1"/>
          </p:cNvSpPr>
          <p:nvPr>
            <p:ph idx="1"/>
          </p:nvPr>
        </p:nvSpPr>
        <p:spPr/>
        <p:txBody>
          <a:bodyPr>
            <a:normAutofit fontScale="32500" lnSpcReduction="20000"/>
          </a:bodyPr>
          <a:lstStyle/>
          <a:p>
            <a:pPr marL="30480">
              <a:lnSpc>
                <a:spcPct val="107000"/>
              </a:lnSpc>
              <a:spcAft>
                <a:spcPts val="800"/>
              </a:spcAft>
            </a:pP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History of  forensic Medicine </a:t>
            </a:r>
            <a:endParaRPr lang="en-FI" sz="37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In the present days  all over the world dispensation of  justice through legal system has become much dependent on the medical science</a:t>
            </a:r>
            <a:r>
              <a:rPr lang="en-US" sz="3000" kern="100" dirty="0">
                <a:effectLst/>
                <a:latin typeface="Calibri" panose="020F0502020204030204" pitchFamily="34" charset="0"/>
                <a:ea typeface="PMingLiU" panose="02020500000000000000" pitchFamily="18" charset="-120"/>
                <a:cs typeface="Times New Roman" panose="02020603050405020304" pitchFamily="18" charset="0"/>
              </a:rPr>
              <a:t> </a:t>
            </a:r>
            <a:endParaRPr lang="en-FI" sz="30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Law-Medicine relations     is traced  as  early 400-3000 BC. In Egypt to around 3000 BC the chief  physician used to be the chief justice  too.</a:t>
            </a:r>
            <a:endParaRPr lang="en-FI" sz="37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Hippocrates talked  about medical ethics  and  wound and  fatality. In ancient Persia induced  abortion was considered  as  a serious offence.</a:t>
            </a:r>
            <a:endParaRPr lang="en-FI" sz="37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In 5</a:t>
            </a:r>
            <a:r>
              <a:rPr lang="en-US" sz="3700" kern="100" baseline="30000" dirty="0">
                <a:effectLst/>
                <a:latin typeface="Calibri" panose="020F0502020204030204" pitchFamily="34" charset="0"/>
                <a:ea typeface="PMingLiU" panose="02020500000000000000" pitchFamily="18" charset="-120"/>
                <a:cs typeface="Times New Roman" panose="02020603050405020304" pitchFamily="18" charset="0"/>
              </a:rPr>
              <a:t>th</a:t>
            </a: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 and  6</a:t>
            </a:r>
            <a:r>
              <a:rPr lang="en-US" sz="3700" kern="100" baseline="30000" dirty="0">
                <a:effectLst/>
                <a:latin typeface="Calibri" panose="020F0502020204030204" pitchFamily="34" charset="0"/>
                <a:ea typeface="PMingLiU" panose="02020500000000000000" pitchFamily="18" charset="-120"/>
                <a:cs typeface="Times New Roman" panose="02020603050405020304" pitchFamily="18" charset="0"/>
              </a:rPr>
              <a:t>th</a:t>
            </a: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 century  Italy and  France showed  much  progress in the  use of medical knowledge for legal porpoises.</a:t>
            </a:r>
            <a:endParaRPr lang="en-FI" sz="37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During  19</a:t>
            </a:r>
            <a:r>
              <a:rPr lang="en-US" sz="3700" kern="100" baseline="30000" dirty="0">
                <a:effectLst/>
                <a:latin typeface="Calibri" panose="020F0502020204030204" pitchFamily="34" charset="0"/>
                <a:ea typeface="PMingLiU" panose="02020500000000000000" pitchFamily="18" charset="-120"/>
                <a:cs typeface="Times New Roman" panose="02020603050405020304" pitchFamily="18" charset="0"/>
              </a:rPr>
              <a:t>th</a:t>
            </a: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 century the Europeans and  the USA  had pioneers in many fields  of forensic medicine, Tardieu, John Pagan, Jon Glaister, A:M: Hamilton ,Gonzales, Vance, and Halpern</a:t>
            </a:r>
            <a:endParaRPr lang="en-FI" sz="37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3700" kern="100" dirty="0">
                <a:effectLst/>
                <a:latin typeface="Calibri" panose="020F0502020204030204" pitchFamily="34" charset="0"/>
                <a:ea typeface="PMingLiU" panose="02020500000000000000" pitchFamily="18" charset="-120"/>
                <a:cs typeface="Times New Roman" panose="02020603050405020304" pitchFamily="18" charset="0"/>
              </a:rPr>
              <a:t>Islamic  Sharia, defines  the Dia  for  injuries,  and  homicide dia.  The Islamic  scholars  evaluate   juries and calculate the cost  in Camel  value</a:t>
            </a:r>
            <a:r>
              <a:rPr lang="en-US" sz="3000" kern="100" dirty="0">
                <a:effectLst/>
                <a:latin typeface="Calibri" panose="020F0502020204030204" pitchFamily="34" charset="0"/>
                <a:ea typeface="PMingLiU" panose="02020500000000000000" pitchFamily="18" charset="-120"/>
                <a:cs typeface="Times New Roman" panose="02020603050405020304" pitchFamily="18" charset="0"/>
              </a:rPr>
              <a:t>. </a:t>
            </a:r>
            <a:endParaRPr lang="en-FI" sz="3000" kern="1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FI" dirty="0"/>
          </a:p>
        </p:txBody>
      </p:sp>
    </p:spTree>
    <p:extLst>
      <p:ext uri="{BB962C8B-B14F-4D97-AF65-F5344CB8AC3E}">
        <p14:creationId xmlns:p14="http://schemas.microsoft.com/office/powerpoint/2010/main" val="421921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D038-C1BF-609B-1348-F95FAFC62C69}"/>
              </a:ext>
            </a:extLst>
          </p:cNvPr>
          <p:cNvSpPr>
            <a:spLocks noGrp="1"/>
          </p:cNvSpPr>
          <p:nvPr>
            <p:ph type="title"/>
          </p:nvPr>
        </p:nvSpPr>
        <p:spPr/>
        <p:txBody>
          <a:bodyPr/>
          <a:lstStyle/>
          <a:p>
            <a:r>
              <a:rPr lang="en-GB" dirty="0"/>
              <a:t>Forensic  in the Somaliland  settings </a:t>
            </a:r>
            <a:endParaRPr lang="en-FI" dirty="0"/>
          </a:p>
        </p:txBody>
      </p:sp>
      <p:sp>
        <p:nvSpPr>
          <p:cNvPr id="3" name="Content Placeholder 2">
            <a:extLst>
              <a:ext uri="{FF2B5EF4-FFF2-40B4-BE49-F238E27FC236}">
                <a16:creationId xmlns:a16="http://schemas.microsoft.com/office/drawing/2014/main" id="{CC9CC931-D17A-4D2C-D8D8-24962607095D}"/>
              </a:ext>
            </a:extLst>
          </p:cNvPr>
          <p:cNvSpPr>
            <a:spLocks noGrp="1"/>
          </p:cNvSpPr>
          <p:nvPr>
            <p:ph idx="1"/>
          </p:nvPr>
        </p:nvSpPr>
        <p:spPr/>
        <p:txBody>
          <a:bodyPr>
            <a:normAutofit fontScale="77500" lnSpcReduction="20000"/>
          </a:bodyPr>
          <a:lstStyle/>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Forensic  in Somaliland setting</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earliest  forensic  doctors  were  the FRADIN  (the traditional  Orthopedic surgeon, They use  to reduce  fractures and  to also  to make incision to the skill to remove  derepressed skill bones and to remove  brain hematoma.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If  somebody  inflicts  an injury  to another  person it was solved in the  traditional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Xeer</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and the  person who  is  responsible  will pay  the cost  of  traditional  doctor  and  also to be responsible  for  food and care of the  injured person. The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Qaadi</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will  evaluate the wound  when it is  healed  and  decide  how  many camels  to be  paid  to  complainant.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British  Administration   has  introduce  the first  legal  acts  to Somaliland  including medico-legal  issues.</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first  Somaliland  Protectorate  Ordinances and  Regulations  Vol.1 was introduced  from 1900 to  1906. In this  Ordinance  the  Death and  Births Registration was introduce  in all  the districts of  Somaliland  Protectorate.   Law  Restricted  the  sale  of Alcohol to the local people and also the import  of  Alcohol  to  British Somaliland</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FI" dirty="0"/>
          </a:p>
        </p:txBody>
      </p:sp>
    </p:spTree>
    <p:extLst>
      <p:ext uri="{BB962C8B-B14F-4D97-AF65-F5344CB8AC3E}">
        <p14:creationId xmlns:p14="http://schemas.microsoft.com/office/powerpoint/2010/main" val="43379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A052-BCEE-1A67-DF68-0D735622EE75}"/>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5AB969A5-73C3-8D89-9000-456E6EF9A69E}"/>
              </a:ext>
            </a:extLst>
          </p:cNvPr>
          <p:cNvSpPr>
            <a:spLocks noGrp="1"/>
          </p:cNvSpPr>
          <p:nvPr>
            <p:ph idx="1"/>
          </p:nvPr>
        </p:nvSpPr>
        <p:spPr/>
        <p:txBody>
          <a:bodyPr/>
          <a:lstStyle/>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In 1935  update  Ordinance   restrict  the  use  of narcotics  and a list  of  restricted drugs  were  introduced.</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After  second  world  war the British  were more involved  to improve the health care system and also  the basic education in Somaliland and  modern hospital were  built in all districts and  mortuary rooms  were introduced.  Form these  days  forensic  Medicine  was  introduced in the Somaliland  Health services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FI" dirty="0"/>
          </a:p>
        </p:txBody>
      </p:sp>
    </p:spTree>
    <p:extLst>
      <p:ext uri="{BB962C8B-B14F-4D97-AF65-F5344CB8AC3E}">
        <p14:creationId xmlns:p14="http://schemas.microsoft.com/office/powerpoint/2010/main" val="134163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DB67-15C3-7BD9-E510-DC8850BBFE17}"/>
              </a:ext>
            </a:extLst>
          </p:cNvPr>
          <p:cNvSpPr>
            <a:spLocks noGrp="1"/>
          </p:cNvSpPr>
          <p:nvPr>
            <p:ph type="title"/>
          </p:nvPr>
        </p:nvSpPr>
        <p:spPr/>
        <p:txBody>
          <a:bodyPr/>
          <a:lstStyle/>
          <a:p>
            <a:r>
              <a:rPr lang="en-GB" dirty="0"/>
              <a:t>Mass graves  of  Hargeisa and  Genocide Of  the Military Regime of  Somalia  1988</a:t>
            </a:r>
            <a:endParaRPr lang="en-FI" dirty="0"/>
          </a:p>
        </p:txBody>
      </p:sp>
      <p:sp>
        <p:nvSpPr>
          <p:cNvPr id="3" name="Content Placeholder 2">
            <a:extLst>
              <a:ext uri="{FF2B5EF4-FFF2-40B4-BE49-F238E27FC236}">
                <a16:creationId xmlns:a16="http://schemas.microsoft.com/office/drawing/2014/main" id="{DBBAF3E6-36C7-A5B1-BD1A-596ACC6760B6}"/>
              </a:ext>
            </a:extLst>
          </p:cNvPr>
          <p:cNvSpPr>
            <a:spLocks noGrp="1"/>
          </p:cNvSpPr>
          <p:nvPr>
            <p:ph idx="1"/>
          </p:nvPr>
        </p:nvSpPr>
        <p:spPr/>
        <p:txBody>
          <a:bodyPr/>
          <a:lstStyle/>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In Somaliland  there  was  a major  event  of  After  end  the 1988  civil war.  The people  of  Somaliland  returned  to country  but  they found the city destroyed  and  their  houses  looted. Building  were without  roofs, doors and windows but  worst  was the discovery of mass  grave. In Hargeisa mass  graves  were  in three  sites. All  in south of the city and  sites  were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Badhka</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Near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Birjees</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military camp  8 site was  know  as  the milk Factory  sit and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Malko</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a:t>
            </a:r>
            <a:r>
              <a:rPr lang="en-US" sz="1800" kern="100" dirty="0" err="1">
                <a:effectLst/>
                <a:latin typeface="Calibri" panose="020F0502020204030204" pitchFamily="34" charset="0"/>
                <a:ea typeface="PMingLiU" panose="02020500000000000000" pitchFamily="18" charset="-120"/>
                <a:cs typeface="Times New Roman" panose="02020603050405020304" pitchFamily="18" charset="0"/>
              </a:rPr>
              <a:t>Durduro</a:t>
            </a: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 The mass  graves were the  major  evidence  of  genocide  which  the  authorities  of  Somalia Military regime  were  responsible.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Issue  of the  mass graved got  international concern and  the office  of the United nations  High commissioner  for human rights  sent a team of Forensic  anthropologists. The team were from an international organization *the  Physician  for  Human rights PHR.</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FI" dirty="0"/>
          </a:p>
        </p:txBody>
      </p:sp>
    </p:spTree>
    <p:extLst>
      <p:ext uri="{BB962C8B-B14F-4D97-AF65-F5344CB8AC3E}">
        <p14:creationId xmlns:p14="http://schemas.microsoft.com/office/powerpoint/2010/main" val="100136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71F3-0AFE-E866-AD9D-0432D232FD30}"/>
              </a:ext>
            </a:extLst>
          </p:cNvPr>
          <p:cNvSpPr>
            <a:spLocks noGrp="1"/>
          </p:cNvSpPr>
          <p:nvPr>
            <p:ph type="title"/>
          </p:nvPr>
        </p:nvSpPr>
        <p:spPr/>
        <p:txBody>
          <a:bodyPr/>
          <a:lstStyle/>
          <a:p>
            <a:r>
              <a:rPr lang="en-GB" dirty="0"/>
              <a:t>The Genocide and the mass  graves of Hargeisa</a:t>
            </a:r>
            <a:endParaRPr lang="en-FI" dirty="0"/>
          </a:p>
        </p:txBody>
      </p:sp>
      <p:sp>
        <p:nvSpPr>
          <p:cNvPr id="3" name="Content Placeholder 2">
            <a:extLst>
              <a:ext uri="{FF2B5EF4-FFF2-40B4-BE49-F238E27FC236}">
                <a16:creationId xmlns:a16="http://schemas.microsoft.com/office/drawing/2014/main" id="{52BD6B94-BABB-F743-B55D-62837847E2CA}"/>
              </a:ext>
            </a:extLst>
          </p:cNvPr>
          <p:cNvSpPr>
            <a:spLocks noGrp="1"/>
          </p:cNvSpPr>
          <p:nvPr>
            <p:ph idx="1"/>
          </p:nvPr>
        </p:nvSpPr>
        <p:spPr/>
        <p:txBody>
          <a:bodyPr/>
          <a:lstStyle/>
          <a:p>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team examined  92 t0 116 graves and in their  report     made  clear , the  people died  from traumatic  injuries,  they were  wearing their cloths and  they were tide  with ropes  in groups. The  graves  were  dig  with earth moving  machines , bulldozers and excavators. Somaliland  doctors  participated  from  forensic examinations.  This  event  marks  the first  international forensic  examinations  in Somaliland.  But  still the people  who were responsible   for  the  these atrocities  and  genocide are still  at large and  the dead  are waiting for  Justice  to be  done.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FI" dirty="0"/>
          </a:p>
        </p:txBody>
      </p:sp>
    </p:spTree>
    <p:extLst>
      <p:ext uri="{BB962C8B-B14F-4D97-AF65-F5344CB8AC3E}">
        <p14:creationId xmlns:p14="http://schemas.microsoft.com/office/powerpoint/2010/main" val="387809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972F-ED69-23E7-39B3-2CAE2F008259}"/>
              </a:ext>
            </a:extLst>
          </p:cNvPr>
          <p:cNvSpPr>
            <a:spLocks noGrp="1"/>
          </p:cNvSpPr>
          <p:nvPr>
            <p:ph type="title"/>
          </p:nvPr>
        </p:nvSpPr>
        <p:spPr/>
        <p:txBody>
          <a:bodyPr/>
          <a:lstStyle/>
          <a:p>
            <a:r>
              <a:rPr lang="en-US" dirty="0"/>
              <a:t>Forensic  services  IN HGH</a:t>
            </a:r>
            <a:endParaRPr lang="en-FI" dirty="0"/>
          </a:p>
        </p:txBody>
      </p:sp>
      <p:sp>
        <p:nvSpPr>
          <p:cNvPr id="3" name="Content Placeholder 2">
            <a:extLst>
              <a:ext uri="{FF2B5EF4-FFF2-40B4-BE49-F238E27FC236}">
                <a16:creationId xmlns:a16="http://schemas.microsoft.com/office/drawing/2014/main" id="{CA779FB3-3C0E-E887-AE55-1C1A80953AE8}"/>
              </a:ext>
            </a:extLst>
          </p:cNvPr>
          <p:cNvSpPr>
            <a:spLocks noGrp="1"/>
          </p:cNvSpPr>
          <p:nvPr>
            <p:ph idx="1"/>
          </p:nvPr>
        </p:nvSpPr>
        <p:spPr/>
        <p:txBody>
          <a:bodyPr/>
          <a:lstStyle/>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forensic  examinations   at HGH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The Somaliland Penal Cod defines  that  by  law  the Attorney General is authorized  to  request forensic  examination  and  also medical  doctor  to response to any order  from the court of law  to come  jurisprudent or to  answer any  legal  issue  that  court may ask him to answer any expert  request from court.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pPr marL="30480">
              <a:lnSpc>
                <a:spcPct val="107000"/>
              </a:lnSpc>
              <a:spcAft>
                <a:spcPts val="800"/>
              </a:spcAft>
            </a:pPr>
            <a:r>
              <a:rPr lang="en-US" sz="1800" kern="100" dirty="0">
                <a:effectLst/>
                <a:latin typeface="Calibri" panose="020F0502020204030204" pitchFamily="34" charset="0"/>
                <a:ea typeface="PMingLiU" panose="02020500000000000000" pitchFamily="18" charset="-120"/>
                <a:cs typeface="Times New Roman" panose="02020603050405020304" pitchFamily="18" charset="0"/>
              </a:rPr>
              <a:t>Hargeisa Group Hospital as national  Hospital has  the obligation to  response  to any  forensic  examination request by the Attorney  General or by a court of law and  also  answer any jurisprudence in any of  national courts. </a:t>
            </a:r>
            <a:endParaRPr lang="en-FI" sz="1800" kern="1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FI" dirty="0"/>
          </a:p>
        </p:txBody>
      </p:sp>
    </p:spTree>
    <p:extLst>
      <p:ext uri="{BB962C8B-B14F-4D97-AF65-F5344CB8AC3E}">
        <p14:creationId xmlns:p14="http://schemas.microsoft.com/office/powerpoint/2010/main" val="34260382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TotalTime>
  <Words>1763</Words>
  <Application>Microsoft Office PowerPoint</Application>
  <PresentationFormat>Widescreen</PresentationFormat>
  <Paragraphs>246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Trebuchet MS</vt:lpstr>
      <vt:lpstr>Wingdings</vt:lpstr>
      <vt:lpstr>Wingdings 3</vt:lpstr>
      <vt:lpstr>Facet</vt:lpstr>
      <vt:lpstr>Forensic Medicine  Practice In Somaliland</vt:lpstr>
      <vt:lpstr>Forensic  Medicine Background</vt:lpstr>
      <vt:lpstr> Background</vt:lpstr>
      <vt:lpstr>History</vt:lpstr>
      <vt:lpstr>Forensic  in the Somaliland  settings </vt:lpstr>
      <vt:lpstr>PowerPoint Presentation</vt:lpstr>
      <vt:lpstr>Mass graves  of  Hargeisa and  Genocide Of  the Military Regime of  Somalia  1988</vt:lpstr>
      <vt:lpstr>The Genocide and the mass  graves of Hargeisa</vt:lpstr>
      <vt:lpstr>Forensic  services  IN HGH</vt:lpstr>
      <vt:lpstr>HGH Medical-Legal  services </vt:lpstr>
      <vt:lpstr>Causes of  Death by postmortem examiantion</vt:lpstr>
      <vt:lpstr>Table1. HGH Postmortem Autopsies 2015</vt:lpstr>
      <vt:lpstr>PowerPoint Presentation</vt:lpstr>
      <vt:lpstr>PowerPoint Presentation</vt:lpstr>
      <vt:lpstr>PowerPoint Presentation</vt:lpstr>
      <vt:lpstr>Causes of  Death by postmortum</vt:lpstr>
      <vt:lpstr>Postmortem data</vt:lpstr>
      <vt:lpstr>Equipment, infrastructure  and  supplies </vt:lpstr>
      <vt:lpstr>Ethics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Medicine  Practice In Somaliland</dc:title>
  <dc:creator>Ahmed Omar Askar</dc:creator>
  <cp:lastModifiedBy>Ahmed Omar Askar</cp:lastModifiedBy>
  <cp:revision>4</cp:revision>
  <dcterms:created xsi:type="dcterms:W3CDTF">2023-08-13T16:27:14Z</dcterms:created>
  <dcterms:modified xsi:type="dcterms:W3CDTF">2023-08-14T06:11:15Z</dcterms:modified>
</cp:coreProperties>
</file>