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82D02E-DFE1-4B65-9C00-D1E425913DC1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8E7470-1020-4918-A39A-4E82FF83C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Find the Best Neighborhood for Opening a Pet Service Store in Manhattan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Cindy Dong</a:t>
            </a:r>
          </a:p>
          <a:p>
            <a:r>
              <a:rPr lang="en-US" dirty="0" smtClean="0"/>
              <a:t>April 23,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6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Potential Pet Store Number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15" y="4092543"/>
            <a:ext cx="7435875" cy="2103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3208" y="1938607"/>
            <a:ext cx="7380052" cy="238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Predict number of pet stores using ridge regression on test </a:t>
            </a:r>
            <a:r>
              <a:rPr lang="en-US" dirty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Add </a:t>
            </a:r>
            <a:r>
              <a:rPr lang="en-US" dirty="0" smtClean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predicted number back to data as “Potential Pet Store”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Sort data by “</a:t>
            </a:r>
            <a:r>
              <a:rPr lang="en-US" dirty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Potential Pet Store</a:t>
            </a:r>
            <a:r>
              <a:rPr lang="en-US" dirty="0" smtClean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” in descending order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Arial" panose="020B060402020202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Choose top 5 neighborhoods as potential candidates: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       Sutton </a:t>
            </a:r>
            <a:r>
              <a:rPr lang="en-US" dirty="0"/>
              <a:t>Place, Civic center, Yorkville, Chelsea and Morningside Heights </a:t>
            </a:r>
            <a:endParaRPr lang="en-US" dirty="0">
              <a:latin typeface="Arial" panose="020B060402020202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Arial" panose="020B060402020202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13" y="2159540"/>
            <a:ext cx="5194570" cy="3550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34817" y="3017568"/>
            <a:ext cx="34628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6 is the optimal number of clustering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02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smtClean="0"/>
              <a:t>Clustering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30" y="1812774"/>
            <a:ext cx="5752070" cy="20685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1812774"/>
            <a:ext cx="5943600" cy="16122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96330" y="4104859"/>
            <a:ext cx="5943600" cy="1767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6502" y="2232514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Cluster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975" y="2081751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Cluster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6501" y="4619447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Cluster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 Single Corner Rectangle 9"/>
          <p:cNvSpPr/>
          <p:nvPr/>
        </p:nvSpPr>
        <p:spPr>
          <a:xfrm>
            <a:off x="330740" y="3521413"/>
            <a:ext cx="5917660" cy="301557"/>
          </a:xfrm>
          <a:prstGeom prst="round1Rect">
            <a:avLst/>
          </a:prstGeom>
          <a:solidFill>
            <a:srgbClr val="FFFF00">
              <a:alpha val="3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ingle Corner Rectangle 11"/>
          <p:cNvSpPr/>
          <p:nvPr/>
        </p:nvSpPr>
        <p:spPr>
          <a:xfrm>
            <a:off x="6274340" y="2526497"/>
            <a:ext cx="5917660" cy="206475"/>
          </a:xfrm>
          <a:prstGeom prst="round1Rect">
            <a:avLst/>
          </a:prstGeom>
          <a:solidFill>
            <a:srgbClr val="FFFF00">
              <a:alpha val="3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Rectangle 12"/>
          <p:cNvSpPr/>
          <p:nvPr/>
        </p:nvSpPr>
        <p:spPr>
          <a:xfrm>
            <a:off x="6248400" y="3130903"/>
            <a:ext cx="5917660" cy="206475"/>
          </a:xfrm>
          <a:prstGeom prst="round1Rect">
            <a:avLst/>
          </a:prstGeom>
          <a:solidFill>
            <a:srgbClr val="FFFF00">
              <a:alpha val="3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423263" y="5565361"/>
            <a:ext cx="5917660" cy="307338"/>
          </a:xfrm>
          <a:prstGeom prst="round1Rect">
            <a:avLst/>
          </a:prstGeom>
          <a:solidFill>
            <a:srgbClr val="FFFF00">
              <a:alpha val="39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5423" y="4065449"/>
            <a:ext cx="5016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Morningside Heights is the final choice</a:t>
            </a:r>
            <a:r>
              <a:rPr lang="en-US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Calibri" panose="020F050202020403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parks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Low </a:t>
            </a:r>
            <a:r>
              <a:rPr lang="en-US" dirty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retail rental </a:t>
            </a:r>
            <a:r>
              <a:rPr lang="en-US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Apartment rental price higher </a:t>
            </a:r>
            <a:r>
              <a:rPr lang="en-US" dirty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16" name="L-Shape 15"/>
          <p:cNvSpPr/>
          <p:nvPr/>
        </p:nvSpPr>
        <p:spPr>
          <a:xfrm rot="19716829">
            <a:off x="6537871" y="5435506"/>
            <a:ext cx="671208" cy="284097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60095"/>
          </a:xfrm>
        </p:spPr>
        <p:txBody>
          <a:bodyPr/>
          <a:lstStyle/>
          <a:p>
            <a:r>
              <a:rPr lang="en-US" dirty="0" smtClean="0"/>
              <a:t>Results Visualization</a:t>
            </a:r>
            <a:endParaRPr lang="en-US" dirty="0"/>
          </a:p>
        </p:txBody>
      </p:sp>
      <p:pic>
        <p:nvPicPr>
          <p:cNvPr id="4" name="Content Placeholder 3" descr="C:\Users\H181506\Desktop\School\Coursera\Applied_Data_Science_Capstone\week5_project_pet_store_location\Manhattan_pet_store_pick1.jp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31" y="1795727"/>
            <a:ext cx="4513437" cy="42347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493379" y="3388122"/>
            <a:ext cx="37907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Morningside Heights is the </a:t>
            </a:r>
            <a:r>
              <a:rPr lang="en-US" sz="2200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best neighborhood for opening new pet service store.</a:t>
            </a:r>
            <a:endParaRPr lang="en-US" sz="2200" dirty="0">
              <a:latin typeface="Calibri" panose="020F050202020403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</a:t>
            </a:r>
            <a:r>
              <a:rPr lang="en-US" sz="3200" dirty="0"/>
              <a:t>Mathematic tools </a:t>
            </a:r>
            <a:r>
              <a:rPr lang="en-US" sz="3200" dirty="0"/>
              <a:t>are useful but don’t only reply on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Pick the right features before running K-means clustering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Focus on features which clients really care for decision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making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464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</a:t>
            </a:r>
            <a:r>
              <a:rPr lang="en-US" sz="3200" dirty="0" smtClean="0"/>
              <a:t>Introduce Tina’s problem: pick best neighborhood for her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new pet service 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 Gathering data related to problem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 Analyze data using machine learning and K-means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clustering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 Make decision and visualize the 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38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Manhattan has 40 neighborhoods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Client Tina’s problem:</a:t>
            </a:r>
          </a:p>
          <a:p>
            <a:pPr marL="292608" lvl="1" indent="0">
              <a:buNone/>
            </a:pPr>
            <a:r>
              <a:rPr lang="en-US" sz="3400" dirty="0" smtClean="0"/>
              <a:t>Find the best neighborhood to open her new pet service store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8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Fewer pet store competitor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More parks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Lower retail rental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Higher residential rental price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695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Manhattan venue data from Foursquare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Manhattan average retail rental price from   </a:t>
            </a:r>
          </a:p>
          <a:p>
            <a:pPr marL="0" indent="0">
              <a:buNone/>
            </a:pPr>
            <a:r>
              <a:rPr lang="en-US" sz="3600" dirty="0" smtClean="0"/>
              <a:t>   rebny.com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Manhattan average apartment rental price from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rentcafe.com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853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Sorting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6682" y="1936488"/>
            <a:ext cx="106448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Group pet store related venues </a:t>
            </a:r>
            <a:r>
              <a:rPr lang="en-US" sz="2200" dirty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in the same categories </a:t>
            </a:r>
            <a:r>
              <a:rPr lang="en-US" sz="2200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and add geographic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Sort data by pet store “Competitor”(</a:t>
            </a:r>
            <a:r>
              <a:rPr lang="en-US" sz="2200" dirty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umber of existing pet stores)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First 18 neighborhoods have pet store &gt;=1</a:t>
            </a:r>
          </a:p>
          <a:p>
            <a:endParaRPr lang="en-US" sz="2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605" y="3118181"/>
            <a:ext cx="7508430" cy="30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Competitor and Other Features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06" y="1737360"/>
            <a:ext cx="3546299" cy="228257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8517" y="1737360"/>
            <a:ext cx="3966171" cy="24436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40536" y="4019932"/>
            <a:ext cx="3029805" cy="2271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0" y="4609708"/>
            <a:ext cx="5100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the first 18 neighborhoods which have pet stores, no simple linear relationship between number of pet stores and other related features.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588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634"/>
          <a:stretch/>
        </p:blipFill>
        <p:spPr>
          <a:xfrm>
            <a:off x="4429785" y="1737360"/>
            <a:ext cx="7281850" cy="797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512"/>
          <a:stretch/>
        </p:blipFill>
        <p:spPr>
          <a:xfrm>
            <a:off x="4083170" y="2908979"/>
            <a:ext cx="7789886" cy="558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879" y="4137894"/>
            <a:ext cx="7761662" cy="500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888" y="5055495"/>
            <a:ext cx="7507644" cy="508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7078" y="2069151"/>
            <a:ext cx="2060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Training data </a:t>
            </a:r>
          </a:p>
          <a:p>
            <a:r>
              <a:rPr lang="en-US" sz="2200" dirty="0" smtClean="0"/>
              <a:t>First 18 rows</a:t>
            </a:r>
          </a:p>
          <a:p>
            <a:r>
              <a:rPr lang="en-US" sz="2200" dirty="0" smtClean="0"/>
              <a:t>Pet store&gt;=1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895108" y="3887101"/>
            <a:ext cx="23921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Test </a:t>
            </a:r>
            <a:r>
              <a:rPr lang="en-US" sz="2200" dirty="0"/>
              <a:t>data </a:t>
            </a:r>
          </a:p>
          <a:p>
            <a:r>
              <a:rPr lang="en-US" sz="2200" dirty="0" smtClean="0"/>
              <a:t>Last 22 rows</a:t>
            </a:r>
            <a:endParaRPr lang="en-US" sz="2200" dirty="0"/>
          </a:p>
          <a:p>
            <a:r>
              <a:rPr lang="en-US" sz="2200" dirty="0"/>
              <a:t>Pet </a:t>
            </a:r>
            <a:r>
              <a:rPr lang="en-US" sz="2200" dirty="0" smtClean="0"/>
              <a:t>store=0</a:t>
            </a:r>
            <a:endParaRPr lang="en-US" sz="2200" dirty="0"/>
          </a:p>
        </p:txBody>
      </p:sp>
      <p:sp>
        <p:nvSpPr>
          <p:cNvPr id="11" name="Left Brace 10"/>
          <p:cNvSpPr/>
          <p:nvPr/>
        </p:nvSpPr>
        <p:spPr>
          <a:xfrm>
            <a:off x="3874416" y="2069151"/>
            <a:ext cx="442472" cy="12490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3874416" y="4222643"/>
            <a:ext cx="442472" cy="12490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28774" y="2516003"/>
            <a:ext cx="26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97983" y="2509074"/>
            <a:ext cx="26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:</a:t>
            </a:r>
            <a:endParaRPr lang="en-US" sz="2200"/>
          </a:p>
        </p:txBody>
      </p:sp>
      <p:sp>
        <p:nvSpPr>
          <p:cNvPr id="16" name="TextBox 15"/>
          <p:cNvSpPr txBox="1"/>
          <p:nvPr/>
        </p:nvSpPr>
        <p:spPr>
          <a:xfrm>
            <a:off x="10167192" y="2520639"/>
            <a:ext cx="26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:</a:t>
            </a:r>
            <a:endParaRPr lang="en-US" sz="2200"/>
          </a:p>
        </p:txBody>
      </p:sp>
      <p:sp>
        <p:nvSpPr>
          <p:cNvPr id="17" name="TextBox 16"/>
          <p:cNvSpPr txBox="1"/>
          <p:nvPr/>
        </p:nvSpPr>
        <p:spPr>
          <a:xfrm>
            <a:off x="5581174" y="4657455"/>
            <a:ext cx="26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7950383" y="4650526"/>
            <a:ext cx="26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:</a:t>
            </a:r>
            <a:endParaRPr 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10319592" y="4662091"/>
            <a:ext cx="265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:</a:t>
            </a:r>
            <a:endParaRPr lang="en-US" sz="2200"/>
          </a:p>
        </p:txBody>
      </p:sp>
      <p:sp>
        <p:nvSpPr>
          <p:cNvPr id="20" name="Rectangle 19"/>
          <p:cNvSpPr/>
          <p:nvPr/>
        </p:nvSpPr>
        <p:spPr>
          <a:xfrm>
            <a:off x="5846190" y="1527142"/>
            <a:ext cx="752573" cy="2036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79888" y="3785776"/>
            <a:ext cx="752573" cy="2036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2779" y="1497908"/>
            <a:ext cx="3626813" cy="203619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48859" y="3829090"/>
            <a:ext cx="3626813" cy="203619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06687" y="2500843"/>
            <a:ext cx="90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Y_train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3293" y="5791041"/>
            <a:ext cx="111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Y_predict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=?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60591" y="2492358"/>
            <a:ext cx="90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_train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38868" y="4674511"/>
            <a:ext cx="90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X_test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2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302" y="2949589"/>
            <a:ext cx="5721661" cy="2332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8766" y="1899959"/>
            <a:ext cx="78111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Normalize </a:t>
            </a:r>
            <a:r>
              <a:rPr lang="en-US" sz="2200" dirty="0" err="1" smtClean="0"/>
              <a:t>x_train</a:t>
            </a:r>
            <a:r>
              <a:rPr lang="en-US" sz="2200" dirty="0" smtClean="0"/>
              <a:t> and </a:t>
            </a:r>
            <a:r>
              <a:rPr lang="en-US" sz="2200" dirty="0" err="1" smtClean="0"/>
              <a:t>x_test</a:t>
            </a:r>
            <a:r>
              <a:rPr lang="en-US" sz="2200" dirty="0" smtClean="0"/>
              <a:t> by column max so each feature has similar weight in the model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451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490256"/>
              </p:ext>
            </p:extLst>
          </p:nvPr>
        </p:nvGraphicFramePr>
        <p:xfrm>
          <a:off x="1998220" y="1915647"/>
          <a:ext cx="8256519" cy="182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73">
                  <a:extLst>
                    <a:ext uri="{9D8B030D-6E8A-4147-A177-3AD203B41FA5}">
                      <a16:colId xmlns:a16="http://schemas.microsoft.com/office/drawing/2014/main" val="2240691204"/>
                    </a:ext>
                  </a:extLst>
                </a:gridCol>
                <a:gridCol w="2752173">
                  <a:extLst>
                    <a:ext uri="{9D8B030D-6E8A-4147-A177-3AD203B41FA5}">
                      <a16:colId xmlns:a16="http://schemas.microsoft.com/office/drawing/2014/main" val="35495187"/>
                    </a:ext>
                  </a:extLst>
                </a:gridCol>
                <a:gridCol w="2752173">
                  <a:extLst>
                    <a:ext uri="{9D8B030D-6E8A-4147-A177-3AD203B41FA5}">
                      <a16:colId xmlns:a16="http://schemas.microsoft.com/office/drawing/2014/main" val="3404087386"/>
                    </a:ext>
                  </a:extLst>
                </a:gridCol>
              </a:tblGrid>
              <a:tr h="60702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 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408393"/>
                  </a:ext>
                </a:extLst>
              </a:tr>
              <a:tr h="607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857735"/>
                  </a:ext>
                </a:extLst>
              </a:tr>
              <a:tr h="607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999923"/>
                  </a:ext>
                </a:extLst>
              </a:tr>
            </a:tbl>
          </a:graphicData>
        </a:graphic>
      </p:graphicFrame>
      <p:sp>
        <p:nvSpPr>
          <p:cNvPr id="8" name="L-Shape 7"/>
          <p:cNvSpPr/>
          <p:nvPr/>
        </p:nvSpPr>
        <p:spPr>
          <a:xfrm rot="19716829">
            <a:off x="1122153" y="3219504"/>
            <a:ext cx="671208" cy="284097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014737" y="4075887"/>
            <a:ext cx="3551434" cy="193128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334655" y="3995443"/>
            <a:ext cx="3278221" cy="20921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6207" y="4418527"/>
            <a:ext cx="2423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dirty="0">
                <a:solidFill>
                  <a:schemeClr val="dk1"/>
                </a:solidFill>
              </a:rPr>
              <a:t>Ridge </a:t>
            </a:r>
            <a:r>
              <a:rPr lang="en-US" dirty="0" smtClean="0">
                <a:solidFill>
                  <a:schemeClr val="dk1"/>
                </a:solidFill>
              </a:rPr>
              <a:t>Regression model</a:t>
            </a:r>
          </a:p>
          <a:p>
            <a:pPr lvl="0" algn="ctr" defTabSz="914400">
              <a:defRPr/>
            </a:pPr>
            <a:r>
              <a:rPr lang="en-US" dirty="0" smtClean="0">
                <a:solidFill>
                  <a:schemeClr val="dk1"/>
                </a:solidFill>
              </a:rPr>
              <a:t>fits training data well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01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408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DengXian</vt:lpstr>
      <vt:lpstr>Arial</vt:lpstr>
      <vt:lpstr>Calibri</vt:lpstr>
      <vt:lpstr>Calibri Light</vt:lpstr>
      <vt:lpstr>Symbol</vt:lpstr>
      <vt:lpstr>Times New Roman</vt:lpstr>
      <vt:lpstr>Wingdings</vt:lpstr>
      <vt:lpstr>Retrospect</vt:lpstr>
      <vt:lpstr>Find the Best Neighborhood for Opening a Pet Service Store in Manhattan </vt:lpstr>
      <vt:lpstr>Introduction</vt:lpstr>
      <vt:lpstr>Client’s Requirement</vt:lpstr>
      <vt:lpstr>Data Gathering</vt:lpstr>
      <vt:lpstr>Data Cleaning and Sorting</vt:lpstr>
      <vt:lpstr>Relationship between Competitor and Other Features </vt:lpstr>
      <vt:lpstr>Data Splitting</vt:lpstr>
      <vt:lpstr>Data Normalization</vt:lpstr>
      <vt:lpstr>Machine learning</vt:lpstr>
      <vt:lpstr>Predict Potential Pet Store Number</vt:lpstr>
      <vt:lpstr>K-means Clustering</vt:lpstr>
      <vt:lpstr>K-means Clustering Results</vt:lpstr>
      <vt:lpstr>Results Visualization</vt:lpstr>
      <vt:lpstr>Discussion</vt:lpstr>
      <vt:lpstr>Conclusion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Best Neighborhood for Opening a Pet Service Store in Manhattan </dc:title>
  <dc:creator>Cindy Dong</dc:creator>
  <cp:lastModifiedBy>Cindy Dong</cp:lastModifiedBy>
  <cp:revision>18</cp:revision>
  <dcterms:created xsi:type="dcterms:W3CDTF">2020-04-24T03:38:09Z</dcterms:created>
  <dcterms:modified xsi:type="dcterms:W3CDTF">2020-04-24T05:01:15Z</dcterms:modified>
</cp:coreProperties>
</file>