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56" r:id="rId2"/>
    <p:sldId id="264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388" y="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6CECC8-DE7D-417A-AD64-8245735D84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8A22355-EAC4-4A83-A91E-BD47A3B435D5}">
      <dgm:prSet phldrT="[Text]"/>
      <dgm:spPr/>
      <dgm:t>
        <a:bodyPr/>
        <a:lstStyle/>
        <a:p>
          <a:r>
            <a:rPr lang="de-AT" dirty="0"/>
            <a:t>pre-processing</a:t>
          </a:r>
          <a:endParaRPr lang="LID4096" dirty="0"/>
        </a:p>
      </dgm:t>
    </dgm:pt>
    <dgm:pt modelId="{E50ED93A-D7BC-4170-AF69-4DD462153801}" type="parTrans" cxnId="{9FF4637D-B439-427D-AA34-066A37C0FC98}">
      <dgm:prSet/>
      <dgm:spPr/>
      <dgm:t>
        <a:bodyPr/>
        <a:lstStyle/>
        <a:p>
          <a:endParaRPr lang="LID4096"/>
        </a:p>
      </dgm:t>
    </dgm:pt>
    <dgm:pt modelId="{D2A68AD1-22CE-444D-81A6-12D6FA6D89BD}" type="sibTrans" cxnId="{9FF4637D-B439-427D-AA34-066A37C0FC98}">
      <dgm:prSet/>
      <dgm:spPr/>
      <dgm:t>
        <a:bodyPr/>
        <a:lstStyle/>
        <a:p>
          <a:endParaRPr lang="LID4096"/>
        </a:p>
      </dgm:t>
    </dgm:pt>
    <dgm:pt modelId="{4486975E-29C5-434A-A5CF-37BA8711260D}">
      <dgm:prSet phldrT="[Text]"/>
      <dgm:spPr/>
      <dgm:t>
        <a:bodyPr/>
        <a:lstStyle/>
        <a:p>
          <a:r>
            <a:rPr lang="de-AT" dirty="0"/>
            <a:t>tracking</a:t>
          </a:r>
          <a:endParaRPr lang="LID4096" dirty="0"/>
        </a:p>
      </dgm:t>
    </dgm:pt>
    <dgm:pt modelId="{90DF3E4E-3CF0-48DD-AF30-BD5D6D727CEF}" type="parTrans" cxnId="{0E95195D-99D7-4125-A120-71459D9C66A3}">
      <dgm:prSet/>
      <dgm:spPr/>
      <dgm:t>
        <a:bodyPr/>
        <a:lstStyle/>
        <a:p>
          <a:endParaRPr lang="LID4096"/>
        </a:p>
      </dgm:t>
    </dgm:pt>
    <dgm:pt modelId="{4C8C53D7-CC31-4061-97E8-E21C1E5D7779}" type="sibTrans" cxnId="{0E95195D-99D7-4125-A120-71459D9C66A3}">
      <dgm:prSet/>
      <dgm:spPr/>
      <dgm:t>
        <a:bodyPr/>
        <a:lstStyle/>
        <a:p>
          <a:endParaRPr lang="LID4096"/>
        </a:p>
      </dgm:t>
    </dgm:pt>
    <dgm:pt modelId="{46D836AC-F240-4693-831F-42A42FD78C99}">
      <dgm:prSet phldrT="[Text]"/>
      <dgm:spPr/>
      <dgm:t>
        <a:bodyPr/>
        <a:lstStyle/>
        <a:p>
          <a:r>
            <a:rPr lang="de-AT" dirty="0"/>
            <a:t>counting</a:t>
          </a:r>
          <a:endParaRPr lang="LID4096" dirty="0"/>
        </a:p>
      </dgm:t>
    </dgm:pt>
    <dgm:pt modelId="{63B15180-08A0-4921-92E7-21918CFA5FE8}" type="parTrans" cxnId="{C3DE0054-4CE1-427E-9FC6-F96D1DFA542D}">
      <dgm:prSet/>
      <dgm:spPr/>
      <dgm:t>
        <a:bodyPr/>
        <a:lstStyle/>
        <a:p>
          <a:endParaRPr lang="LID4096"/>
        </a:p>
      </dgm:t>
    </dgm:pt>
    <dgm:pt modelId="{0076D27B-15B1-4396-9E6F-AD3C3C23262D}" type="sibTrans" cxnId="{C3DE0054-4CE1-427E-9FC6-F96D1DFA542D}">
      <dgm:prSet/>
      <dgm:spPr/>
      <dgm:t>
        <a:bodyPr/>
        <a:lstStyle/>
        <a:p>
          <a:endParaRPr lang="LID4096"/>
        </a:p>
      </dgm:t>
    </dgm:pt>
    <dgm:pt modelId="{DDEC24C5-1ECF-46B8-9F78-BD6492DFFB78}">
      <dgm:prSet phldrT="[Text]"/>
      <dgm:spPr/>
      <dgm:t>
        <a:bodyPr/>
        <a:lstStyle/>
        <a:p>
          <a:r>
            <a:rPr lang="de-AT" dirty="0"/>
            <a:t>detection</a:t>
          </a:r>
          <a:endParaRPr lang="LID4096" dirty="0"/>
        </a:p>
      </dgm:t>
    </dgm:pt>
    <dgm:pt modelId="{AD88C3BF-1F98-4828-B94B-FDC6C4555CC8}" type="parTrans" cxnId="{1CCA419D-A77C-4BA0-9940-4815595057C8}">
      <dgm:prSet/>
      <dgm:spPr/>
      <dgm:t>
        <a:bodyPr/>
        <a:lstStyle/>
        <a:p>
          <a:endParaRPr lang="LID4096"/>
        </a:p>
      </dgm:t>
    </dgm:pt>
    <dgm:pt modelId="{B682DF9B-042A-4620-B4D3-D13FE5BC7940}" type="sibTrans" cxnId="{1CCA419D-A77C-4BA0-9940-4815595057C8}">
      <dgm:prSet/>
      <dgm:spPr/>
      <dgm:t>
        <a:bodyPr/>
        <a:lstStyle/>
        <a:p>
          <a:endParaRPr lang="LID4096"/>
        </a:p>
      </dgm:t>
    </dgm:pt>
    <dgm:pt modelId="{24EEC7B1-0A9E-408F-B7C5-528449125943}" type="pres">
      <dgm:prSet presAssocID="{926CECC8-DE7D-417A-AD64-8245735D8408}" presName="Name0" presStyleCnt="0">
        <dgm:presLayoutVars>
          <dgm:dir/>
          <dgm:animLvl val="lvl"/>
          <dgm:resizeHandles val="exact"/>
        </dgm:presLayoutVars>
      </dgm:prSet>
      <dgm:spPr/>
    </dgm:pt>
    <dgm:pt modelId="{EA59C614-39B2-483D-91F0-A5FFF0CCFCEC}" type="pres">
      <dgm:prSet presAssocID="{78A22355-EAC4-4A83-A91E-BD47A3B435D5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16B11A9-3425-490A-B55C-BF43B50FB074}" type="pres">
      <dgm:prSet presAssocID="{D2A68AD1-22CE-444D-81A6-12D6FA6D89BD}" presName="parTxOnlySpace" presStyleCnt="0"/>
      <dgm:spPr/>
    </dgm:pt>
    <dgm:pt modelId="{6E885778-0591-4309-A0F9-7070D5B1B9BA}" type="pres">
      <dgm:prSet presAssocID="{DDEC24C5-1ECF-46B8-9F78-BD6492DFFB7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0BFC44-DC27-4199-BCD1-7253A410ADC3}" type="pres">
      <dgm:prSet presAssocID="{B682DF9B-042A-4620-B4D3-D13FE5BC7940}" presName="parTxOnlySpace" presStyleCnt="0"/>
      <dgm:spPr/>
    </dgm:pt>
    <dgm:pt modelId="{D235A774-31C5-4495-9496-7D80610EEDDD}" type="pres">
      <dgm:prSet presAssocID="{4486975E-29C5-434A-A5CF-37BA8711260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38C608E-C835-4B75-9E38-4382EAE3FBB4}" type="pres">
      <dgm:prSet presAssocID="{4C8C53D7-CC31-4061-97E8-E21C1E5D7779}" presName="parTxOnlySpace" presStyleCnt="0"/>
      <dgm:spPr/>
    </dgm:pt>
    <dgm:pt modelId="{741CE96C-3C55-4A11-9843-1CA3BBBCC86E}" type="pres">
      <dgm:prSet presAssocID="{46D836AC-F240-4693-831F-42A42FD78C99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332BB3A-E63B-4624-A92A-E0AC00BAA6B0}" type="presOf" srcId="{4486975E-29C5-434A-A5CF-37BA8711260D}" destId="{D235A774-31C5-4495-9496-7D80610EEDDD}" srcOrd="0" destOrd="0" presId="urn:microsoft.com/office/officeart/2005/8/layout/chevron1"/>
    <dgm:cxn modelId="{45C5D25C-4F4E-4E28-9905-450CE5D0E017}" type="presOf" srcId="{DDEC24C5-1ECF-46B8-9F78-BD6492DFFB78}" destId="{6E885778-0591-4309-A0F9-7070D5B1B9BA}" srcOrd="0" destOrd="0" presId="urn:microsoft.com/office/officeart/2005/8/layout/chevron1"/>
    <dgm:cxn modelId="{0E95195D-99D7-4125-A120-71459D9C66A3}" srcId="{926CECC8-DE7D-417A-AD64-8245735D8408}" destId="{4486975E-29C5-434A-A5CF-37BA8711260D}" srcOrd="2" destOrd="0" parTransId="{90DF3E4E-3CF0-48DD-AF30-BD5D6D727CEF}" sibTransId="{4C8C53D7-CC31-4061-97E8-E21C1E5D7779}"/>
    <dgm:cxn modelId="{C3DE0054-4CE1-427E-9FC6-F96D1DFA542D}" srcId="{926CECC8-DE7D-417A-AD64-8245735D8408}" destId="{46D836AC-F240-4693-831F-42A42FD78C99}" srcOrd="3" destOrd="0" parTransId="{63B15180-08A0-4921-92E7-21918CFA5FE8}" sibTransId="{0076D27B-15B1-4396-9E6F-AD3C3C23262D}"/>
    <dgm:cxn modelId="{D4EECD59-7000-49FF-A778-A395792C36C3}" type="presOf" srcId="{46D836AC-F240-4693-831F-42A42FD78C99}" destId="{741CE96C-3C55-4A11-9843-1CA3BBBCC86E}" srcOrd="0" destOrd="0" presId="urn:microsoft.com/office/officeart/2005/8/layout/chevron1"/>
    <dgm:cxn modelId="{9FF4637D-B439-427D-AA34-066A37C0FC98}" srcId="{926CECC8-DE7D-417A-AD64-8245735D8408}" destId="{78A22355-EAC4-4A83-A91E-BD47A3B435D5}" srcOrd="0" destOrd="0" parTransId="{E50ED93A-D7BC-4170-AF69-4DD462153801}" sibTransId="{D2A68AD1-22CE-444D-81A6-12D6FA6D89BD}"/>
    <dgm:cxn modelId="{1569129D-EFD4-4538-BCC0-1B38814B7E5E}" type="presOf" srcId="{926CECC8-DE7D-417A-AD64-8245735D8408}" destId="{24EEC7B1-0A9E-408F-B7C5-528449125943}" srcOrd="0" destOrd="0" presId="urn:microsoft.com/office/officeart/2005/8/layout/chevron1"/>
    <dgm:cxn modelId="{1CCA419D-A77C-4BA0-9940-4815595057C8}" srcId="{926CECC8-DE7D-417A-AD64-8245735D8408}" destId="{DDEC24C5-1ECF-46B8-9F78-BD6492DFFB78}" srcOrd="1" destOrd="0" parTransId="{AD88C3BF-1F98-4828-B94B-FDC6C4555CC8}" sibTransId="{B682DF9B-042A-4620-B4D3-D13FE5BC7940}"/>
    <dgm:cxn modelId="{17DF0CF2-5F67-4FC0-8056-44015B9E68E9}" type="presOf" srcId="{78A22355-EAC4-4A83-A91E-BD47A3B435D5}" destId="{EA59C614-39B2-483D-91F0-A5FFF0CCFCEC}" srcOrd="0" destOrd="0" presId="urn:microsoft.com/office/officeart/2005/8/layout/chevron1"/>
    <dgm:cxn modelId="{7289085C-7964-44D2-BC12-599F41F31748}" type="presParOf" srcId="{24EEC7B1-0A9E-408F-B7C5-528449125943}" destId="{EA59C614-39B2-483D-91F0-A5FFF0CCFCEC}" srcOrd="0" destOrd="0" presId="urn:microsoft.com/office/officeart/2005/8/layout/chevron1"/>
    <dgm:cxn modelId="{FC3ED04E-695A-44A2-8E56-86B64EE2562C}" type="presParOf" srcId="{24EEC7B1-0A9E-408F-B7C5-528449125943}" destId="{A16B11A9-3425-490A-B55C-BF43B50FB074}" srcOrd="1" destOrd="0" presId="urn:microsoft.com/office/officeart/2005/8/layout/chevron1"/>
    <dgm:cxn modelId="{767ADB4A-6231-4E74-8576-2594ED666D2A}" type="presParOf" srcId="{24EEC7B1-0A9E-408F-B7C5-528449125943}" destId="{6E885778-0591-4309-A0F9-7070D5B1B9BA}" srcOrd="2" destOrd="0" presId="urn:microsoft.com/office/officeart/2005/8/layout/chevron1"/>
    <dgm:cxn modelId="{84AE3825-F53F-4BF7-ABE6-5530C572562D}" type="presParOf" srcId="{24EEC7B1-0A9E-408F-B7C5-528449125943}" destId="{A10BFC44-DC27-4199-BCD1-7253A410ADC3}" srcOrd="3" destOrd="0" presId="urn:microsoft.com/office/officeart/2005/8/layout/chevron1"/>
    <dgm:cxn modelId="{FFFDF313-B535-4FC6-B27B-408CD58DDAD4}" type="presParOf" srcId="{24EEC7B1-0A9E-408F-B7C5-528449125943}" destId="{D235A774-31C5-4495-9496-7D80610EEDDD}" srcOrd="4" destOrd="0" presId="urn:microsoft.com/office/officeart/2005/8/layout/chevron1"/>
    <dgm:cxn modelId="{BABB6955-ECD3-4610-BC6C-7C5C26E4DD56}" type="presParOf" srcId="{24EEC7B1-0A9E-408F-B7C5-528449125943}" destId="{538C608E-C835-4B75-9E38-4382EAE3FBB4}" srcOrd="5" destOrd="0" presId="urn:microsoft.com/office/officeart/2005/8/layout/chevron1"/>
    <dgm:cxn modelId="{AD5DECBE-7564-4E39-A486-2AB76901E478}" type="presParOf" srcId="{24EEC7B1-0A9E-408F-B7C5-528449125943}" destId="{741CE96C-3C55-4A11-9843-1CA3BBBCC86E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9C614-39B2-483D-91F0-A5FFF0CCFCEC}">
      <dsp:nvSpPr>
        <dsp:cNvPr id="0" name=""/>
        <dsp:cNvSpPr/>
      </dsp:nvSpPr>
      <dsp:spPr>
        <a:xfrm>
          <a:off x="3770" y="696194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 dirty="0"/>
            <a:t>pre-processing</a:t>
          </a:r>
          <a:endParaRPr lang="LID4096" sz="2100" kern="1200" dirty="0"/>
        </a:p>
      </dsp:txBody>
      <dsp:txXfrm>
        <a:off x="442714" y="696194"/>
        <a:ext cx="1316831" cy="877887"/>
      </dsp:txXfrm>
    </dsp:sp>
    <dsp:sp modelId="{6E885778-0591-4309-A0F9-7070D5B1B9BA}">
      <dsp:nvSpPr>
        <dsp:cNvPr id="0" name=""/>
        <dsp:cNvSpPr/>
      </dsp:nvSpPr>
      <dsp:spPr>
        <a:xfrm>
          <a:off x="1979017" y="696194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 dirty="0"/>
            <a:t>detection</a:t>
          </a:r>
          <a:endParaRPr lang="LID4096" sz="2100" kern="1200" dirty="0"/>
        </a:p>
      </dsp:txBody>
      <dsp:txXfrm>
        <a:off x="2417961" y="696194"/>
        <a:ext cx="1316831" cy="877887"/>
      </dsp:txXfrm>
    </dsp:sp>
    <dsp:sp modelId="{D235A774-31C5-4495-9496-7D80610EEDDD}">
      <dsp:nvSpPr>
        <dsp:cNvPr id="0" name=""/>
        <dsp:cNvSpPr/>
      </dsp:nvSpPr>
      <dsp:spPr>
        <a:xfrm>
          <a:off x="3954264" y="696194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 dirty="0"/>
            <a:t>tracking</a:t>
          </a:r>
          <a:endParaRPr lang="LID4096" sz="2100" kern="1200" dirty="0"/>
        </a:p>
      </dsp:txBody>
      <dsp:txXfrm>
        <a:off x="4393208" y="696194"/>
        <a:ext cx="1316831" cy="877887"/>
      </dsp:txXfrm>
    </dsp:sp>
    <dsp:sp modelId="{741CE96C-3C55-4A11-9843-1CA3BBBCC86E}">
      <dsp:nvSpPr>
        <dsp:cNvPr id="0" name=""/>
        <dsp:cNvSpPr/>
      </dsp:nvSpPr>
      <dsp:spPr>
        <a:xfrm>
          <a:off x="5929510" y="696194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100" kern="1200" dirty="0"/>
            <a:t>counting</a:t>
          </a:r>
          <a:endParaRPr lang="LID4096" sz="2100" kern="1200" dirty="0"/>
        </a:p>
      </dsp:txBody>
      <dsp:txXfrm>
        <a:off x="6368454" y="696194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077234-D20C-4DFD-ABC5-101A298013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F3886-E879-4821-9CE9-E9ED008D50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72883-A663-419A-92F9-B81B8DC11C59}" type="datetimeFigureOut">
              <a:rPr lang="LID4096" smtClean="0"/>
              <a:t>11/23/2019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AAF77-910F-4C6C-ADAB-E9A37203F5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57A87-6370-4B3E-AD4D-7EBC97FA11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7F0F0-489D-4B5C-8AD4-902A00008803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9424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141A-AF55-45F6-863A-FF82F4F9B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09053-1BCA-49B5-88ED-20F4B3A3F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C172-C58D-4335-88C0-9B7C565D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D96-1BB5-4560-BFDA-642E295E1EF6}" type="datetimeFigureOut">
              <a:rPr lang="LID4096" smtClean="0"/>
              <a:t>11/23/2019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1D47E-53C1-4022-A50D-06FEC698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B48E-698C-4624-A07F-5773670B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25A6-43E9-4850-91B2-4ADF4A69025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897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B0CB-1BC8-4C27-9DCF-59AE228A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F52C5-A409-4662-8D22-AA308BCE7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BDD5-6070-4404-BE22-6419FDDF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D96-1BB5-4560-BFDA-642E295E1EF6}" type="datetimeFigureOut">
              <a:rPr lang="LID4096" smtClean="0"/>
              <a:t>11/23/2019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075C-B4D3-42E3-AAA7-55854DF3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D8DE1-2A02-49B4-9392-31BBB136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25A6-43E9-4850-91B2-4ADF4A69025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257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597EB-DE3E-4BBE-A623-A748E2790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91BC1-DF2A-4B19-9E27-84956702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FC1E-18FC-4F53-BF02-F0F24260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D96-1BB5-4560-BFDA-642E295E1EF6}" type="datetimeFigureOut">
              <a:rPr lang="LID4096" smtClean="0"/>
              <a:t>11/23/2019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52B23-6906-4F9A-A26F-494C46C2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E660E-761E-4459-BBA2-0676B93B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25A6-43E9-4850-91B2-4ADF4A69025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384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5DAB-5D97-4190-84FF-8F5DCFEB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7DEC-1F1F-4A46-BED2-1D59101A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C5B5-A64B-4DED-A7FE-5C7110BC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22829" y="6356350"/>
            <a:ext cx="2743200" cy="365125"/>
          </a:xfrm>
        </p:spPr>
        <p:txBody>
          <a:bodyPr/>
          <a:lstStyle/>
          <a:p>
            <a:fld id="{8809ED96-1BB5-4560-BFDA-642E295E1EF6}" type="datetimeFigureOut">
              <a:rPr lang="LID4096" smtClean="0"/>
              <a:t>11/23/2019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738D6-BBD4-4086-9C4A-802B7784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33363-63B4-42C8-9A11-26356C47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25A6-43E9-4850-91B2-4ADF4A69025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824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76BC-201A-4C39-A9D6-DB44AE42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A55E-5578-48A5-ACA7-08DEEB38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53A40-D60D-44BD-80D7-A880D302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D96-1BB5-4560-BFDA-642E295E1EF6}" type="datetimeFigureOut">
              <a:rPr lang="LID4096" smtClean="0"/>
              <a:t>11/23/2019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D8A15-CB4F-42AA-8586-8A471573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1375-0879-4608-9A58-B3C1B264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25A6-43E9-4850-91B2-4ADF4A69025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100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D65B-A9CA-49F9-8DD6-98066692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B107-FCDD-45C8-A505-3F86EFBE1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5DC88-5F14-4574-89E3-78D6E1092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7E5D7-8E78-45B0-972F-D2FA15B6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D96-1BB5-4560-BFDA-642E295E1EF6}" type="datetimeFigureOut">
              <a:rPr lang="LID4096" smtClean="0"/>
              <a:t>11/23/2019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1AC47-DF4A-4329-8211-7AAFB3EF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E6D6F-B487-4BBF-8B57-CC238648A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25A6-43E9-4850-91B2-4ADF4A69025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30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79F6-9287-4F21-B298-75680C8C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70A8B-A4A4-418B-8B39-785C4635C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EF9A9-DCCF-4A8E-9E6B-3792607AE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89D3B-9BD3-4779-AEA4-0EEA56C45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3B8885-0042-4C07-B2AE-1EA0C5D9A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D6F7C-A9FB-45EF-A1AD-B3C66092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D96-1BB5-4560-BFDA-642E295E1EF6}" type="datetimeFigureOut">
              <a:rPr lang="LID4096" smtClean="0"/>
              <a:t>11/23/2019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FA658-B9F7-435D-91ED-98A902ED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56F8A-A94E-43F3-A249-33E01AB8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25A6-43E9-4850-91B2-4ADF4A69025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14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9E74-3902-4B4A-93E4-9E565058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B70AC-279C-42CB-AEFE-066DB372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D96-1BB5-4560-BFDA-642E295E1EF6}" type="datetimeFigureOut">
              <a:rPr lang="LID4096" smtClean="0"/>
              <a:t>11/23/2019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B3B27-660C-446C-BA7E-EC3B14C5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53D55-032D-4F66-AA17-41A20403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25A6-43E9-4850-91B2-4ADF4A69025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823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BA995-8204-426B-A568-B1778BD1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D96-1BB5-4560-BFDA-642E295E1EF6}" type="datetimeFigureOut">
              <a:rPr lang="LID4096" smtClean="0"/>
              <a:t>11/23/2019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E3106-262C-4E28-A4F8-D95A7A3F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47738-AA3A-47A2-AEA0-73DBD17F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25A6-43E9-4850-91B2-4ADF4A69025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089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9FBC0-317C-4FB7-85C7-8C316563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6AC4-338D-4273-AFCC-33EFC0C4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5ECA-C079-441F-9A0F-DCD251498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E84D1-E86C-464C-9B44-64D7CEAB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D96-1BB5-4560-BFDA-642E295E1EF6}" type="datetimeFigureOut">
              <a:rPr lang="LID4096" smtClean="0"/>
              <a:t>11/23/2019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EC1C6-7C8E-444D-A8C7-DC501899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E635A-E20D-4AEB-8448-D351BB6B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25A6-43E9-4850-91B2-4ADF4A69025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99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5681-7F40-4529-98B6-20EDFBAF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39F41-8BAD-4570-99A3-F5A1D1326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DF183-CA1B-4963-839F-4E2EC3C66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6B83F-15E8-48D9-A91B-1DF262FB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ED96-1BB5-4560-BFDA-642E295E1EF6}" type="datetimeFigureOut">
              <a:rPr lang="LID4096" smtClean="0"/>
              <a:t>11/23/2019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EBB53-4442-48E8-B3BD-D0B32EF2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C37D6-25EB-4BBB-9132-C7DC5DDD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25A6-43E9-4850-91B2-4ADF4A69025C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060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C3C0E-37AA-4429-8CDD-5EBBD625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885BE-5C40-473D-AC40-D550F3991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7374-7049-4310-8D35-4427545D5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27629" y="6356350"/>
            <a:ext cx="1280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9ED96-1BB5-4560-BFDA-642E295E1EF6}" type="datetimeFigureOut">
              <a:rPr lang="LID4096" smtClean="0"/>
              <a:t>11/23/2019</a:t>
            </a:fld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146E-FCBD-4A26-9191-D63D642BF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Computer Vision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E14A-6DE1-44BE-8D9D-11DB179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Group  A9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C609DD-DFBA-4275-BEA2-2272EF804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8" t="9730" r="19347" b="42025"/>
          <a:stretch/>
        </p:blipFill>
        <p:spPr>
          <a:xfrm>
            <a:off x="101600" y="6260646"/>
            <a:ext cx="1197429" cy="46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9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diagramData" Target="../diagrams/data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D26D-578B-4B9C-9D2B-368E7DC24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Introduction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Seminar Project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E09F5-211E-4F41-9B62-2A3E7073D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9770"/>
            <a:ext cx="9144000" cy="918029"/>
          </a:xfrm>
        </p:spPr>
        <p:txBody>
          <a:bodyPr/>
          <a:lstStyle/>
          <a:p>
            <a:r>
              <a:rPr lang="de-AT" dirty="0"/>
              <a:t>Lars Neuser – Group A9</a:t>
            </a:r>
            <a:endParaRPr lang="LID4096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3239E8-8325-487C-AACB-19B98E29B5B8}"/>
              </a:ext>
            </a:extLst>
          </p:cNvPr>
          <p:cNvCxnSpPr/>
          <p:nvPr/>
        </p:nvCxnSpPr>
        <p:spPr>
          <a:xfrm>
            <a:off x="894772" y="4252026"/>
            <a:ext cx="104024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5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D26D-578B-4B9C-9D2B-368E7DC24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Thank you!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E09F5-211E-4F41-9B62-2A3E7073D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9770"/>
            <a:ext cx="9144000" cy="918029"/>
          </a:xfrm>
        </p:spPr>
        <p:txBody>
          <a:bodyPr/>
          <a:lstStyle/>
          <a:p>
            <a:r>
              <a:rPr lang="de-AT" dirty="0"/>
              <a:t>Lars Neuser – Group A9</a:t>
            </a:r>
            <a:endParaRPr lang="LID4096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3239E8-8325-487C-AACB-19B98E29B5B8}"/>
              </a:ext>
            </a:extLst>
          </p:cNvPr>
          <p:cNvCxnSpPr/>
          <p:nvPr/>
        </p:nvCxnSpPr>
        <p:spPr>
          <a:xfrm>
            <a:off x="894772" y="4252026"/>
            <a:ext cx="104024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46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09C3-E059-4404-B9E2-8CE0382F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TABLE OF CONTENT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272BB-31F3-4763-AC94-494A6CD49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Prerequisites </a:t>
            </a:r>
          </a:p>
          <a:p>
            <a:pPr lvl="0"/>
            <a:r>
              <a:rPr lang="en-US" sz="2000" dirty="0"/>
              <a:t>Presentation of process</a:t>
            </a:r>
          </a:p>
          <a:p>
            <a:pPr lvl="0"/>
            <a:r>
              <a:rPr lang="en-US" sz="2000" dirty="0"/>
              <a:t>Preprocessing </a:t>
            </a:r>
          </a:p>
          <a:p>
            <a:pPr lvl="0"/>
            <a:r>
              <a:rPr lang="en-US" sz="2000" dirty="0"/>
              <a:t>Detection &amp; counting</a:t>
            </a:r>
          </a:p>
          <a:p>
            <a:pPr lvl="0"/>
            <a:r>
              <a:rPr lang="en-US" sz="2000" dirty="0"/>
              <a:t>Tracking</a:t>
            </a:r>
          </a:p>
          <a:p>
            <a:pPr lvl="0"/>
            <a:r>
              <a:rPr lang="en-US" sz="2000" dirty="0"/>
              <a:t>ML approach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54266D-8849-4B34-807D-EF9EA8C65F5C}"/>
              </a:ext>
            </a:extLst>
          </p:cNvPr>
          <p:cNvCxnSpPr>
            <a:cxnSpLocks/>
          </p:cNvCxnSpPr>
          <p:nvPr/>
        </p:nvCxnSpPr>
        <p:spPr>
          <a:xfrm>
            <a:off x="838200" y="1458026"/>
            <a:ext cx="48441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2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F089-A85E-46F4-BD42-8E8E3934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20800"/>
          </a:xfrm>
        </p:spPr>
        <p:txBody>
          <a:bodyPr/>
          <a:lstStyle/>
          <a:p>
            <a:r>
              <a:rPr lang="de-AT" dirty="0" err="1"/>
              <a:t>Prerequisites</a:t>
            </a:r>
            <a:r>
              <a:rPr lang="de-AT" dirty="0"/>
              <a:t>: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21927-8C7F-445C-A35D-4ADB5CAE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675641" cy="3304711"/>
          </a:xfrm>
        </p:spPr>
        <p:txBody>
          <a:bodyPr>
            <a:normAutofit/>
          </a:bodyPr>
          <a:lstStyle/>
          <a:p>
            <a:r>
              <a:rPr lang="de-AT" sz="2000" u="sng" dirty="0"/>
              <a:t>General Task</a:t>
            </a:r>
            <a:r>
              <a:rPr lang="de-AT" sz="2000" dirty="0"/>
              <a:t>: count all fruits on a </a:t>
            </a:r>
            <a:r>
              <a:rPr lang="de-AT" sz="2000" dirty="0" err="1"/>
              <a:t>tree</a:t>
            </a: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 err="1"/>
              <a:t>Data:RGB</a:t>
            </a:r>
            <a:r>
              <a:rPr lang="de-AT" sz="2000" dirty="0"/>
              <a:t> &amp; thermal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Upper perspective: 19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Lower perspective: 14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Taken on a </a:t>
            </a:r>
            <a:r>
              <a:rPr lang="de-AT" sz="2000" dirty="0" err="1"/>
              <a:t>single</a:t>
            </a:r>
            <a:r>
              <a:rPr lang="de-AT" sz="2000" dirty="0"/>
              <a:t> </a:t>
            </a:r>
            <a:r>
              <a:rPr lang="de-AT" sz="2000" dirty="0" err="1"/>
              <a:t>day</a:t>
            </a:r>
            <a:r>
              <a:rPr lang="de-AT" sz="2000" dirty="0"/>
              <a:t> </a:t>
            </a:r>
            <a:br>
              <a:rPr lang="de-AT" sz="2000" dirty="0"/>
            </a:br>
            <a:r>
              <a:rPr lang="de-AT" sz="2000" dirty="0"/>
              <a:t>(</a:t>
            </a:r>
            <a:r>
              <a:rPr lang="de-AT" sz="2000" dirty="0" err="1"/>
              <a:t>no</a:t>
            </a:r>
            <a:r>
              <a:rPr lang="de-AT" sz="2000" dirty="0"/>
              <a:t> multiple </a:t>
            </a:r>
            <a:r>
              <a:rPr lang="de-AT" sz="2000" dirty="0" err="1"/>
              <a:t>measurements</a:t>
            </a:r>
            <a:r>
              <a:rPr lang="de-AT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dirty="0"/>
              <a:t>Fruits </a:t>
            </a:r>
            <a:r>
              <a:rPr lang="de-AT" sz="2000" dirty="0" err="1"/>
              <a:t>are</a:t>
            </a:r>
            <a:r>
              <a:rPr lang="de-AT" sz="2000" dirty="0"/>
              <a:t> </a:t>
            </a:r>
            <a:r>
              <a:rPr lang="de-AT" sz="2000" dirty="0" err="1"/>
              <a:t>ripe</a:t>
            </a:r>
            <a:r>
              <a:rPr lang="de-AT" sz="2000" dirty="0"/>
              <a:t> (</a:t>
            </a:r>
            <a:r>
              <a:rPr lang="de-AT" sz="2000" dirty="0" err="1"/>
              <a:t>red</a:t>
            </a:r>
            <a:r>
              <a:rPr lang="de-AT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/>
              <a:t>Fruits are warmer than surrounding</a:t>
            </a:r>
            <a:endParaRPr lang="de-A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  <a:p>
            <a:endParaRPr lang="LID4096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F1CCF7-2121-40FD-A37A-8893CC877B35}"/>
              </a:ext>
            </a:extLst>
          </p:cNvPr>
          <p:cNvCxnSpPr>
            <a:cxnSpLocks/>
          </p:cNvCxnSpPr>
          <p:nvPr/>
        </p:nvCxnSpPr>
        <p:spPr>
          <a:xfrm>
            <a:off x="836613" y="1929741"/>
            <a:ext cx="450305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673E216B-69C0-43AD-9F36-261546DCD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6000" y="1165430"/>
            <a:ext cx="740228" cy="740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BD50D4-19C5-4C75-97FB-5F1BBEF12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977" y="1192861"/>
            <a:ext cx="3300857" cy="2192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258C48-AA33-4AD0-A4BB-425F7956E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977" y="3696557"/>
            <a:ext cx="3300857" cy="21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3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6453-9CFF-4B08-83A3-7AACF0AC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Main Tasks</a:t>
            </a:r>
            <a:endParaRPr lang="LID4096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D4C2DF8-7FB1-4870-8BA9-8FF1F8C5D9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107760"/>
              </p:ext>
            </p:extLst>
          </p:nvPr>
        </p:nvGraphicFramePr>
        <p:xfrm>
          <a:off x="2032000" y="4093028"/>
          <a:ext cx="8128000" cy="2270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4521DA54-28AC-416F-9DE9-29839169DA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5310" y="3129569"/>
            <a:ext cx="914400" cy="914400"/>
          </a:xfrm>
          <a:prstGeom prst="rect">
            <a:avLst/>
          </a:prstGeom>
        </p:spPr>
      </p:pic>
      <p:pic>
        <p:nvPicPr>
          <p:cNvPr id="5" name="Graphic 4" descr="Research">
            <a:extLst>
              <a:ext uri="{FF2B5EF4-FFF2-40B4-BE49-F238E27FC236}">
                <a16:creationId xmlns:a16="http://schemas.microsoft.com/office/drawing/2014/main" id="{F1D55C77-EA84-4860-9156-06D84A0FC5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6546" y="3129569"/>
            <a:ext cx="914400" cy="914400"/>
          </a:xfrm>
          <a:prstGeom prst="rect">
            <a:avLst/>
          </a:prstGeom>
        </p:spPr>
      </p:pic>
      <p:pic>
        <p:nvPicPr>
          <p:cNvPr id="6" name="Graphic 5" descr="Eye">
            <a:extLst>
              <a:ext uri="{FF2B5EF4-FFF2-40B4-BE49-F238E27FC236}">
                <a16:creationId xmlns:a16="http://schemas.microsoft.com/office/drawing/2014/main" id="{73135D4F-8A23-48B5-A0EE-C16830F54F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97782" y="3129569"/>
            <a:ext cx="914400" cy="914400"/>
          </a:xfrm>
          <a:prstGeom prst="rect">
            <a:avLst/>
          </a:prstGeom>
        </p:spPr>
      </p:pic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89DE86E4-E76F-4D1C-BAF4-8802E5E295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13482" y="570706"/>
            <a:ext cx="914400" cy="914400"/>
          </a:xfrm>
          <a:prstGeom prst="rect">
            <a:avLst/>
          </a:prstGeom>
        </p:spPr>
      </p:pic>
      <p:pic>
        <p:nvPicPr>
          <p:cNvPr id="8" name="Graphic 7" descr="Presentation with bar chart">
            <a:extLst>
              <a:ext uri="{FF2B5EF4-FFF2-40B4-BE49-F238E27FC236}">
                <a16:creationId xmlns:a16="http://schemas.microsoft.com/office/drawing/2014/main" id="{28328CB9-841D-46CC-8B3C-73A3ECB8DF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39018" y="3131383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42A8EA-F977-449A-B7B0-184D2D6DC44F}"/>
              </a:ext>
            </a:extLst>
          </p:cNvPr>
          <p:cNvCxnSpPr/>
          <p:nvPr/>
        </p:nvCxnSpPr>
        <p:spPr>
          <a:xfrm>
            <a:off x="838200" y="4331855"/>
            <a:ext cx="104024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6C852B-55D9-4C61-B4EA-BBE0C555E8D2}"/>
              </a:ext>
            </a:extLst>
          </p:cNvPr>
          <p:cNvCxnSpPr/>
          <p:nvPr/>
        </p:nvCxnSpPr>
        <p:spPr>
          <a:xfrm>
            <a:off x="838200" y="2757055"/>
            <a:ext cx="104024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8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0953-CD14-45ED-A17B-93BBE596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de-AT" dirty="0" err="1"/>
              <a:t>Preprocessing</a:t>
            </a:r>
            <a:endParaRPr lang="LID4096" dirty="0"/>
          </a:p>
        </p:txBody>
      </p:sp>
      <p:pic>
        <p:nvPicPr>
          <p:cNvPr id="3" name="Graphic 2" descr="Head with gears">
            <a:extLst>
              <a:ext uri="{FF2B5EF4-FFF2-40B4-BE49-F238E27FC236}">
                <a16:creationId xmlns:a16="http://schemas.microsoft.com/office/drawing/2014/main" id="{500F87D9-7342-4E82-BF05-0AB8A390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3860" y="570706"/>
            <a:ext cx="914400" cy="91440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19ACEBD-5FAB-4358-8FD2-1648EC4FAC7E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9610498" cy="34870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 dirty="0"/>
              <a:t>Idea:</a:t>
            </a:r>
            <a:r>
              <a:rPr lang="en-US" sz="1800" dirty="0"/>
              <a:t> Preparing images so that CV techniques can be applied</a:t>
            </a:r>
          </a:p>
          <a:p>
            <a:r>
              <a:rPr lang="en-US" sz="1800" dirty="0"/>
              <a:t>Normalization of thermal images </a:t>
            </a:r>
          </a:p>
          <a:p>
            <a:r>
              <a:rPr lang="en-US" sz="1800" dirty="0" err="1"/>
              <a:t>Undistortion</a:t>
            </a:r>
            <a:r>
              <a:rPr lang="en-US" sz="1800" dirty="0"/>
              <a:t> of images </a:t>
            </a:r>
          </a:p>
          <a:p>
            <a:r>
              <a:rPr lang="en-US" sz="1800" dirty="0"/>
              <a:t>Possibly change color space (RGB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HSV) </a:t>
            </a:r>
          </a:p>
          <a:p>
            <a:r>
              <a:rPr lang="en-US" sz="1800" dirty="0"/>
              <a:t>Histogram equalization to increase contrast </a:t>
            </a:r>
          </a:p>
          <a:p>
            <a:r>
              <a:rPr lang="en-US" sz="1800" dirty="0"/>
              <a:t>Filtering out noise (e.g. Wiener Filter)</a:t>
            </a:r>
          </a:p>
          <a:p>
            <a:r>
              <a:rPr lang="en-US" sz="1800" dirty="0"/>
              <a:t>Minimize image overlap</a:t>
            </a:r>
          </a:p>
          <a:p>
            <a:r>
              <a:rPr lang="en-US" sz="1800" dirty="0"/>
              <a:t>Overlap of thermal and RGB needs external calibration</a:t>
            </a:r>
            <a:endParaRPr lang="de-AT" sz="1800" dirty="0"/>
          </a:p>
          <a:p>
            <a:endParaRPr lang="LID4096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2F3B6-4580-4370-8565-8615D115FEF2}"/>
              </a:ext>
            </a:extLst>
          </p:cNvPr>
          <p:cNvCxnSpPr/>
          <p:nvPr/>
        </p:nvCxnSpPr>
        <p:spPr>
          <a:xfrm>
            <a:off x="838200" y="1690688"/>
            <a:ext cx="104024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87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0953-CD14-45ED-A17B-93BBE596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2. Detection</a:t>
            </a:r>
            <a:endParaRPr lang="LID4096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19ACEBD-5FAB-4358-8FD2-1648EC4FAC7E}"/>
              </a:ext>
            </a:extLst>
          </p:cNvPr>
          <p:cNvSpPr txBox="1">
            <a:spLocks/>
          </p:cNvSpPr>
          <p:nvPr/>
        </p:nvSpPr>
        <p:spPr>
          <a:xfrm>
            <a:off x="839787" y="2057400"/>
            <a:ext cx="10227355" cy="40458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Segmentation used to identify objects </a:t>
            </a:r>
          </a:p>
          <a:p>
            <a:r>
              <a:rPr lang="en-US" sz="1800" dirty="0"/>
              <a:t>Occlusion needs to be considered </a:t>
            </a:r>
          </a:p>
          <a:p>
            <a:r>
              <a:rPr lang="en-US" sz="1800" dirty="0"/>
              <a:t>Avoiding:</a:t>
            </a:r>
          </a:p>
          <a:p>
            <a:pPr lvl="1"/>
            <a:r>
              <a:rPr lang="en-US" sz="1600" dirty="0"/>
              <a:t>false positive detection (noise) </a:t>
            </a:r>
          </a:p>
          <a:p>
            <a:pPr lvl="1"/>
            <a:r>
              <a:rPr lang="en-US" sz="1600" dirty="0"/>
              <a:t>false negative clustering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might detect 2 close fruits as 1</a:t>
            </a:r>
          </a:p>
          <a:p>
            <a:pPr lvl="1"/>
            <a:r>
              <a:rPr lang="en-US" sz="1600" dirty="0"/>
              <a:t>false positive clustering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a branch dividing a fruit counts as 2 fruits</a:t>
            </a:r>
          </a:p>
          <a:p>
            <a:r>
              <a:rPr lang="en-US" sz="1800" dirty="0"/>
              <a:t>Considering different lighting conditions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2F3B6-4580-4370-8565-8615D115FEF2}"/>
              </a:ext>
            </a:extLst>
          </p:cNvPr>
          <p:cNvCxnSpPr/>
          <p:nvPr/>
        </p:nvCxnSpPr>
        <p:spPr>
          <a:xfrm>
            <a:off x="838200" y="1690688"/>
            <a:ext cx="104024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A738611F-83AC-41D0-8795-17E08E8A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6773" y="592933"/>
            <a:ext cx="914400" cy="914400"/>
          </a:xfrm>
          <a:prstGeom prst="rect">
            <a:avLst/>
          </a:prstGeom>
        </p:spPr>
      </p:pic>
      <p:pic>
        <p:nvPicPr>
          <p:cNvPr id="1026" name="Picture 2" descr="Bildergebnis für detecting fruits on a tree">
            <a:extLst>
              <a:ext uri="{FF2B5EF4-FFF2-40B4-BE49-F238E27FC236}">
                <a16:creationId xmlns:a16="http://schemas.microsoft.com/office/drawing/2014/main" id="{42FEBA0A-2CA6-41BB-AC6E-99474A7DF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388" y="2290440"/>
            <a:ext cx="2846788" cy="189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7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0953-CD14-45ED-A17B-93BBE596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3. Tracking</a:t>
            </a:r>
            <a:endParaRPr lang="LID4096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19ACEBD-5FAB-4358-8FD2-1648EC4FAC7E}"/>
              </a:ext>
            </a:extLst>
          </p:cNvPr>
          <p:cNvSpPr txBox="1">
            <a:spLocks/>
          </p:cNvSpPr>
          <p:nvPr/>
        </p:nvSpPr>
        <p:spPr>
          <a:xfrm>
            <a:off x="839787" y="2057400"/>
            <a:ext cx="10227355" cy="40458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u="sng" dirty="0"/>
              <a:t>Idea</a:t>
            </a:r>
            <a:r>
              <a:rPr lang="en-US" sz="1800" dirty="0"/>
              <a:t>: Tracking fruits across different images</a:t>
            </a:r>
          </a:p>
          <a:p>
            <a:pPr lvl="0"/>
            <a:r>
              <a:rPr lang="en-US" sz="1800" dirty="0"/>
              <a:t>Merging fruit counts without creating duplicates</a:t>
            </a:r>
          </a:p>
          <a:p>
            <a:pPr lvl="0"/>
            <a:r>
              <a:rPr lang="en-US" sz="1800" dirty="0"/>
              <a:t>Using e.g. 3D reconstruction</a:t>
            </a:r>
          </a:p>
          <a:p>
            <a:pPr lvl="0"/>
            <a:r>
              <a:rPr lang="en-US" sz="1800" dirty="0"/>
              <a:t>Size of fruit may vary </a:t>
            </a:r>
          </a:p>
          <a:p>
            <a:pPr lvl="0"/>
            <a:r>
              <a:rPr lang="en-US" sz="1800" dirty="0"/>
              <a:t>Visibility varies due to occlusion </a:t>
            </a:r>
            <a:br>
              <a:rPr lang="en-US" sz="1800" dirty="0"/>
            </a:br>
            <a:r>
              <a:rPr lang="en-US" sz="1800" dirty="0"/>
              <a:t>(not every peach is visible in every image)</a:t>
            </a:r>
          </a:p>
          <a:p>
            <a:endParaRPr 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2F3B6-4580-4370-8565-8615D115FEF2}"/>
              </a:ext>
            </a:extLst>
          </p:cNvPr>
          <p:cNvCxnSpPr/>
          <p:nvPr/>
        </p:nvCxnSpPr>
        <p:spPr>
          <a:xfrm>
            <a:off x="838200" y="1690688"/>
            <a:ext cx="104024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Eye">
            <a:extLst>
              <a:ext uri="{FF2B5EF4-FFF2-40B4-BE49-F238E27FC236}">
                <a16:creationId xmlns:a16="http://schemas.microsoft.com/office/drawing/2014/main" id="{728FA874-9918-41BB-9C25-942BB82C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6182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83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0953-CD14-45ED-A17B-93BBE596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/>
              <a:t>4. </a:t>
            </a:r>
            <a:r>
              <a:rPr lang="de-AT" dirty="0" err="1"/>
              <a:t>Counting</a:t>
            </a:r>
            <a:endParaRPr lang="LID4096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19ACEBD-5FAB-4358-8FD2-1648EC4FAC7E}"/>
              </a:ext>
            </a:extLst>
          </p:cNvPr>
          <p:cNvSpPr txBox="1">
            <a:spLocks/>
          </p:cNvSpPr>
          <p:nvPr/>
        </p:nvSpPr>
        <p:spPr>
          <a:xfrm>
            <a:off x="838200" y="3213723"/>
            <a:ext cx="4102327" cy="2481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Distinction between trees</a:t>
            </a:r>
            <a:br>
              <a:rPr lang="en-US" sz="2000" dirty="0"/>
            </a:br>
            <a:r>
              <a:rPr lang="en-US" sz="2000" dirty="0">
                <a:sym typeface="Wingdings" panose="05000000000000000000" pitchFamily="2" charset="2"/>
              </a:rPr>
              <a:t> counting fruits on one tree</a:t>
            </a:r>
            <a:endParaRPr lang="en-US" sz="2000" dirty="0"/>
          </a:p>
          <a:p>
            <a:r>
              <a:rPr lang="en-US" sz="2000" dirty="0"/>
              <a:t>No fruits from the ground must be counted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2F3B6-4580-4370-8565-8615D115FEF2}"/>
              </a:ext>
            </a:extLst>
          </p:cNvPr>
          <p:cNvCxnSpPr/>
          <p:nvPr/>
        </p:nvCxnSpPr>
        <p:spPr>
          <a:xfrm>
            <a:off x="838200" y="1690688"/>
            <a:ext cx="104024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Presentation with bar chart">
            <a:extLst>
              <a:ext uri="{FF2B5EF4-FFF2-40B4-BE49-F238E27FC236}">
                <a16:creationId xmlns:a16="http://schemas.microsoft.com/office/drawing/2014/main" id="{50333F0E-217A-4D1D-9F56-D01DF54EC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2675" y="570706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745CAF-7E54-4479-B135-332B5CB72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723" y="2168664"/>
            <a:ext cx="5520267" cy="36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7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0953-CD14-45ED-A17B-93BBE596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AT" dirty="0" err="1"/>
              <a:t>Machine</a:t>
            </a:r>
            <a:r>
              <a:rPr lang="de-AT" dirty="0"/>
              <a:t> Learning</a:t>
            </a:r>
            <a:endParaRPr lang="LID4096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19ACEBD-5FAB-4358-8FD2-1648EC4FAC7E}"/>
              </a:ext>
            </a:extLst>
          </p:cNvPr>
          <p:cNvSpPr txBox="1">
            <a:spLocks/>
          </p:cNvSpPr>
          <p:nvPr/>
        </p:nvSpPr>
        <p:spPr>
          <a:xfrm>
            <a:off x="838200" y="2217057"/>
            <a:ext cx="10227355" cy="40458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/>
              <a:t>Training a NN needs labeled datasets 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might be acquired online</a:t>
            </a:r>
          </a:p>
          <a:p>
            <a:pPr lvl="0"/>
            <a:r>
              <a:rPr lang="en-US" sz="2000" dirty="0"/>
              <a:t>Training data generalizes (fruit colors, temperatures, sizes)</a:t>
            </a:r>
          </a:p>
          <a:p>
            <a:pPr marL="457200" lvl="1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might not reach desired accuracy</a:t>
            </a:r>
          </a:p>
          <a:p>
            <a:r>
              <a:rPr lang="en-US" sz="2000" dirty="0"/>
              <a:t>high class imbalance (most of the picture is not fruit)</a:t>
            </a:r>
          </a:p>
          <a:p>
            <a:pPr marL="0" indent="0">
              <a:buNone/>
            </a:pPr>
            <a:endParaRPr lang="en-US" sz="2000" dirty="0"/>
          </a:p>
          <a:p>
            <a:pPr lvl="0"/>
            <a:r>
              <a:rPr lang="en-US" sz="2000" dirty="0"/>
              <a:t>Model could be perfectly overfitted if trained on fitting data</a:t>
            </a:r>
          </a:p>
          <a:p>
            <a:endParaRPr 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2F3B6-4580-4370-8565-8615D115FEF2}"/>
              </a:ext>
            </a:extLst>
          </p:cNvPr>
          <p:cNvCxnSpPr/>
          <p:nvPr/>
        </p:nvCxnSpPr>
        <p:spPr>
          <a:xfrm>
            <a:off x="838200" y="1690688"/>
            <a:ext cx="104024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Arrow circle">
            <a:extLst>
              <a:ext uri="{FF2B5EF4-FFF2-40B4-BE49-F238E27FC236}">
                <a16:creationId xmlns:a16="http://schemas.microsoft.com/office/drawing/2014/main" id="{63AB7ABE-72A5-4263-A547-E79A8F18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943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8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Breitbild</PresentationFormat>
  <Paragraphs>59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Introduction to Seminar Project</vt:lpstr>
      <vt:lpstr>TABLE OF CONTENT</vt:lpstr>
      <vt:lpstr>Prerequisites:</vt:lpstr>
      <vt:lpstr>Main Tasks</vt:lpstr>
      <vt:lpstr>Preprocessing</vt:lpstr>
      <vt:lpstr>2. Detection</vt:lpstr>
      <vt:lpstr>3. Tracking</vt:lpstr>
      <vt:lpstr>4. Counting</vt:lpstr>
      <vt:lpstr>Machine Learning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Kiesenhofer</dc:creator>
  <cp:lastModifiedBy>7dxg4u1q2d@students.jku.at</cp:lastModifiedBy>
  <cp:revision>18</cp:revision>
  <dcterms:created xsi:type="dcterms:W3CDTF">2019-11-23T10:39:17Z</dcterms:created>
  <dcterms:modified xsi:type="dcterms:W3CDTF">2019-11-23T16:15:22Z</dcterms:modified>
</cp:coreProperties>
</file>