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3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9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832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89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880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1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0093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634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3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06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322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997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75D34D-A376-4547-8179-9AA895ACA30F}" type="datetimeFigureOut">
              <a:rPr lang="en-US" smtClean="0"/>
              <a:t>8/9/2020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E2D988-8B97-4492-8ECB-A2BD96C8DB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839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Compute 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4258548" y="3085330"/>
            <a:ext cx="1040168" cy="828971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-332547" y="314391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1189" y="6460834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  <a:endCxn id="16" idx="0"/>
          </p:cNvCxnSpPr>
          <p:nvPr/>
        </p:nvCxnSpPr>
        <p:spPr>
          <a:xfrm flipH="1">
            <a:off x="265970" y="2577196"/>
            <a:ext cx="1292629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00152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211280"/>
          </a:xfrm>
          <a:prstGeom prst="bentConnector3">
            <a:avLst>
              <a:gd name="adj1" fmla="val 2781819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02086" y="2062208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4829867" y="3408970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Kurtosis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0011888"/>
              </p:ext>
            </p:extLst>
          </p:nvPr>
        </p:nvGraphicFramePr>
        <p:xfrm>
          <a:off x="5585886" y="2384387"/>
          <a:ext cx="3681558" cy="24676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151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609151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011645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  <a:gridCol w="854393">
                  <a:extLst>
                    <a:ext uri="{9D8B030D-6E8A-4147-A177-3AD203B41FA5}">
                      <a16:colId xmlns:a16="http://schemas.microsoft.com/office/drawing/2014/main" val="74691028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4291173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583925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Meso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490451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Platy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6504895"/>
                  </a:ext>
                </a:extLst>
              </a:tr>
              <a:tr h="540327">
                <a:tc>
                  <a:txBody>
                    <a:bodyPr/>
                    <a:lstStyle/>
                    <a:p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Lepto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482138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Both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 rot="1199264">
            <a:off x="1829048" y="2704575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29705" y="5983781"/>
            <a:ext cx="134303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536910" y="4331549"/>
            <a:ext cx="15134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do not look like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9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159" y="655635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Fit pilot Gaussian model w/ non-constant variance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4159" y="1930865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Inspect standardized residuals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895266" y="314391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hoose a better distribution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95266" y="4249554"/>
            <a:ext cx="246888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Re-fit with fixed-effect structure from step 1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95266" y="5355194"/>
            <a:ext cx="246888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Simulate data, 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ompute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diagnostics and assess fit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Isosceles Triangle 13"/>
          <p:cNvSpPr/>
          <p:nvPr/>
        </p:nvSpPr>
        <p:spPr>
          <a:xfrm rot="16200000">
            <a:off x="3513165" y="3060731"/>
            <a:ext cx="2529237" cy="812694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964239" y="196326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534982" y="6807672"/>
            <a:ext cx="11970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DONE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>
            <a:stCxn id="5" idx="2"/>
            <a:endCxn id="11" idx="0"/>
          </p:cNvCxnSpPr>
          <p:nvPr/>
        </p:nvCxnSpPr>
        <p:spPr>
          <a:xfrm>
            <a:off x="1558599" y="2577196"/>
            <a:ext cx="1571107" cy="56671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5" idx="2"/>
          </p:cNvCxnSpPr>
          <p:nvPr/>
        </p:nvCxnSpPr>
        <p:spPr>
          <a:xfrm flipH="1">
            <a:off x="324157" y="2577196"/>
            <a:ext cx="1234442" cy="566716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1" idx="2"/>
            <a:endCxn id="12" idx="0"/>
          </p:cNvCxnSpPr>
          <p:nvPr/>
        </p:nvCxnSpPr>
        <p:spPr>
          <a:xfrm>
            <a:off x="3129706" y="3790245"/>
            <a:ext cx="0" cy="459309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2" idx="2"/>
            <a:endCxn id="13" idx="0"/>
          </p:cNvCxnSpPr>
          <p:nvPr/>
        </p:nvCxnSpPr>
        <p:spPr>
          <a:xfrm>
            <a:off x="3129706" y="4895885"/>
            <a:ext cx="0" cy="45930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3" idx="2"/>
            <a:endCxn id="17" idx="0"/>
          </p:cNvCxnSpPr>
          <p:nvPr/>
        </p:nvCxnSpPr>
        <p:spPr>
          <a:xfrm>
            <a:off x="3129706" y="6278524"/>
            <a:ext cx="3793" cy="529148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2"/>
            <a:endCxn id="5" idx="0"/>
          </p:cNvCxnSpPr>
          <p:nvPr/>
        </p:nvCxnSpPr>
        <p:spPr>
          <a:xfrm>
            <a:off x="1558599" y="1578965"/>
            <a:ext cx="0" cy="351900"/>
          </a:xfrm>
          <a:prstGeom prst="straightConnector1">
            <a:avLst/>
          </a:prstGeom>
          <a:ln>
            <a:solidFill>
              <a:schemeClr val="tx1"/>
            </a:solidFill>
            <a:headEnd w="lg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/>
          <p:cNvCxnSpPr>
            <a:stCxn id="13" idx="1"/>
            <a:endCxn id="11" idx="1"/>
          </p:cNvCxnSpPr>
          <p:nvPr/>
        </p:nvCxnSpPr>
        <p:spPr>
          <a:xfrm rot="10800000">
            <a:off x="1895266" y="3467080"/>
            <a:ext cx="12700" cy="2376000"/>
          </a:xfrm>
          <a:prstGeom prst="bentConnector3">
            <a:avLst>
              <a:gd name="adj1" fmla="val 1800000"/>
            </a:avLst>
          </a:prstGeom>
          <a:ln>
            <a:solidFill>
              <a:schemeClr val="tx1"/>
            </a:solidFill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083718" y="872121"/>
            <a:ext cx="141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 rot="16200000">
            <a:off x="3518126" y="3120366"/>
            <a:ext cx="3880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Excess Kurtosis (relative to Normal)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527818"/>
              </p:ext>
            </p:extLst>
          </p:nvPr>
        </p:nvGraphicFramePr>
        <p:xfrm>
          <a:off x="5695378" y="1258886"/>
          <a:ext cx="4276586" cy="44913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2245">
                  <a:extLst>
                    <a:ext uri="{9D8B030D-6E8A-4147-A177-3AD203B41FA5}">
                      <a16:colId xmlns:a16="http://schemas.microsoft.com/office/drawing/2014/main" val="1625646075"/>
                    </a:ext>
                  </a:extLst>
                </a:gridCol>
                <a:gridCol w="1545499">
                  <a:extLst>
                    <a:ext uri="{9D8B030D-6E8A-4147-A177-3AD203B41FA5}">
                      <a16:colId xmlns:a16="http://schemas.microsoft.com/office/drawing/2014/main" val="872546237"/>
                    </a:ext>
                  </a:extLst>
                </a:gridCol>
                <a:gridCol w="1878842">
                  <a:extLst>
                    <a:ext uri="{9D8B030D-6E8A-4147-A177-3AD203B41FA5}">
                      <a16:colId xmlns:a16="http://schemas.microsoft.com/office/drawing/2014/main" val="3333672044"/>
                    </a:ext>
                  </a:extLst>
                </a:gridCol>
              </a:tblGrid>
              <a:tr h="550316">
                <a:tc>
                  <a:txBody>
                    <a:bodyPr/>
                    <a:lstStyle/>
                    <a:p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↔ </a:t>
                      </a:r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8583708"/>
                  </a:ext>
                </a:extLst>
              </a:tr>
              <a:tr h="1028453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normal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8035552"/>
                  </a:ext>
                </a:extLst>
              </a:tr>
              <a:tr h="1029211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Positive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distribution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Generalized</a:t>
                      </a: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400" i="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Normal-Exponential-</a:t>
                      </a:r>
                      <a:r>
                        <a:rPr lang="en-US" sz="1400" i="1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Exponential-Generalized Beta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i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Johnson’s S</a:t>
                      </a:r>
                      <a:r>
                        <a:rPr lang="en-US" sz="1400" i="0" baseline="-250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</a:t>
                      </a:r>
                      <a:endParaRPr lang="en-US" sz="1400" i="1" baseline="-25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3838438"/>
                  </a:ext>
                </a:extLst>
              </a:tr>
              <a:tr h="1754362">
                <a:tc>
                  <a:txBody>
                    <a:bodyPr/>
                    <a:lstStyle/>
                    <a:p>
                      <a:pPr algn="ctr"/>
                      <a:r>
                        <a:rPr lang="en-US" sz="1400" u="sng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Negative ↔ Positive</a:t>
                      </a:r>
                      <a:endParaRPr lang="en-US" sz="1400" u="sng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vert="vert270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Power</a:t>
                      </a:r>
                      <a:r>
                        <a:rPr lang="en-US" sz="1400" baseline="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exponential</a:t>
                      </a:r>
                      <a:endParaRPr 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err="1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sinh-arcsinh</a:t>
                      </a:r>
                      <a:endParaRPr lang="en-US" sz="1400" dirty="0" smtClean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power exponential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400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Skewed generalized </a:t>
                      </a:r>
                      <a:r>
                        <a:rPr lang="en-US" sz="1400" i="1" dirty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</a:t>
                      </a:r>
                      <a:endParaRPr lang="en-US" sz="1400" i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8853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 rot="20137366">
            <a:off x="115007" y="2667486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41284" y="966014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Model selection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041284" y="6330619"/>
            <a:ext cx="18269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 rot="16200000">
            <a:off x="447961" y="4420498"/>
            <a:ext cx="169139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Simulated data are not consistent with real data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ircular Arrow 5"/>
          <p:cNvSpPr/>
          <p:nvPr/>
        </p:nvSpPr>
        <p:spPr>
          <a:xfrm rot="5400000">
            <a:off x="2454901" y="655182"/>
            <a:ext cx="676275" cy="846917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2289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 rot="1199264">
            <a:off x="1898600" y="2710233"/>
            <a:ext cx="13738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i="1" dirty="0" smtClean="0">
                <a:latin typeface="Arial" panose="020B0604020202020204" pitchFamily="34" charset="0"/>
                <a:cs typeface="Arial" panose="020B0604020202020204" pitchFamily="34" charset="0"/>
              </a:rPr>
              <a:t>Non-Gaussian</a:t>
            </a:r>
            <a:endParaRPr lang="en-US" sz="11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Elbow Connector 7"/>
          <p:cNvCxnSpPr/>
          <p:nvPr/>
        </p:nvCxnSpPr>
        <p:spPr>
          <a:xfrm rot="16200000" flipH="1">
            <a:off x="-354212" y="3822283"/>
            <a:ext cx="2920558" cy="1563820"/>
          </a:xfrm>
          <a:prstGeom prst="bentConnector3">
            <a:avLst>
              <a:gd name="adj1" fmla="val 100022"/>
            </a:avLst>
          </a:prstGeom>
          <a:ln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9737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146</Words>
  <Application>Microsoft Office PowerPoint</Application>
  <PresentationFormat>On-screen Show (4:3)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Rice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E Miller</dc:creator>
  <cp:lastModifiedBy>Tom Miller</cp:lastModifiedBy>
  <cp:revision>20</cp:revision>
  <dcterms:created xsi:type="dcterms:W3CDTF">2020-07-31T16:38:11Z</dcterms:created>
  <dcterms:modified xsi:type="dcterms:W3CDTF">2020-08-09T19:00:20Z</dcterms:modified>
</cp:coreProperties>
</file>