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29"/>
  </p:notesMasterIdLst>
  <p:sldIdLst>
    <p:sldId id="256" r:id="rId2"/>
    <p:sldId id="321" r:id="rId3"/>
    <p:sldId id="299" r:id="rId4"/>
    <p:sldId id="257" r:id="rId5"/>
    <p:sldId id="301" r:id="rId6"/>
    <p:sldId id="302" r:id="rId7"/>
    <p:sldId id="322" r:id="rId8"/>
    <p:sldId id="304" r:id="rId9"/>
    <p:sldId id="331" r:id="rId10"/>
    <p:sldId id="325" r:id="rId11"/>
    <p:sldId id="333" r:id="rId12"/>
    <p:sldId id="330" r:id="rId13"/>
    <p:sldId id="332" r:id="rId14"/>
    <p:sldId id="327" r:id="rId15"/>
    <p:sldId id="311" r:id="rId16"/>
    <p:sldId id="310" r:id="rId17"/>
    <p:sldId id="312" r:id="rId18"/>
    <p:sldId id="329" r:id="rId19"/>
    <p:sldId id="317" r:id="rId20"/>
    <p:sldId id="316" r:id="rId21"/>
    <p:sldId id="320" r:id="rId22"/>
    <p:sldId id="318" r:id="rId23"/>
    <p:sldId id="319" r:id="rId24"/>
    <p:sldId id="334" r:id="rId25"/>
    <p:sldId id="300" r:id="rId26"/>
    <p:sldId id="335" r:id="rId27"/>
    <p:sldId id="336" r:id="rId28"/>
  </p:sldIdLst>
  <p:sldSz cx="9144000" cy="5143500" type="screen16x9"/>
  <p:notesSz cx="6858000" cy="9144000"/>
  <p:embeddedFontLst>
    <p:embeddedFont>
      <p:font typeface="Barlow" pitchFamily="2" charset="77"/>
      <p:regular r:id="rId30"/>
      <p:bold r:id="rId31"/>
      <p:italic r:id="rId32"/>
      <p:boldItalic r:id="rId33"/>
    </p:embeddedFont>
    <p:embeddedFont>
      <p:font typeface="Montserrat" pitchFamily="2" charset="77"/>
      <p:regular r:id="rId34"/>
      <p:bold r:id="rId35"/>
      <p:italic r:id="rId36"/>
      <p:boldItalic r:id="rId37"/>
    </p:embeddedFont>
    <p:embeddedFont>
      <p:font typeface="Nunito Light" panose="020F0302020204030204" pitchFamily="3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F80EB7-413B-4627-B8BF-CFF24E66328B}">
  <a:tblStyle styleId="{CCF80EB7-413B-4627-B8BF-CFF24E6632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3C78F4-B981-4D0B-A4AC-6554BE18BBB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Estilo com Tema 1 - Destaqu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Estilo com Tema 1 - Destaqu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69"/>
    <p:restoredTop sz="73899"/>
  </p:normalViewPr>
  <p:slideViewPr>
    <p:cSldViewPr snapToGrid="0">
      <p:cViewPr>
        <p:scale>
          <a:sx n="120" d="100"/>
          <a:sy n="120" d="100"/>
        </p:scale>
        <p:origin x="1336" y="272"/>
      </p:cViewPr>
      <p:guideLst>
        <p:guide orient="horz" pos="1620"/>
        <p:guide pos="2880"/>
      </p:guideLst>
    </p:cSldViewPr>
  </p:slideViewPr>
  <p:notesTextViewPr>
    <p:cViewPr>
      <p:scale>
        <a:sx n="1" d="1"/>
        <a:sy n="1" d="1"/>
      </p:scale>
      <p:origin x="0" y="0"/>
    </p:cViewPr>
  </p:notesTextViewPr>
  <p:notesViewPr>
    <p:cSldViewPr snapToGrid="0">
      <p:cViewPr>
        <p:scale>
          <a:sx n="94" d="100"/>
          <a:sy n="94" d="100"/>
        </p:scale>
        <p:origin x="3872" y="3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2ab9497b5ec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2ab9497b5ec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2700" indent="-12700">
              <a:buNone/>
            </a:pPr>
            <a:r>
              <a:rPr lang="pt-PT" sz="1200" dirty="0" err="1">
                <a:latin typeface="Times New Roman" panose="02020603050405020304" pitchFamily="18" charset="0"/>
                <a:cs typeface="Times New Roman" panose="02020603050405020304" pitchFamily="18" charset="0"/>
              </a:rPr>
              <a:t>Good</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morning</a:t>
            </a:r>
            <a:r>
              <a:rPr lang="pt-PT" sz="1200" dirty="0">
                <a:latin typeface="Times New Roman" panose="02020603050405020304" pitchFamily="18" charset="0"/>
                <a:cs typeface="Times New Roman" panose="02020603050405020304" pitchFamily="18" charset="0"/>
              </a:rPr>
              <a:t>! </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I’m excited to present our work on Human Experts vs. Large Language Models: Evaluating Annotation Scheme and Guidelines Development for Clinical Narratives </a:t>
            </a:r>
            <a:r>
              <a:rPr lang="pt-PT" sz="1200" kern="100" dirty="0">
                <a:latin typeface="Times New Roman" panose="02020603050405020304" pitchFamily="18" charset="0"/>
                <a:ea typeface="Aptos" panose="020B0004020202020204" pitchFamily="34" charset="0"/>
                <a:cs typeface="Times New Roman" panose="02020603050405020304" pitchFamily="18" charset="0"/>
              </a:rPr>
              <a:t>i</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n the Text2Story 2025 workshop. This work sits at the intersection of annotation practices, clinical NLP, and generative AI.</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EF70A-DF8E-A779-196B-854C345D29BE}"/>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A8422BB0-0EB9-154E-C0D4-4FD91952E365}"/>
              </a:ext>
            </a:extLst>
          </p:cNvPr>
          <p:cNvSpPr>
            <a:spLocks noGrp="1" noRot="1" noChangeAspect="1"/>
          </p:cNvSpPr>
          <p:nvPr>
            <p:ph type="sldImg"/>
          </p:nvPr>
        </p:nvSpPr>
        <p:spPr>
          <a:xfrm>
            <a:off x="381000" y="685800"/>
            <a:ext cx="6096000" cy="3429000"/>
          </a:xfrm>
        </p:spPr>
      </p:sp>
      <p:sp>
        <p:nvSpPr>
          <p:cNvPr id="3" name="Marcador de Posição de Notas 2">
            <a:extLst>
              <a:ext uri="{FF2B5EF4-FFF2-40B4-BE49-F238E27FC236}">
                <a16:creationId xmlns:a16="http://schemas.microsoft.com/office/drawing/2014/main" id="{2DD61A13-9DB2-F226-D766-2B4B2298076B}"/>
              </a:ext>
            </a:extLst>
          </p:cNvPr>
          <p:cNvSpPr>
            <a:spLocks noGrp="1"/>
          </p:cNvSpPr>
          <p:nvPr>
            <p:ph type="body" idx="1"/>
          </p:nvPr>
        </p:nvSpPr>
        <p:spPr/>
        <p:txBody>
          <a:bodyPr/>
          <a:lstStyle/>
          <a:p>
            <a:pPr marL="12700" marR="0" lvl="0" indent="-12700" algn="just" defTabSz="914400" rtl="0" eaLnBrk="1" fontAlgn="auto" latinLnBrk="0" hangingPunct="1">
              <a:lnSpc>
                <a:spcPct val="100000"/>
              </a:lnSpc>
              <a:spcBef>
                <a:spcPts val="0"/>
              </a:spcBef>
              <a:spcAft>
                <a:spcPts val="0"/>
              </a:spcAft>
              <a:buClr>
                <a:srgbClr val="000000"/>
              </a:buClr>
              <a:buSzPts val="1100"/>
              <a:buFont typeface="Arial"/>
              <a:buNone/>
              <a:defRP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This ranged from generic prompts to ones including example reports and requests for specific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markables</a:t>
            </a:r>
            <a:r>
              <a:rPr lang="en-US" sz="1200" kern="100" dirty="0">
                <a:latin typeface="Times New Roman" panose="02020603050405020304" pitchFamily="18" charset="0"/>
                <a:ea typeface="Aptos" panose="020B0004020202020204" pitchFamily="34" charset="0"/>
                <a:cs typeface="Times New Roman" panose="02020603050405020304" pitchFamily="18" charset="0"/>
              </a:rPr>
              <a:t>. </a:t>
            </a:r>
            <a:endParaRPr lang="pt-PT"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764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2700" indent="-12700">
              <a:buNone/>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to assess clarity, structure, and usefulness of the prompt outputs, we used Likert-scale evaluations (1 to 5).</a:t>
            </a:r>
            <a:endParaRPr lang="en-US" dirty="0"/>
          </a:p>
        </p:txBody>
      </p:sp>
    </p:spTree>
    <p:extLst>
      <p:ext uri="{BB962C8B-B14F-4D97-AF65-F5344CB8AC3E}">
        <p14:creationId xmlns:p14="http://schemas.microsoft.com/office/powerpoint/2010/main" val="987986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10A58-71D9-8EC7-7CE1-043BBD6FA5F5}"/>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1F521E24-1A12-DAF1-0244-453644AE887E}"/>
              </a:ext>
            </a:extLst>
          </p:cNvPr>
          <p:cNvSpPr>
            <a:spLocks noGrp="1" noRot="1" noChangeAspect="1"/>
          </p:cNvSpPr>
          <p:nvPr>
            <p:ph type="sldImg"/>
          </p:nvPr>
        </p:nvSpPr>
        <p:spPr>
          <a:xfrm>
            <a:off x="381000" y="685800"/>
            <a:ext cx="6096000" cy="3429000"/>
          </a:xfrm>
        </p:spPr>
      </p:sp>
      <p:sp>
        <p:nvSpPr>
          <p:cNvPr id="3" name="Marcador de Posição de Notas 2">
            <a:extLst>
              <a:ext uri="{FF2B5EF4-FFF2-40B4-BE49-F238E27FC236}">
                <a16:creationId xmlns:a16="http://schemas.microsoft.com/office/drawing/2014/main" id="{51CC2D17-BE19-61B5-8B62-9F02BE9EAC20}"/>
              </a:ext>
            </a:extLst>
          </p:cNvPr>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You’ll notice that scores gradually improve with prompt sophistication—topping out at 3.2. </a:t>
            </a:r>
            <a:r>
              <a:rPr lang="pt-PT"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Since</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the</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best</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result</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of</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the</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annotation</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scheme</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and</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guidelines</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was</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with</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prompt</a:t>
            </a:r>
            <a:r>
              <a:rPr lang="pt-PT" sz="1200" dirty="0">
                <a:latin typeface="Times New Roman" panose="02020603050405020304" pitchFamily="18" charset="0"/>
                <a:cs typeface="Times New Roman" panose="02020603050405020304" pitchFamily="18" charset="0"/>
              </a:rPr>
              <a:t> 3B, </a:t>
            </a:r>
            <a:r>
              <a:rPr lang="pt-PT" sz="1200" dirty="0" err="1">
                <a:latin typeface="Times New Roman" panose="02020603050405020304" pitchFamily="18" charset="0"/>
                <a:cs typeface="Times New Roman" panose="02020603050405020304" pitchFamily="18" charset="0"/>
              </a:rPr>
              <a:t>we</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used</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this</a:t>
            </a:r>
            <a:r>
              <a:rPr lang="pt-PT" sz="1200" dirty="0">
                <a:latin typeface="Times New Roman" panose="02020603050405020304" pitchFamily="18" charset="0"/>
                <a:cs typeface="Times New Roman" panose="02020603050405020304" pitchFamily="18" charset="0"/>
              </a:rPr>
              <a:t> output to </a:t>
            </a:r>
            <a:r>
              <a:rPr lang="pt-PT" sz="1200" dirty="0" err="1">
                <a:latin typeface="Times New Roman" panose="02020603050405020304" pitchFamily="18" charset="0"/>
                <a:cs typeface="Times New Roman" panose="02020603050405020304" pitchFamily="18" charset="0"/>
              </a:rPr>
              <a:t>conduct</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our</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experiment</a:t>
            </a:r>
            <a:r>
              <a:rPr lang="pt-PT" sz="1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414382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ACC66-2798-08CB-6CFB-9B88771B4978}"/>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1F70A031-261A-7BB3-26CE-32E9D29F80E7}"/>
              </a:ext>
            </a:extLst>
          </p:cNvPr>
          <p:cNvSpPr>
            <a:spLocks noGrp="1" noRot="1" noChangeAspect="1"/>
          </p:cNvSpPr>
          <p:nvPr>
            <p:ph type="sldImg"/>
          </p:nvPr>
        </p:nvSpPr>
        <p:spPr>
          <a:xfrm>
            <a:off x="381000" y="685800"/>
            <a:ext cx="6096000" cy="3429000"/>
          </a:xfrm>
        </p:spPr>
      </p:sp>
      <p:sp>
        <p:nvSpPr>
          <p:cNvPr id="3" name="Marcador de Posição de Notas 2">
            <a:extLst>
              <a:ext uri="{FF2B5EF4-FFF2-40B4-BE49-F238E27FC236}">
                <a16:creationId xmlns:a16="http://schemas.microsoft.com/office/drawing/2014/main" id="{D1F071FA-F032-B257-4834-19AFA71B482B}"/>
              </a:ext>
            </a:extLst>
          </p:cNvPr>
          <p:cNvSpPr>
            <a:spLocks noGrp="1"/>
          </p:cNvSpPr>
          <p:nvPr>
            <p:ph type="body" idx="1"/>
          </p:nvPr>
        </p:nvSpPr>
        <p:spPr/>
        <p:txBody>
          <a:bodyPr/>
          <a:lstStyle/>
          <a:p>
            <a:pPr marL="158750" indent="0" algn="just">
              <a:buNone/>
            </a:pPr>
            <a:r>
              <a:rPr lang="en-US" sz="1200" b="0" kern="100" noProof="0" dirty="0">
                <a:effectLst/>
                <a:latin typeface="Times New Roman" panose="02020603050405020304" pitchFamily="18" charset="0"/>
                <a:ea typeface="Aptos" panose="020B0004020202020204" pitchFamily="34" charset="0"/>
                <a:cs typeface="Times New Roman" panose="02020603050405020304" pitchFamily="18" charset="0"/>
              </a:rPr>
              <a:t>So, what was the experiment setup aimed at comparing human vs. LLM outputs? </a:t>
            </a:r>
            <a:r>
              <a:rPr lang="en-US" sz="1200" b="0" i="0" u="none" strike="noStrike" noProof="0" dirty="0">
                <a:solidFill>
                  <a:srgbClr val="000000"/>
                </a:solidFill>
                <a:effectLst/>
                <a:latin typeface="Times New Roman" panose="02020603050405020304" pitchFamily="18" charset="0"/>
                <a:cs typeface="Times New Roman" panose="02020603050405020304" pitchFamily="18" charset="0"/>
              </a:rPr>
              <a:t>To evaluate both the human- and LLM-generated annotation schemes, we used a two-part assessment strategy.</a:t>
            </a:r>
          </a:p>
          <a:p>
            <a:pPr marL="158750" indent="0" algn="just">
              <a:buNone/>
            </a:pPr>
            <a:r>
              <a:rPr lang="en-US" sz="1200" b="0" i="0" u="none" strike="noStrike" noProof="0" dirty="0">
                <a:solidFill>
                  <a:srgbClr val="000000"/>
                </a:solidFill>
                <a:effectLst/>
                <a:latin typeface="Times New Roman" panose="02020603050405020304" pitchFamily="18" charset="0"/>
                <a:cs typeface="Times New Roman" panose="02020603050405020304" pitchFamily="18" charset="0"/>
              </a:rPr>
              <a:t>First, we conducted a manual annotation task using clinical reports. Two experienced linguistics students annotated the data using both sets of guidelines. To avoid bias, each annotator started with a different scheme and patient, then switched—ensuring balanced exposure. The reports themselves were synthetic clinical records created by a physician from IPO-Porto, representing two patients diagnosed with Acute Myeloid Leukemia. Each patient had an admission report, two discharge summaries, and a general medical report. Annotations were then curated by a domain expert to check for accuracy and proper guideline application. All tasks were performed in the </a:t>
            </a:r>
            <a:r>
              <a:rPr lang="en-US" sz="1200" b="0" i="0" u="none" strike="noStrike" noProof="0" dirty="0" err="1">
                <a:solidFill>
                  <a:srgbClr val="000000"/>
                </a:solidFill>
                <a:effectLst/>
                <a:latin typeface="Times New Roman" panose="02020603050405020304" pitchFamily="18" charset="0"/>
                <a:cs typeface="Times New Roman" panose="02020603050405020304" pitchFamily="18" charset="0"/>
              </a:rPr>
              <a:t>INCEpTION</a:t>
            </a:r>
            <a:r>
              <a:rPr lang="en-US" sz="1200" b="0" i="0" u="none" strike="noStrike" noProof="0" dirty="0">
                <a:solidFill>
                  <a:srgbClr val="000000"/>
                </a:solidFill>
                <a:effectLst/>
                <a:latin typeface="Times New Roman" panose="02020603050405020304" pitchFamily="18" charset="0"/>
                <a:cs typeface="Times New Roman" panose="02020603050405020304" pitchFamily="18" charset="0"/>
              </a:rPr>
              <a:t> annotation platform, and annotation consistency was measured using inter-annotator agreement (IAA).</a:t>
            </a:r>
          </a:p>
          <a:p>
            <a:pPr marL="158750" indent="0" algn="just">
              <a:buNone/>
            </a:pPr>
            <a:r>
              <a:rPr lang="en-US" sz="1200" b="0" i="0" u="none" strike="noStrike" noProof="0" dirty="0">
                <a:solidFill>
                  <a:srgbClr val="000000"/>
                </a:solidFill>
                <a:effectLst/>
                <a:latin typeface="Times New Roman" panose="02020603050405020304" pitchFamily="18" charset="0"/>
                <a:cs typeface="Times New Roman" panose="02020603050405020304" pitchFamily="18" charset="0"/>
              </a:rPr>
              <a:t>Second, to evaluate the clarity and usability of the guidelines, we reused the Likert-scale assessment previously applied to LLM prompt outputs. This time, the annotators themselves scored the schemes based on their annotation experience—giving us direct insights into guideline effectiveness.</a:t>
            </a:r>
          </a:p>
          <a:p>
            <a:pPr>
              <a:buNone/>
            </a:pPr>
            <a:r>
              <a:rPr lang="en-US" sz="1800" b="0" kern="100" noProof="0" dirty="0">
                <a:effectLst/>
                <a:latin typeface="Aptos" panose="020B0004020202020204" pitchFamily="34"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2653552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2171040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2700" indent="-12700">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Here are the IAA scores.</a:t>
            </a:r>
            <a:r>
              <a:rPr lang="pt-PT"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The human-designed scheme had higher agreement across the board—especially in domain-specific attributes, where the LLM struggled.</a:t>
            </a:r>
            <a:r>
              <a:rPr lang="pt-PT"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Notably, human annotators reached 85% agreement on medical domain attributes using the human scheme but only 61% with the LLMs.</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90748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2700" indent="0" algn="jus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Annotators rated the human-developed guidelines at around 4.1–4.5 out of 5, while the LLM-generated ones ranged from 1.8 to 2.5.</a:t>
            </a:r>
            <a:r>
              <a:rPr lang="pt-PT"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So, while the LLM tried its best, according to our annotators, its guidelines just didn’t provide the same level of clarity or consistency.</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39339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58750" indent="0" algn="jus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The curation of the data annotated according to the human and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LLm</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-generated scheme enabled some conclusions.</a:t>
            </a:r>
          </a:p>
          <a:p>
            <a:pPr marL="158750" indent="0" algn="jus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First, the human guidelines weren’t flawless, of course.</a:t>
            </a:r>
            <a:r>
              <a:rPr lang="pt-PT" sz="12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Annotators still disagreed on aspects like temporal relation directionality—but crucially, those rules were there, even if occasionally ignored.</a:t>
            </a:r>
            <a:r>
              <a:rPr lang="pt-PT" sz="1200" kern="100" dirty="0">
                <a:latin typeface="Times New Roman" panose="02020603050405020304" pitchFamily="18" charset="0"/>
                <a:ea typeface="Aptos" panose="020B0004020202020204" pitchFamily="34" charset="0"/>
                <a:cs typeface="Times New Roman" panose="02020603050405020304" pitchFamily="18" charset="0"/>
              </a:rPr>
              <a:t> </a:t>
            </a:r>
            <a:r>
              <a:rPr lang="pt-PT" sz="1200" kern="100" dirty="0" err="1">
                <a:latin typeface="Times New Roman" panose="02020603050405020304" pitchFamily="18" charset="0"/>
                <a:ea typeface="Aptos" panose="020B0004020202020204" pitchFamily="34" charset="0"/>
                <a:cs typeface="Times New Roman" panose="02020603050405020304" pitchFamily="18" charset="0"/>
              </a:rPr>
              <a:t>However</a:t>
            </a:r>
            <a:r>
              <a:rPr lang="pt-PT" sz="1200" kern="100" dirty="0">
                <a:latin typeface="Times New Roman" panose="02020603050405020304" pitchFamily="18" charset="0"/>
                <a:ea typeface="Aptos" panose="020B0004020202020204" pitchFamily="34" charset="0"/>
                <a:cs typeface="Times New Roman" panose="02020603050405020304" pitchFamily="18" charset="0"/>
              </a:rPr>
              <a:t>, </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there was a clear identification of events and temporal expressions. </a:t>
            </a:r>
          </a:p>
          <a:p>
            <a:pPr marL="158750" indent="0" algn="just">
              <a:buNone/>
            </a:pPr>
            <a:endParaRPr lang="en-US"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58750" indent="0" algn="jus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What about the annotation generated by LLM? What Went Wrong for the LLM?</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58750" indent="0" algn="jus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Some key issues were the following:</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58750" indent="0" algn="jus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Inconsistent definitions and unclear instructions, which led to different interpretations by annotators.</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58750" indent="0" algn="jus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Lack of information regarding different elements of the annotation like the directionality rules for temporal relations</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58750" indent="0" algn="jus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Basically, the LLM didn’t always know what mattered or how to structure it, and that was reflected in the annotations.</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58750" indent="0" algn="jus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456387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US"/>
          </a:p>
        </p:txBody>
      </p:sp>
    </p:spTree>
    <p:extLst>
      <p:ext uri="{BB962C8B-B14F-4D97-AF65-F5344CB8AC3E}">
        <p14:creationId xmlns:p14="http://schemas.microsoft.com/office/powerpoint/2010/main" val="2762565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2700" indent="-12700" algn="jus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So what did we learn about Human vs LLM-generated annotation schemes?</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2700" indent="-12700" algn="jus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LLMs can draft annotation schemes, sure—but with poor quality.</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2700" indent="-12700" algn="jus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Prompt engineering improves outputs, but it doesn’t solve everything.</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2700" indent="-12700" algn="jus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Human-crafted schemes still deliver better structure, clarity, and usability—at least for now.</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2700" indent="-12700" algn="jus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Humans still lead when it comes to creating annotation guidelines that are clear, coherent, and applicable  </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93872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start with a bit of context.</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4064436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2700" indent="-12700" algn="just">
              <a:buNone/>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So where do we go from here?</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2700" indent="-12700" algn="just">
              <a:buFontTx/>
              <a:buChar cha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We’ll dive deeper into annotator disagreement—what causes it, and how we can reduce it. We are just now finishing up a paper about this issue.</a:t>
            </a:r>
          </a:p>
          <a:p>
            <a:pPr marL="12700" indent="-12700" algn="just">
              <a:buFontTx/>
              <a:buChar char="-"/>
            </a:pPr>
            <a:r>
              <a:rPr lang="pt-PT" sz="1200" dirty="0" err="1">
                <a:latin typeface="Times New Roman" panose="02020603050405020304" pitchFamily="18" charset="0"/>
                <a:cs typeface="Times New Roman" panose="02020603050405020304" pitchFamily="18" charset="0"/>
              </a:rPr>
              <a:t>Integration</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of</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automated</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evaluation</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metrics</a:t>
            </a:r>
            <a:r>
              <a:rPr lang="pt-PT" sz="1200" dirty="0">
                <a:latin typeface="Times New Roman" panose="02020603050405020304" pitchFamily="18" charset="0"/>
                <a:cs typeface="Times New Roman" panose="02020603050405020304" pitchFamily="18" charset="0"/>
              </a:rPr>
              <a:t> to </a:t>
            </a:r>
            <a:r>
              <a:rPr lang="pt-PT" sz="1200" dirty="0" err="1">
                <a:latin typeface="Times New Roman" panose="02020603050405020304" pitchFamily="18" charset="0"/>
                <a:cs typeface="Times New Roman" panose="02020603050405020304" pitchFamily="18" charset="0"/>
              </a:rPr>
              <a:t>complement</a:t>
            </a:r>
            <a:r>
              <a:rPr lang="pt-PT" sz="1200" dirty="0">
                <a:latin typeface="Times New Roman" panose="02020603050405020304" pitchFamily="18" charset="0"/>
                <a:cs typeface="Times New Roman" panose="02020603050405020304" pitchFamily="18" charset="0"/>
              </a:rPr>
              <a:t> manual </a:t>
            </a:r>
            <a:r>
              <a:rPr lang="pt-PT" sz="1200" dirty="0" err="1">
                <a:latin typeface="Times New Roman" panose="02020603050405020304" pitchFamily="18" charset="0"/>
                <a:cs typeface="Times New Roman" panose="02020603050405020304" pitchFamily="18" charset="0"/>
              </a:rPr>
              <a:t>assessments</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Focus</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on</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readability</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clarity</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and</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structural</a:t>
            </a:r>
            <a:r>
              <a:rPr lang="pt-PT" sz="1200" dirty="0">
                <a:latin typeface="Times New Roman" panose="02020603050405020304" pitchFamily="18" charset="0"/>
                <a:cs typeface="Times New Roman" panose="02020603050405020304" pitchFamily="18" charset="0"/>
              </a:rPr>
              <a:t> </a:t>
            </a:r>
            <a:r>
              <a:rPr lang="pt-PT" sz="1200" dirty="0" err="1">
                <a:latin typeface="Times New Roman" panose="02020603050405020304" pitchFamily="18" charset="0"/>
                <a:cs typeface="Times New Roman" panose="02020603050405020304" pitchFamily="18" charset="0"/>
              </a:rPr>
              <a:t>coherence</a:t>
            </a:r>
            <a:r>
              <a:rPr lang="pt-PT" sz="1200" dirty="0">
                <a:latin typeface="Times New Roman" panose="02020603050405020304" pitchFamily="18" charset="0"/>
                <a:cs typeface="Times New Roman" panose="02020603050405020304" pitchFamily="18" charset="0"/>
              </a:rPr>
              <a:t>.</a:t>
            </a:r>
          </a:p>
          <a:p>
            <a:pPr marL="12700" indent="-12700" algn="just">
              <a:buFontTx/>
              <a:buChar cha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We plan to expand to more LLMs, especially open-source ones.</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2700" indent="-12700" algn="just">
              <a:buFontTx/>
              <a:buChar cha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And we’re looking at additional layers, like referential annotation, to understand relationships between participants in clinical events.</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356727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If we’d like to know more about our work, you can find our paper with this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qr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code.</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indent="0">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Thank you so much for your attention. I’m happy to take any questions, critiques you might have.</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00236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576367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a:extLst>
            <a:ext uri="{FF2B5EF4-FFF2-40B4-BE49-F238E27FC236}">
              <a16:creationId xmlns:a16="http://schemas.microsoft.com/office/drawing/2014/main" id="{10046086-F27E-16F2-927F-9A4B89A84A9D}"/>
            </a:ext>
          </a:extLst>
        </p:cNvPr>
        <p:cNvGrpSpPr/>
        <p:nvPr/>
      </p:nvGrpSpPr>
      <p:grpSpPr>
        <a:xfrm>
          <a:off x="0" y="0"/>
          <a:ext cx="0" cy="0"/>
          <a:chOff x="0" y="0"/>
          <a:chExt cx="0" cy="0"/>
        </a:xfrm>
      </p:grpSpPr>
      <p:sp>
        <p:nvSpPr>
          <p:cNvPr id="1224" name="Google Shape;1224;g2ab9497b5ec_0_344:notes">
            <a:extLst>
              <a:ext uri="{FF2B5EF4-FFF2-40B4-BE49-F238E27FC236}">
                <a16:creationId xmlns:a16="http://schemas.microsoft.com/office/drawing/2014/main" id="{8D4C13A4-0372-EBAB-8EBF-825F226E1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2ab9497b5ec_0_344:notes">
            <a:extLst>
              <a:ext uri="{FF2B5EF4-FFF2-40B4-BE49-F238E27FC236}">
                <a16:creationId xmlns:a16="http://schemas.microsoft.com/office/drawing/2014/main" id="{95F07D6E-3707-ED68-2652-960750497C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0015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2953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58750" indent="0">
              <a:buFontTx/>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Electronic health records are a goldmine of data, but most of them are in unstructured, free-text form.  </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indent="0">
              <a:buFontTx/>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This makes it incredibly rich but also very challenging </a:t>
            </a:r>
            <a:r>
              <a:rPr lang="en-US" sz="1800" dirty="0"/>
              <a:t>for organization and management, as well as for using this data for clinical and research purposes. In this context, NLP techniques are key to automating the retrieval, processing, and extracting of relevant medical information.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But to train good models, we need good annotated data, and to have high-quality annotated datasets, </a:t>
            </a:r>
            <a:r>
              <a:rPr lang="en-US" sz="1800" dirty="0"/>
              <a:t>robust annotation schemes are required so that medical information can be fully and comprehensively represented.</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298760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jus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Over the years, there’ve been some annotation efforts to develop annotated clinical data—think i2b2, THYME, MERLOT—but most of these are in English.  And while some work has been done for Portuguese, it’s still limited—especially when it comes to temporal information.</a:t>
            </a:r>
          </a:p>
          <a:p>
            <a:pPr marL="158750" marR="0" lvl="0" indent="0" algn="just"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So, our goal is to develop and evaluate annotation schemes focused on time in clinical narratives and test how humans compare with LLMs, in building those schemes.</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indent="0">
              <a:buNone/>
            </a:pP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2700" indent="-12700" algn="jus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Designing annotation schemes for clinical narratives is a complex, interdisciplinary task that mixes linguistic theory with domain expertise in medicine.</a:t>
            </a:r>
            <a:r>
              <a:rPr lang="pt-PT"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Now, LLMs like ChatGPT are being used for everything these days—including annotation. But can they design schemes and guidelines from scratch? That’s our key question.</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indent="0">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58072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So, we had three main objectives:</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 Assess whether an LLM can generate a usable annotation scheme and guidelines.</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2. Compare human vs. LLM outputs for quality and consistency.</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3. Extend the study to LLM capabilities to Portuguese, </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indent="0">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pPr marL="158750" indent="0">
              <a:buNone/>
            </a:pPr>
            <a:endParaRPr lang="en-US" dirty="0"/>
          </a:p>
        </p:txBody>
      </p:sp>
    </p:spTree>
    <p:extLst>
      <p:ext uri="{BB962C8B-B14F-4D97-AF65-F5344CB8AC3E}">
        <p14:creationId xmlns:p14="http://schemas.microsoft.com/office/powerpoint/2010/main" val="3120090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Let’s break down what we did to achieve these objectives, starting with methodology.</a:t>
            </a:r>
            <a:endParaRPr lang="pt-PT"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29693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a:xfrm>
            <a:off x="381000" y="685800"/>
            <a:ext cx="6096000" cy="3429000"/>
          </a:xfrm>
        </p:spPr>
      </p:sp>
      <p:sp>
        <p:nvSpPr>
          <p:cNvPr id="3" name="Marcador de Posição de Notas 2"/>
          <p:cNvSpPr>
            <a:spLocks noGrp="1"/>
          </p:cNvSpPr>
          <p:nvPr>
            <p:ph type="body" idx="1"/>
          </p:nvPr>
        </p:nvSpPr>
        <p:spPr/>
        <p:txBody>
          <a:bodyPr/>
          <a:lstStyle/>
          <a:p>
            <a:pPr marL="12700" indent="-12700" algn="just">
              <a:buNone/>
            </a:pPr>
            <a:r>
              <a:rPr lang="en-US" sz="1200" b="0" i="0" u="none" strike="noStrike" noProof="1">
                <a:solidFill>
                  <a:srgbClr val="000000"/>
                </a:solidFill>
                <a:effectLst/>
                <a:latin typeface="Times New Roman" panose="02020603050405020304" pitchFamily="18" charset="0"/>
                <a:cs typeface="Times New Roman" panose="02020603050405020304" pitchFamily="18" charset="0"/>
              </a:rPr>
              <a:t>The human-designed annotation scheme was developed by a specialist with expertise in linguistics and pharmaceutical sciences. The process began with a comparative analysis of three established frameworks: Text2Story, i2b2, and MERLOT. Text2Story—built on ISO 24617 and tailored for morphosyntactic and semantic annotation in Portuguese news texts—was informative but lacked clinical specificity. i2b2 and MERLOT, while rich in medical domain labels, were too broad to offer fine-grained distinctions. To refine the scheme, six anonymized clinical reports from patients with Acute Myeloid Leukemia were annotated using all three frameworks. The results helped pinpoint gaps, especially in domain-specific coverage. This informed a second phase using a broader corpus of 40 clinical reports—admission notes, discharge summaries, and general reports—all from the IPO-Porto hospital. Working alongside a clinical expert, the team identified missing concepts, validated key clinical elements, and used the UMLS Metathesaurus to define semantic classes. </a:t>
            </a:r>
            <a:endParaRPr lang="en-US" sz="1200" b="0" kern="100" noProof="1">
              <a:effectLst/>
              <a:latin typeface="Times New Roman" panose="02020603050405020304" pitchFamily="18" charset="0"/>
              <a:ea typeface="Aptos" panose="020B0004020202020204" pitchFamily="34" charset="0"/>
              <a:cs typeface="Times New Roman" panose="02020603050405020304" pitchFamily="18" charset="0"/>
            </a:endParaRPr>
          </a:p>
          <a:p>
            <a:pPr marL="158750" indent="0">
              <a:buNone/>
            </a:pPr>
            <a:endParaRPr lang="pt-PT" dirty="0"/>
          </a:p>
        </p:txBody>
      </p:sp>
    </p:spTree>
    <p:extLst>
      <p:ext uri="{BB962C8B-B14F-4D97-AF65-F5344CB8AC3E}">
        <p14:creationId xmlns:p14="http://schemas.microsoft.com/office/powerpoint/2010/main" val="2907460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9F88A-8626-1471-CD96-D363778A2AD8}"/>
            </a:ext>
          </a:extLst>
        </p:cNvPr>
        <p:cNvGrpSpPr/>
        <p:nvPr/>
      </p:nvGrpSpPr>
      <p:grpSpPr>
        <a:xfrm>
          <a:off x="0" y="0"/>
          <a:ext cx="0" cy="0"/>
          <a:chOff x="0" y="0"/>
          <a:chExt cx="0" cy="0"/>
        </a:xfrm>
      </p:grpSpPr>
      <p:sp>
        <p:nvSpPr>
          <p:cNvPr id="2" name="Marcador de Posição da Imagem do Diapositivo 1">
            <a:extLst>
              <a:ext uri="{FF2B5EF4-FFF2-40B4-BE49-F238E27FC236}">
                <a16:creationId xmlns:a16="http://schemas.microsoft.com/office/drawing/2014/main" id="{BBCA525A-1CFF-7822-801A-10E8CBF5D3BD}"/>
              </a:ext>
            </a:extLst>
          </p:cNvPr>
          <p:cNvSpPr>
            <a:spLocks noGrp="1" noRot="1" noChangeAspect="1"/>
          </p:cNvSpPr>
          <p:nvPr>
            <p:ph type="sldImg"/>
          </p:nvPr>
        </p:nvSpPr>
        <p:spPr>
          <a:xfrm>
            <a:off x="381000" y="685800"/>
            <a:ext cx="6096000" cy="3429000"/>
          </a:xfrm>
        </p:spPr>
      </p:sp>
      <p:sp>
        <p:nvSpPr>
          <p:cNvPr id="3" name="Marcador de Posição de Notas 2">
            <a:extLst>
              <a:ext uri="{FF2B5EF4-FFF2-40B4-BE49-F238E27FC236}">
                <a16:creationId xmlns:a16="http://schemas.microsoft.com/office/drawing/2014/main" id="{719ED5AC-2313-FFEF-3149-7306B983C737}"/>
              </a:ext>
            </a:extLst>
          </p:cNvPr>
          <p:cNvSpPr>
            <a:spLocks noGrp="1"/>
          </p:cNvSpPr>
          <p:nvPr>
            <p:ph type="body" idx="1"/>
          </p:nvPr>
        </p:nvSpPr>
        <p:spPr/>
        <p:txBody>
          <a:bodyPr/>
          <a:lstStyle/>
          <a:p>
            <a:pPr marL="12700" marR="0" lvl="0" indent="-12700" algn="just" defTabSz="914400" rtl="0" eaLnBrk="1" fontAlgn="auto" latinLnBrk="0" hangingPunct="1">
              <a:lnSpc>
                <a:spcPct val="100000"/>
              </a:lnSpc>
              <a:spcBef>
                <a:spcPts val="0"/>
              </a:spcBef>
              <a:spcAft>
                <a:spcPts val="0"/>
              </a:spcAft>
              <a:buClr>
                <a:srgbClr val="000000"/>
              </a:buClr>
              <a:buSzPts val="1100"/>
              <a:buFont typeface="Arial"/>
              <a:buNone/>
              <a:defRPr/>
            </a:pP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Then, we gave an LLM, </a:t>
            </a:r>
            <a:r>
              <a:rPr lang="pt-PT" sz="1200" dirty="0">
                <a:solidFill>
                  <a:srgbClr val="000000"/>
                </a:solidFill>
                <a:effectLst/>
                <a:latin typeface="Times New Roman" panose="02020603050405020304" pitchFamily="18" charset="0"/>
                <a:cs typeface="Times New Roman" panose="02020603050405020304" pitchFamily="18" charset="0"/>
              </a:rPr>
              <a:t>Gemini, </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a similar task .We designed a series of prompts—each increasingly detailed—and asked the LLM to output a full scheme and guidelines.  </a:t>
            </a:r>
            <a:endParaRPr lang="pt-PT"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pt-PT" dirty="0"/>
          </a:p>
        </p:txBody>
      </p:sp>
    </p:spTree>
    <p:extLst>
      <p:ext uri="{BB962C8B-B14F-4D97-AF65-F5344CB8AC3E}">
        <p14:creationId xmlns:p14="http://schemas.microsoft.com/office/powerpoint/2010/main" val="2963458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438950"/>
            <a:ext cx="7717500" cy="18045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333454"/>
            <a:ext cx="4515900" cy="3711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03072" y="-2618043"/>
            <a:ext cx="9928256" cy="8948231"/>
            <a:chOff x="-703072" y="-2618043"/>
            <a:chExt cx="9928256" cy="8948231"/>
          </a:xfrm>
        </p:grpSpPr>
        <p:sp>
          <p:nvSpPr>
            <p:cNvPr id="12" name="Google Shape;12;p2"/>
            <p:cNvSpPr/>
            <p:nvPr/>
          </p:nvSpPr>
          <p:spPr>
            <a:xfrm>
              <a:off x="5659060" y="4913900"/>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flipH="1">
              <a:off x="-1777990" y="-154312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114288" y="145396"/>
            <a:ext cx="8921385" cy="4878943"/>
            <a:chOff x="114288" y="145396"/>
            <a:chExt cx="8921385" cy="4878943"/>
          </a:xfrm>
        </p:grpSpPr>
        <p:sp>
          <p:nvSpPr>
            <p:cNvPr id="15" name="Google Shape;15;p2"/>
            <p:cNvSpPr/>
            <p:nvPr/>
          </p:nvSpPr>
          <p:spPr>
            <a:xfrm>
              <a:off x="6960976" y="4603998"/>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flipH="1">
              <a:off x="982708" y="145396"/>
              <a:ext cx="467192" cy="294207"/>
            </a:xfrm>
            <a:custGeom>
              <a:avLst/>
              <a:gdLst/>
              <a:ahLst/>
              <a:cxnLst/>
              <a:rect l="l" t="t" r="r" b="b"/>
              <a:pathLst>
                <a:path w="6728" h="4237" extrusionOk="0">
                  <a:moveTo>
                    <a:pt x="3382" y="1"/>
                  </a:moveTo>
                  <a:lnTo>
                    <a:pt x="3310" y="37"/>
                  </a:lnTo>
                  <a:lnTo>
                    <a:pt x="3275" y="72"/>
                  </a:lnTo>
                  <a:lnTo>
                    <a:pt x="2492" y="2813"/>
                  </a:lnTo>
                  <a:lnTo>
                    <a:pt x="1780" y="1247"/>
                  </a:lnTo>
                  <a:lnTo>
                    <a:pt x="1744" y="1176"/>
                  </a:lnTo>
                  <a:lnTo>
                    <a:pt x="1637" y="1176"/>
                  </a:lnTo>
                  <a:lnTo>
                    <a:pt x="1602" y="1247"/>
                  </a:lnTo>
                  <a:lnTo>
                    <a:pt x="1210" y="2065"/>
                  </a:lnTo>
                  <a:lnTo>
                    <a:pt x="107" y="2065"/>
                  </a:lnTo>
                  <a:lnTo>
                    <a:pt x="36" y="2101"/>
                  </a:lnTo>
                  <a:lnTo>
                    <a:pt x="0" y="2172"/>
                  </a:lnTo>
                  <a:lnTo>
                    <a:pt x="36" y="2243"/>
                  </a:lnTo>
                  <a:lnTo>
                    <a:pt x="107" y="2279"/>
                  </a:lnTo>
                  <a:lnTo>
                    <a:pt x="1281" y="2279"/>
                  </a:lnTo>
                  <a:lnTo>
                    <a:pt x="1317" y="2243"/>
                  </a:lnTo>
                  <a:lnTo>
                    <a:pt x="1353" y="2208"/>
                  </a:lnTo>
                  <a:lnTo>
                    <a:pt x="1673" y="1531"/>
                  </a:lnTo>
                  <a:lnTo>
                    <a:pt x="2385" y="3204"/>
                  </a:lnTo>
                  <a:lnTo>
                    <a:pt x="2456" y="3240"/>
                  </a:lnTo>
                  <a:lnTo>
                    <a:pt x="2563" y="3240"/>
                  </a:lnTo>
                  <a:lnTo>
                    <a:pt x="2598" y="3169"/>
                  </a:lnTo>
                  <a:lnTo>
                    <a:pt x="3382" y="535"/>
                  </a:lnTo>
                  <a:lnTo>
                    <a:pt x="4378" y="4165"/>
                  </a:lnTo>
                  <a:lnTo>
                    <a:pt x="4414" y="4201"/>
                  </a:lnTo>
                  <a:lnTo>
                    <a:pt x="4449" y="4237"/>
                  </a:lnTo>
                  <a:lnTo>
                    <a:pt x="4485" y="4237"/>
                  </a:lnTo>
                  <a:lnTo>
                    <a:pt x="4521" y="4201"/>
                  </a:lnTo>
                  <a:lnTo>
                    <a:pt x="4556" y="4165"/>
                  </a:lnTo>
                  <a:lnTo>
                    <a:pt x="5054" y="2243"/>
                  </a:lnTo>
                  <a:lnTo>
                    <a:pt x="6621" y="2243"/>
                  </a:lnTo>
                  <a:lnTo>
                    <a:pt x="6692" y="2208"/>
                  </a:lnTo>
                  <a:lnTo>
                    <a:pt x="6727" y="2137"/>
                  </a:lnTo>
                  <a:lnTo>
                    <a:pt x="6692" y="2030"/>
                  </a:lnTo>
                  <a:lnTo>
                    <a:pt x="4912" y="2030"/>
                  </a:lnTo>
                  <a:lnTo>
                    <a:pt x="4876" y="2101"/>
                  </a:lnTo>
                  <a:lnTo>
                    <a:pt x="4449" y="3703"/>
                  </a:lnTo>
                  <a:lnTo>
                    <a:pt x="3488" y="72"/>
                  </a:lnTo>
                  <a:lnTo>
                    <a:pt x="3453" y="37"/>
                  </a:lnTo>
                  <a:lnTo>
                    <a:pt x="33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4288" y="4291600"/>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176538" y="614250"/>
              <a:ext cx="467200" cy="468075"/>
              <a:chOff x="4036413" y="3603425"/>
              <a:chExt cx="467200" cy="468075"/>
            </a:xfrm>
          </p:grpSpPr>
          <p:sp>
            <p:nvSpPr>
              <p:cNvPr id="19" name="Google Shape;19;p2"/>
              <p:cNvSpPr/>
              <p:nvPr/>
            </p:nvSpPr>
            <p:spPr>
              <a:xfrm>
                <a:off x="4036413" y="3603425"/>
                <a:ext cx="467200" cy="468075"/>
              </a:xfrm>
              <a:custGeom>
                <a:avLst/>
                <a:gdLst/>
                <a:ahLst/>
                <a:cxnLst/>
                <a:rect l="l" t="t" r="r" b="b"/>
                <a:pathLst>
                  <a:path w="18688" h="18723" extrusionOk="0">
                    <a:moveTo>
                      <a:pt x="4094" y="0"/>
                    </a:moveTo>
                    <a:lnTo>
                      <a:pt x="3667" y="36"/>
                    </a:lnTo>
                    <a:lnTo>
                      <a:pt x="3275" y="107"/>
                    </a:lnTo>
                    <a:lnTo>
                      <a:pt x="2884" y="178"/>
                    </a:lnTo>
                    <a:lnTo>
                      <a:pt x="2492" y="321"/>
                    </a:lnTo>
                    <a:lnTo>
                      <a:pt x="2136" y="499"/>
                    </a:lnTo>
                    <a:lnTo>
                      <a:pt x="1816" y="712"/>
                    </a:lnTo>
                    <a:lnTo>
                      <a:pt x="1495" y="961"/>
                    </a:lnTo>
                    <a:lnTo>
                      <a:pt x="1211" y="1211"/>
                    </a:lnTo>
                    <a:lnTo>
                      <a:pt x="926" y="1495"/>
                    </a:lnTo>
                    <a:lnTo>
                      <a:pt x="712" y="1816"/>
                    </a:lnTo>
                    <a:lnTo>
                      <a:pt x="499" y="2172"/>
                    </a:lnTo>
                    <a:lnTo>
                      <a:pt x="321" y="2528"/>
                    </a:lnTo>
                    <a:lnTo>
                      <a:pt x="178" y="2884"/>
                    </a:lnTo>
                    <a:lnTo>
                      <a:pt x="72" y="3275"/>
                    </a:lnTo>
                    <a:lnTo>
                      <a:pt x="36" y="3702"/>
                    </a:lnTo>
                    <a:lnTo>
                      <a:pt x="0" y="4094"/>
                    </a:lnTo>
                    <a:lnTo>
                      <a:pt x="0" y="14630"/>
                    </a:lnTo>
                    <a:lnTo>
                      <a:pt x="36" y="15057"/>
                    </a:lnTo>
                    <a:lnTo>
                      <a:pt x="72" y="15448"/>
                    </a:lnTo>
                    <a:lnTo>
                      <a:pt x="178" y="15840"/>
                    </a:lnTo>
                    <a:lnTo>
                      <a:pt x="321" y="16231"/>
                    </a:lnTo>
                    <a:lnTo>
                      <a:pt x="499" y="16587"/>
                    </a:lnTo>
                    <a:lnTo>
                      <a:pt x="712" y="16908"/>
                    </a:lnTo>
                    <a:lnTo>
                      <a:pt x="926" y="17228"/>
                    </a:lnTo>
                    <a:lnTo>
                      <a:pt x="1211" y="17513"/>
                    </a:lnTo>
                    <a:lnTo>
                      <a:pt x="1495" y="17798"/>
                    </a:lnTo>
                    <a:lnTo>
                      <a:pt x="1816" y="18011"/>
                    </a:lnTo>
                    <a:lnTo>
                      <a:pt x="2136" y="18225"/>
                    </a:lnTo>
                    <a:lnTo>
                      <a:pt x="2492" y="18403"/>
                    </a:lnTo>
                    <a:lnTo>
                      <a:pt x="2884" y="18545"/>
                    </a:lnTo>
                    <a:lnTo>
                      <a:pt x="3275" y="18616"/>
                    </a:lnTo>
                    <a:lnTo>
                      <a:pt x="3667" y="18687"/>
                    </a:lnTo>
                    <a:lnTo>
                      <a:pt x="4094" y="18723"/>
                    </a:lnTo>
                    <a:lnTo>
                      <a:pt x="14594" y="18723"/>
                    </a:lnTo>
                    <a:lnTo>
                      <a:pt x="15021" y="18687"/>
                    </a:lnTo>
                    <a:lnTo>
                      <a:pt x="15448" y="18616"/>
                    </a:lnTo>
                    <a:lnTo>
                      <a:pt x="15840" y="18545"/>
                    </a:lnTo>
                    <a:lnTo>
                      <a:pt x="16196" y="18403"/>
                    </a:lnTo>
                    <a:lnTo>
                      <a:pt x="16552" y="18225"/>
                    </a:lnTo>
                    <a:lnTo>
                      <a:pt x="16908" y="18011"/>
                    </a:lnTo>
                    <a:lnTo>
                      <a:pt x="17228" y="17798"/>
                    </a:lnTo>
                    <a:lnTo>
                      <a:pt x="17513" y="17513"/>
                    </a:lnTo>
                    <a:lnTo>
                      <a:pt x="17762" y="17228"/>
                    </a:lnTo>
                    <a:lnTo>
                      <a:pt x="18011" y="16908"/>
                    </a:lnTo>
                    <a:lnTo>
                      <a:pt x="18225" y="16587"/>
                    </a:lnTo>
                    <a:lnTo>
                      <a:pt x="18367" y="16231"/>
                    </a:lnTo>
                    <a:lnTo>
                      <a:pt x="18509" y="15840"/>
                    </a:lnTo>
                    <a:lnTo>
                      <a:pt x="18616" y="15448"/>
                    </a:lnTo>
                    <a:lnTo>
                      <a:pt x="18687" y="15057"/>
                    </a:lnTo>
                    <a:lnTo>
                      <a:pt x="18687" y="14630"/>
                    </a:lnTo>
                    <a:lnTo>
                      <a:pt x="18687" y="4094"/>
                    </a:lnTo>
                    <a:lnTo>
                      <a:pt x="18687" y="3702"/>
                    </a:lnTo>
                    <a:lnTo>
                      <a:pt x="18616" y="3275"/>
                    </a:lnTo>
                    <a:lnTo>
                      <a:pt x="18509" y="2884"/>
                    </a:lnTo>
                    <a:lnTo>
                      <a:pt x="18367" y="2528"/>
                    </a:lnTo>
                    <a:lnTo>
                      <a:pt x="18225" y="2172"/>
                    </a:lnTo>
                    <a:lnTo>
                      <a:pt x="18011" y="1816"/>
                    </a:lnTo>
                    <a:lnTo>
                      <a:pt x="17762" y="1495"/>
                    </a:lnTo>
                    <a:lnTo>
                      <a:pt x="17513" y="1211"/>
                    </a:lnTo>
                    <a:lnTo>
                      <a:pt x="17228" y="961"/>
                    </a:lnTo>
                    <a:lnTo>
                      <a:pt x="16908" y="712"/>
                    </a:lnTo>
                    <a:lnTo>
                      <a:pt x="16552" y="499"/>
                    </a:lnTo>
                    <a:lnTo>
                      <a:pt x="16196" y="321"/>
                    </a:lnTo>
                    <a:lnTo>
                      <a:pt x="15840" y="178"/>
                    </a:lnTo>
                    <a:lnTo>
                      <a:pt x="15448" y="107"/>
                    </a:lnTo>
                    <a:lnTo>
                      <a:pt x="15021" y="36"/>
                    </a:lnTo>
                    <a:lnTo>
                      <a:pt x="145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26288" y="3728900"/>
                <a:ext cx="288325" cy="249175"/>
              </a:xfrm>
              <a:custGeom>
                <a:avLst/>
                <a:gdLst/>
                <a:ahLst/>
                <a:cxnLst/>
                <a:rect l="l" t="t" r="r" b="b"/>
                <a:pathLst>
                  <a:path w="11533" h="9967" extrusionOk="0">
                    <a:moveTo>
                      <a:pt x="2812" y="0"/>
                    </a:moveTo>
                    <a:lnTo>
                      <a:pt x="2421" y="36"/>
                    </a:lnTo>
                    <a:lnTo>
                      <a:pt x="2029" y="143"/>
                    </a:lnTo>
                    <a:lnTo>
                      <a:pt x="1638" y="321"/>
                    </a:lnTo>
                    <a:lnTo>
                      <a:pt x="1317" y="499"/>
                    </a:lnTo>
                    <a:lnTo>
                      <a:pt x="1033" y="748"/>
                    </a:lnTo>
                    <a:lnTo>
                      <a:pt x="748" y="1032"/>
                    </a:lnTo>
                    <a:lnTo>
                      <a:pt x="534" y="1353"/>
                    </a:lnTo>
                    <a:lnTo>
                      <a:pt x="321" y="1709"/>
                    </a:lnTo>
                    <a:lnTo>
                      <a:pt x="178" y="2100"/>
                    </a:lnTo>
                    <a:lnTo>
                      <a:pt x="72" y="2492"/>
                    </a:lnTo>
                    <a:lnTo>
                      <a:pt x="0" y="2919"/>
                    </a:lnTo>
                    <a:lnTo>
                      <a:pt x="0" y="3382"/>
                    </a:lnTo>
                    <a:lnTo>
                      <a:pt x="0" y="3844"/>
                    </a:lnTo>
                    <a:lnTo>
                      <a:pt x="107" y="4343"/>
                    </a:lnTo>
                    <a:lnTo>
                      <a:pt x="214" y="4841"/>
                    </a:lnTo>
                    <a:lnTo>
                      <a:pt x="428" y="5339"/>
                    </a:lnTo>
                    <a:lnTo>
                      <a:pt x="677" y="5838"/>
                    </a:lnTo>
                    <a:lnTo>
                      <a:pt x="962" y="6336"/>
                    </a:lnTo>
                    <a:lnTo>
                      <a:pt x="1317" y="6834"/>
                    </a:lnTo>
                    <a:lnTo>
                      <a:pt x="1745" y="7333"/>
                    </a:lnTo>
                    <a:lnTo>
                      <a:pt x="2243" y="7831"/>
                    </a:lnTo>
                    <a:lnTo>
                      <a:pt x="2812" y="8294"/>
                    </a:lnTo>
                    <a:lnTo>
                      <a:pt x="3453" y="8721"/>
                    </a:lnTo>
                    <a:lnTo>
                      <a:pt x="4129" y="9183"/>
                    </a:lnTo>
                    <a:lnTo>
                      <a:pt x="4912" y="9575"/>
                    </a:lnTo>
                    <a:lnTo>
                      <a:pt x="5767" y="9967"/>
                    </a:lnTo>
                    <a:lnTo>
                      <a:pt x="6621" y="9575"/>
                    </a:lnTo>
                    <a:lnTo>
                      <a:pt x="7368" y="9183"/>
                    </a:lnTo>
                    <a:lnTo>
                      <a:pt x="8080" y="8721"/>
                    </a:lnTo>
                    <a:lnTo>
                      <a:pt x="8721" y="8294"/>
                    </a:lnTo>
                    <a:lnTo>
                      <a:pt x="9255" y="7831"/>
                    </a:lnTo>
                    <a:lnTo>
                      <a:pt x="9753" y="7333"/>
                    </a:lnTo>
                    <a:lnTo>
                      <a:pt x="10180" y="6834"/>
                    </a:lnTo>
                    <a:lnTo>
                      <a:pt x="10536" y="6336"/>
                    </a:lnTo>
                    <a:lnTo>
                      <a:pt x="10857" y="5838"/>
                    </a:lnTo>
                    <a:lnTo>
                      <a:pt x="11106" y="5339"/>
                    </a:lnTo>
                    <a:lnTo>
                      <a:pt x="11284" y="4841"/>
                    </a:lnTo>
                    <a:lnTo>
                      <a:pt x="11426" y="4343"/>
                    </a:lnTo>
                    <a:lnTo>
                      <a:pt x="11497" y="3844"/>
                    </a:lnTo>
                    <a:lnTo>
                      <a:pt x="11533" y="3382"/>
                    </a:lnTo>
                    <a:lnTo>
                      <a:pt x="11497" y="2919"/>
                    </a:lnTo>
                    <a:lnTo>
                      <a:pt x="11462" y="2492"/>
                    </a:lnTo>
                    <a:lnTo>
                      <a:pt x="11319" y="2100"/>
                    </a:lnTo>
                    <a:lnTo>
                      <a:pt x="11177" y="1709"/>
                    </a:lnTo>
                    <a:lnTo>
                      <a:pt x="10999" y="1353"/>
                    </a:lnTo>
                    <a:lnTo>
                      <a:pt x="10750" y="1032"/>
                    </a:lnTo>
                    <a:lnTo>
                      <a:pt x="10501" y="748"/>
                    </a:lnTo>
                    <a:lnTo>
                      <a:pt x="10180" y="499"/>
                    </a:lnTo>
                    <a:lnTo>
                      <a:pt x="9860" y="321"/>
                    </a:lnTo>
                    <a:lnTo>
                      <a:pt x="9504" y="143"/>
                    </a:lnTo>
                    <a:lnTo>
                      <a:pt x="9113" y="36"/>
                    </a:lnTo>
                    <a:lnTo>
                      <a:pt x="8685" y="0"/>
                    </a:lnTo>
                    <a:lnTo>
                      <a:pt x="8258" y="36"/>
                    </a:lnTo>
                    <a:lnTo>
                      <a:pt x="7796" y="107"/>
                    </a:lnTo>
                    <a:lnTo>
                      <a:pt x="7297" y="214"/>
                    </a:lnTo>
                    <a:lnTo>
                      <a:pt x="6799" y="427"/>
                    </a:lnTo>
                    <a:lnTo>
                      <a:pt x="6301" y="712"/>
                    </a:lnTo>
                    <a:lnTo>
                      <a:pt x="5767" y="1068"/>
                    </a:lnTo>
                    <a:lnTo>
                      <a:pt x="5233" y="712"/>
                    </a:lnTo>
                    <a:lnTo>
                      <a:pt x="4699" y="427"/>
                    </a:lnTo>
                    <a:lnTo>
                      <a:pt x="4201" y="214"/>
                    </a:lnTo>
                    <a:lnTo>
                      <a:pt x="3738" y="107"/>
                    </a:lnTo>
                    <a:lnTo>
                      <a:pt x="3275" y="36"/>
                    </a:lnTo>
                    <a:lnTo>
                      <a:pt x="2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422650" y="4668390"/>
              <a:ext cx="355949" cy="355949"/>
              <a:chOff x="616127" y="3955825"/>
              <a:chExt cx="256300" cy="256300"/>
            </a:xfrm>
          </p:grpSpPr>
          <p:sp>
            <p:nvSpPr>
              <p:cNvPr id="22" name="Google Shape;22;p2"/>
              <p:cNvSpPr/>
              <p:nvPr/>
            </p:nvSpPr>
            <p:spPr>
              <a:xfrm>
                <a:off x="616127" y="3955825"/>
                <a:ext cx="256300" cy="256300"/>
              </a:xfrm>
              <a:custGeom>
                <a:avLst/>
                <a:gdLst/>
                <a:ahLst/>
                <a:cxnLst/>
                <a:rect l="l" t="t" r="r" b="b"/>
                <a:pathLst>
                  <a:path w="10252" h="10252" extrusionOk="0">
                    <a:moveTo>
                      <a:pt x="1994" y="0"/>
                    </a:moveTo>
                    <a:lnTo>
                      <a:pt x="1780" y="36"/>
                    </a:lnTo>
                    <a:lnTo>
                      <a:pt x="1567" y="71"/>
                    </a:lnTo>
                    <a:lnTo>
                      <a:pt x="1353" y="178"/>
                    </a:lnTo>
                    <a:lnTo>
                      <a:pt x="997" y="356"/>
                    </a:lnTo>
                    <a:lnTo>
                      <a:pt x="641" y="641"/>
                    </a:lnTo>
                    <a:lnTo>
                      <a:pt x="392" y="961"/>
                    </a:lnTo>
                    <a:lnTo>
                      <a:pt x="178" y="1353"/>
                    </a:lnTo>
                    <a:lnTo>
                      <a:pt x="107" y="1566"/>
                    </a:lnTo>
                    <a:lnTo>
                      <a:pt x="36" y="1780"/>
                    </a:lnTo>
                    <a:lnTo>
                      <a:pt x="0" y="1993"/>
                    </a:lnTo>
                    <a:lnTo>
                      <a:pt x="0" y="2243"/>
                    </a:lnTo>
                    <a:lnTo>
                      <a:pt x="0" y="8009"/>
                    </a:lnTo>
                    <a:lnTo>
                      <a:pt x="0" y="8222"/>
                    </a:lnTo>
                    <a:lnTo>
                      <a:pt x="36" y="8436"/>
                    </a:lnTo>
                    <a:lnTo>
                      <a:pt x="107" y="8685"/>
                    </a:lnTo>
                    <a:lnTo>
                      <a:pt x="178" y="8863"/>
                    </a:lnTo>
                    <a:lnTo>
                      <a:pt x="392" y="9255"/>
                    </a:lnTo>
                    <a:lnTo>
                      <a:pt x="641" y="9575"/>
                    </a:lnTo>
                    <a:lnTo>
                      <a:pt x="997" y="9860"/>
                    </a:lnTo>
                    <a:lnTo>
                      <a:pt x="1353" y="10073"/>
                    </a:lnTo>
                    <a:lnTo>
                      <a:pt x="1567" y="10144"/>
                    </a:lnTo>
                    <a:lnTo>
                      <a:pt x="1780" y="10216"/>
                    </a:lnTo>
                    <a:lnTo>
                      <a:pt x="1994" y="10251"/>
                    </a:lnTo>
                    <a:lnTo>
                      <a:pt x="8223" y="10251"/>
                    </a:lnTo>
                    <a:lnTo>
                      <a:pt x="8472" y="10216"/>
                    </a:lnTo>
                    <a:lnTo>
                      <a:pt x="8685" y="10144"/>
                    </a:lnTo>
                    <a:lnTo>
                      <a:pt x="8863" y="10073"/>
                    </a:lnTo>
                    <a:lnTo>
                      <a:pt x="9255" y="9860"/>
                    </a:lnTo>
                    <a:lnTo>
                      <a:pt x="9611" y="9575"/>
                    </a:lnTo>
                    <a:lnTo>
                      <a:pt x="9860" y="9255"/>
                    </a:lnTo>
                    <a:lnTo>
                      <a:pt x="10074" y="8863"/>
                    </a:lnTo>
                    <a:lnTo>
                      <a:pt x="10145" y="8685"/>
                    </a:lnTo>
                    <a:lnTo>
                      <a:pt x="10216" y="8436"/>
                    </a:lnTo>
                    <a:lnTo>
                      <a:pt x="10252" y="8222"/>
                    </a:lnTo>
                    <a:lnTo>
                      <a:pt x="10252" y="8009"/>
                    </a:lnTo>
                    <a:lnTo>
                      <a:pt x="10252" y="2243"/>
                    </a:lnTo>
                    <a:lnTo>
                      <a:pt x="10252" y="1993"/>
                    </a:lnTo>
                    <a:lnTo>
                      <a:pt x="10216" y="1780"/>
                    </a:lnTo>
                    <a:lnTo>
                      <a:pt x="10145" y="1566"/>
                    </a:lnTo>
                    <a:lnTo>
                      <a:pt x="10074" y="1353"/>
                    </a:lnTo>
                    <a:lnTo>
                      <a:pt x="9860" y="961"/>
                    </a:lnTo>
                    <a:lnTo>
                      <a:pt x="9611" y="641"/>
                    </a:lnTo>
                    <a:lnTo>
                      <a:pt x="9255" y="356"/>
                    </a:lnTo>
                    <a:lnTo>
                      <a:pt x="8863" y="178"/>
                    </a:lnTo>
                    <a:lnTo>
                      <a:pt x="8685" y="71"/>
                    </a:lnTo>
                    <a:lnTo>
                      <a:pt x="8472" y="36"/>
                    </a:lnTo>
                    <a:lnTo>
                      <a:pt x="8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81077" y="4020775"/>
                <a:ext cx="125500" cy="125500"/>
              </a:xfrm>
              <a:custGeom>
                <a:avLst/>
                <a:gdLst/>
                <a:ahLst/>
                <a:cxnLst/>
                <a:rect l="l" t="t" r="r" b="b"/>
                <a:pathLst>
                  <a:path w="5020" h="5020" extrusionOk="0">
                    <a:moveTo>
                      <a:pt x="1709" y="0"/>
                    </a:moveTo>
                    <a:lnTo>
                      <a:pt x="1709" y="1709"/>
                    </a:lnTo>
                    <a:lnTo>
                      <a:pt x="1" y="1709"/>
                    </a:lnTo>
                    <a:lnTo>
                      <a:pt x="1" y="3311"/>
                    </a:lnTo>
                    <a:lnTo>
                      <a:pt x="1709" y="3311"/>
                    </a:lnTo>
                    <a:lnTo>
                      <a:pt x="1709" y="5019"/>
                    </a:lnTo>
                    <a:lnTo>
                      <a:pt x="3311" y="5019"/>
                    </a:lnTo>
                    <a:lnTo>
                      <a:pt x="3311" y="3311"/>
                    </a:lnTo>
                    <a:lnTo>
                      <a:pt x="5020" y="3311"/>
                    </a:lnTo>
                    <a:lnTo>
                      <a:pt x="5020" y="1709"/>
                    </a:lnTo>
                    <a:lnTo>
                      <a:pt x="3311" y="1709"/>
                    </a:lnTo>
                    <a:lnTo>
                      <a:pt x="3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8426947" y="4010933"/>
              <a:ext cx="355989" cy="355989"/>
              <a:chOff x="296746" y="611364"/>
              <a:chExt cx="416411" cy="416411"/>
            </a:xfrm>
          </p:grpSpPr>
          <p:sp>
            <p:nvSpPr>
              <p:cNvPr id="25" name="Google Shape;25;p2"/>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a:off x="8679699" y="871563"/>
              <a:ext cx="355973" cy="355079"/>
              <a:chOff x="3185850" y="4486173"/>
              <a:chExt cx="565216" cy="563886"/>
            </a:xfrm>
          </p:grpSpPr>
          <p:sp>
            <p:nvSpPr>
              <p:cNvPr id="28" name="Google Shape;28;p2"/>
              <p:cNvSpPr/>
              <p:nvPr/>
            </p:nvSpPr>
            <p:spPr>
              <a:xfrm>
                <a:off x="3185850" y="4486173"/>
                <a:ext cx="565216" cy="563886"/>
              </a:xfrm>
              <a:custGeom>
                <a:avLst/>
                <a:gdLst/>
                <a:ahLst/>
                <a:cxnLst/>
                <a:rect l="l" t="t" r="r" b="b"/>
                <a:pathLst>
                  <a:path w="14879" h="14844" extrusionOk="0">
                    <a:moveTo>
                      <a:pt x="2919" y="0"/>
                    </a:moveTo>
                    <a:lnTo>
                      <a:pt x="2599" y="72"/>
                    </a:lnTo>
                    <a:lnTo>
                      <a:pt x="2314" y="143"/>
                    </a:lnTo>
                    <a:lnTo>
                      <a:pt x="1994" y="250"/>
                    </a:lnTo>
                    <a:lnTo>
                      <a:pt x="1709" y="392"/>
                    </a:lnTo>
                    <a:lnTo>
                      <a:pt x="1460" y="570"/>
                    </a:lnTo>
                    <a:lnTo>
                      <a:pt x="1211" y="748"/>
                    </a:lnTo>
                    <a:lnTo>
                      <a:pt x="961" y="961"/>
                    </a:lnTo>
                    <a:lnTo>
                      <a:pt x="748" y="1175"/>
                    </a:lnTo>
                    <a:lnTo>
                      <a:pt x="570" y="1424"/>
                    </a:lnTo>
                    <a:lnTo>
                      <a:pt x="392" y="1709"/>
                    </a:lnTo>
                    <a:lnTo>
                      <a:pt x="285" y="1994"/>
                    </a:lnTo>
                    <a:lnTo>
                      <a:pt x="178" y="2278"/>
                    </a:lnTo>
                    <a:lnTo>
                      <a:pt x="72" y="2599"/>
                    </a:lnTo>
                    <a:lnTo>
                      <a:pt x="36" y="2919"/>
                    </a:lnTo>
                    <a:lnTo>
                      <a:pt x="0" y="3239"/>
                    </a:lnTo>
                    <a:lnTo>
                      <a:pt x="0" y="11604"/>
                    </a:lnTo>
                    <a:lnTo>
                      <a:pt x="36" y="11924"/>
                    </a:lnTo>
                    <a:lnTo>
                      <a:pt x="72" y="12245"/>
                    </a:lnTo>
                    <a:lnTo>
                      <a:pt x="178" y="12565"/>
                    </a:lnTo>
                    <a:lnTo>
                      <a:pt x="285" y="12885"/>
                    </a:lnTo>
                    <a:lnTo>
                      <a:pt x="392" y="13170"/>
                    </a:lnTo>
                    <a:lnTo>
                      <a:pt x="570" y="13419"/>
                    </a:lnTo>
                    <a:lnTo>
                      <a:pt x="748" y="13669"/>
                    </a:lnTo>
                    <a:lnTo>
                      <a:pt x="961" y="13918"/>
                    </a:lnTo>
                    <a:lnTo>
                      <a:pt x="1211" y="14131"/>
                    </a:lnTo>
                    <a:lnTo>
                      <a:pt x="1460" y="14309"/>
                    </a:lnTo>
                    <a:lnTo>
                      <a:pt x="1709" y="14452"/>
                    </a:lnTo>
                    <a:lnTo>
                      <a:pt x="1994" y="14594"/>
                    </a:lnTo>
                    <a:lnTo>
                      <a:pt x="2314" y="14701"/>
                    </a:lnTo>
                    <a:lnTo>
                      <a:pt x="2599" y="14808"/>
                    </a:lnTo>
                    <a:lnTo>
                      <a:pt x="2919" y="14843"/>
                    </a:lnTo>
                    <a:lnTo>
                      <a:pt x="11960" y="14843"/>
                    </a:lnTo>
                    <a:lnTo>
                      <a:pt x="12280" y="14808"/>
                    </a:lnTo>
                    <a:lnTo>
                      <a:pt x="12601" y="14701"/>
                    </a:lnTo>
                    <a:lnTo>
                      <a:pt x="12886" y="14594"/>
                    </a:lnTo>
                    <a:lnTo>
                      <a:pt x="13170" y="14452"/>
                    </a:lnTo>
                    <a:lnTo>
                      <a:pt x="13455" y="14309"/>
                    </a:lnTo>
                    <a:lnTo>
                      <a:pt x="13704" y="14131"/>
                    </a:lnTo>
                    <a:lnTo>
                      <a:pt x="13918" y="13918"/>
                    </a:lnTo>
                    <a:lnTo>
                      <a:pt x="14131" y="13669"/>
                    </a:lnTo>
                    <a:lnTo>
                      <a:pt x="14309" y="13419"/>
                    </a:lnTo>
                    <a:lnTo>
                      <a:pt x="14487" y="13170"/>
                    </a:lnTo>
                    <a:lnTo>
                      <a:pt x="14630" y="12885"/>
                    </a:lnTo>
                    <a:lnTo>
                      <a:pt x="14736" y="12565"/>
                    </a:lnTo>
                    <a:lnTo>
                      <a:pt x="14808" y="12245"/>
                    </a:lnTo>
                    <a:lnTo>
                      <a:pt x="14843" y="11924"/>
                    </a:lnTo>
                    <a:lnTo>
                      <a:pt x="14879" y="11604"/>
                    </a:lnTo>
                    <a:lnTo>
                      <a:pt x="14879" y="3239"/>
                    </a:lnTo>
                    <a:lnTo>
                      <a:pt x="14843" y="2919"/>
                    </a:lnTo>
                    <a:lnTo>
                      <a:pt x="14808" y="2599"/>
                    </a:lnTo>
                    <a:lnTo>
                      <a:pt x="14736" y="2278"/>
                    </a:lnTo>
                    <a:lnTo>
                      <a:pt x="14630" y="1994"/>
                    </a:lnTo>
                    <a:lnTo>
                      <a:pt x="14487" y="1709"/>
                    </a:lnTo>
                    <a:lnTo>
                      <a:pt x="14309" y="1424"/>
                    </a:lnTo>
                    <a:lnTo>
                      <a:pt x="14131" y="1175"/>
                    </a:lnTo>
                    <a:lnTo>
                      <a:pt x="13918" y="961"/>
                    </a:lnTo>
                    <a:lnTo>
                      <a:pt x="13704" y="748"/>
                    </a:lnTo>
                    <a:lnTo>
                      <a:pt x="13455" y="570"/>
                    </a:lnTo>
                    <a:lnTo>
                      <a:pt x="13170" y="392"/>
                    </a:lnTo>
                    <a:lnTo>
                      <a:pt x="12886" y="250"/>
                    </a:lnTo>
                    <a:lnTo>
                      <a:pt x="12601" y="143"/>
                    </a:lnTo>
                    <a:lnTo>
                      <a:pt x="12280" y="72"/>
                    </a:lnTo>
                    <a:lnTo>
                      <a:pt x="1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353529" y="4607849"/>
                <a:ext cx="229900" cy="342153"/>
              </a:xfrm>
              <a:custGeom>
                <a:avLst/>
                <a:gdLst/>
                <a:ahLst/>
                <a:cxnLst/>
                <a:rect l="l" t="t" r="r" b="b"/>
                <a:pathLst>
                  <a:path w="6052" h="9007" extrusionOk="0">
                    <a:moveTo>
                      <a:pt x="3026" y="1"/>
                    </a:moveTo>
                    <a:lnTo>
                      <a:pt x="2563" y="464"/>
                    </a:lnTo>
                    <a:lnTo>
                      <a:pt x="2065" y="1033"/>
                    </a:lnTo>
                    <a:lnTo>
                      <a:pt x="1531" y="1781"/>
                    </a:lnTo>
                    <a:lnTo>
                      <a:pt x="1246" y="2208"/>
                    </a:lnTo>
                    <a:lnTo>
                      <a:pt x="961" y="2670"/>
                    </a:lnTo>
                    <a:lnTo>
                      <a:pt x="712" y="3169"/>
                    </a:lnTo>
                    <a:lnTo>
                      <a:pt x="463" y="3667"/>
                    </a:lnTo>
                    <a:lnTo>
                      <a:pt x="285" y="4237"/>
                    </a:lnTo>
                    <a:lnTo>
                      <a:pt x="143" y="4770"/>
                    </a:lnTo>
                    <a:lnTo>
                      <a:pt x="36" y="5376"/>
                    </a:lnTo>
                    <a:lnTo>
                      <a:pt x="0" y="5981"/>
                    </a:lnTo>
                    <a:lnTo>
                      <a:pt x="36" y="6265"/>
                    </a:lnTo>
                    <a:lnTo>
                      <a:pt x="71" y="6586"/>
                    </a:lnTo>
                    <a:lnTo>
                      <a:pt x="143" y="6870"/>
                    </a:lnTo>
                    <a:lnTo>
                      <a:pt x="249" y="7155"/>
                    </a:lnTo>
                    <a:lnTo>
                      <a:pt x="356" y="7404"/>
                    </a:lnTo>
                    <a:lnTo>
                      <a:pt x="534" y="7654"/>
                    </a:lnTo>
                    <a:lnTo>
                      <a:pt x="712" y="7903"/>
                    </a:lnTo>
                    <a:lnTo>
                      <a:pt x="890" y="8116"/>
                    </a:lnTo>
                    <a:lnTo>
                      <a:pt x="1104" y="8294"/>
                    </a:lnTo>
                    <a:lnTo>
                      <a:pt x="1353" y="8472"/>
                    </a:lnTo>
                    <a:lnTo>
                      <a:pt x="1602" y="8615"/>
                    </a:lnTo>
                    <a:lnTo>
                      <a:pt x="1851" y="8757"/>
                    </a:lnTo>
                    <a:lnTo>
                      <a:pt x="2136" y="8864"/>
                    </a:lnTo>
                    <a:lnTo>
                      <a:pt x="2421" y="8935"/>
                    </a:lnTo>
                    <a:lnTo>
                      <a:pt x="2705" y="8971"/>
                    </a:lnTo>
                    <a:lnTo>
                      <a:pt x="3026" y="9006"/>
                    </a:lnTo>
                    <a:lnTo>
                      <a:pt x="3346" y="8971"/>
                    </a:lnTo>
                    <a:lnTo>
                      <a:pt x="3631" y="8935"/>
                    </a:lnTo>
                    <a:lnTo>
                      <a:pt x="3915" y="8864"/>
                    </a:lnTo>
                    <a:lnTo>
                      <a:pt x="4200" y="8757"/>
                    </a:lnTo>
                    <a:lnTo>
                      <a:pt x="4485" y="8615"/>
                    </a:lnTo>
                    <a:lnTo>
                      <a:pt x="4734" y="8472"/>
                    </a:lnTo>
                    <a:lnTo>
                      <a:pt x="4948" y="8294"/>
                    </a:lnTo>
                    <a:lnTo>
                      <a:pt x="5161" y="8116"/>
                    </a:lnTo>
                    <a:lnTo>
                      <a:pt x="5375" y="7903"/>
                    </a:lnTo>
                    <a:lnTo>
                      <a:pt x="5553" y="7654"/>
                    </a:lnTo>
                    <a:lnTo>
                      <a:pt x="5695" y="7404"/>
                    </a:lnTo>
                    <a:lnTo>
                      <a:pt x="5802" y="7155"/>
                    </a:lnTo>
                    <a:lnTo>
                      <a:pt x="5909" y="6870"/>
                    </a:lnTo>
                    <a:lnTo>
                      <a:pt x="5980" y="6586"/>
                    </a:lnTo>
                    <a:lnTo>
                      <a:pt x="6051" y="6265"/>
                    </a:lnTo>
                    <a:lnTo>
                      <a:pt x="6051" y="5981"/>
                    </a:lnTo>
                    <a:lnTo>
                      <a:pt x="6016" y="5376"/>
                    </a:lnTo>
                    <a:lnTo>
                      <a:pt x="5909" y="4770"/>
                    </a:lnTo>
                    <a:lnTo>
                      <a:pt x="5766" y="4237"/>
                    </a:lnTo>
                    <a:lnTo>
                      <a:pt x="5588" y="3667"/>
                    </a:lnTo>
                    <a:lnTo>
                      <a:pt x="5339" y="3169"/>
                    </a:lnTo>
                    <a:lnTo>
                      <a:pt x="5090" y="2670"/>
                    </a:lnTo>
                    <a:lnTo>
                      <a:pt x="4841" y="2208"/>
                    </a:lnTo>
                    <a:lnTo>
                      <a:pt x="4556" y="1781"/>
                    </a:lnTo>
                    <a:lnTo>
                      <a:pt x="3987" y="1033"/>
                    </a:lnTo>
                    <a:lnTo>
                      <a:pt x="3488" y="464"/>
                    </a:lnTo>
                    <a:lnTo>
                      <a:pt x="30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
            <p:cNvSpPr/>
            <p:nvPr/>
          </p:nvSpPr>
          <p:spPr>
            <a:xfrm>
              <a:off x="8530175" y="464725"/>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31;p2"/>
          <p:cNvGrpSpPr/>
          <p:nvPr/>
        </p:nvGrpSpPr>
        <p:grpSpPr>
          <a:xfrm>
            <a:off x="-659153" y="-254177"/>
            <a:ext cx="9859764" cy="6274495"/>
            <a:chOff x="-659153" y="-254177"/>
            <a:chExt cx="9859764" cy="6274495"/>
          </a:xfrm>
        </p:grpSpPr>
        <p:grpSp>
          <p:nvGrpSpPr>
            <p:cNvPr id="32" name="Google Shape;32;p2"/>
            <p:cNvGrpSpPr/>
            <p:nvPr/>
          </p:nvGrpSpPr>
          <p:grpSpPr>
            <a:xfrm rot="5400000">
              <a:off x="8193897" y="5013604"/>
              <a:ext cx="1416309" cy="597119"/>
              <a:chOff x="7367961" y="5155313"/>
              <a:chExt cx="937084" cy="395103"/>
            </a:xfrm>
          </p:grpSpPr>
          <p:sp>
            <p:nvSpPr>
              <p:cNvPr id="33" name="Google Shape;33;p2"/>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659153" y="-254177"/>
              <a:ext cx="1416309" cy="597119"/>
              <a:chOff x="7367961" y="5155313"/>
              <a:chExt cx="937084" cy="395103"/>
            </a:xfrm>
          </p:grpSpPr>
          <p:sp>
            <p:nvSpPr>
              <p:cNvPr id="66" name="Google Shape;66;p2"/>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 name="Google Shape;98;p2"/>
          <p:cNvGrpSpPr/>
          <p:nvPr/>
        </p:nvGrpSpPr>
        <p:grpSpPr>
          <a:xfrm flipH="1">
            <a:off x="7267942" y="111517"/>
            <a:ext cx="3114534" cy="855965"/>
            <a:chOff x="-283500" y="210688"/>
            <a:chExt cx="2392850" cy="657625"/>
          </a:xfrm>
        </p:grpSpPr>
        <p:sp>
          <p:nvSpPr>
            <p:cNvPr id="99" name="Google Shape;99;p2"/>
            <p:cNvSpPr/>
            <p:nvPr/>
          </p:nvSpPr>
          <p:spPr>
            <a:xfrm>
              <a:off x="-283500" y="210688"/>
              <a:ext cx="2279850" cy="422700"/>
            </a:xfrm>
            <a:custGeom>
              <a:avLst/>
              <a:gdLst/>
              <a:ahLst/>
              <a:cxnLst/>
              <a:rect l="l" t="t" r="r" b="b"/>
              <a:pathLst>
                <a:path w="91194" h="16908" extrusionOk="0">
                  <a:moveTo>
                    <a:pt x="1" y="0"/>
                  </a:moveTo>
                  <a:lnTo>
                    <a:pt x="1" y="890"/>
                  </a:lnTo>
                  <a:lnTo>
                    <a:pt x="80017" y="890"/>
                  </a:lnTo>
                  <a:lnTo>
                    <a:pt x="80586" y="961"/>
                  </a:lnTo>
                  <a:lnTo>
                    <a:pt x="81120" y="997"/>
                  </a:lnTo>
                  <a:lnTo>
                    <a:pt x="81654" y="1104"/>
                  </a:lnTo>
                  <a:lnTo>
                    <a:pt x="82188" y="1246"/>
                  </a:lnTo>
                  <a:lnTo>
                    <a:pt x="82686" y="1389"/>
                  </a:lnTo>
                  <a:lnTo>
                    <a:pt x="83184" y="1531"/>
                  </a:lnTo>
                  <a:lnTo>
                    <a:pt x="83683" y="1745"/>
                  </a:lnTo>
                  <a:lnTo>
                    <a:pt x="84181" y="1958"/>
                  </a:lnTo>
                  <a:lnTo>
                    <a:pt x="84644" y="2207"/>
                  </a:lnTo>
                  <a:lnTo>
                    <a:pt x="85107" y="2456"/>
                  </a:lnTo>
                  <a:lnTo>
                    <a:pt x="85534" y="2741"/>
                  </a:lnTo>
                  <a:lnTo>
                    <a:pt x="85961" y="3062"/>
                  </a:lnTo>
                  <a:lnTo>
                    <a:pt x="86352" y="3382"/>
                  </a:lnTo>
                  <a:lnTo>
                    <a:pt x="86779" y="3702"/>
                  </a:lnTo>
                  <a:lnTo>
                    <a:pt x="87135" y="4058"/>
                  </a:lnTo>
                  <a:lnTo>
                    <a:pt x="87491" y="4450"/>
                  </a:lnTo>
                  <a:lnTo>
                    <a:pt x="87847" y="4841"/>
                  </a:lnTo>
                  <a:lnTo>
                    <a:pt x="88168" y="5268"/>
                  </a:lnTo>
                  <a:lnTo>
                    <a:pt x="88452" y="5695"/>
                  </a:lnTo>
                  <a:lnTo>
                    <a:pt x="88737" y="6123"/>
                  </a:lnTo>
                  <a:lnTo>
                    <a:pt x="89022" y="6585"/>
                  </a:lnTo>
                  <a:lnTo>
                    <a:pt x="89235" y="7048"/>
                  </a:lnTo>
                  <a:lnTo>
                    <a:pt x="89485" y="7511"/>
                  </a:lnTo>
                  <a:lnTo>
                    <a:pt x="89663" y="8009"/>
                  </a:lnTo>
                  <a:lnTo>
                    <a:pt x="89841" y="8507"/>
                  </a:lnTo>
                  <a:lnTo>
                    <a:pt x="89983" y="9041"/>
                  </a:lnTo>
                  <a:lnTo>
                    <a:pt x="90090" y="9575"/>
                  </a:lnTo>
                  <a:lnTo>
                    <a:pt x="90196" y="10109"/>
                  </a:lnTo>
                  <a:lnTo>
                    <a:pt x="90268" y="10643"/>
                  </a:lnTo>
                  <a:lnTo>
                    <a:pt x="90303" y="11177"/>
                  </a:lnTo>
                  <a:lnTo>
                    <a:pt x="90339" y="11746"/>
                  </a:lnTo>
                  <a:lnTo>
                    <a:pt x="90339" y="16908"/>
                  </a:lnTo>
                  <a:lnTo>
                    <a:pt x="91193" y="16908"/>
                  </a:lnTo>
                  <a:lnTo>
                    <a:pt x="91193" y="11746"/>
                  </a:lnTo>
                  <a:lnTo>
                    <a:pt x="91193" y="11141"/>
                  </a:lnTo>
                  <a:lnTo>
                    <a:pt x="91158" y="10536"/>
                  </a:lnTo>
                  <a:lnTo>
                    <a:pt x="91051" y="9967"/>
                  </a:lnTo>
                  <a:lnTo>
                    <a:pt x="90980" y="9397"/>
                  </a:lnTo>
                  <a:lnTo>
                    <a:pt x="90837" y="8828"/>
                  </a:lnTo>
                  <a:lnTo>
                    <a:pt x="90659" y="8258"/>
                  </a:lnTo>
                  <a:lnTo>
                    <a:pt x="90481" y="7724"/>
                  </a:lnTo>
                  <a:lnTo>
                    <a:pt x="90268" y="7190"/>
                  </a:lnTo>
                  <a:lnTo>
                    <a:pt x="90054" y="6657"/>
                  </a:lnTo>
                  <a:lnTo>
                    <a:pt x="89769" y="6158"/>
                  </a:lnTo>
                  <a:lnTo>
                    <a:pt x="89485" y="5660"/>
                  </a:lnTo>
                  <a:lnTo>
                    <a:pt x="89200" y="5197"/>
                  </a:lnTo>
                  <a:lnTo>
                    <a:pt x="88879" y="4734"/>
                  </a:lnTo>
                  <a:lnTo>
                    <a:pt x="88524" y="4272"/>
                  </a:lnTo>
                  <a:lnTo>
                    <a:pt x="88132" y="3845"/>
                  </a:lnTo>
                  <a:lnTo>
                    <a:pt x="87776" y="3453"/>
                  </a:lnTo>
                  <a:lnTo>
                    <a:pt x="87349" y="3062"/>
                  </a:lnTo>
                  <a:lnTo>
                    <a:pt x="86922" y="2706"/>
                  </a:lnTo>
                  <a:lnTo>
                    <a:pt x="86495" y="2350"/>
                  </a:lnTo>
                  <a:lnTo>
                    <a:pt x="86032" y="2029"/>
                  </a:lnTo>
                  <a:lnTo>
                    <a:pt x="85534" y="1709"/>
                  </a:lnTo>
                  <a:lnTo>
                    <a:pt x="85071" y="1424"/>
                  </a:lnTo>
                  <a:lnTo>
                    <a:pt x="84537" y="1175"/>
                  </a:lnTo>
                  <a:lnTo>
                    <a:pt x="84039" y="926"/>
                  </a:lnTo>
                  <a:lnTo>
                    <a:pt x="83505" y="712"/>
                  </a:lnTo>
                  <a:lnTo>
                    <a:pt x="82935" y="534"/>
                  </a:lnTo>
                  <a:lnTo>
                    <a:pt x="82401" y="392"/>
                  </a:lnTo>
                  <a:lnTo>
                    <a:pt x="81832" y="250"/>
                  </a:lnTo>
                  <a:lnTo>
                    <a:pt x="81262" y="143"/>
                  </a:lnTo>
                  <a:lnTo>
                    <a:pt x="80657" y="72"/>
                  </a:lnTo>
                  <a:lnTo>
                    <a:pt x="80052" y="36"/>
                  </a:lnTo>
                  <a:lnTo>
                    <a:pt x="79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941150" y="587088"/>
              <a:ext cx="89000" cy="64100"/>
            </a:xfrm>
            <a:custGeom>
              <a:avLst/>
              <a:gdLst/>
              <a:ahLst/>
              <a:cxnLst/>
              <a:rect l="l" t="t" r="r" b="b"/>
              <a:pathLst>
                <a:path w="3560" h="2564" extrusionOk="0">
                  <a:moveTo>
                    <a:pt x="926" y="1"/>
                  </a:moveTo>
                  <a:lnTo>
                    <a:pt x="712" y="36"/>
                  </a:lnTo>
                  <a:lnTo>
                    <a:pt x="570" y="72"/>
                  </a:lnTo>
                  <a:lnTo>
                    <a:pt x="392" y="143"/>
                  </a:lnTo>
                  <a:lnTo>
                    <a:pt x="285" y="250"/>
                  </a:lnTo>
                  <a:lnTo>
                    <a:pt x="143" y="392"/>
                  </a:lnTo>
                  <a:lnTo>
                    <a:pt x="71" y="535"/>
                  </a:lnTo>
                  <a:lnTo>
                    <a:pt x="36" y="713"/>
                  </a:lnTo>
                  <a:lnTo>
                    <a:pt x="0" y="891"/>
                  </a:lnTo>
                  <a:lnTo>
                    <a:pt x="0" y="1638"/>
                  </a:lnTo>
                  <a:lnTo>
                    <a:pt x="36" y="1852"/>
                  </a:lnTo>
                  <a:lnTo>
                    <a:pt x="71" y="1994"/>
                  </a:lnTo>
                  <a:lnTo>
                    <a:pt x="143" y="2172"/>
                  </a:lnTo>
                  <a:lnTo>
                    <a:pt x="285" y="2279"/>
                  </a:lnTo>
                  <a:lnTo>
                    <a:pt x="392" y="2421"/>
                  </a:lnTo>
                  <a:lnTo>
                    <a:pt x="570" y="2492"/>
                  </a:lnTo>
                  <a:lnTo>
                    <a:pt x="712" y="2528"/>
                  </a:lnTo>
                  <a:lnTo>
                    <a:pt x="926" y="2564"/>
                  </a:lnTo>
                  <a:lnTo>
                    <a:pt x="2634" y="2564"/>
                  </a:lnTo>
                  <a:lnTo>
                    <a:pt x="2812" y="2528"/>
                  </a:lnTo>
                  <a:lnTo>
                    <a:pt x="2990" y="2492"/>
                  </a:lnTo>
                  <a:lnTo>
                    <a:pt x="3133" y="2421"/>
                  </a:lnTo>
                  <a:lnTo>
                    <a:pt x="3275" y="2279"/>
                  </a:lnTo>
                  <a:lnTo>
                    <a:pt x="3382" y="2172"/>
                  </a:lnTo>
                  <a:lnTo>
                    <a:pt x="3488" y="1994"/>
                  </a:lnTo>
                  <a:lnTo>
                    <a:pt x="3524" y="1852"/>
                  </a:lnTo>
                  <a:lnTo>
                    <a:pt x="3560" y="1638"/>
                  </a:lnTo>
                  <a:lnTo>
                    <a:pt x="3560" y="891"/>
                  </a:lnTo>
                  <a:lnTo>
                    <a:pt x="3524" y="713"/>
                  </a:lnTo>
                  <a:lnTo>
                    <a:pt x="3488" y="535"/>
                  </a:lnTo>
                  <a:lnTo>
                    <a:pt x="3382" y="392"/>
                  </a:lnTo>
                  <a:lnTo>
                    <a:pt x="3275" y="250"/>
                  </a:lnTo>
                  <a:lnTo>
                    <a:pt x="3133" y="143"/>
                  </a:lnTo>
                  <a:lnTo>
                    <a:pt x="2990" y="72"/>
                  </a:lnTo>
                  <a:lnTo>
                    <a:pt x="2812" y="36"/>
                  </a:lnTo>
                  <a:lnTo>
                    <a:pt x="26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861950" y="621788"/>
              <a:ext cx="247400" cy="246525"/>
            </a:xfrm>
            <a:custGeom>
              <a:avLst/>
              <a:gdLst/>
              <a:ahLst/>
              <a:cxnLst/>
              <a:rect l="l" t="t" r="r" b="b"/>
              <a:pathLst>
                <a:path w="9896" h="9861" extrusionOk="0">
                  <a:moveTo>
                    <a:pt x="4948" y="1"/>
                  </a:moveTo>
                  <a:lnTo>
                    <a:pt x="4450" y="36"/>
                  </a:lnTo>
                  <a:lnTo>
                    <a:pt x="3951" y="108"/>
                  </a:lnTo>
                  <a:lnTo>
                    <a:pt x="3489" y="214"/>
                  </a:lnTo>
                  <a:lnTo>
                    <a:pt x="3026" y="392"/>
                  </a:lnTo>
                  <a:lnTo>
                    <a:pt x="2599" y="606"/>
                  </a:lnTo>
                  <a:lnTo>
                    <a:pt x="2172" y="855"/>
                  </a:lnTo>
                  <a:lnTo>
                    <a:pt x="1816" y="1140"/>
                  </a:lnTo>
                  <a:lnTo>
                    <a:pt x="1460" y="1460"/>
                  </a:lnTo>
                  <a:lnTo>
                    <a:pt x="1139" y="1816"/>
                  </a:lnTo>
                  <a:lnTo>
                    <a:pt x="855" y="2172"/>
                  </a:lnTo>
                  <a:lnTo>
                    <a:pt x="605" y="2599"/>
                  </a:lnTo>
                  <a:lnTo>
                    <a:pt x="392" y="3026"/>
                  </a:lnTo>
                  <a:lnTo>
                    <a:pt x="250" y="3489"/>
                  </a:lnTo>
                  <a:lnTo>
                    <a:pt x="107" y="3952"/>
                  </a:lnTo>
                  <a:lnTo>
                    <a:pt x="36" y="4450"/>
                  </a:lnTo>
                  <a:lnTo>
                    <a:pt x="0" y="4948"/>
                  </a:lnTo>
                  <a:lnTo>
                    <a:pt x="36" y="5447"/>
                  </a:lnTo>
                  <a:lnTo>
                    <a:pt x="107" y="5945"/>
                  </a:lnTo>
                  <a:lnTo>
                    <a:pt x="250" y="6408"/>
                  </a:lnTo>
                  <a:lnTo>
                    <a:pt x="392" y="6871"/>
                  </a:lnTo>
                  <a:lnTo>
                    <a:pt x="605" y="7298"/>
                  </a:lnTo>
                  <a:lnTo>
                    <a:pt x="855" y="7689"/>
                  </a:lnTo>
                  <a:lnTo>
                    <a:pt x="1139" y="8081"/>
                  </a:lnTo>
                  <a:lnTo>
                    <a:pt x="1460" y="8437"/>
                  </a:lnTo>
                  <a:lnTo>
                    <a:pt x="1816" y="8757"/>
                  </a:lnTo>
                  <a:lnTo>
                    <a:pt x="2172" y="9042"/>
                  </a:lnTo>
                  <a:lnTo>
                    <a:pt x="2599" y="9291"/>
                  </a:lnTo>
                  <a:lnTo>
                    <a:pt x="3026" y="9505"/>
                  </a:lnTo>
                  <a:lnTo>
                    <a:pt x="3489" y="9647"/>
                  </a:lnTo>
                  <a:lnTo>
                    <a:pt x="3951" y="9789"/>
                  </a:lnTo>
                  <a:lnTo>
                    <a:pt x="4450" y="9860"/>
                  </a:lnTo>
                  <a:lnTo>
                    <a:pt x="5446" y="9860"/>
                  </a:lnTo>
                  <a:lnTo>
                    <a:pt x="5945" y="9789"/>
                  </a:lnTo>
                  <a:lnTo>
                    <a:pt x="6407" y="9647"/>
                  </a:lnTo>
                  <a:lnTo>
                    <a:pt x="6870" y="9505"/>
                  </a:lnTo>
                  <a:lnTo>
                    <a:pt x="7297" y="9291"/>
                  </a:lnTo>
                  <a:lnTo>
                    <a:pt x="7689" y="9042"/>
                  </a:lnTo>
                  <a:lnTo>
                    <a:pt x="8080" y="8757"/>
                  </a:lnTo>
                  <a:lnTo>
                    <a:pt x="8436" y="8437"/>
                  </a:lnTo>
                  <a:lnTo>
                    <a:pt x="8757" y="8081"/>
                  </a:lnTo>
                  <a:lnTo>
                    <a:pt x="9041" y="7689"/>
                  </a:lnTo>
                  <a:lnTo>
                    <a:pt x="9290" y="7298"/>
                  </a:lnTo>
                  <a:lnTo>
                    <a:pt x="9504" y="6871"/>
                  </a:lnTo>
                  <a:lnTo>
                    <a:pt x="9646" y="6408"/>
                  </a:lnTo>
                  <a:lnTo>
                    <a:pt x="9789" y="5945"/>
                  </a:lnTo>
                  <a:lnTo>
                    <a:pt x="9860" y="5447"/>
                  </a:lnTo>
                  <a:lnTo>
                    <a:pt x="9896" y="4948"/>
                  </a:lnTo>
                  <a:lnTo>
                    <a:pt x="9860" y="4450"/>
                  </a:lnTo>
                  <a:lnTo>
                    <a:pt x="9789" y="3952"/>
                  </a:lnTo>
                  <a:lnTo>
                    <a:pt x="9646" y="3489"/>
                  </a:lnTo>
                  <a:lnTo>
                    <a:pt x="9504" y="3026"/>
                  </a:lnTo>
                  <a:lnTo>
                    <a:pt x="9290" y="2599"/>
                  </a:lnTo>
                  <a:lnTo>
                    <a:pt x="9041" y="2172"/>
                  </a:lnTo>
                  <a:lnTo>
                    <a:pt x="8757" y="1816"/>
                  </a:lnTo>
                  <a:lnTo>
                    <a:pt x="8436" y="1460"/>
                  </a:lnTo>
                  <a:lnTo>
                    <a:pt x="8080" y="1140"/>
                  </a:lnTo>
                  <a:lnTo>
                    <a:pt x="7689" y="855"/>
                  </a:lnTo>
                  <a:lnTo>
                    <a:pt x="7297" y="606"/>
                  </a:lnTo>
                  <a:lnTo>
                    <a:pt x="6870" y="392"/>
                  </a:lnTo>
                  <a:lnTo>
                    <a:pt x="6407" y="214"/>
                  </a:lnTo>
                  <a:lnTo>
                    <a:pt x="5945" y="108"/>
                  </a:lnTo>
                  <a:lnTo>
                    <a:pt x="5446" y="36"/>
                  </a:lnTo>
                  <a:lnTo>
                    <a:pt x="494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883300" y="643163"/>
              <a:ext cx="204700" cy="203800"/>
            </a:xfrm>
            <a:custGeom>
              <a:avLst/>
              <a:gdLst/>
              <a:ahLst/>
              <a:cxnLst/>
              <a:rect l="l" t="t" r="r" b="b"/>
              <a:pathLst>
                <a:path w="8188" h="8152" extrusionOk="0">
                  <a:moveTo>
                    <a:pt x="4094" y="0"/>
                  </a:moveTo>
                  <a:lnTo>
                    <a:pt x="3667" y="36"/>
                  </a:lnTo>
                  <a:lnTo>
                    <a:pt x="3275" y="107"/>
                  </a:lnTo>
                  <a:lnTo>
                    <a:pt x="2884" y="178"/>
                  </a:lnTo>
                  <a:lnTo>
                    <a:pt x="2492" y="321"/>
                  </a:lnTo>
                  <a:lnTo>
                    <a:pt x="2136" y="498"/>
                  </a:lnTo>
                  <a:lnTo>
                    <a:pt x="1816" y="712"/>
                  </a:lnTo>
                  <a:lnTo>
                    <a:pt x="1496" y="926"/>
                  </a:lnTo>
                  <a:lnTo>
                    <a:pt x="1211" y="1210"/>
                  </a:lnTo>
                  <a:lnTo>
                    <a:pt x="926" y="1495"/>
                  </a:lnTo>
                  <a:lnTo>
                    <a:pt x="713" y="1815"/>
                  </a:lnTo>
                  <a:lnTo>
                    <a:pt x="499" y="2136"/>
                  </a:lnTo>
                  <a:lnTo>
                    <a:pt x="321" y="2492"/>
                  </a:lnTo>
                  <a:lnTo>
                    <a:pt x="179" y="2883"/>
                  </a:lnTo>
                  <a:lnTo>
                    <a:pt x="107" y="3275"/>
                  </a:lnTo>
                  <a:lnTo>
                    <a:pt x="36" y="3666"/>
                  </a:lnTo>
                  <a:lnTo>
                    <a:pt x="1" y="4093"/>
                  </a:lnTo>
                  <a:lnTo>
                    <a:pt x="36" y="4521"/>
                  </a:lnTo>
                  <a:lnTo>
                    <a:pt x="107" y="4912"/>
                  </a:lnTo>
                  <a:lnTo>
                    <a:pt x="179" y="5304"/>
                  </a:lnTo>
                  <a:lnTo>
                    <a:pt x="321" y="5660"/>
                  </a:lnTo>
                  <a:lnTo>
                    <a:pt x="499" y="6016"/>
                  </a:lnTo>
                  <a:lnTo>
                    <a:pt x="713" y="6372"/>
                  </a:lnTo>
                  <a:lnTo>
                    <a:pt x="926" y="6692"/>
                  </a:lnTo>
                  <a:lnTo>
                    <a:pt x="1211" y="6977"/>
                  </a:lnTo>
                  <a:lnTo>
                    <a:pt x="1496" y="7226"/>
                  </a:lnTo>
                  <a:lnTo>
                    <a:pt x="1816" y="7475"/>
                  </a:lnTo>
                  <a:lnTo>
                    <a:pt x="2136" y="7689"/>
                  </a:lnTo>
                  <a:lnTo>
                    <a:pt x="2492" y="7831"/>
                  </a:lnTo>
                  <a:lnTo>
                    <a:pt x="2884" y="7973"/>
                  </a:lnTo>
                  <a:lnTo>
                    <a:pt x="3275" y="8080"/>
                  </a:lnTo>
                  <a:lnTo>
                    <a:pt x="3667" y="8151"/>
                  </a:lnTo>
                  <a:lnTo>
                    <a:pt x="4521" y="8151"/>
                  </a:lnTo>
                  <a:lnTo>
                    <a:pt x="4913" y="8080"/>
                  </a:lnTo>
                  <a:lnTo>
                    <a:pt x="5304" y="7973"/>
                  </a:lnTo>
                  <a:lnTo>
                    <a:pt x="5696" y="7831"/>
                  </a:lnTo>
                  <a:lnTo>
                    <a:pt x="6052" y="7689"/>
                  </a:lnTo>
                  <a:lnTo>
                    <a:pt x="6372" y="7475"/>
                  </a:lnTo>
                  <a:lnTo>
                    <a:pt x="6692" y="7226"/>
                  </a:lnTo>
                  <a:lnTo>
                    <a:pt x="6977" y="6977"/>
                  </a:lnTo>
                  <a:lnTo>
                    <a:pt x="7226" y="6692"/>
                  </a:lnTo>
                  <a:lnTo>
                    <a:pt x="7475" y="6372"/>
                  </a:lnTo>
                  <a:lnTo>
                    <a:pt x="7689" y="6016"/>
                  </a:lnTo>
                  <a:lnTo>
                    <a:pt x="7867" y="5660"/>
                  </a:lnTo>
                  <a:lnTo>
                    <a:pt x="7974" y="5304"/>
                  </a:lnTo>
                  <a:lnTo>
                    <a:pt x="8081" y="4912"/>
                  </a:lnTo>
                  <a:lnTo>
                    <a:pt x="8152" y="4521"/>
                  </a:lnTo>
                  <a:lnTo>
                    <a:pt x="8187" y="4093"/>
                  </a:lnTo>
                  <a:lnTo>
                    <a:pt x="8152" y="3666"/>
                  </a:lnTo>
                  <a:lnTo>
                    <a:pt x="8081" y="3275"/>
                  </a:lnTo>
                  <a:lnTo>
                    <a:pt x="7974" y="2883"/>
                  </a:lnTo>
                  <a:lnTo>
                    <a:pt x="7867" y="2492"/>
                  </a:lnTo>
                  <a:lnTo>
                    <a:pt x="7689" y="2136"/>
                  </a:lnTo>
                  <a:lnTo>
                    <a:pt x="7475" y="1815"/>
                  </a:lnTo>
                  <a:lnTo>
                    <a:pt x="7226" y="1495"/>
                  </a:lnTo>
                  <a:lnTo>
                    <a:pt x="6977" y="1210"/>
                  </a:lnTo>
                  <a:lnTo>
                    <a:pt x="6692" y="926"/>
                  </a:lnTo>
                  <a:lnTo>
                    <a:pt x="6372" y="712"/>
                  </a:lnTo>
                  <a:lnTo>
                    <a:pt x="6052" y="498"/>
                  </a:lnTo>
                  <a:lnTo>
                    <a:pt x="5696" y="321"/>
                  </a:lnTo>
                  <a:lnTo>
                    <a:pt x="5304" y="178"/>
                  </a:lnTo>
                  <a:lnTo>
                    <a:pt x="4913" y="107"/>
                  </a:lnTo>
                  <a:lnTo>
                    <a:pt x="4521" y="36"/>
                  </a:lnTo>
                  <a:lnTo>
                    <a:pt x="40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968725" y="728588"/>
              <a:ext cx="33850" cy="32950"/>
            </a:xfrm>
            <a:custGeom>
              <a:avLst/>
              <a:gdLst/>
              <a:ahLst/>
              <a:cxnLst/>
              <a:rect l="l" t="t" r="r" b="b"/>
              <a:pathLst>
                <a:path w="1354" h="1318" extrusionOk="0">
                  <a:moveTo>
                    <a:pt x="677" y="0"/>
                  </a:moveTo>
                  <a:lnTo>
                    <a:pt x="535" y="36"/>
                  </a:lnTo>
                  <a:lnTo>
                    <a:pt x="428" y="71"/>
                  </a:lnTo>
                  <a:lnTo>
                    <a:pt x="321" y="107"/>
                  </a:lnTo>
                  <a:lnTo>
                    <a:pt x="214" y="214"/>
                  </a:lnTo>
                  <a:lnTo>
                    <a:pt x="107" y="285"/>
                  </a:lnTo>
                  <a:lnTo>
                    <a:pt x="72" y="427"/>
                  </a:lnTo>
                  <a:lnTo>
                    <a:pt x="36" y="534"/>
                  </a:lnTo>
                  <a:lnTo>
                    <a:pt x="1" y="676"/>
                  </a:lnTo>
                  <a:lnTo>
                    <a:pt x="36" y="819"/>
                  </a:lnTo>
                  <a:lnTo>
                    <a:pt x="72" y="926"/>
                  </a:lnTo>
                  <a:lnTo>
                    <a:pt x="107" y="1032"/>
                  </a:lnTo>
                  <a:lnTo>
                    <a:pt x="214" y="1139"/>
                  </a:lnTo>
                  <a:lnTo>
                    <a:pt x="321" y="1210"/>
                  </a:lnTo>
                  <a:lnTo>
                    <a:pt x="428" y="1282"/>
                  </a:lnTo>
                  <a:lnTo>
                    <a:pt x="535" y="1317"/>
                  </a:lnTo>
                  <a:lnTo>
                    <a:pt x="819" y="1317"/>
                  </a:lnTo>
                  <a:lnTo>
                    <a:pt x="926" y="1282"/>
                  </a:lnTo>
                  <a:lnTo>
                    <a:pt x="1033" y="1210"/>
                  </a:lnTo>
                  <a:lnTo>
                    <a:pt x="1140" y="1139"/>
                  </a:lnTo>
                  <a:lnTo>
                    <a:pt x="1211" y="1032"/>
                  </a:lnTo>
                  <a:lnTo>
                    <a:pt x="1282" y="926"/>
                  </a:lnTo>
                  <a:lnTo>
                    <a:pt x="1318" y="819"/>
                  </a:lnTo>
                  <a:lnTo>
                    <a:pt x="1353" y="676"/>
                  </a:lnTo>
                  <a:lnTo>
                    <a:pt x="1318" y="534"/>
                  </a:lnTo>
                  <a:lnTo>
                    <a:pt x="1282" y="427"/>
                  </a:lnTo>
                  <a:lnTo>
                    <a:pt x="1211" y="285"/>
                  </a:lnTo>
                  <a:lnTo>
                    <a:pt x="1140" y="214"/>
                  </a:lnTo>
                  <a:lnTo>
                    <a:pt x="1033" y="107"/>
                  </a:lnTo>
                  <a:lnTo>
                    <a:pt x="926" y="71"/>
                  </a:lnTo>
                  <a:lnTo>
                    <a:pt x="819" y="36"/>
                  </a:lnTo>
                  <a:lnTo>
                    <a:pt x="6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5"/>
        <p:cNvGrpSpPr/>
        <p:nvPr/>
      </p:nvGrpSpPr>
      <p:grpSpPr>
        <a:xfrm>
          <a:off x="0" y="0"/>
          <a:ext cx="0" cy="0"/>
          <a:chOff x="0" y="0"/>
          <a:chExt cx="0" cy="0"/>
        </a:xfrm>
      </p:grpSpPr>
      <p:sp>
        <p:nvSpPr>
          <p:cNvPr id="196" name="Google Shape;19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7" name="Google Shape;197;p4"/>
          <p:cNvSpPr txBox="1">
            <a:spLocks noGrp="1"/>
          </p:cNvSpPr>
          <p:nvPr>
            <p:ph type="body" idx="1"/>
          </p:nvPr>
        </p:nvSpPr>
        <p:spPr>
          <a:xfrm>
            <a:off x="720000" y="1091925"/>
            <a:ext cx="7704000" cy="365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198" name="Google Shape;198;p4"/>
          <p:cNvSpPr/>
          <p:nvPr/>
        </p:nvSpPr>
        <p:spPr>
          <a:xfrm rot="10800000" flipH="1">
            <a:off x="8603420" y="-39857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4"/>
          <p:cNvGrpSpPr/>
          <p:nvPr/>
        </p:nvGrpSpPr>
        <p:grpSpPr>
          <a:xfrm>
            <a:off x="7385797" y="-256171"/>
            <a:ext cx="1416309" cy="597119"/>
            <a:chOff x="7367961" y="5155313"/>
            <a:chExt cx="937084" cy="395103"/>
          </a:xfrm>
        </p:grpSpPr>
        <p:sp>
          <p:nvSpPr>
            <p:cNvPr id="200" name="Google Shape;200;p4"/>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4"/>
          <p:cNvGrpSpPr/>
          <p:nvPr/>
        </p:nvGrpSpPr>
        <p:grpSpPr>
          <a:xfrm>
            <a:off x="8430763" y="579500"/>
            <a:ext cx="581292" cy="877827"/>
            <a:chOff x="8430763" y="579500"/>
            <a:chExt cx="581292" cy="877827"/>
          </a:xfrm>
        </p:grpSpPr>
        <p:grpSp>
          <p:nvGrpSpPr>
            <p:cNvPr id="233" name="Google Shape;233;p4"/>
            <p:cNvGrpSpPr/>
            <p:nvPr/>
          </p:nvGrpSpPr>
          <p:grpSpPr>
            <a:xfrm>
              <a:off x="8430763" y="579500"/>
              <a:ext cx="467200" cy="468075"/>
              <a:chOff x="4036413" y="3603425"/>
              <a:chExt cx="467200" cy="468075"/>
            </a:xfrm>
          </p:grpSpPr>
          <p:sp>
            <p:nvSpPr>
              <p:cNvPr id="234" name="Google Shape;234;p4"/>
              <p:cNvSpPr/>
              <p:nvPr/>
            </p:nvSpPr>
            <p:spPr>
              <a:xfrm>
                <a:off x="4036413" y="3603425"/>
                <a:ext cx="467200" cy="468075"/>
              </a:xfrm>
              <a:custGeom>
                <a:avLst/>
                <a:gdLst/>
                <a:ahLst/>
                <a:cxnLst/>
                <a:rect l="l" t="t" r="r" b="b"/>
                <a:pathLst>
                  <a:path w="18688" h="18723" extrusionOk="0">
                    <a:moveTo>
                      <a:pt x="4094" y="0"/>
                    </a:moveTo>
                    <a:lnTo>
                      <a:pt x="3667" y="36"/>
                    </a:lnTo>
                    <a:lnTo>
                      <a:pt x="3275" y="107"/>
                    </a:lnTo>
                    <a:lnTo>
                      <a:pt x="2884" y="178"/>
                    </a:lnTo>
                    <a:lnTo>
                      <a:pt x="2492" y="321"/>
                    </a:lnTo>
                    <a:lnTo>
                      <a:pt x="2136" y="499"/>
                    </a:lnTo>
                    <a:lnTo>
                      <a:pt x="1816" y="712"/>
                    </a:lnTo>
                    <a:lnTo>
                      <a:pt x="1495" y="961"/>
                    </a:lnTo>
                    <a:lnTo>
                      <a:pt x="1211" y="1211"/>
                    </a:lnTo>
                    <a:lnTo>
                      <a:pt x="926" y="1495"/>
                    </a:lnTo>
                    <a:lnTo>
                      <a:pt x="712" y="1816"/>
                    </a:lnTo>
                    <a:lnTo>
                      <a:pt x="499" y="2172"/>
                    </a:lnTo>
                    <a:lnTo>
                      <a:pt x="321" y="2528"/>
                    </a:lnTo>
                    <a:lnTo>
                      <a:pt x="178" y="2884"/>
                    </a:lnTo>
                    <a:lnTo>
                      <a:pt x="72" y="3275"/>
                    </a:lnTo>
                    <a:lnTo>
                      <a:pt x="36" y="3702"/>
                    </a:lnTo>
                    <a:lnTo>
                      <a:pt x="0" y="4094"/>
                    </a:lnTo>
                    <a:lnTo>
                      <a:pt x="0" y="14630"/>
                    </a:lnTo>
                    <a:lnTo>
                      <a:pt x="36" y="15057"/>
                    </a:lnTo>
                    <a:lnTo>
                      <a:pt x="72" y="15448"/>
                    </a:lnTo>
                    <a:lnTo>
                      <a:pt x="178" y="15840"/>
                    </a:lnTo>
                    <a:lnTo>
                      <a:pt x="321" y="16231"/>
                    </a:lnTo>
                    <a:lnTo>
                      <a:pt x="499" y="16587"/>
                    </a:lnTo>
                    <a:lnTo>
                      <a:pt x="712" y="16908"/>
                    </a:lnTo>
                    <a:lnTo>
                      <a:pt x="926" y="17228"/>
                    </a:lnTo>
                    <a:lnTo>
                      <a:pt x="1211" y="17513"/>
                    </a:lnTo>
                    <a:lnTo>
                      <a:pt x="1495" y="17798"/>
                    </a:lnTo>
                    <a:lnTo>
                      <a:pt x="1816" y="18011"/>
                    </a:lnTo>
                    <a:lnTo>
                      <a:pt x="2136" y="18225"/>
                    </a:lnTo>
                    <a:lnTo>
                      <a:pt x="2492" y="18403"/>
                    </a:lnTo>
                    <a:lnTo>
                      <a:pt x="2884" y="18545"/>
                    </a:lnTo>
                    <a:lnTo>
                      <a:pt x="3275" y="18616"/>
                    </a:lnTo>
                    <a:lnTo>
                      <a:pt x="3667" y="18687"/>
                    </a:lnTo>
                    <a:lnTo>
                      <a:pt x="4094" y="18723"/>
                    </a:lnTo>
                    <a:lnTo>
                      <a:pt x="14594" y="18723"/>
                    </a:lnTo>
                    <a:lnTo>
                      <a:pt x="15021" y="18687"/>
                    </a:lnTo>
                    <a:lnTo>
                      <a:pt x="15448" y="18616"/>
                    </a:lnTo>
                    <a:lnTo>
                      <a:pt x="15840" y="18545"/>
                    </a:lnTo>
                    <a:lnTo>
                      <a:pt x="16196" y="18403"/>
                    </a:lnTo>
                    <a:lnTo>
                      <a:pt x="16552" y="18225"/>
                    </a:lnTo>
                    <a:lnTo>
                      <a:pt x="16908" y="18011"/>
                    </a:lnTo>
                    <a:lnTo>
                      <a:pt x="17228" y="17798"/>
                    </a:lnTo>
                    <a:lnTo>
                      <a:pt x="17513" y="17513"/>
                    </a:lnTo>
                    <a:lnTo>
                      <a:pt x="17762" y="17228"/>
                    </a:lnTo>
                    <a:lnTo>
                      <a:pt x="18011" y="16908"/>
                    </a:lnTo>
                    <a:lnTo>
                      <a:pt x="18225" y="16587"/>
                    </a:lnTo>
                    <a:lnTo>
                      <a:pt x="18367" y="16231"/>
                    </a:lnTo>
                    <a:lnTo>
                      <a:pt x="18509" y="15840"/>
                    </a:lnTo>
                    <a:lnTo>
                      <a:pt x="18616" y="15448"/>
                    </a:lnTo>
                    <a:lnTo>
                      <a:pt x="18687" y="15057"/>
                    </a:lnTo>
                    <a:lnTo>
                      <a:pt x="18687" y="14630"/>
                    </a:lnTo>
                    <a:lnTo>
                      <a:pt x="18687" y="4094"/>
                    </a:lnTo>
                    <a:lnTo>
                      <a:pt x="18687" y="3702"/>
                    </a:lnTo>
                    <a:lnTo>
                      <a:pt x="18616" y="3275"/>
                    </a:lnTo>
                    <a:lnTo>
                      <a:pt x="18509" y="2884"/>
                    </a:lnTo>
                    <a:lnTo>
                      <a:pt x="18367" y="2528"/>
                    </a:lnTo>
                    <a:lnTo>
                      <a:pt x="18225" y="2172"/>
                    </a:lnTo>
                    <a:lnTo>
                      <a:pt x="18011" y="1816"/>
                    </a:lnTo>
                    <a:lnTo>
                      <a:pt x="17762" y="1495"/>
                    </a:lnTo>
                    <a:lnTo>
                      <a:pt x="17513" y="1211"/>
                    </a:lnTo>
                    <a:lnTo>
                      <a:pt x="17228" y="961"/>
                    </a:lnTo>
                    <a:lnTo>
                      <a:pt x="16908" y="712"/>
                    </a:lnTo>
                    <a:lnTo>
                      <a:pt x="16552" y="499"/>
                    </a:lnTo>
                    <a:lnTo>
                      <a:pt x="16196" y="321"/>
                    </a:lnTo>
                    <a:lnTo>
                      <a:pt x="15840" y="178"/>
                    </a:lnTo>
                    <a:lnTo>
                      <a:pt x="15448" y="107"/>
                    </a:lnTo>
                    <a:lnTo>
                      <a:pt x="15021" y="36"/>
                    </a:lnTo>
                    <a:lnTo>
                      <a:pt x="145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4126288" y="3728900"/>
                <a:ext cx="288325" cy="249175"/>
              </a:xfrm>
              <a:custGeom>
                <a:avLst/>
                <a:gdLst/>
                <a:ahLst/>
                <a:cxnLst/>
                <a:rect l="l" t="t" r="r" b="b"/>
                <a:pathLst>
                  <a:path w="11533" h="9967" extrusionOk="0">
                    <a:moveTo>
                      <a:pt x="2812" y="0"/>
                    </a:moveTo>
                    <a:lnTo>
                      <a:pt x="2421" y="36"/>
                    </a:lnTo>
                    <a:lnTo>
                      <a:pt x="2029" y="143"/>
                    </a:lnTo>
                    <a:lnTo>
                      <a:pt x="1638" y="321"/>
                    </a:lnTo>
                    <a:lnTo>
                      <a:pt x="1317" y="499"/>
                    </a:lnTo>
                    <a:lnTo>
                      <a:pt x="1033" y="748"/>
                    </a:lnTo>
                    <a:lnTo>
                      <a:pt x="748" y="1032"/>
                    </a:lnTo>
                    <a:lnTo>
                      <a:pt x="534" y="1353"/>
                    </a:lnTo>
                    <a:lnTo>
                      <a:pt x="321" y="1709"/>
                    </a:lnTo>
                    <a:lnTo>
                      <a:pt x="178" y="2100"/>
                    </a:lnTo>
                    <a:lnTo>
                      <a:pt x="72" y="2492"/>
                    </a:lnTo>
                    <a:lnTo>
                      <a:pt x="0" y="2919"/>
                    </a:lnTo>
                    <a:lnTo>
                      <a:pt x="0" y="3382"/>
                    </a:lnTo>
                    <a:lnTo>
                      <a:pt x="0" y="3844"/>
                    </a:lnTo>
                    <a:lnTo>
                      <a:pt x="107" y="4343"/>
                    </a:lnTo>
                    <a:lnTo>
                      <a:pt x="214" y="4841"/>
                    </a:lnTo>
                    <a:lnTo>
                      <a:pt x="428" y="5339"/>
                    </a:lnTo>
                    <a:lnTo>
                      <a:pt x="677" y="5838"/>
                    </a:lnTo>
                    <a:lnTo>
                      <a:pt x="962" y="6336"/>
                    </a:lnTo>
                    <a:lnTo>
                      <a:pt x="1317" y="6834"/>
                    </a:lnTo>
                    <a:lnTo>
                      <a:pt x="1745" y="7333"/>
                    </a:lnTo>
                    <a:lnTo>
                      <a:pt x="2243" y="7831"/>
                    </a:lnTo>
                    <a:lnTo>
                      <a:pt x="2812" y="8294"/>
                    </a:lnTo>
                    <a:lnTo>
                      <a:pt x="3453" y="8721"/>
                    </a:lnTo>
                    <a:lnTo>
                      <a:pt x="4129" y="9183"/>
                    </a:lnTo>
                    <a:lnTo>
                      <a:pt x="4912" y="9575"/>
                    </a:lnTo>
                    <a:lnTo>
                      <a:pt x="5767" y="9967"/>
                    </a:lnTo>
                    <a:lnTo>
                      <a:pt x="6621" y="9575"/>
                    </a:lnTo>
                    <a:lnTo>
                      <a:pt x="7368" y="9183"/>
                    </a:lnTo>
                    <a:lnTo>
                      <a:pt x="8080" y="8721"/>
                    </a:lnTo>
                    <a:lnTo>
                      <a:pt x="8721" y="8294"/>
                    </a:lnTo>
                    <a:lnTo>
                      <a:pt x="9255" y="7831"/>
                    </a:lnTo>
                    <a:lnTo>
                      <a:pt x="9753" y="7333"/>
                    </a:lnTo>
                    <a:lnTo>
                      <a:pt x="10180" y="6834"/>
                    </a:lnTo>
                    <a:lnTo>
                      <a:pt x="10536" y="6336"/>
                    </a:lnTo>
                    <a:lnTo>
                      <a:pt x="10857" y="5838"/>
                    </a:lnTo>
                    <a:lnTo>
                      <a:pt x="11106" y="5339"/>
                    </a:lnTo>
                    <a:lnTo>
                      <a:pt x="11284" y="4841"/>
                    </a:lnTo>
                    <a:lnTo>
                      <a:pt x="11426" y="4343"/>
                    </a:lnTo>
                    <a:lnTo>
                      <a:pt x="11497" y="3844"/>
                    </a:lnTo>
                    <a:lnTo>
                      <a:pt x="11533" y="3382"/>
                    </a:lnTo>
                    <a:lnTo>
                      <a:pt x="11497" y="2919"/>
                    </a:lnTo>
                    <a:lnTo>
                      <a:pt x="11462" y="2492"/>
                    </a:lnTo>
                    <a:lnTo>
                      <a:pt x="11319" y="2100"/>
                    </a:lnTo>
                    <a:lnTo>
                      <a:pt x="11177" y="1709"/>
                    </a:lnTo>
                    <a:lnTo>
                      <a:pt x="10999" y="1353"/>
                    </a:lnTo>
                    <a:lnTo>
                      <a:pt x="10750" y="1032"/>
                    </a:lnTo>
                    <a:lnTo>
                      <a:pt x="10501" y="748"/>
                    </a:lnTo>
                    <a:lnTo>
                      <a:pt x="10180" y="499"/>
                    </a:lnTo>
                    <a:lnTo>
                      <a:pt x="9860" y="321"/>
                    </a:lnTo>
                    <a:lnTo>
                      <a:pt x="9504" y="143"/>
                    </a:lnTo>
                    <a:lnTo>
                      <a:pt x="9113" y="36"/>
                    </a:lnTo>
                    <a:lnTo>
                      <a:pt x="8685" y="0"/>
                    </a:lnTo>
                    <a:lnTo>
                      <a:pt x="8258" y="36"/>
                    </a:lnTo>
                    <a:lnTo>
                      <a:pt x="7796" y="107"/>
                    </a:lnTo>
                    <a:lnTo>
                      <a:pt x="7297" y="214"/>
                    </a:lnTo>
                    <a:lnTo>
                      <a:pt x="6799" y="427"/>
                    </a:lnTo>
                    <a:lnTo>
                      <a:pt x="6301" y="712"/>
                    </a:lnTo>
                    <a:lnTo>
                      <a:pt x="5767" y="1068"/>
                    </a:lnTo>
                    <a:lnTo>
                      <a:pt x="5233" y="712"/>
                    </a:lnTo>
                    <a:lnTo>
                      <a:pt x="4699" y="427"/>
                    </a:lnTo>
                    <a:lnTo>
                      <a:pt x="4201" y="214"/>
                    </a:lnTo>
                    <a:lnTo>
                      <a:pt x="3738" y="107"/>
                    </a:lnTo>
                    <a:lnTo>
                      <a:pt x="3275" y="36"/>
                    </a:lnTo>
                    <a:lnTo>
                      <a:pt x="2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4"/>
            <p:cNvSpPr/>
            <p:nvPr/>
          </p:nvSpPr>
          <p:spPr>
            <a:xfrm>
              <a:off x="8802101" y="1247373"/>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2"/>
        <p:cNvGrpSpPr/>
        <p:nvPr/>
      </p:nvGrpSpPr>
      <p:grpSpPr>
        <a:xfrm>
          <a:off x="0" y="0"/>
          <a:ext cx="0" cy="0"/>
          <a:chOff x="0" y="0"/>
          <a:chExt cx="0" cy="0"/>
        </a:xfrm>
      </p:grpSpPr>
      <p:sp>
        <p:nvSpPr>
          <p:cNvPr id="283" name="Google Shape;283;p6"/>
          <p:cNvSpPr/>
          <p:nvPr/>
        </p:nvSpPr>
        <p:spPr>
          <a:xfrm rot="10800000">
            <a:off x="-2139940" y="-92442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85" name="Google Shape;285;p6"/>
          <p:cNvGrpSpPr/>
          <p:nvPr/>
        </p:nvGrpSpPr>
        <p:grpSpPr>
          <a:xfrm>
            <a:off x="86847" y="-250827"/>
            <a:ext cx="1416309" cy="597119"/>
            <a:chOff x="7367961" y="5155313"/>
            <a:chExt cx="937084" cy="395103"/>
          </a:xfrm>
        </p:grpSpPr>
        <p:sp>
          <p:nvSpPr>
            <p:cNvPr id="286" name="Google Shape;286;p6"/>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6"/>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6"/>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6"/>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6"/>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6"/>
          <p:cNvGrpSpPr/>
          <p:nvPr/>
        </p:nvGrpSpPr>
        <p:grpSpPr>
          <a:xfrm>
            <a:off x="114300" y="114298"/>
            <a:ext cx="1903605" cy="1076991"/>
            <a:chOff x="114300" y="114298"/>
            <a:chExt cx="1903605" cy="1076991"/>
          </a:xfrm>
        </p:grpSpPr>
        <p:sp>
          <p:nvSpPr>
            <p:cNvPr id="319" name="Google Shape;319;p6"/>
            <p:cNvSpPr/>
            <p:nvPr/>
          </p:nvSpPr>
          <p:spPr>
            <a:xfrm>
              <a:off x="1807951" y="114298"/>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6"/>
            <p:cNvGrpSpPr/>
            <p:nvPr/>
          </p:nvGrpSpPr>
          <p:grpSpPr>
            <a:xfrm flipH="1">
              <a:off x="114300" y="835340"/>
              <a:ext cx="355949" cy="355949"/>
              <a:chOff x="616127" y="3955825"/>
              <a:chExt cx="256300" cy="256300"/>
            </a:xfrm>
          </p:grpSpPr>
          <p:sp>
            <p:nvSpPr>
              <p:cNvPr id="321" name="Google Shape;321;p6"/>
              <p:cNvSpPr/>
              <p:nvPr/>
            </p:nvSpPr>
            <p:spPr>
              <a:xfrm>
                <a:off x="616127" y="3955825"/>
                <a:ext cx="256300" cy="256300"/>
              </a:xfrm>
              <a:custGeom>
                <a:avLst/>
                <a:gdLst/>
                <a:ahLst/>
                <a:cxnLst/>
                <a:rect l="l" t="t" r="r" b="b"/>
                <a:pathLst>
                  <a:path w="10252" h="10252" extrusionOk="0">
                    <a:moveTo>
                      <a:pt x="1994" y="0"/>
                    </a:moveTo>
                    <a:lnTo>
                      <a:pt x="1780" y="36"/>
                    </a:lnTo>
                    <a:lnTo>
                      <a:pt x="1567" y="71"/>
                    </a:lnTo>
                    <a:lnTo>
                      <a:pt x="1353" y="178"/>
                    </a:lnTo>
                    <a:lnTo>
                      <a:pt x="997" y="356"/>
                    </a:lnTo>
                    <a:lnTo>
                      <a:pt x="641" y="641"/>
                    </a:lnTo>
                    <a:lnTo>
                      <a:pt x="392" y="961"/>
                    </a:lnTo>
                    <a:lnTo>
                      <a:pt x="178" y="1353"/>
                    </a:lnTo>
                    <a:lnTo>
                      <a:pt x="107" y="1566"/>
                    </a:lnTo>
                    <a:lnTo>
                      <a:pt x="36" y="1780"/>
                    </a:lnTo>
                    <a:lnTo>
                      <a:pt x="0" y="1993"/>
                    </a:lnTo>
                    <a:lnTo>
                      <a:pt x="0" y="2243"/>
                    </a:lnTo>
                    <a:lnTo>
                      <a:pt x="0" y="8009"/>
                    </a:lnTo>
                    <a:lnTo>
                      <a:pt x="0" y="8222"/>
                    </a:lnTo>
                    <a:lnTo>
                      <a:pt x="36" y="8436"/>
                    </a:lnTo>
                    <a:lnTo>
                      <a:pt x="107" y="8685"/>
                    </a:lnTo>
                    <a:lnTo>
                      <a:pt x="178" y="8863"/>
                    </a:lnTo>
                    <a:lnTo>
                      <a:pt x="392" y="9255"/>
                    </a:lnTo>
                    <a:lnTo>
                      <a:pt x="641" y="9575"/>
                    </a:lnTo>
                    <a:lnTo>
                      <a:pt x="997" y="9860"/>
                    </a:lnTo>
                    <a:lnTo>
                      <a:pt x="1353" y="10073"/>
                    </a:lnTo>
                    <a:lnTo>
                      <a:pt x="1567" y="10144"/>
                    </a:lnTo>
                    <a:lnTo>
                      <a:pt x="1780" y="10216"/>
                    </a:lnTo>
                    <a:lnTo>
                      <a:pt x="1994" y="10251"/>
                    </a:lnTo>
                    <a:lnTo>
                      <a:pt x="8223" y="10251"/>
                    </a:lnTo>
                    <a:lnTo>
                      <a:pt x="8472" y="10216"/>
                    </a:lnTo>
                    <a:lnTo>
                      <a:pt x="8685" y="10144"/>
                    </a:lnTo>
                    <a:lnTo>
                      <a:pt x="8863" y="10073"/>
                    </a:lnTo>
                    <a:lnTo>
                      <a:pt x="9255" y="9860"/>
                    </a:lnTo>
                    <a:lnTo>
                      <a:pt x="9611" y="9575"/>
                    </a:lnTo>
                    <a:lnTo>
                      <a:pt x="9860" y="9255"/>
                    </a:lnTo>
                    <a:lnTo>
                      <a:pt x="10074" y="8863"/>
                    </a:lnTo>
                    <a:lnTo>
                      <a:pt x="10145" y="8685"/>
                    </a:lnTo>
                    <a:lnTo>
                      <a:pt x="10216" y="8436"/>
                    </a:lnTo>
                    <a:lnTo>
                      <a:pt x="10252" y="8222"/>
                    </a:lnTo>
                    <a:lnTo>
                      <a:pt x="10252" y="8009"/>
                    </a:lnTo>
                    <a:lnTo>
                      <a:pt x="10252" y="2243"/>
                    </a:lnTo>
                    <a:lnTo>
                      <a:pt x="10252" y="1993"/>
                    </a:lnTo>
                    <a:lnTo>
                      <a:pt x="10216" y="1780"/>
                    </a:lnTo>
                    <a:lnTo>
                      <a:pt x="10145" y="1566"/>
                    </a:lnTo>
                    <a:lnTo>
                      <a:pt x="10074" y="1353"/>
                    </a:lnTo>
                    <a:lnTo>
                      <a:pt x="9860" y="961"/>
                    </a:lnTo>
                    <a:lnTo>
                      <a:pt x="9611" y="641"/>
                    </a:lnTo>
                    <a:lnTo>
                      <a:pt x="9255" y="356"/>
                    </a:lnTo>
                    <a:lnTo>
                      <a:pt x="8863" y="178"/>
                    </a:lnTo>
                    <a:lnTo>
                      <a:pt x="8685" y="71"/>
                    </a:lnTo>
                    <a:lnTo>
                      <a:pt x="8472" y="36"/>
                    </a:lnTo>
                    <a:lnTo>
                      <a:pt x="8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681077" y="4020775"/>
                <a:ext cx="125500" cy="125500"/>
              </a:xfrm>
              <a:custGeom>
                <a:avLst/>
                <a:gdLst/>
                <a:ahLst/>
                <a:cxnLst/>
                <a:rect l="l" t="t" r="r" b="b"/>
                <a:pathLst>
                  <a:path w="5020" h="5020" extrusionOk="0">
                    <a:moveTo>
                      <a:pt x="1709" y="0"/>
                    </a:moveTo>
                    <a:lnTo>
                      <a:pt x="1709" y="1709"/>
                    </a:lnTo>
                    <a:lnTo>
                      <a:pt x="1" y="1709"/>
                    </a:lnTo>
                    <a:lnTo>
                      <a:pt x="1" y="3311"/>
                    </a:lnTo>
                    <a:lnTo>
                      <a:pt x="1709" y="3311"/>
                    </a:lnTo>
                    <a:lnTo>
                      <a:pt x="1709" y="5019"/>
                    </a:lnTo>
                    <a:lnTo>
                      <a:pt x="3311" y="5019"/>
                    </a:lnTo>
                    <a:lnTo>
                      <a:pt x="3311" y="3311"/>
                    </a:lnTo>
                    <a:lnTo>
                      <a:pt x="5020" y="3311"/>
                    </a:lnTo>
                    <a:lnTo>
                      <a:pt x="5020" y="1709"/>
                    </a:lnTo>
                    <a:lnTo>
                      <a:pt x="3311" y="1709"/>
                    </a:lnTo>
                    <a:lnTo>
                      <a:pt x="3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3"/>
        <p:cNvGrpSpPr/>
        <p:nvPr/>
      </p:nvGrpSpPr>
      <p:grpSpPr>
        <a:xfrm>
          <a:off x="0" y="0"/>
          <a:ext cx="0" cy="0"/>
          <a:chOff x="0" y="0"/>
          <a:chExt cx="0" cy="0"/>
        </a:xfrm>
      </p:grpSpPr>
      <p:sp>
        <p:nvSpPr>
          <p:cNvPr id="494" name="Google Shape;494;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6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5" name="Google Shape;495;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96" name="Google Shape;496;p9"/>
          <p:cNvGrpSpPr/>
          <p:nvPr/>
        </p:nvGrpSpPr>
        <p:grpSpPr>
          <a:xfrm>
            <a:off x="-208430" y="-649275"/>
            <a:ext cx="10139599" cy="6979463"/>
            <a:chOff x="-208430" y="-649275"/>
            <a:chExt cx="10139599" cy="6979463"/>
          </a:xfrm>
        </p:grpSpPr>
        <p:sp>
          <p:nvSpPr>
            <p:cNvPr id="497" name="Google Shape;497;p9"/>
            <p:cNvSpPr/>
            <p:nvPr/>
          </p:nvSpPr>
          <p:spPr>
            <a:xfrm flipH="1">
              <a:off x="-208430" y="4913900"/>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rot="10800000" flipH="1">
              <a:off x="6365045" y="-64927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9"/>
          <p:cNvGrpSpPr/>
          <p:nvPr/>
        </p:nvGrpSpPr>
        <p:grpSpPr>
          <a:xfrm>
            <a:off x="-442739" y="-268140"/>
            <a:ext cx="9855439" cy="5478682"/>
            <a:chOff x="-442739" y="-268140"/>
            <a:chExt cx="9855439" cy="5478682"/>
          </a:xfrm>
        </p:grpSpPr>
        <p:grpSp>
          <p:nvGrpSpPr>
            <p:cNvPr id="500" name="Google Shape;500;p9"/>
            <p:cNvGrpSpPr/>
            <p:nvPr/>
          </p:nvGrpSpPr>
          <p:grpSpPr>
            <a:xfrm rot="-5400000" flipH="1">
              <a:off x="8405986" y="141455"/>
              <a:ext cx="1416309" cy="597119"/>
              <a:chOff x="7367961" y="5155313"/>
              <a:chExt cx="937084" cy="395103"/>
            </a:xfrm>
          </p:grpSpPr>
          <p:sp>
            <p:nvSpPr>
              <p:cNvPr id="501" name="Google Shape;501;p9"/>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9"/>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9"/>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9"/>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9"/>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9"/>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9"/>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9"/>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9"/>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9"/>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9"/>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9"/>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9"/>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9"/>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9"/>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9"/>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9"/>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9"/>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9"/>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9"/>
            <p:cNvGrpSpPr/>
            <p:nvPr/>
          </p:nvGrpSpPr>
          <p:grpSpPr>
            <a:xfrm flipH="1">
              <a:off x="-442739" y="4613423"/>
              <a:ext cx="1416309" cy="597119"/>
              <a:chOff x="7367961" y="5155313"/>
              <a:chExt cx="937084" cy="395103"/>
            </a:xfrm>
          </p:grpSpPr>
          <p:sp>
            <p:nvSpPr>
              <p:cNvPr id="534" name="Google Shape;534;p9"/>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9"/>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9"/>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9"/>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9"/>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6" name="Google Shape;566;p9"/>
          <p:cNvGrpSpPr/>
          <p:nvPr/>
        </p:nvGrpSpPr>
        <p:grpSpPr>
          <a:xfrm>
            <a:off x="233242" y="128536"/>
            <a:ext cx="8794624" cy="4905754"/>
            <a:chOff x="233242" y="128536"/>
            <a:chExt cx="8794624" cy="4905754"/>
          </a:xfrm>
        </p:grpSpPr>
        <p:sp>
          <p:nvSpPr>
            <p:cNvPr id="567" name="Google Shape;567;p9"/>
            <p:cNvSpPr/>
            <p:nvPr/>
          </p:nvSpPr>
          <p:spPr>
            <a:xfrm flipH="1">
              <a:off x="694187" y="128536"/>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436128" y="4740083"/>
              <a:ext cx="467192" cy="294207"/>
            </a:xfrm>
            <a:custGeom>
              <a:avLst/>
              <a:gdLst/>
              <a:ahLst/>
              <a:cxnLst/>
              <a:rect l="l" t="t" r="r" b="b"/>
              <a:pathLst>
                <a:path w="6728" h="4237" extrusionOk="0">
                  <a:moveTo>
                    <a:pt x="3382" y="1"/>
                  </a:moveTo>
                  <a:lnTo>
                    <a:pt x="3310" y="37"/>
                  </a:lnTo>
                  <a:lnTo>
                    <a:pt x="3275" y="72"/>
                  </a:lnTo>
                  <a:lnTo>
                    <a:pt x="2492" y="2813"/>
                  </a:lnTo>
                  <a:lnTo>
                    <a:pt x="1780" y="1247"/>
                  </a:lnTo>
                  <a:lnTo>
                    <a:pt x="1744" y="1176"/>
                  </a:lnTo>
                  <a:lnTo>
                    <a:pt x="1637" y="1176"/>
                  </a:lnTo>
                  <a:lnTo>
                    <a:pt x="1602" y="1247"/>
                  </a:lnTo>
                  <a:lnTo>
                    <a:pt x="1210" y="2065"/>
                  </a:lnTo>
                  <a:lnTo>
                    <a:pt x="107" y="2065"/>
                  </a:lnTo>
                  <a:lnTo>
                    <a:pt x="36" y="2101"/>
                  </a:lnTo>
                  <a:lnTo>
                    <a:pt x="0" y="2172"/>
                  </a:lnTo>
                  <a:lnTo>
                    <a:pt x="36" y="2243"/>
                  </a:lnTo>
                  <a:lnTo>
                    <a:pt x="107" y="2279"/>
                  </a:lnTo>
                  <a:lnTo>
                    <a:pt x="1281" y="2279"/>
                  </a:lnTo>
                  <a:lnTo>
                    <a:pt x="1317" y="2243"/>
                  </a:lnTo>
                  <a:lnTo>
                    <a:pt x="1353" y="2208"/>
                  </a:lnTo>
                  <a:lnTo>
                    <a:pt x="1673" y="1531"/>
                  </a:lnTo>
                  <a:lnTo>
                    <a:pt x="2385" y="3204"/>
                  </a:lnTo>
                  <a:lnTo>
                    <a:pt x="2456" y="3240"/>
                  </a:lnTo>
                  <a:lnTo>
                    <a:pt x="2563" y="3240"/>
                  </a:lnTo>
                  <a:lnTo>
                    <a:pt x="2598" y="3169"/>
                  </a:lnTo>
                  <a:lnTo>
                    <a:pt x="3382" y="535"/>
                  </a:lnTo>
                  <a:lnTo>
                    <a:pt x="4378" y="4165"/>
                  </a:lnTo>
                  <a:lnTo>
                    <a:pt x="4414" y="4201"/>
                  </a:lnTo>
                  <a:lnTo>
                    <a:pt x="4449" y="4237"/>
                  </a:lnTo>
                  <a:lnTo>
                    <a:pt x="4485" y="4237"/>
                  </a:lnTo>
                  <a:lnTo>
                    <a:pt x="4521" y="4201"/>
                  </a:lnTo>
                  <a:lnTo>
                    <a:pt x="4556" y="4165"/>
                  </a:lnTo>
                  <a:lnTo>
                    <a:pt x="5054" y="2243"/>
                  </a:lnTo>
                  <a:lnTo>
                    <a:pt x="6621" y="2243"/>
                  </a:lnTo>
                  <a:lnTo>
                    <a:pt x="6692" y="2208"/>
                  </a:lnTo>
                  <a:lnTo>
                    <a:pt x="6727" y="2137"/>
                  </a:lnTo>
                  <a:lnTo>
                    <a:pt x="6692" y="2030"/>
                  </a:lnTo>
                  <a:lnTo>
                    <a:pt x="4912" y="2030"/>
                  </a:lnTo>
                  <a:lnTo>
                    <a:pt x="4876" y="2101"/>
                  </a:lnTo>
                  <a:lnTo>
                    <a:pt x="4449" y="3703"/>
                  </a:lnTo>
                  <a:lnTo>
                    <a:pt x="3488" y="72"/>
                  </a:lnTo>
                  <a:lnTo>
                    <a:pt x="3453" y="37"/>
                  </a:lnTo>
                  <a:lnTo>
                    <a:pt x="33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flipH="1">
              <a:off x="8430779" y="3786013"/>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0" name="Google Shape;570;p9"/>
            <p:cNvGrpSpPr/>
            <p:nvPr/>
          </p:nvGrpSpPr>
          <p:grpSpPr>
            <a:xfrm flipH="1">
              <a:off x="8560667" y="3091425"/>
              <a:ext cx="467200" cy="468075"/>
              <a:chOff x="4036413" y="3603425"/>
              <a:chExt cx="467200" cy="468075"/>
            </a:xfrm>
          </p:grpSpPr>
          <p:sp>
            <p:nvSpPr>
              <p:cNvPr id="571" name="Google Shape;571;p9"/>
              <p:cNvSpPr/>
              <p:nvPr/>
            </p:nvSpPr>
            <p:spPr>
              <a:xfrm>
                <a:off x="4036413" y="3603425"/>
                <a:ext cx="467200" cy="468075"/>
              </a:xfrm>
              <a:custGeom>
                <a:avLst/>
                <a:gdLst/>
                <a:ahLst/>
                <a:cxnLst/>
                <a:rect l="l" t="t" r="r" b="b"/>
                <a:pathLst>
                  <a:path w="18688" h="18723" extrusionOk="0">
                    <a:moveTo>
                      <a:pt x="4094" y="0"/>
                    </a:moveTo>
                    <a:lnTo>
                      <a:pt x="3667" y="36"/>
                    </a:lnTo>
                    <a:lnTo>
                      <a:pt x="3275" y="107"/>
                    </a:lnTo>
                    <a:lnTo>
                      <a:pt x="2884" y="178"/>
                    </a:lnTo>
                    <a:lnTo>
                      <a:pt x="2492" y="321"/>
                    </a:lnTo>
                    <a:lnTo>
                      <a:pt x="2136" y="499"/>
                    </a:lnTo>
                    <a:lnTo>
                      <a:pt x="1816" y="712"/>
                    </a:lnTo>
                    <a:lnTo>
                      <a:pt x="1495" y="961"/>
                    </a:lnTo>
                    <a:lnTo>
                      <a:pt x="1211" y="1211"/>
                    </a:lnTo>
                    <a:lnTo>
                      <a:pt x="926" y="1495"/>
                    </a:lnTo>
                    <a:lnTo>
                      <a:pt x="712" y="1816"/>
                    </a:lnTo>
                    <a:lnTo>
                      <a:pt x="499" y="2172"/>
                    </a:lnTo>
                    <a:lnTo>
                      <a:pt x="321" y="2528"/>
                    </a:lnTo>
                    <a:lnTo>
                      <a:pt x="178" y="2884"/>
                    </a:lnTo>
                    <a:lnTo>
                      <a:pt x="72" y="3275"/>
                    </a:lnTo>
                    <a:lnTo>
                      <a:pt x="36" y="3702"/>
                    </a:lnTo>
                    <a:lnTo>
                      <a:pt x="0" y="4094"/>
                    </a:lnTo>
                    <a:lnTo>
                      <a:pt x="0" y="14630"/>
                    </a:lnTo>
                    <a:lnTo>
                      <a:pt x="36" y="15057"/>
                    </a:lnTo>
                    <a:lnTo>
                      <a:pt x="72" y="15448"/>
                    </a:lnTo>
                    <a:lnTo>
                      <a:pt x="178" y="15840"/>
                    </a:lnTo>
                    <a:lnTo>
                      <a:pt x="321" y="16231"/>
                    </a:lnTo>
                    <a:lnTo>
                      <a:pt x="499" y="16587"/>
                    </a:lnTo>
                    <a:lnTo>
                      <a:pt x="712" y="16908"/>
                    </a:lnTo>
                    <a:lnTo>
                      <a:pt x="926" y="17228"/>
                    </a:lnTo>
                    <a:lnTo>
                      <a:pt x="1211" y="17513"/>
                    </a:lnTo>
                    <a:lnTo>
                      <a:pt x="1495" y="17798"/>
                    </a:lnTo>
                    <a:lnTo>
                      <a:pt x="1816" y="18011"/>
                    </a:lnTo>
                    <a:lnTo>
                      <a:pt x="2136" y="18225"/>
                    </a:lnTo>
                    <a:lnTo>
                      <a:pt x="2492" y="18403"/>
                    </a:lnTo>
                    <a:lnTo>
                      <a:pt x="2884" y="18545"/>
                    </a:lnTo>
                    <a:lnTo>
                      <a:pt x="3275" y="18616"/>
                    </a:lnTo>
                    <a:lnTo>
                      <a:pt x="3667" y="18687"/>
                    </a:lnTo>
                    <a:lnTo>
                      <a:pt x="4094" y="18723"/>
                    </a:lnTo>
                    <a:lnTo>
                      <a:pt x="14594" y="18723"/>
                    </a:lnTo>
                    <a:lnTo>
                      <a:pt x="15021" y="18687"/>
                    </a:lnTo>
                    <a:lnTo>
                      <a:pt x="15448" y="18616"/>
                    </a:lnTo>
                    <a:lnTo>
                      <a:pt x="15840" y="18545"/>
                    </a:lnTo>
                    <a:lnTo>
                      <a:pt x="16196" y="18403"/>
                    </a:lnTo>
                    <a:lnTo>
                      <a:pt x="16552" y="18225"/>
                    </a:lnTo>
                    <a:lnTo>
                      <a:pt x="16908" y="18011"/>
                    </a:lnTo>
                    <a:lnTo>
                      <a:pt x="17228" y="17798"/>
                    </a:lnTo>
                    <a:lnTo>
                      <a:pt x="17513" y="17513"/>
                    </a:lnTo>
                    <a:lnTo>
                      <a:pt x="17762" y="17228"/>
                    </a:lnTo>
                    <a:lnTo>
                      <a:pt x="18011" y="16908"/>
                    </a:lnTo>
                    <a:lnTo>
                      <a:pt x="18225" y="16587"/>
                    </a:lnTo>
                    <a:lnTo>
                      <a:pt x="18367" y="16231"/>
                    </a:lnTo>
                    <a:lnTo>
                      <a:pt x="18509" y="15840"/>
                    </a:lnTo>
                    <a:lnTo>
                      <a:pt x="18616" y="15448"/>
                    </a:lnTo>
                    <a:lnTo>
                      <a:pt x="18687" y="15057"/>
                    </a:lnTo>
                    <a:lnTo>
                      <a:pt x="18687" y="14630"/>
                    </a:lnTo>
                    <a:lnTo>
                      <a:pt x="18687" y="4094"/>
                    </a:lnTo>
                    <a:lnTo>
                      <a:pt x="18687" y="3702"/>
                    </a:lnTo>
                    <a:lnTo>
                      <a:pt x="18616" y="3275"/>
                    </a:lnTo>
                    <a:lnTo>
                      <a:pt x="18509" y="2884"/>
                    </a:lnTo>
                    <a:lnTo>
                      <a:pt x="18367" y="2528"/>
                    </a:lnTo>
                    <a:lnTo>
                      <a:pt x="18225" y="2172"/>
                    </a:lnTo>
                    <a:lnTo>
                      <a:pt x="18011" y="1816"/>
                    </a:lnTo>
                    <a:lnTo>
                      <a:pt x="17762" y="1495"/>
                    </a:lnTo>
                    <a:lnTo>
                      <a:pt x="17513" y="1211"/>
                    </a:lnTo>
                    <a:lnTo>
                      <a:pt x="17228" y="961"/>
                    </a:lnTo>
                    <a:lnTo>
                      <a:pt x="16908" y="712"/>
                    </a:lnTo>
                    <a:lnTo>
                      <a:pt x="16552" y="499"/>
                    </a:lnTo>
                    <a:lnTo>
                      <a:pt x="16196" y="321"/>
                    </a:lnTo>
                    <a:lnTo>
                      <a:pt x="15840" y="178"/>
                    </a:lnTo>
                    <a:lnTo>
                      <a:pt x="15448" y="107"/>
                    </a:lnTo>
                    <a:lnTo>
                      <a:pt x="15021" y="36"/>
                    </a:lnTo>
                    <a:lnTo>
                      <a:pt x="145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4126288" y="3728900"/>
                <a:ext cx="288325" cy="249175"/>
              </a:xfrm>
              <a:custGeom>
                <a:avLst/>
                <a:gdLst/>
                <a:ahLst/>
                <a:cxnLst/>
                <a:rect l="l" t="t" r="r" b="b"/>
                <a:pathLst>
                  <a:path w="11533" h="9967" extrusionOk="0">
                    <a:moveTo>
                      <a:pt x="2812" y="0"/>
                    </a:moveTo>
                    <a:lnTo>
                      <a:pt x="2421" y="36"/>
                    </a:lnTo>
                    <a:lnTo>
                      <a:pt x="2029" y="143"/>
                    </a:lnTo>
                    <a:lnTo>
                      <a:pt x="1638" y="321"/>
                    </a:lnTo>
                    <a:lnTo>
                      <a:pt x="1317" y="499"/>
                    </a:lnTo>
                    <a:lnTo>
                      <a:pt x="1033" y="748"/>
                    </a:lnTo>
                    <a:lnTo>
                      <a:pt x="748" y="1032"/>
                    </a:lnTo>
                    <a:lnTo>
                      <a:pt x="534" y="1353"/>
                    </a:lnTo>
                    <a:lnTo>
                      <a:pt x="321" y="1709"/>
                    </a:lnTo>
                    <a:lnTo>
                      <a:pt x="178" y="2100"/>
                    </a:lnTo>
                    <a:lnTo>
                      <a:pt x="72" y="2492"/>
                    </a:lnTo>
                    <a:lnTo>
                      <a:pt x="0" y="2919"/>
                    </a:lnTo>
                    <a:lnTo>
                      <a:pt x="0" y="3382"/>
                    </a:lnTo>
                    <a:lnTo>
                      <a:pt x="0" y="3844"/>
                    </a:lnTo>
                    <a:lnTo>
                      <a:pt x="107" y="4343"/>
                    </a:lnTo>
                    <a:lnTo>
                      <a:pt x="214" y="4841"/>
                    </a:lnTo>
                    <a:lnTo>
                      <a:pt x="428" y="5339"/>
                    </a:lnTo>
                    <a:lnTo>
                      <a:pt x="677" y="5838"/>
                    </a:lnTo>
                    <a:lnTo>
                      <a:pt x="962" y="6336"/>
                    </a:lnTo>
                    <a:lnTo>
                      <a:pt x="1317" y="6834"/>
                    </a:lnTo>
                    <a:lnTo>
                      <a:pt x="1745" y="7333"/>
                    </a:lnTo>
                    <a:lnTo>
                      <a:pt x="2243" y="7831"/>
                    </a:lnTo>
                    <a:lnTo>
                      <a:pt x="2812" y="8294"/>
                    </a:lnTo>
                    <a:lnTo>
                      <a:pt x="3453" y="8721"/>
                    </a:lnTo>
                    <a:lnTo>
                      <a:pt x="4129" y="9183"/>
                    </a:lnTo>
                    <a:lnTo>
                      <a:pt x="4912" y="9575"/>
                    </a:lnTo>
                    <a:lnTo>
                      <a:pt x="5767" y="9967"/>
                    </a:lnTo>
                    <a:lnTo>
                      <a:pt x="6621" y="9575"/>
                    </a:lnTo>
                    <a:lnTo>
                      <a:pt x="7368" y="9183"/>
                    </a:lnTo>
                    <a:lnTo>
                      <a:pt x="8080" y="8721"/>
                    </a:lnTo>
                    <a:lnTo>
                      <a:pt x="8721" y="8294"/>
                    </a:lnTo>
                    <a:lnTo>
                      <a:pt x="9255" y="7831"/>
                    </a:lnTo>
                    <a:lnTo>
                      <a:pt x="9753" y="7333"/>
                    </a:lnTo>
                    <a:lnTo>
                      <a:pt x="10180" y="6834"/>
                    </a:lnTo>
                    <a:lnTo>
                      <a:pt x="10536" y="6336"/>
                    </a:lnTo>
                    <a:lnTo>
                      <a:pt x="10857" y="5838"/>
                    </a:lnTo>
                    <a:lnTo>
                      <a:pt x="11106" y="5339"/>
                    </a:lnTo>
                    <a:lnTo>
                      <a:pt x="11284" y="4841"/>
                    </a:lnTo>
                    <a:lnTo>
                      <a:pt x="11426" y="4343"/>
                    </a:lnTo>
                    <a:lnTo>
                      <a:pt x="11497" y="3844"/>
                    </a:lnTo>
                    <a:lnTo>
                      <a:pt x="11533" y="3382"/>
                    </a:lnTo>
                    <a:lnTo>
                      <a:pt x="11497" y="2919"/>
                    </a:lnTo>
                    <a:lnTo>
                      <a:pt x="11462" y="2492"/>
                    </a:lnTo>
                    <a:lnTo>
                      <a:pt x="11319" y="2100"/>
                    </a:lnTo>
                    <a:lnTo>
                      <a:pt x="11177" y="1709"/>
                    </a:lnTo>
                    <a:lnTo>
                      <a:pt x="10999" y="1353"/>
                    </a:lnTo>
                    <a:lnTo>
                      <a:pt x="10750" y="1032"/>
                    </a:lnTo>
                    <a:lnTo>
                      <a:pt x="10501" y="748"/>
                    </a:lnTo>
                    <a:lnTo>
                      <a:pt x="10180" y="499"/>
                    </a:lnTo>
                    <a:lnTo>
                      <a:pt x="9860" y="321"/>
                    </a:lnTo>
                    <a:lnTo>
                      <a:pt x="9504" y="143"/>
                    </a:lnTo>
                    <a:lnTo>
                      <a:pt x="9113" y="36"/>
                    </a:lnTo>
                    <a:lnTo>
                      <a:pt x="8685" y="0"/>
                    </a:lnTo>
                    <a:lnTo>
                      <a:pt x="8258" y="36"/>
                    </a:lnTo>
                    <a:lnTo>
                      <a:pt x="7796" y="107"/>
                    </a:lnTo>
                    <a:lnTo>
                      <a:pt x="7297" y="214"/>
                    </a:lnTo>
                    <a:lnTo>
                      <a:pt x="6799" y="427"/>
                    </a:lnTo>
                    <a:lnTo>
                      <a:pt x="6301" y="712"/>
                    </a:lnTo>
                    <a:lnTo>
                      <a:pt x="5767" y="1068"/>
                    </a:lnTo>
                    <a:lnTo>
                      <a:pt x="5233" y="712"/>
                    </a:lnTo>
                    <a:lnTo>
                      <a:pt x="4699" y="427"/>
                    </a:lnTo>
                    <a:lnTo>
                      <a:pt x="4201" y="214"/>
                    </a:lnTo>
                    <a:lnTo>
                      <a:pt x="3738" y="107"/>
                    </a:lnTo>
                    <a:lnTo>
                      <a:pt x="3275" y="36"/>
                    </a:lnTo>
                    <a:lnTo>
                      <a:pt x="2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3" name="Google Shape;573;p9"/>
            <p:cNvGrpSpPr/>
            <p:nvPr/>
          </p:nvGrpSpPr>
          <p:grpSpPr>
            <a:xfrm>
              <a:off x="5769417" y="183540"/>
              <a:ext cx="355949" cy="355949"/>
              <a:chOff x="456925" y="3955825"/>
              <a:chExt cx="256300" cy="256300"/>
            </a:xfrm>
          </p:grpSpPr>
          <p:sp>
            <p:nvSpPr>
              <p:cNvPr id="574" name="Google Shape;574;p9"/>
              <p:cNvSpPr/>
              <p:nvPr/>
            </p:nvSpPr>
            <p:spPr>
              <a:xfrm>
                <a:off x="456925" y="3955825"/>
                <a:ext cx="256300" cy="256300"/>
              </a:xfrm>
              <a:custGeom>
                <a:avLst/>
                <a:gdLst/>
                <a:ahLst/>
                <a:cxnLst/>
                <a:rect l="l" t="t" r="r" b="b"/>
                <a:pathLst>
                  <a:path w="10252" h="10252" extrusionOk="0">
                    <a:moveTo>
                      <a:pt x="1994" y="0"/>
                    </a:moveTo>
                    <a:lnTo>
                      <a:pt x="1780" y="36"/>
                    </a:lnTo>
                    <a:lnTo>
                      <a:pt x="1567" y="71"/>
                    </a:lnTo>
                    <a:lnTo>
                      <a:pt x="1353" y="178"/>
                    </a:lnTo>
                    <a:lnTo>
                      <a:pt x="997" y="356"/>
                    </a:lnTo>
                    <a:lnTo>
                      <a:pt x="641" y="641"/>
                    </a:lnTo>
                    <a:lnTo>
                      <a:pt x="392" y="961"/>
                    </a:lnTo>
                    <a:lnTo>
                      <a:pt x="178" y="1353"/>
                    </a:lnTo>
                    <a:lnTo>
                      <a:pt x="107" y="1566"/>
                    </a:lnTo>
                    <a:lnTo>
                      <a:pt x="36" y="1780"/>
                    </a:lnTo>
                    <a:lnTo>
                      <a:pt x="0" y="1993"/>
                    </a:lnTo>
                    <a:lnTo>
                      <a:pt x="0" y="2243"/>
                    </a:lnTo>
                    <a:lnTo>
                      <a:pt x="0" y="8009"/>
                    </a:lnTo>
                    <a:lnTo>
                      <a:pt x="0" y="8222"/>
                    </a:lnTo>
                    <a:lnTo>
                      <a:pt x="36" y="8436"/>
                    </a:lnTo>
                    <a:lnTo>
                      <a:pt x="107" y="8685"/>
                    </a:lnTo>
                    <a:lnTo>
                      <a:pt x="178" y="8863"/>
                    </a:lnTo>
                    <a:lnTo>
                      <a:pt x="392" y="9255"/>
                    </a:lnTo>
                    <a:lnTo>
                      <a:pt x="641" y="9575"/>
                    </a:lnTo>
                    <a:lnTo>
                      <a:pt x="997" y="9860"/>
                    </a:lnTo>
                    <a:lnTo>
                      <a:pt x="1353" y="10073"/>
                    </a:lnTo>
                    <a:lnTo>
                      <a:pt x="1567" y="10144"/>
                    </a:lnTo>
                    <a:lnTo>
                      <a:pt x="1780" y="10216"/>
                    </a:lnTo>
                    <a:lnTo>
                      <a:pt x="1994" y="10251"/>
                    </a:lnTo>
                    <a:lnTo>
                      <a:pt x="8223" y="10251"/>
                    </a:lnTo>
                    <a:lnTo>
                      <a:pt x="8472" y="10216"/>
                    </a:lnTo>
                    <a:lnTo>
                      <a:pt x="8685" y="10144"/>
                    </a:lnTo>
                    <a:lnTo>
                      <a:pt x="8863" y="10073"/>
                    </a:lnTo>
                    <a:lnTo>
                      <a:pt x="9255" y="9860"/>
                    </a:lnTo>
                    <a:lnTo>
                      <a:pt x="9611" y="9575"/>
                    </a:lnTo>
                    <a:lnTo>
                      <a:pt x="9860" y="9255"/>
                    </a:lnTo>
                    <a:lnTo>
                      <a:pt x="10074" y="8863"/>
                    </a:lnTo>
                    <a:lnTo>
                      <a:pt x="10145" y="8685"/>
                    </a:lnTo>
                    <a:lnTo>
                      <a:pt x="10216" y="8436"/>
                    </a:lnTo>
                    <a:lnTo>
                      <a:pt x="10252" y="8222"/>
                    </a:lnTo>
                    <a:lnTo>
                      <a:pt x="10252" y="8009"/>
                    </a:lnTo>
                    <a:lnTo>
                      <a:pt x="10252" y="2243"/>
                    </a:lnTo>
                    <a:lnTo>
                      <a:pt x="10252" y="1993"/>
                    </a:lnTo>
                    <a:lnTo>
                      <a:pt x="10216" y="1780"/>
                    </a:lnTo>
                    <a:lnTo>
                      <a:pt x="10145" y="1566"/>
                    </a:lnTo>
                    <a:lnTo>
                      <a:pt x="10074" y="1353"/>
                    </a:lnTo>
                    <a:lnTo>
                      <a:pt x="9860" y="961"/>
                    </a:lnTo>
                    <a:lnTo>
                      <a:pt x="9611" y="641"/>
                    </a:lnTo>
                    <a:lnTo>
                      <a:pt x="9255" y="356"/>
                    </a:lnTo>
                    <a:lnTo>
                      <a:pt x="8863" y="178"/>
                    </a:lnTo>
                    <a:lnTo>
                      <a:pt x="8685" y="71"/>
                    </a:lnTo>
                    <a:lnTo>
                      <a:pt x="8472" y="36"/>
                    </a:lnTo>
                    <a:lnTo>
                      <a:pt x="8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521875" y="4020775"/>
                <a:ext cx="125500" cy="125500"/>
              </a:xfrm>
              <a:custGeom>
                <a:avLst/>
                <a:gdLst/>
                <a:ahLst/>
                <a:cxnLst/>
                <a:rect l="l" t="t" r="r" b="b"/>
                <a:pathLst>
                  <a:path w="5020" h="5020" extrusionOk="0">
                    <a:moveTo>
                      <a:pt x="1709" y="0"/>
                    </a:moveTo>
                    <a:lnTo>
                      <a:pt x="1709" y="1709"/>
                    </a:lnTo>
                    <a:lnTo>
                      <a:pt x="1" y="1709"/>
                    </a:lnTo>
                    <a:lnTo>
                      <a:pt x="1" y="3311"/>
                    </a:lnTo>
                    <a:lnTo>
                      <a:pt x="1709" y="3311"/>
                    </a:lnTo>
                    <a:lnTo>
                      <a:pt x="1709" y="5019"/>
                    </a:lnTo>
                    <a:lnTo>
                      <a:pt x="3311" y="5019"/>
                    </a:lnTo>
                    <a:lnTo>
                      <a:pt x="3311" y="3311"/>
                    </a:lnTo>
                    <a:lnTo>
                      <a:pt x="5020" y="3311"/>
                    </a:lnTo>
                    <a:lnTo>
                      <a:pt x="5020" y="1709"/>
                    </a:lnTo>
                    <a:lnTo>
                      <a:pt x="3311" y="1709"/>
                    </a:lnTo>
                    <a:lnTo>
                      <a:pt x="3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9"/>
            <p:cNvGrpSpPr/>
            <p:nvPr/>
          </p:nvGrpSpPr>
          <p:grpSpPr>
            <a:xfrm flipH="1">
              <a:off x="233242" y="411045"/>
              <a:ext cx="355989" cy="355989"/>
              <a:chOff x="296746" y="611364"/>
              <a:chExt cx="416411" cy="416411"/>
            </a:xfrm>
          </p:grpSpPr>
          <p:sp>
            <p:nvSpPr>
              <p:cNvPr id="577" name="Google Shape;577;p9"/>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9"/>
            <p:cNvGrpSpPr/>
            <p:nvPr/>
          </p:nvGrpSpPr>
          <p:grpSpPr>
            <a:xfrm flipH="1">
              <a:off x="7779907" y="4664425"/>
              <a:ext cx="355973" cy="355079"/>
              <a:chOff x="3185850" y="4486173"/>
              <a:chExt cx="565216" cy="563886"/>
            </a:xfrm>
          </p:grpSpPr>
          <p:sp>
            <p:nvSpPr>
              <p:cNvPr id="580" name="Google Shape;580;p9"/>
              <p:cNvSpPr/>
              <p:nvPr/>
            </p:nvSpPr>
            <p:spPr>
              <a:xfrm>
                <a:off x="3185850" y="4486173"/>
                <a:ext cx="565216" cy="563886"/>
              </a:xfrm>
              <a:custGeom>
                <a:avLst/>
                <a:gdLst/>
                <a:ahLst/>
                <a:cxnLst/>
                <a:rect l="l" t="t" r="r" b="b"/>
                <a:pathLst>
                  <a:path w="14879" h="14844" extrusionOk="0">
                    <a:moveTo>
                      <a:pt x="2919" y="0"/>
                    </a:moveTo>
                    <a:lnTo>
                      <a:pt x="2599" y="72"/>
                    </a:lnTo>
                    <a:lnTo>
                      <a:pt x="2314" y="143"/>
                    </a:lnTo>
                    <a:lnTo>
                      <a:pt x="1994" y="250"/>
                    </a:lnTo>
                    <a:lnTo>
                      <a:pt x="1709" y="392"/>
                    </a:lnTo>
                    <a:lnTo>
                      <a:pt x="1460" y="570"/>
                    </a:lnTo>
                    <a:lnTo>
                      <a:pt x="1211" y="748"/>
                    </a:lnTo>
                    <a:lnTo>
                      <a:pt x="961" y="961"/>
                    </a:lnTo>
                    <a:lnTo>
                      <a:pt x="748" y="1175"/>
                    </a:lnTo>
                    <a:lnTo>
                      <a:pt x="570" y="1424"/>
                    </a:lnTo>
                    <a:lnTo>
                      <a:pt x="392" y="1709"/>
                    </a:lnTo>
                    <a:lnTo>
                      <a:pt x="285" y="1994"/>
                    </a:lnTo>
                    <a:lnTo>
                      <a:pt x="178" y="2278"/>
                    </a:lnTo>
                    <a:lnTo>
                      <a:pt x="72" y="2599"/>
                    </a:lnTo>
                    <a:lnTo>
                      <a:pt x="36" y="2919"/>
                    </a:lnTo>
                    <a:lnTo>
                      <a:pt x="0" y="3239"/>
                    </a:lnTo>
                    <a:lnTo>
                      <a:pt x="0" y="11604"/>
                    </a:lnTo>
                    <a:lnTo>
                      <a:pt x="36" y="11924"/>
                    </a:lnTo>
                    <a:lnTo>
                      <a:pt x="72" y="12245"/>
                    </a:lnTo>
                    <a:lnTo>
                      <a:pt x="178" y="12565"/>
                    </a:lnTo>
                    <a:lnTo>
                      <a:pt x="285" y="12885"/>
                    </a:lnTo>
                    <a:lnTo>
                      <a:pt x="392" y="13170"/>
                    </a:lnTo>
                    <a:lnTo>
                      <a:pt x="570" y="13419"/>
                    </a:lnTo>
                    <a:lnTo>
                      <a:pt x="748" y="13669"/>
                    </a:lnTo>
                    <a:lnTo>
                      <a:pt x="961" y="13918"/>
                    </a:lnTo>
                    <a:lnTo>
                      <a:pt x="1211" y="14131"/>
                    </a:lnTo>
                    <a:lnTo>
                      <a:pt x="1460" y="14309"/>
                    </a:lnTo>
                    <a:lnTo>
                      <a:pt x="1709" y="14452"/>
                    </a:lnTo>
                    <a:lnTo>
                      <a:pt x="1994" y="14594"/>
                    </a:lnTo>
                    <a:lnTo>
                      <a:pt x="2314" y="14701"/>
                    </a:lnTo>
                    <a:lnTo>
                      <a:pt x="2599" y="14808"/>
                    </a:lnTo>
                    <a:lnTo>
                      <a:pt x="2919" y="14843"/>
                    </a:lnTo>
                    <a:lnTo>
                      <a:pt x="11960" y="14843"/>
                    </a:lnTo>
                    <a:lnTo>
                      <a:pt x="12280" y="14808"/>
                    </a:lnTo>
                    <a:lnTo>
                      <a:pt x="12601" y="14701"/>
                    </a:lnTo>
                    <a:lnTo>
                      <a:pt x="12886" y="14594"/>
                    </a:lnTo>
                    <a:lnTo>
                      <a:pt x="13170" y="14452"/>
                    </a:lnTo>
                    <a:lnTo>
                      <a:pt x="13455" y="14309"/>
                    </a:lnTo>
                    <a:lnTo>
                      <a:pt x="13704" y="14131"/>
                    </a:lnTo>
                    <a:lnTo>
                      <a:pt x="13918" y="13918"/>
                    </a:lnTo>
                    <a:lnTo>
                      <a:pt x="14131" y="13669"/>
                    </a:lnTo>
                    <a:lnTo>
                      <a:pt x="14309" y="13419"/>
                    </a:lnTo>
                    <a:lnTo>
                      <a:pt x="14487" y="13170"/>
                    </a:lnTo>
                    <a:lnTo>
                      <a:pt x="14630" y="12885"/>
                    </a:lnTo>
                    <a:lnTo>
                      <a:pt x="14736" y="12565"/>
                    </a:lnTo>
                    <a:lnTo>
                      <a:pt x="14808" y="12245"/>
                    </a:lnTo>
                    <a:lnTo>
                      <a:pt x="14843" y="11924"/>
                    </a:lnTo>
                    <a:lnTo>
                      <a:pt x="14879" y="11604"/>
                    </a:lnTo>
                    <a:lnTo>
                      <a:pt x="14879" y="3239"/>
                    </a:lnTo>
                    <a:lnTo>
                      <a:pt x="14843" y="2919"/>
                    </a:lnTo>
                    <a:lnTo>
                      <a:pt x="14808" y="2599"/>
                    </a:lnTo>
                    <a:lnTo>
                      <a:pt x="14736" y="2278"/>
                    </a:lnTo>
                    <a:lnTo>
                      <a:pt x="14630" y="1994"/>
                    </a:lnTo>
                    <a:lnTo>
                      <a:pt x="14487" y="1709"/>
                    </a:lnTo>
                    <a:lnTo>
                      <a:pt x="14309" y="1424"/>
                    </a:lnTo>
                    <a:lnTo>
                      <a:pt x="14131" y="1175"/>
                    </a:lnTo>
                    <a:lnTo>
                      <a:pt x="13918" y="961"/>
                    </a:lnTo>
                    <a:lnTo>
                      <a:pt x="13704" y="748"/>
                    </a:lnTo>
                    <a:lnTo>
                      <a:pt x="13455" y="570"/>
                    </a:lnTo>
                    <a:lnTo>
                      <a:pt x="13170" y="392"/>
                    </a:lnTo>
                    <a:lnTo>
                      <a:pt x="12886" y="250"/>
                    </a:lnTo>
                    <a:lnTo>
                      <a:pt x="12601" y="143"/>
                    </a:lnTo>
                    <a:lnTo>
                      <a:pt x="12280" y="72"/>
                    </a:lnTo>
                    <a:lnTo>
                      <a:pt x="1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3353529" y="4607849"/>
                <a:ext cx="229900" cy="342153"/>
              </a:xfrm>
              <a:custGeom>
                <a:avLst/>
                <a:gdLst/>
                <a:ahLst/>
                <a:cxnLst/>
                <a:rect l="l" t="t" r="r" b="b"/>
                <a:pathLst>
                  <a:path w="6052" h="9007" extrusionOk="0">
                    <a:moveTo>
                      <a:pt x="3026" y="1"/>
                    </a:moveTo>
                    <a:lnTo>
                      <a:pt x="2563" y="464"/>
                    </a:lnTo>
                    <a:lnTo>
                      <a:pt x="2065" y="1033"/>
                    </a:lnTo>
                    <a:lnTo>
                      <a:pt x="1531" y="1781"/>
                    </a:lnTo>
                    <a:lnTo>
                      <a:pt x="1246" y="2208"/>
                    </a:lnTo>
                    <a:lnTo>
                      <a:pt x="961" y="2670"/>
                    </a:lnTo>
                    <a:lnTo>
                      <a:pt x="712" y="3169"/>
                    </a:lnTo>
                    <a:lnTo>
                      <a:pt x="463" y="3667"/>
                    </a:lnTo>
                    <a:lnTo>
                      <a:pt x="285" y="4237"/>
                    </a:lnTo>
                    <a:lnTo>
                      <a:pt x="143" y="4770"/>
                    </a:lnTo>
                    <a:lnTo>
                      <a:pt x="36" y="5376"/>
                    </a:lnTo>
                    <a:lnTo>
                      <a:pt x="0" y="5981"/>
                    </a:lnTo>
                    <a:lnTo>
                      <a:pt x="36" y="6265"/>
                    </a:lnTo>
                    <a:lnTo>
                      <a:pt x="71" y="6586"/>
                    </a:lnTo>
                    <a:lnTo>
                      <a:pt x="143" y="6870"/>
                    </a:lnTo>
                    <a:lnTo>
                      <a:pt x="249" y="7155"/>
                    </a:lnTo>
                    <a:lnTo>
                      <a:pt x="356" y="7404"/>
                    </a:lnTo>
                    <a:lnTo>
                      <a:pt x="534" y="7654"/>
                    </a:lnTo>
                    <a:lnTo>
                      <a:pt x="712" y="7903"/>
                    </a:lnTo>
                    <a:lnTo>
                      <a:pt x="890" y="8116"/>
                    </a:lnTo>
                    <a:lnTo>
                      <a:pt x="1104" y="8294"/>
                    </a:lnTo>
                    <a:lnTo>
                      <a:pt x="1353" y="8472"/>
                    </a:lnTo>
                    <a:lnTo>
                      <a:pt x="1602" y="8615"/>
                    </a:lnTo>
                    <a:lnTo>
                      <a:pt x="1851" y="8757"/>
                    </a:lnTo>
                    <a:lnTo>
                      <a:pt x="2136" y="8864"/>
                    </a:lnTo>
                    <a:lnTo>
                      <a:pt x="2421" y="8935"/>
                    </a:lnTo>
                    <a:lnTo>
                      <a:pt x="2705" y="8971"/>
                    </a:lnTo>
                    <a:lnTo>
                      <a:pt x="3026" y="9006"/>
                    </a:lnTo>
                    <a:lnTo>
                      <a:pt x="3346" y="8971"/>
                    </a:lnTo>
                    <a:lnTo>
                      <a:pt x="3631" y="8935"/>
                    </a:lnTo>
                    <a:lnTo>
                      <a:pt x="3915" y="8864"/>
                    </a:lnTo>
                    <a:lnTo>
                      <a:pt x="4200" y="8757"/>
                    </a:lnTo>
                    <a:lnTo>
                      <a:pt x="4485" y="8615"/>
                    </a:lnTo>
                    <a:lnTo>
                      <a:pt x="4734" y="8472"/>
                    </a:lnTo>
                    <a:lnTo>
                      <a:pt x="4948" y="8294"/>
                    </a:lnTo>
                    <a:lnTo>
                      <a:pt x="5161" y="8116"/>
                    </a:lnTo>
                    <a:lnTo>
                      <a:pt x="5375" y="7903"/>
                    </a:lnTo>
                    <a:lnTo>
                      <a:pt x="5553" y="7654"/>
                    </a:lnTo>
                    <a:lnTo>
                      <a:pt x="5695" y="7404"/>
                    </a:lnTo>
                    <a:lnTo>
                      <a:pt x="5802" y="7155"/>
                    </a:lnTo>
                    <a:lnTo>
                      <a:pt x="5909" y="6870"/>
                    </a:lnTo>
                    <a:lnTo>
                      <a:pt x="5980" y="6586"/>
                    </a:lnTo>
                    <a:lnTo>
                      <a:pt x="6051" y="6265"/>
                    </a:lnTo>
                    <a:lnTo>
                      <a:pt x="6051" y="5981"/>
                    </a:lnTo>
                    <a:lnTo>
                      <a:pt x="6016" y="5376"/>
                    </a:lnTo>
                    <a:lnTo>
                      <a:pt x="5909" y="4770"/>
                    </a:lnTo>
                    <a:lnTo>
                      <a:pt x="5766" y="4237"/>
                    </a:lnTo>
                    <a:lnTo>
                      <a:pt x="5588" y="3667"/>
                    </a:lnTo>
                    <a:lnTo>
                      <a:pt x="5339" y="3169"/>
                    </a:lnTo>
                    <a:lnTo>
                      <a:pt x="5090" y="2670"/>
                    </a:lnTo>
                    <a:lnTo>
                      <a:pt x="4841" y="2208"/>
                    </a:lnTo>
                    <a:lnTo>
                      <a:pt x="4556" y="1781"/>
                    </a:lnTo>
                    <a:lnTo>
                      <a:pt x="3987" y="1033"/>
                    </a:lnTo>
                    <a:lnTo>
                      <a:pt x="3488" y="464"/>
                    </a:lnTo>
                    <a:lnTo>
                      <a:pt x="30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9"/>
            <p:cNvSpPr/>
            <p:nvPr/>
          </p:nvSpPr>
          <p:spPr>
            <a:xfrm flipH="1">
              <a:off x="1365754" y="4664425"/>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67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759"/>
        <p:cNvGrpSpPr/>
        <p:nvPr/>
      </p:nvGrpSpPr>
      <p:grpSpPr>
        <a:xfrm>
          <a:off x="0" y="0"/>
          <a:ext cx="0" cy="0"/>
          <a:chOff x="0" y="0"/>
          <a:chExt cx="0" cy="0"/>
        </a:xfrm>
      </p:grpSpPr>
      <p:sp>
        <p:nvSpPr>
          <p:cNvPr id="760" name="Google Shape;760;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1" name="Google Shape;761;p15"/>
          <p:cNvSpPr txBox="1">
            <a:spLocks noGrp="1"/>
          </p:cNvSpPr>
          <p:nvPr>
            <p:ph type="subTitle" idx="1"/>
          </p:nvPr>
        </p:nvSpPr>
        <p:spPr>
          <a:xfrm>
            <a:off x="4731475" y="1228725"/>
            <a:ext cx="3699300" cy="311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5"/>
          <p:cNvSpPr txBox="1">
            <a:spLocks noGrp="1"/>
          </p:cNvSpPr>
          <p:nvPr>
            <p:ph type="subTitle" idx="2"/>
          </p:nvPr>
        </p:nvSpPr>
        <p:spPr>
          <a:xfrm>
            <a:off x="720000" y="1228725"/>
            <a:ext cx="3699300" cy="311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3" name="Google Shape;763;p15"/>
          <p:cNvSpPr/>
          <p:nvPr/>
        </p:nvSpPr>
        <p:spPr>
          <a:xfrm flipH="1">
            <a:off x="-586965" y="478852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15"/>
          <p:cNvGrpSpPr/>
          <p:nvPr/>
        </p:nvGrpSpPr>
        <p:grpSpPr>
          <a:xfrm>
            <a:off x="2753425" y="4639000"/>
            <a:ext cx="768524" cy="379610"/>
            <a:chOff x="2753425" y="4639000"/>
            <a:chExt cx="768524" cy="379610"/>
          </a:xfrm>
        </p:grpSpPr>
        <p:grpSp>
          <p:nvGrpSpPr>
            <p:cNvPr id="765" name="Google Shape;765;p15"/>
            <p:cNvGrpSpPr/>
            <p:nvPr/>
          </p:nvGrpSpPr>
          <p:grpSpPr>
            <a:xfrm>
              <a:off x="3165960" y="4662620"/>
              <a:ext cx="355989" cy="355989"/>
              <a:chOff x="296746" y="611364"/>
              <a:chExt cx="416411" cy="416411"/>
            </a:xfrm>
          </p:grpSpPr>
          <p:sp>
            <p:nvSpPr>
              <p:cNvPr id="766" name="Google Shape;766;p15"/>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5"/>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15"/>
            <p:cNvSpPr/>
            <p:nvPr/>
          </p:nvSpPr>
          <p:spPr>
            <a:xfrm>
              <a:off x="2753425" y="4639000"/>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15"/>
          <p:cNvGrpSpPr/>
          <p:nvPr/>
        </p:nvGrpSpPr>
        <p:grpSpPr>
          <a:xfrm>
            <a:off x="127747" y="4608998"/>
            <a:ext cx="1416309" cy="597119"/>
            <a:chOff x="7367961" y="5155313"/>
            <a:chExt cx="937084" cy="395103"/>
          </a:xfrm>
        </p:grpSpPr>
        <p:sp>
          <p:nvSpPr>
            <p:cNvPr id="770" name="Google Shape;770;p15"/>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5"/>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5"/>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5"/>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5"/>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5"/>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5"/>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5"/>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5"/>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5"/>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5"/>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5"/>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5"/>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5"/>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5"/>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5"/>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5"/>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5"/>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5"/>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5"/>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5"/>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5"/>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45"/>
        <p:cNvGrpSpPr/>
        <p:nvPr/>
      </p:nvGrpSpPr>
      <p:grpSpPr>
        <a:xfrm>
          <a:off x="0" y="0"/>
          <a:ext cx="0" cy="0"/>
          <a:chOff x="0" y="0"/>
          <a:chExt cx="0" cy="0"/>
        </a:xfrm>
      </p:grpSpPr>
      <p:grpSp>
        <p:nvGrpSpPr>
          <p:cNvPr id="1046" name="Google Shape;1046;p20"/>
          <p:cNvGrpSpPr/>
          <p:nvPr/>
        </p:nvGrpSpPr>
        <p:grpSpPr>
          <a:xfrm>
            <a:off x="-1069832" y="4724145"/>
            <a:ext cx="10295016" cy="1721343"/>
            <a:chOff x="-1069832" y="4724145"/>
            <a:chExt cx="10295016" cy="1721343"/>
          </a:xfrm>
        </p:grpSpPr>
        <p:sp>
          <p:nvSpPr>
            <p:cNvPr id="1047" name="Google Shape;1047;p20"/>
            <p:cNvSpPr/>
            <p:nvPr/>
          </p:nvSpPr>
          <p:spPr>
            <a:xfrm>
              <a:off x="5659060" y="5029200"/>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flipH="1">
              <a:off x="-1069832" y="472414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 name="Google Shape;1049;p20"/>
          <p:cNvGrpSpPr/>
          <p:nvPr/>
        </p:nvGrpSpPr>
        <p:grpSpPr>
          <a:xfrm>
            <a:off x="114300" y="2129988"/>
            <a:ext cx="8921387" cy="2863715"/>
            <a:chOff x="114300" y="2129988"/>
            <a:chExt cx="8921387" cy="2863715"/>
          </a:xfrm>
        </p:grpSpPr>
        <p:sp>
          <p:nvSpPr>
            <p:cNvPr id="1050" name="Google Shape;1050;p20"/>
            <p:cNvSpPr/>
            <p:nvPr/>
          </p:nvSpPr>
          <p:spPr>
            <a:xfrm>
              <a:off x="7176876" y="4783748"/>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0"/>
            <p:cNvSpPr/>
            <p:nvPr/>
          </p:nvSpPr>
          <p:spPr>
            <a:xfrm>
              <a:off x="487613" y="2996200"/>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2" name="Google Shape;1052;p20"/>
            <p:cNvGrpSpPr/>
            <p:nvPr/>
          </p:nvGrpSpPr>
          <p:grpSpPr>
            <a:xfrm flipH="1">
              <a:off x="114300" y="2318890"/>
              <a:ext cx="355949" cy="355949"/>
              <a:chOff x="616127" y="3955825"/>
              <a:chExt cx="256300" cy="256300"/>
            </a:xfrm>
          </p:grpSpPr>
          <p:sp>
            <p:nvSpPr>
              <p:cNvPr id="1053" name="Google Shape;1053;p20"/>
              <p:cNvSpPr/>
              <p:nvPr/>
            </p:nvSpPr>
            <p:spPr>
              <a:xfrm>
                <a:off x="616127" y="3955825"/>
                <a:ext cx="256300" cy="256300"/>
              </a:xfrm>
              <a:custGeom>
                <a:avLst/>
                <a:gdLst/>
                <a:ahLst/>
                <a:cxnLst/>
                <a:rect l="l" t="t" r="r" b="b"/>
                <a:pathLst>
                  <a:path w="10252" h="10252" extrusionOk="0">
                    <a:moveTo>
                      <a:pt x="1994" y="0"/>
                    </a:moveTo>
                    <a:lnTo>
                      <a:pt x="1780" y="36"/>
                    </a:lnTo>
                    <a:lnTo>
                      <a:pt x="1567" y="71"/>
                    </a:lnTo>
                    <a:lnTo>
                      <a:pt x="1353" y="178"/>
                    </a:lnTo>
                    <a:lnTo>
                      <a:pt x="997" y="356"/>
                    </a:lnTo>
                    <a:lnTo>
                      <a:pt x="641" y="641"/>
                    </a:lnTo>
                    <a:lnTo>
                      <a:pt x="392" y="961"/>
                    </a:lnTo>
                    <a:lnTo>
                      <a:pt x="178" y="1353"/>
                    </a:lnTo>
                    <a:lnTo>
                      <a:pt x="107" y="1566"/>
                    </a:lnTo>
                    <a:lnTo>
                      <a:pt x="36" y="1780"/>
                    </a:lnTo>
                    <a:lnTo>
                      <a:pt x="0" y="1993"/>
                    </a:lnTo>
                    <a:lnTo>
                      <a:pt x="0" y="2243"/>
                    </a:lnTo>
                    <a:lnTo>
                      <a:pt x="0" y="8009"/>
                    </a:lnTo>
                    <a:lnTo>
                      <a:pt x="0" y="8222"/>
                    </a:lnTo>
                    <a:lnTo>
                      <a:pt x="36" y="8436"/>
                    </a:lnTo>
                    <a:lnTo>
                      <a:pt x="107" y="8685"/>
                    </a:lnTo>
                    <a:lnTo>
                      <a:pt x="178" y="8863"/>
                    </a:lnTo>
                    <a:lnTo>
                      <a:pt x="392" y="9255"/>
                    </a:lnTo>
                    <a:lnTo>
                      <a:pt x="641" y="9575"/>
                    </a:lnTo>
                    <a:lnTo>
                      <a:pt x="997" y="9860"/>
                    </a:lnTo>
                    <a:lnTo>
                      <a:pt x="1353" y="10073"/>
                    </a:lnTo>
                    <a:lnTo>
                      <a:pt x="1567" y="10144"/>
                    </a:lnTo>
                    <a:lnTo>
                      <a:pt x="1780" y="10216"/>
                    </a:lnTo>
                    <a:lnTo>
                      <a:pt x="1994" y="10251"/>
                    </a:lnTo>
                    <a:lnTo>
                      <a:pt x="8223" y="10251"/>
                    </a:lnTo>
                    <a:lnTo>
                      <a:pt x="8472" y="10216"/>
                    </a:lnTo>
                    <a:lnTo>
                      <a:pt x="8685" y="10144"/>
                    </a:lnTo>
                    <a:lnTo>
                      <a:pt x="8863" y="10073"/>
                    </a:lnTo>
                    <a:lnTo>
                      <a:pt x="9255" y="9860"/>
                    </a:lnTo>
                    <a:lnTo>
                      <a:pt x="9611" y="9575"/>
                    </a:lnTo>
                    <a:lnTo>
                      <a:pt x="9860" y="9255"/>
                    </a:lnTo>
                    <a:lnTo>
                      <a:pt x="10074" y="8863"/>
                    </a:lnTo>
                    <a:lnTo>
                      <a:pt x="10145" y="8685"/>
                    </a:lnTo>
                    <a:lnTo>
                      <a:pt x="10216" y="8436"/>
                    </a:lnTo>
                    <a:lnTo>
                      <a:pt x="10252" y="8222"/>
                    </a:lnTo>
                    <a:lnTo>
                      <a:pt x="10252" y="8009"/>
                    </a:lnTo>
                    <a:lnTo>
                      <a:pt x="10252" y="2243"/>
                    </a:lnTo>
                    <a:lnTo>
                      <a:pt x="10252" y="1993"/>
                    </a:lnTo>
                    <a:lnTo>
                      <a:pt x="10216" y="1780"/>
                    </a:lnTo>
                    <a:lnTo>
                      <a:pt x="10145" y="1566"/>
                    </a:lnTo>
                    <a:lnTo>
                      <a:pt x="10074" y="1353"/>
                    </a:lnTo>
                    <a:lnTo>
                      <a:pt x="9860" y="961"/>
                    </a:lnTo>
                    <a:lnTo>
                      <a:pt x="9611" y="641"/>
                    </a:lnTo>
                    <a:lnTo>
                      <a:pt x="9255" y="356"/>
                    </a:lnTo>
                    <a:lnTo>
                      <a:pt x="8863" y="178"/>
                    </a:lnTo>
                    <a:lnTo>
                      <a:pt x="8685" y="71"/>
                    </a:lnTo>
                    <a:lnTo>
                      <a:pt x="8472" y="36"/>
                    </a:lnTo>
                    <a:lnTo>
                      <a:pt x="8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0"/>
              <p:cNvSpPr/>
              <p:nvPr/>
            </p:nvSpPr>
            <p:spPr>
              <a:xfrm>
                <a:off x="681077" y="4020775"/>
                <a:ext cx="125500" cy="125500"/>
              </a:xfrm>
              <a:custGeom>
                <a:avLst/>
                <a:gdLst/>
                <a:ahLst/>
                <a:cxnLst/>
                <a:rect l="l" t="t" r="r" b="b"/>
                <a:pathLst>
                  <a:path w="5020" h="5020" extrusionOk="0">
                    <a:moveTo>
                      <a:pt x="1709" y="0"/>
                    </a:moveTo>
                    <a:lnTo>
                      <a:pt x="1709" y="1709"/>
                    </a:lnTo>
                    <a:lnTo>
                      <a:pt x="1" y="1709"/>
                    </a:lnTo>
                    <a:lnTo>
                      <a:pt x="1" y="3311"/>
                    </a:lnTo>
                    <a:lnTo>
                      <a:pt x="1709" y="3311"/>
                    </a:lnTo>
                    <a:lnTo>
                      <a:pt x="1709" y="5019"/>
                    </a:lnTo>
                    <a:lnTo>
                      <a:pt x="3311" y="5019"/>
                    </a:lnTo>
                    <a:lnTo>
                      <a:pt x="3311" y="3311"/>
                    </a:lnTo>
                    <a:lnTo>
                      <a:pt x="5020" y="3311"/>
                    </a:lnTo>
                    <a:lnTo>
                      <a:pt x="5020" y="1709"/>
                    </a:lnTo>
                    <a:lnTo>
                      <a:pt x="3311" y="1709"/>
                    </a:lnTo>
                    <a:lnTo>
                      <a:pt x="3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 name="Google Shape;1055;p20"/>
            <p:cNvGrpSpPr/>
            <p:nvPr/>
          </p:nvGrpSpPr>
          <p:grpSpPr>
            <a:xfrm>
              <a:off x="8679697" y="3058433"/>
              <a:ext cx="355989" cy="355989"/>
              <a:chOff x="296746" y="611364"/>
              <a:chExt cx="416411" cy="416411"/>
            </a:xfrm>
          </p:grpSpPr>
          <p:sp>
            <p:nvSpPr>
              <p:cNvPr id="1056" name="Google Shape;1056;p20"/>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a:off x="8426949" y="2129988"/>
              <a:ext cx="355973" cy="355079"/>
              <a:chOff x="3185850" y="4486173"/>
              <a:chExt cx="565216" cy="563886"/>
            </a:xfrm>
          </p:grpSpPr>
          <p:sp>
            <p:nvSpPr>
              <p:cNvPr id="1059" name="Google Shape;1059;p20"/>
              <p:cNvSpPr/>
              <p:nvPr/>
            </p:nvSpPr>
            <p:spPr>
              <a:xfrm>
                <a:off x="3185850" y="4486173"/>
                <a:ext cx="565216" cy="563886"/>
              </a:xfrm>
              <a:custGeom>
                <a:avLst/>
                <a:gdLst/>
                <a:ahLst/>
                <a:cxnLst/>
                <a:rect l="l" t="t" r="r" b="b"/>
                <a:pathLst>
                  <a:path w="14879" h="14844" extrusionOk="0">
                    <a:moveTo>
                      <a:pt x="2919" y="0"/>
                    </a:moveTo>
                    <a:lnTo>
                      <a:pt x="2599" y="72"/>
                    </a:lnTo>
                    <a:lnTo>
                      <a:pt x="2314" y="143"/>
                    </a:lnTo>
                    <a:lnTo>
                      <a:pt x="1994" y="250"/>
                    </a:lnTo>
                    <a:lnTo>
                      <a:pt x="1709" y="392"/>
                    </a:lnTo>
                    <a:lnTo>
                      <a:pt x="1460" y="570"/>
                    </a:lnTo>
                    <a:lnTo>
                      <a:pt x="1211" y="748"/>
                    </a:lnTo>
                    <a:lnTo>
                      <a:pt x="961" y="961"/>
                    </a:lnTo>
                    <a:lnTo>
                      <a:pt x="748" y="1175"/>
                    </a:lnTo>
                    <a:lnTo>
                      <a:pt x="570" y="1424"/>
                    </a:lnTo>
                    <a:lnTo>
                      <a:pt x="392" y="1709"/>
                    </a:lnTo>
                    <a:lnTo>
                      <a:pt x="285" y="1994"/>
                    </a:lnTo>
                    <a:lnTo>
                      <a:pt x="178" y="2278"/>
                    </a:lnTo>
                    <a:lnTo>
                      <a:pt x="72" y="2599"/>
                    </a:lnTo>
                    <a:lnTo>
                      <a:pt x="36" y="2919"/>
                    </a:lnTo>
                    <a:lnTo>
                      <a:pt x="0" y="3239"/>
                    </a:lnTo>
                    <a:lnTo>
                      <a:pt x="0" y="11604"/>
                    </a:lnTo>
                    <a:lnTo>
                      <a:pt x="36" y="11924"/>
                    </a:lnTo>
                    <a:lnTo>
                      <a:pt x="72" y="12245"/>
                    </a:lnTo>
                    <a:lnTo>
                      <a:pt x="178" y="12565"/>
                    </a:lnTo>
                    <a:lnTo>
                      <a:pt x="285" y="12885"/>
                    </a:lnTo>
                    <a:lnTo>
                      <a:pt x="392" y="13170"/>
                    </a:lnTo>
                    <a:lnTo>
                      <a:pt x="570" y="13419"/>
                    </a:lnTo>
                    <a:lnTo>
                      <a:pt x="748" y="13669"/>
                    </a:lnTo>
                    <a:lnTo>
                      <a:pt x="961" y="13918"/>
                    </a:lnTo>
                    <a:lnTo>
                      <a:pt x="1211" y="14131"/>
                    </a:lnTo>
                    <a:lnTo>
                      <a:pt x="1460" y="14309"/>
                    </a:lnTo>
                    <a:lnTo>
                      <a:pt x="1709" y="14452"/>
                    </a:lnTo>
                    <a:lnTo>
                      <a:pt x="1994" y="14594"/>
                    </a:lnTo>
                    <a:lnTo>
                      <a:pt x="2314" y="14701"/>
                    </a:lnTo>
                    <a:lnTo>
                      <a:pt x="2599" y="14808"/>
                    </a:lnTo>
                    <a:lnTo>
                      <a:pt x="2919" y="14843"/>
                    </a:lnTo>
                    <a:lnTo>
                      <a:pt x="11960" y="14843"/>
                    </a:lnTo>
                    <a:lnTo>
                      <a:pt x="12280" y="14808"/>
                    </a:lnTo>
                    <a:lnTo>
                      <a:pt x="12601" y="14701"/>
                    </a:lnTo>
                    <a:lnTo>
                      <a:pt x="12886" y="14594"/>
                    </a:lnTo>
                    <a:lnTo>
                      <a:pt x="13170" y="14452"/>
                    </a:lnTo>
                    <a:lnTo>
                      <a:pt x="13455" y="14309"/>
                    </a:lnTo>
                    <a:lnTo>
                      <a:pt x="13704" y="14131"/>
                    </a:lnTo>
                    <a:lnTo>
                      <a:pt x="13918" y="13918"/>
                    </a:lnTo>
                    <a:lnTo>
                      <a:pt x="14131" y="13669"/>
                    </a:lnTo>
                    <a:lnTo>
                      <a:pt x="14309" y="13419"/>
                    </a:lnTo>
                    <a:lnTo>
                      <a:pt x="14487" y="13170"/>
                    </a:lnTo>
                    <a:lnTo>
                      <a:pt x="14630" y="12885"/>
                    </a:lnTo>
                    <a:lnTo>
                      <a:pt x="14736" y="12565"/>
                    </a:lnTo>
                    <a:lnTo>
                      <a:pt x="14808" y="12245"/>
                    </a:lnTo>
                    <a:lnTo>
                      <a:pt x="14843" y="11924"/>
                    </a:lnTo>
                    <a:lnTo>
                      <a:pt x="14879" y="11604"/>
                    </a:lnTo>
                    <a:lnTo>
                      <a:pt x="14879" y="3239"/>
                    </a:lnTo>
                    <a:lnTo>
                      <a:pt x="14843" y="2919"/>
                    </a:lnTo>
                    <a:lnTo>
                      <a:pt x="14808" y="2599"/>
                    </a:lnTo>
                    <a:lnTo>
                      <a:pt x="14736" y="2278"/>
                    </a:lnTo>
                    <a:lnTo>
                      <a:pt x="14630" y="1994"/>
                    </a:lnTo>
                    <a:lnTo>
                      <a:pt x="14487" y="1709"/>
                    </a:lnTo>
                    <a:lnTo>
                      <a:pt x="14309" y="1424"/>
                    </a:lnTo>
                    <a:lnTo>
                      <a:pt x="14131" y="1175"/>
                    </a:lnTo>
                    <a:lnTo>
                      <a:pt x="13918" y="961"/>
                    </a:lnTo>
                    <a:lnTo>
                      <a:pt x="13704" y="748"/>
                    </a:lnTo>
                    <a:lnTo>
                      <a:pt x="13455" y="570"/>
                    </a:lnTo>
                    <a:lnTo>
                      <a:pt x="13170" y="392"/>
                    </a:lnTo>
                    <a:lnTo>
                      <a:pt x="12886" y="250"/>
                    </a:lnTo>
                    <a:lnTo>
                      <a:pt x="12601" y="143"/>
                    </a:lnTo>
                    <a:lnTo>
                      <a:pt x="12280" y="72"/>
                    </a:lnTo>
                    <a:lnTo>
                      <a:pt x="1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3353529" y="4607849"/>
                <a:ext cx="229900" cy="342153"/>
              </a:xfrm>
              <a:custGeom>
                <a:avLst/>
                <a:gdLst/>
                <a:ahLst/>
                <a:cxnLst/>
                <a:rect l="l" t="t" r="r" b="b"/>
                <a:pathLst>
                  <a:path w="6052" h="9007" extrusionOk="0">
                    <a:moveTo>
                      <a:pt x="3026" y="1"/>
                    </a:moveTo>
                    <a:lnTo>
                      <a:pt x="2563" y="464"/>
                    </a:lnTo>
                    <a:lnTo>
                      <a:pt x="2065" y="1033"/>
                    </a:lnTo>
                    <a:lnTo>
                      <a:pt x="1531" y="1781"/>
                    </a:lnTo>
                    <a:lnTo>
                      <a:pt x="1246" y="2208"/>
                    </a:lnTo>
                    <a:lnTo>
                      <a:pt x="961" y="2670"/>
                    </a:lnTo>
                    <a:lnTo>
                      <a:pt x="712" y="3169"/>
                    </a:lnTo>
                    <a:lnTo>
                      <a:pt x="463" y="3667"/>
                    </a:lnTo>
                    <a:lnTo>
                      <a:pt x="285" y="4237"/>
                    </a:lnTo>
                    <a:lnTo>
                      <a:pt x="143" y="4770"/>
                    </a:lnTo>
                    <a:lnTo>
                      <a:pt x="36" y="5376"/>
                    </a:lnTo>
                    <a:lnTo>
                      <a:pt x="0" y="5981"/>
                    </a:lnTo>
                    <a:lnTo>
                      <a:pt x="36" y="6265"/>
                    </a:lnTo>
                    <a:lnTo>
                      <a:pt x="71" y="6586"/>
                    </a:lnTo>
                    <a:lnTo>
                      <a:pt x="143" y="6870"/>
                    </a:lnTo>
                    <a:lnTo>
                      <a:pt x="249" y="7155"/>
                    </a:lnTo>
                    <a:lnTo>
                      <a:pt x="356" y="7404"/>
                    </a:lnTo>
                    <a:lnTo>
                      <a:pt x="534" y="7654"/>
                    </a:lnTo>
                    <a:lnTo>
                      <a:pt x="712" y="7903"/>
                    </a:lnTo>
                    <a:lnTo>
                      <a:pt x="890" y="8116"/>
                    </a:lnTo>
                    <a:lnTo>
                      <a:pt x="1104" y="8294"/>
                    </a:lnTo>
                    <a:lnTo>
                      <a:pt x="1353" y="8472"/>
                    </a:lnTo>
                    <a:lnTo>
                      <a:pt x="1602" y="8615"/>
                    </a:lnTo>
                    <a:lnTo>
                      <a:pt x="1851" y="8757"/>
                    </a:lnTo>
                    <a:lnTo>
                      <a:pt x="2136" y="8864"/>
                    </a:lnTo>
                    <a:lnTo>
                      <a:pt x="2421" y="8935"/>
                    </a:lnTo>
                    <a:lnTo>
                      <a:pt x="2705" y="8971"/>
                    </a:lnTo>
                    <a:lnTo>
                      <a:pt x="3026" y="9006"/>
                    </a:lnTo>
                    <a:lnTo>
                      <a:pt x="3346" y="8971"/>
                    </a:lnTo>
                    <a:lnTo>
                      <a:pt x="3631" y="8935"/>
                    </a:lnTo>
                    <a:lnTo>
                      <a:pt x="3915" y="8864"/>
                    </a:lnTo>
                    <a:lnTo>
                      <a:pt x="4200" y="8757"/>
                    </a:lnTo>
                    <a:lnTo>
                      <a:pt x="4485" y="8615"/>
                    </a:lnTo>
                    <a:lnTo>
                      <a:pt x="4734" y="8472"/>
                    </a:lnTo>
                    <a:lnTo>
                      <a:pt x="4948" y="8294"/>
                    </a:lnTo>
                    <a:lnTo>
                      <a:pt x="5161" y="8116"/>
                    </a:lnTo>
                    <a:lnTo>
                      <a:pt x="5375" y="7903"/>
                    </a:lnTo>
                    <a:lnTo>
                      <a:pt x="5553" y="7654"/>
                    </a:lnTo>
                    <a:lnTo>
                      <a:pt x="5695" y="7404"/>
                    </a:lnTo>
                    <a:lnTo>
                      <a:pt x="5802" y="7155"/>
                    </a:lnTo>
                    <a:lnTo>
                      <a:pt x="5909" y="6870"/>
                    </a:lnTo>
                    <a:lnTo>
                      <a:pt x="5980" y="6586"/>
                    </a:lnTo>
                    <a:lnTo>
                      <a:pt x="6051" y="6265"/>
                    </a:lnTo>
                    <a:lnTo>
                      <a:pt x="6051" y="5981"/>
                    </a:lnTo>
                    <a:lnTo>
                      <a:pt x="6016" y="5376"/>
                    </a:lnTo>
                    <a:lnTo>
                      <a:pt x="5909" y="4770"/>
                    </a:lnTo>
                    <a:lnTo>
                      <a:pt x="5766" y="4237"/>
                    </a:lnTo>
                    <a:lnTo>
                      <a:pt x="5588" y="3667"/>
                    </a:lnTo>
                    <a:lnTo>
                      <a:pt x="5339" y="3169"/>
                    </a:lnTo>
                    <a:lnTo>
                      <a:pt x="5090" y="2670"/>
                    </a:lnTo>
                    <a:lnTo>
                      <a:pt x="4841" y="2208"/>
                    </a:lnTo>
                    <a:lnTo>
                      <a:pt x="4556" y="1781"/>
                    </a:lnTo>
                    <a:lnTo>
                      <a:pt x="3987" y="1033"/>
                    </a:lnTo>
                    <a:lnTo>
                      <a:pt x="3488" y="464"/>
                    </a:lnTo>
                    <a:lnTo>
                      <a:pt x="30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1" name="Google Shape;1061;p20"/>
            <p:cNvSpPr/>
            <p:nvPr/>
          </p:nvSpPr>
          <p:spPr>
            <a:xfrm>
              <a:off x="7780875" y="4634213"/>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2" name="Google Shape;1062;p20"/>
          <p:cNvGrpSpPr/>
          <p:nvPr/>
        </p:nvGrpSpPr>
        <p:grpSpPr>
          <a:xfrm>
            <a:off x="-60573" y="3480768"/>
            <a:ext cx="9462509" cy="1936363"/>
            <a:chOff x="-60573" y="3480768"/>
            <a:chExt cx="9462509" cy="1936363"/>
          </a:xfrm>
        </p:grpSpPr>
        <p:grpSp>
          <p:nvGrpSpPr>
            <p:cNvPr id="1063" name="Google Shape;1063;p20"/>
            <p:cNvGrpSpPr/>
            <p:nvPr/>
          </p:nvGrpSpPr>
          <p:grpSpPr>
            <a:xfrm rot="5400000">
              <a:off x="8395222" y="4410417"/>
              <a:ext cx="1416309" cy="597119"/>
              <a:chOff x="7367961" y="5155313"/>
              <a:chExt cx="937084" cy="395103"/>
            </a:xfrm>
          </p:grpSpPr>
          <p:sp>
            <p:nvSpPr>
              <p:cNvPr id="1064" name="Google Shape;1064;p20"/>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0"/>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0"/>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0"/>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0"/>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0"/>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0"/>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0"/>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0"/>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0"/>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0"/>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0"/>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0"/>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0"/>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0"/>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0"/>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0"/>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0"/>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0"/>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0"/>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0"/>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0"/>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0"/>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0"/>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0"/>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0"/>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0"/>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0"/>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0"/>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0"/>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0"/>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0"/>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6" name="Google Shape;1096;p20"/>
            <p:cNvGrpSpPr/>
            <p:nvPr/>
          </p:nvGrpSpPr>
          <p:grpSpPr>
            <a:xfrm rot="-5400000">
              <a:off x="-470168" y="3890363"/>
              <a:ext cx="1416309" cy="597119"/>
              <a:chOff x="7367961" y="5155313"/>
              <a:chExt cx="937084" cy="395103"/>
            </a:xfrm>
          </p:grpSpPr>
          <p:sp>
            <p:nvSpPr>
              <p:cNvPr id="1097" name="Google Shape;1097;p20"/>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0"/>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0"/>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0"/>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0"/>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0"/>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0"/>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0"/>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0"/>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0"/>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0"/>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0"/>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0"/>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0"/>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0"/>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0"/>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0"/>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0"/>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0"/>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0"/>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0"/>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0"/>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0"/>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0"/>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0"/>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0"/>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0"/>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0"/>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0"/>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0"/>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0"/>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0"/>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29"/>
        <p:cNvGrpSpPr/>
        <p:nvPr/>
      </p:nvGrpSpPr>
      <p:grpSpPr>
        <a:xfrm>
          <a:off x="0" y="0"/>
          <a:ext cx="0" cy="0"/>
          <a:chOff x="0" y="0"/>
          <a:chExt cx="0" cy="0"/>
        </a:xfrm>
      </p:grpSpPr>
      <p:grpSp>
        <p:nvGrpSpPr>
          <p:cNvPr id="1130" name="Google Shape;1130;p21"/>
          <p:cNvGrpSpPr/>
          <p:nvPr/>
        </p:nvGrpSpPr>
        <p:grpSpPr>
          <a:xfrm>
            <a:off x="-703072" y="-2618043"/>
            <a:ext cx="10546313" cy="5133649"/>
            <a:chOff x="-703072" y="-2618043"/>
            <a:chExt cx="10546313" cy="5133649"/>
          </a:xfrm>
        </p:grpSpPr>
        <p:sp>
          <p:nvSpPr>
            <p:cNvPr id="1131" name="Google Shape;1131;p21"/>
            <p:cNvSpPr/>
            <p:nvPr/>
          </p:nvSpPr>
          <p:spPr>
            <a:xfrm rot="-5400000">
              <a:off x="7352035" y="24400"/>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1"/>
            <p:cNvSpPr/>
            <p:nvPr/>
          </p:nvSpPr>
          <p:spPr>
            <a:xfrm rot="5400000" flipH="1">
              <a:off x="-1777990" y="-1543125"/>
              <a:ext cx="3566124" cy="1416288"/>
            </a:xfrm>
            <a:custGeom>
              <a:avLst/>
              <a:gdLst/>
              <a:ahLst/>
              <a:cxnLst/>
              <a:rect l="l" t="t" r="r" b="b"/>
              <a:pathLst>
                <a:path w="147254" h="58482" extrusionOk="0">
                  <a:moveTo>
                    <a:pt x="29864" y="1"/>
                  </a:moveTo>
                  <a:lnTo>
                    <a:pt x="28334" y="36"/>
                  </a:lnTo>
                  <a:lnTo>
                    <a:pt x="26803" y="143"/>
                  </a:lnTo>
                  <a:lnTo>
                    <a:pt x="25308" y="357"/>
                  </a:lnTo>
                  <a:lnTo>
                    <a:pt x="23849" y="606"/>
                  </a:lnTo>
                  <a:lnTo>
                    <a:pt x="22390" y="926"/>
                  </a:lnTo>
                  <a:lnTo>
                    <a:pt x="20966" y="1353"/>
                  </a:lnTo>
                  <a:lnTo>
                    <a:pt x="19578" y="1816"/>
                  </a:lnTo>
                  <a:lnTo>
                    <a:pt x="18225" y="2350"/>
                  </a:lnTo>
                  <a:lnTo>
                    <a:pt x="16908" y="2955"/>
                  </a:lnTo>
                  <a:lnTo>
                    <a:pt x="15627" y="3596"/>
                  </a:lnTo>
                  <a:lnTo>
                    <a:pt x="14381" y="4343"/>
                  </a:lnTo>
                  <a:lnTo>
                    <a:pt x="13171" y="5091"/>
                  </a:lnTo>
                  <a:lnTo>
                    <a:pt x="11996" y="5945"/>
                  </a:lnTo>
                  <a:lnTo>
                    <a:pt x="10857" y="6835"/>
                  </a:lnTo>
                  <a:lnTo>
                    <a:pt x="9789" y="7760"/>
                  </a:lnTo>
                  <a:lnTo>
                    <a:pt x="8721" y="8757"/>
                  </a:lnTo>
                  <a:lnTo>
                    <a:pt x="7760" y="9789"/>
                  </a:lnTo>
                  <a:lnTo>
                    <a:pt x="6799" y="10857"/>
                  </a:lnTo>
                  <a:lnTo>
                    <a:pt x="5910" y="11996"/>
                  </a:lnTo>
                  <a:lnTo>
                    <a:pt x="5091" y="13171"/>
                  </a:lnTo>
                  <a:lnTo>
                    <a:pt x="4308" y="14381"/>
                  </a:lnTo>
                  <a:lnTo>
                    <a:pt x="3596" y="15627"/>
                  </a:lnTo>
                  <a:lnTo>
                    <a:pt x="2920" y="16908"/>
                  </a:lnTo>
                  <a:lnTo>
                    <a:pt x="2350" y="18261"/>
                  </a:lnTo>
                  <a:lnTo>
                    <a:pt x="1816" y="19613"/>
                  </a:lnTo>
                  <a:lnTo>
                    <a:pt x="1318" y="21001"/>
                  </a:lnTo>
                  <a:lnTo>
                    <a:pt x="926" y="22390"/>
                  </a:lnTo>
                  <a:lnTo>
                    <a:pt x="606" y="23849"/>
                  </a:lnTo>
                  <a:lnTo>
                    <a:pt x="321" y="25308"/>
                  </a:lnTo>
                  <a:lnTo>
                    <a:pt x="143" y="26803"/>
                  </a:lnTo>
                  <a:lnTo>
                    <a:pt x="37" y="28334"/>
                  </a:lnTo>
                  <a:lnTo>
                    <a:pt x="1" y="29864"/>
                  </a:lnTo>
                  <a:lnTo>
                    <a:pt x="1" y="58482"/>
                  </a:lnTo>
                  <a:lnTo>
                    <a:pt x="147254" y="58482"/>
                  </a:lnTo>
                  <a:lnTo>
                    <a:pt x="1472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1"/>
          <p:cNvGrpSpPr/>
          <p:nvPr/>
        </p:nvGrpSpPr>
        <p:grpSpPr>
          <a:xfrm>
            <a:off x="114297" y="114298"/>
            <a:ext cx="8783665" cy="3762027"/>
            <a:chOff x="114297" y="114298"/>
            <a:chExt cx="8783665" cy="3762027"/>
          </a:xfrm>
        </p:grpSpPr>
        <p:sp>
          <p:nvSpPr>
            <p:cNvPr id="1134" name="Google Shape;1134;p21"/>
            <p:cNvSpPr/>
            <p:nvPr/>
          </p:nvSpPr>
          <p:spPr>
            <a:xfrm>
              <a:off x="7900776" y="114298"/>
              <a:ext cx="209954" cy="209954"/>
            </a:xfrm>
            <a:custGeom>
              <a:avLst/>
              <a:gdLst/>
              <a:ahLst/>
              <a:cxnLst/>
              <a:rect l="l" t="t" r="r" b="b"/>
              <a:pathLst>
                <a:path w="4237" h="4237" extrusionOk="0">
                  <a:moveTo>
                    <a:pt x="2599" y="285"/>
                  </a:moveTo>
                  <a:lnTo>
                    <a:pt x="2599" y="1496"/>
                  </a:lnTo>
                  <a:lnTo>
                    <a:pt x="2599" y="1531"/>
                  </a:lnTo>
                  <a:lnTo>
                    <a:pt x="2635" y="1602"/>
                  </a:lnTo>
                  <a:lnTo>
                    <a:pt x="2670" y="1602"/>
                  </a:lnTo>
                  <a:lnTo>
                    <a:pt x="2741" y="1638"/>
                  </a:lnTo>
                  <a:lnTo>
                    <a:pt x="3952" y="1638"/>
                  </a:lnTo>
                  <a:lnTo>
                    <a:pt x="3952" y="2599"/>
                  </a:lnTo>
                  <a:lnTo>
                    <a:pt x="2670" y="2599"/>
                  </a:lnTo>
                  <a:lnTo>
                    <a:pt x="2635" y="2635"/>
                  </a:lnTo>
                  <a:lnTo>
                    <a:pt x="2599" y="2670"/>
                  </a:lnTo>
                  <a:lnTo>
                    <a:pt x="2599" y="2741"/>
                  </a:lnTo>
                  <a:lnTo>
                    <a:pt x="2599" y="3952"/>
                  </a:lnTo>
                  <a:lnTo>
                    <a:pt x="1638" y="3952"/>
                  </a:lnTo>
                  <a:lnTo>
                    <a:pt x="1638" y="2741"/>
                  </a:lnTo>
                  <a:lnTo>
                    <a:pt x="1602" y="2670"/>
                  </a:lnTo>
                  <a:lnTo>
                    <a:pt x="1602" y="2635"/>
                  </a:lnTo>
                  <a:lnTo>
                    <a:pt x="1531" y="2599"/>
                  </a:lnTo>
                  <a:lnTo>
                    <a:pt x="285" y="2599"/>
                  </a:lnTo>
                  <a:lnTo>
                    <a:pt x="285" y="1638"/>
                  </a:lnTo>
                  <a:lnTo>
                    <a:pt x="1496" y="1638"/>
                  </a:lnTo>
                  <a:lnTo>
                    <a:pt x="1531" y="1602"/>
                  </a:lnTo>
                  <a:lnTo>
                    <a:pt x="1602" y="1602"/>
                  </a:lnTo>
                  <a:lnTo>
                    <a:pt x="1602" y="1531"/>
                  </a:lnTo>
                  <a:lnTo>
                    <a:pt x="1638" y="1496"/>
                  </a:lnTo>
                  <a:lnTo>
                    <a:pt x="1638" y="285"/>
                  </a:lnTo>
                  <a:close/>
                  <a:moveTo>
                    <a:pt x="1425" y="1"/>
                  </a:moveTo>
                  <a:lnTo>
                    <a:pt x="1389" y="36"/>
                  </a:lnTo>
                  <a:lnTo>
                    <a:pt x="1353" y="72"/>
                  </a:lnTo>
                  <a:lnTo>
                    <a:pt x="1353" y="143"/>
                  </a:lnTo>
                  <a:lnTo>
                    <a:pt x="1353" y="1353"/>
                  </a:lnTo>
                  <a:lnTo>
                    <a:pt x="72" y="1353"/>
                  </a:lnTo>
                  <a:lnTo>
                    <a:pt x="36" y="1389"/>
                  </a:lnTo>
                  <a:lnTo>
                    <a:pt x="1" y="1424"/>
                  </a:lnTo>
                  <a:lnTo>
                    <a:pt x="1" y="1496"/>
                  </a:lnTo>
                  <a:lnTo>
                    <a:pt x="1" y="2741"/>
                  </a:lnTo>
                  <a:lnTo>
                    <a:pt x="1" y="2777"/>
                  </a:lnTo>
                  <a:lnTo>
                    <a:pt x="36" y="2848"/>
                  </a:lnTo>
                  <a:lnTo>
                    <a:pt x="72" y="2884"/>
                  </a:lnTo>
                  <a:lnTo>
                    <a:pt x="1353" y="2884"/>
                  </a:lnTo>
                  <a:lnTo>
                    <a:pt x="1353" y="4094"/>
                  </a:lnTo>
                  <a:lnTo>
                    <a:pt x="1353" y="4129"/>
                  </a:lnTo>
                  <a:lnTo>
                    <a:pt x="1389" y="4201"/>
                  </a:lnTo>
                  <a:lnTo>
                    <a:pt x="1425" y="4201"/>
                  </a:lnTo>
                  <a:lnTo>
                    <a:pt x="1496" y="4236"/>
                  </a:lnTo>
                  <a:lnTo>
                    <a:pt x="2741" y="4236"/>
                  </a:lnTo>
                  <a:lnTo>
                    <a:pt x="2777" y="4201"/>
                  </a:lnTo>
                  <a:lnTo>
                    <a:pt x="2848" y="4201"/>
                  </a:lnTo>
                  <a:lnTo>
                    <a:pt x="2884" y="4129"/>
                  </a:lnTo>
                  <a:lnTo>
                    <a:pt x="2884" y="4094"/>
                  </a:lnTo>
                  <a:lnTo>
                    <a:pt x="2884" y="2884"/>
                  </a:lnTo>
                  <a:lnTo>
                    <a:pt x="4130" y="2884"/>
                  </a:lnTo>
                  <a:lnTo>
                    <a:pt x="4201" y="2848"/>
                  </a:lnTo>
                  <a:lnTo>
                    <a:pt x="4201" y="2777"/>
                  </a:lnTo>
                  <a:lnTo>
                    <a:pt x="4236" y="2741"/>
                  </a:lnTo>
                  <a:lnTo>
                    <a:pt x="4236" y="1496"/>
                  </a:lnTo>
                  <a:lnTo>
                    <a:pt x="4201" y="1424"/>
                  </a:lnTo>
                  <a:lnTo>
                    <a:pt x="4201" y="1389"/>
                  </a:lnTo>
                  <a:lnTo>
                    <a:pt x="4130" y="1353"/>
                  </a:lnTo>
                  <a:lnTo>
                    <a:pt x="2884" y="1353"/>
                  </a:lnTo>
                  <a:lnTo>
                    <a:pt x="2884" y="143"/>
                  </a:lnTo>
                  <a:lnTo>
                    <a:pt x="2884" y="72"/>
                  </a:lnTo>
                  <a:lnTo>
                    <a:pt x="2848" y="36"/>
                  </a:lnTo>
                  <a:lnTo>
                    <a:pt x="27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1"/>
            <p:cNvSpPr/>
            <p:nvPr/>
          </p:nvSpPr>
          <p:spPr>
            <a:xfrm flipH="1">
              <a:off x="2062208" y="245296"/>
              <a:ext cx="467192" cy="294207"/>
            </a:xfrm>
            <a:custGeom>
              <a:avLst/>
              <a:gdLst/>
              <a:ahLst/>
              <a:cxnLst/>
              <a:rect l="l" t="t" r="r" b="b"/>
              <a:pathLst>
                <a:path w="6728" h="4237" extrusionOk="0">
                  <a:moveTo>
                    <a:pt x="3382" y="1"/>
                  </a:moveTo>
                  <a:lnTo>
                    <a:pt x="3310" y="37"/>
                  </a:lnTo>
                  <a:lnTo>
                    <a:pt x="3275" y="72"/>
                  </a:lnTo>
                  <a:lnTo>
                    <a:pt x="2492" y="2813"/>
                  </a:lnTo>
                  <a:lnTo>
                    <a:pt x="1780" y="1247"/>
                  </a:lnTo>
                  <a:lnTo>
                    <a:pt x="1744" y="1176"/>
                  </a:lnTo>
                  <a:lnTo>
                    <a:pt x="1637" y="1176"/>
                  </a:lnTo>
                  <a:lnTo>
                    <a:pt x="1602" y="1247"/>
                  </a:lnTo>
                  <a:lnTo>
                    <a:pt x="1210" y="2065"/>
                  </a:lnTo>
                  <a:lnTo>
                    <a:pt x="107" y="2065"/>
                  </a:lnTo>
                  <a:lnTo>
                    <a:pt x="36" y="2101"/>
                  </a:lnTo>
                  <a:lnTo>
                    <a:pt x="0" y="2172"/>
                  </a:lnTo>
                  <a:lnTo>
                    <a:pt x="36" y="2243"/>
                  </a:lnTo>
                  <a:lnTo>
                    <a:pt x="107" y="2279"/>
                  </a:lnTo>
                  <a:lnTo>
                    <a:pt x="1281" y="2279"/>
                  </a:lnTo>
                  <a:lnTo>
                    <a:pt x="1317" y="2243"/>
                  </a:lnTo>
                  <a:lnTo>
                    <a:pt x="1353" y="2208"/>
                  </a:lnTo>
                  <a:lnTo>
                    <a:pt x="1673" y="1531"/>
                  </a:lnTo>
                  <a:lnTo>
                    <a:pt x="2385" y="3204"/>
                  </a:lnTo>
                  <a:lnTo>
                    <a:pt x="2456" y="3240"/>
                  </a:lnTo>
                  <a:lnTo>
                    <a:pt x="2563" y="3240"/>
                  </a:lnTo>
                  <a:lnTo>
                    <a:pt x="2598" y="3169"/>
                  </a:lnTo>
                  <a:lnTo>
                    <a:pt x="3382" y="535"/>
                  </a:lnTo>
                  <a:lnTo>
                    <a:pt x="4378" y="4165"/>
                  </a:lnTo>
                  <a:lnTo>
                    <a:pt x="4414" y="4201"/>
                  </a:lnTo>
                  <a:lnTo>
                    <a:pt x="4449" y="4237"/>
                  </a:lnTo>
                  <a:lnTo>
                    <a:pt x="4485" y="4237"/>
                  </a:lnTo>
                  <a:lnTo>
                    <a:pt x="4521" y="4201"/>
                  </a:lnTo>
                  <a:lnTo>
                    <a:pt x="4556" y="4165"/>
                  </a:lnTo>
                  <a:lnTo>
                    <a:pt x="5054" y="2243"/>
                  </a:lnTo>
                  <a:lnTo>
                    <a:pt x="6621" y="2243"/>
                  </a:lnTo>
                  <a:lnTo>
                    <a:pt x="6692" y="2208"/>
                  </a:lnTo>
                  <a:lnTo>
                    <a:pt x="6727" y="2137"/>
                  </a:lnTo>
                  <a:lnTo>
                    <a:pt x="6692" y="2030"/>
                  </a:lnTo>
                  <a:lnTo>
                    <a:pt x="4912" y="2030"/>
                  </a:lnTo>
                  <a:lnTo>
                    <a:pt x="4876" y="2101"/>
                  </a:lnTo>
                  <a:lnTo>
                    <a:pt x="4449" y="3703"/>
                  </a:lnTo>
                  <a:lnTo>
                    <a:pt x="3488" y="72"/>
                  </a:lnTo>
                  <a:lnTo>
                    <a:pt x="3453" y="37"/>
                  </a:lnTo>
                  <a:lnTo>
                    <a:pt x="33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1"/>
            <p:cNvSpPr/>
            <p:nvPr/>
          </p:nvSpPr>
          <p:spPr>
            <a:xfrm>
              <a:off x="525850" y="2366075"/>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7" name="Google Shape;1137;p21"/>
            <p:cNvGrpSpPr/>
            <p:nvPr/>
          </p:nvGrpSpPr>
          <p:grpSpPr>
            <a:xfrm>
              <a:off x="8430763" y="3408250"/>
              <a:ext cx="467200" cy="468075"/>
              <a:chOff x="4036413" y="3603425"/>
              <a:chExt cx="467200" cy="468075"/>
            </a:xfrm>
          </p:grpSpPr>
          <p:sp>
            <p:nvSpPr>
              <p:cNvPr id="1138" name="Google Shape;1138;p21"/>
              <p:cNvSpPr/>
              <p:nvPr/>
            </p:nvSpPr>
            <p:spPr>
              <a:xfrm>
                <a:off x="4036413" y="3603425"/>
                <a:ext cx="467200" cy="468075"/>
              </a:xfrm>
              <a:custGeom>
                <a:avLst/>
                <a:gdLst/>
                <a:ahLst/>
                <a:cxnLst/>
                <a:rect l="l" t="t" r="r" b="b"/>
                <a:pathLst>
                  <a:path w="18688" h="18723" extrusionOk="0">
                    <a:moveTo>
                      <a:pt x="4094" y="0"/>
                    </a:moveTo>
                    <a:lnTo>
                      <a:pt x="3667" y="36"/>
                    </a:lnTo>
                    <a:lnTo>
                      <a:pt x="3275" y="107"/>
                    </a:lnTo>
                    <a:lnTo>
                      <a:pt x="2884" y="178"/>
                    </a:lnTo>
                    <a:lnTo>
                      <a:pt x="2492" y="321"/>
                    </a:lnTo>
                    <a:lnTo>
                      <a:pt x="2136" y="499"/>
                    </a:lnTo>
                    <a:lnTo>
                      <a:pt x="1816" y="712"/>
                    </a:lnTo>
                    <a:lnTo>
                      <a:pt x="1495" y="961"/>
                    </a:lnTo>
                    <a:lnTo>
                      <a:pt x="1211" y="1211"/>
                    </a:lnTo>
                    <a:lnTo>
                      <a:pt x="926" y="1495"/>
                    </a:lnTo>
                    <a:lnTo>
                      <a:pt x="712" y="1816"/>
                    </a:lnTo>
                    <a:lnTo>
                      <a:pt x="499" y="2172"/>
                    </a:lnTo>
                    <a:lnTo>
                      <a:pt x="321" y="2528"/>
                    </a:lnTo>
                    <a:lnTo>
                      <a:pt x="178" y="2884"/>
                    </a:lnTo>
                    <a:lnTo>
                      <a:pt x="72" y="3275"/>
                    </a:lnTo>
                    <a:lnTo>
                      <a:pt x="36" y="3702"/>
                    </a:lnTo>
                    <a:lnTo>
                      <a:pt x="0" y="4094"/>
                    </a:lnTo>
                    <a:lnTo>
                      <a:pt x="0" y="14630"/>
                    </a:lnTo>
                    <a:lnTo>
                      <a:pt x="36" y="15057"/>
                    </a:lnTo>
                    <a:lnTo>
                      <a:pt x="72" y="15448"/>
                    </a:lnTo>
                    <a:lnTo>
                      <a:pt x="178" y="15840"/>
                    </a:lnTo>
                    <a:lnTo>
                      <a:pt x="321" y="16231"/>
                    </a:lnTo>
                    <a:lnTo>
                      <a:pt x="499" y="16587"/>
                    </a:lnTo>
                    <a:lnTo>
                      <a:pt x="712" y="16908"/>
                    </a:lnTo>
                    <a:lnTo>
                      <a:pt x="926" y="17228"/>
                    </a:lnTo>
                    <a:lnTo>
                      <a:pt x="1211" y="17513"/>
                    </a:lnTo>
                    <a:lnTo>
                      <a:pt x="1495" y="17798"/>
                    </a:lnTo>
                    <a:lnTo>
                      <a:pt x="1816" y="18011"/>
                    </a:lnTo>
                    <a:lnTo>
                      <a:pt x="2136" y="18225"/>
                    </a:lnTo>
                    <a:lnTo>
                      <a:pt x="2492" y="18403"/>
                    </a:lnTo>
                    <a:lnTo>
                      <a:pt x="2884" y="18545"/>
                    </a:lnTo>
                    <a:lnTo>
                      <a:pt x="3275" y="18616"/>
                    </a:lnTo>
                    <a:lnTo>
                      <a:pt x="3667" y="18687"/>
                    </a:lnTo>
                    <a:lnTo>
                      <a:pt x="4094" y="18723"/>
                    </a:lnTo>
                    <a:lnTo>
                      <a:pt x="14594" y="18723"/>
                    </a:lnTo>
                    <a:lnTo>
                      <a:pt x="15021" y="18687"/>
                    </a:lnTo>
                    <a:lnTo>
                      <a:pt x="15448" y="18616"/>
                    </a:lnTo>
                    <a:lnTo>
                      <a:pt x="15840" y="18545"/>
                    </a:lnTo>
                    <a:lnTo>
                      <a:pt x="16196" y="18403"/>
                    </a:lnTo>
                    <a:lnTo>
                      <a:pt x="16552" y="18225"/>
                    </a:lnTo>
                    <a:lnTo>
                      <a:pt x="16908" y="18011"/>
                    </a:lnTo>
                    <a:lnTo>
                      <a:pt x="17228" y="17798"/>
                    </a:lnTo>
                    <a:lnTo>
                      <a:pt x="17513" y="17513"/>
                    </a:lnTo>
                    <a:lnTo>
                      <a:pt x="17762" y="17228"/>
                    </a:lnTo>
                    <a:lnTo>
                      <a:pt x="18011" y="16908"/>
                    </a:lnTo>
                    <a:lnTo>
                      <a:pt x="18225" y="16587"/>
                    </a:lnTo>
                    <a:lnTo>
                      <a:pt x="18367" y="16231"/>
                    </a:lnTo>
                    <a:lnTo>
                      <a:pt x="18509" y="15840"/>
                    </a:lnTo>
                    <a:lnTo>
                      <a:pt x="18616" y="15448"/>
                    </a:lnTo>
                    <a:lnTo>
                      <a:pt x="18687" y="15057"/>
                    </a:lnTo>
                    <a:lnTo>
                      <a:pt x="18687" y="14630"/>
                    </a:lnTo>
                    <a:lnTo>
                      <a:pt x="18687" y="4094"/>
                    </a:lnTo>
                    <a:lnTo>
                      <a:pt x="18687" y="3702"/>
                    </a:lnTo>
                    <a:lnTo>
                      <a:pt x="18616" y="3275"/>
                    </a:lnTo>
                    <a:lnTo>
                      <a:pt x="18509" y="2884"/>
                    </a:lnTo>
                    <a:lnTo>
                      <a:pt x="18367" y="2528"/>
                    </a:lnTo>
                    <a:lnTo>
                      <a:pt x="18225" y="2172"/>
                    </a:lnTo>
                    <a:lnTo>
                      <a:pt x="18011" y="1816"/>
                    </a:lnTo>
                    <a:lnTo>
                      <a:pt x="17762" y="1495"/>
                    </a:lnTo>
                    <a:lnTo>
                      <a:pt x="17513" y="1211"/>
                    </a:lnTo>
                    <a:lnTo>
                      <a:pt x="17228" y="961"/>
                    </a:lnTo>
                    <a:lnTo>
                      <a:pt x="16908" y="712"/>
                    </a:lnTo>
                    <a:lnTo>
                      <a:pt x="16552" y="499"/>
                    </a:lnTo>
                    <a:lnTo>
                      <a:pt x="16196" y="321"/>
                    </a:lnTo>
                    <a:lnTo>
                      <a:pt x="15840" y="178"/>
                    </a:lnTo>
                    <a:lnTo>
                      <a:pt x="15448" y="107"/>
                    </a:lnTo>
                    <a:lnTo>
                      <a:pt x="15021" y="36"/>
                    </a:lnTo>
                    <a:lnTo>
                      <a:pt x="145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1"/>
              <p:cNvSpPr/>
              <p:nvPr/>
            </p:nvSpPr>
            <p:spPr>
              <a:xfrm>
                <a:off x="4126288" y="3728900"/>
                <a:ext cx="288325" cy="249175"/>
              </a:xfrm>
              <a:custGeom>
                <a:avLst/>
                <a:gdLst/>
                <a:ahLst/>
                <a:cxnLst/>
                <a:rect l="l" t="t" r="r" b="b"/>
                <a:pathLst>
                  <a:path w="11533" h="9967" extrusionOk="0">
                    <a:moveTo>
                      <a:pt x="2812" y="0"/>
                    </a:moveTo>
                    <a:lnTo>
                      <a:pt x="2421" y="36"/>
                    </a:lnTo>
                    <a:lnTo>
                      <a:pt x="2029" y="143"/>
                    </a:lnTo>
                    <a:lnTo>
                      <a:pt x="1638" y="321"/>
                    </a:lnTo>
                    <a:lnTo>
                      <a:pt x="1317" y="499"/>
                    </a:lnTo>
                    <a:lnTo>
                      <a:pt x="1033" y="748"/>
                    </a:lnTo>
                    <a:lnTo>
                      <a:pt x="748" y="1032"/>
                    </a:lnTo>
                    <a:lnTo>
                      <a:pt x="534" y="1353"/>
                    </a:lnTo>
                    <a:lnTo>
                      <a:pt x="321" y="1709"/>
                    </a:lnTo>
                    <a:lnTo>
                      <a:pt x="178" y="2100"/>
                    </a:lnTo>
                    <a:lnTo>
                      <a:pt x="72" y="2492"/>
                    </a:lnTo>
                    <a:lnTo>
                      <a:pt x="0" y="2919"/>
                    </a:lnTo>
                    <a:lnTo>
                      <a:pt x="0" y="3382"/>
                    </a:lnTo>
                    <a:lnTo>
                      <a:pt x="0" y="3844"/>
                    </a:lnTo>
                    <a:lnTo>
                      <a:pt x="107" y="4343"/>
                    </a:lnTo>
                    <a:lnTo>
                      <a:pt x="214" y="4841"/>
                    </a:lnTo>
                    <a:lnTo>
                      <a:pt x="428" y="5339"/>
                    </a:lnTo>
                    <a:lnTo>
                      <a:pt x="677" y="5838"/>
                    </a:lnTo>
                    <a:lnTo>
                      <a:pt x="962" y="6336"/>
                    </a:lnTo>
                    <a:lnTo>
                      <a:pt x="1317" y="6834"/>
                    </a:lnTo>
                    <a:lnTo>
                      <a:pt x="1745" y="7333"/>
                    </a:lnTo>
                    <a:lnTo>
                      <a:pt x="2243" y="7831"/>
                    </a:lnTo>
                    <a:lnTo>
                      <a:pt x="2812" y="8294"/>
                    </a:lnTo>
                    <a:lnTo>
                      <a:pt x="3453" y="8721"/>
                    </a:lnTo>
                    <a:lnTo>
                      <a:pt x="4129" y="9183"/>
                    </a:lnTo>
                    <a:lnTo>
                      <a:pt x="4912" y="9575"/>
                    </a:lnTo>
                    <a:lnTo>
                      <a:pt x="5767" y="9967"/>
                    </a:lnTo>
                    <a:lnTo>
                      <a:pt x="6621" y="9575"/>
                    </a:lnTo>
                    <a:lnTo>
                      <a:pt x="7368" y="9183"/>
                    </a:lnTo>
                    <a:lnTo>
                      <a:pt x="8080" y="8721"/>
                    </a:lnTo>
                    <a:lnTo>
                      <a:pt x="8721" y="8294"/>
                    </a:lnTo>
                    <a:lnTo>
                      <a:pt x="9255" y="7831"/>
                    </a:lnTo>
                    <a:lnTo>
                      <a:pt x="9753" y="7333"/>
                    </a:lnTo>
                    <a:lnTo>
                      <a:pt x="10180" y="6834"/>
                    </a:lnTo>
                    <a:lnTo>
                      <a:pt x="10536" y="6336"/>
                    </a:lnTo>
                    <a:lnTo>
                      <a:pt x="10857" y="5838"/>
                    </a:lnTo>
                    <a:lnTo>
                      <a:pt x="11106" y="5339"/>
                    </a:lnTo>
                    <a:lnTo>
                      <a:pt x="11284" y="4841"/>
                    </a:lnTo>
                    <a:lnTo>
                      <a:pt x="11426" y="4343"/>
                    </a:lnTo>
                    <a:lnTo>
                      <a:pt x="11497" y="3844"/>
                    </a:lnTo>
                    <a:lnTo>
                      <a:pt x="11533" y="3382"/>
                    </a:lnTo>
                    <a:lnTo>
                      <a:pt x="11497" y="2919"/>
                    </a:lnTo>
                    <a:lnTo>
                      <a:pt x="11462" y="2492"/>
                    </a:lnTo>
                    <a:lnTo>
                      <a:pt x="11319" y="2100"/>
                    </a:lnTo>
                    <a:lnTo>
                      <a:pt x="11177" y="1709"/>
                    </a:lnTo>
                    <a:lnTo>
                      <a:pt x="10999" y="1353"/>
                    </a:lnTo>
                    <a:lnTo>
                      <a:pt x="10750" y="1032"/>
                    </a:lnTo>
                    <a:lnTo>
                      <a:pt x="10501" y="748"/>
                    </a:lnTo>
                    <a:lnTo>
                      <a:pt x="10180" y="499"/>
                    </a:lnTo>
                    <a:lnTo>
                      <a:pt x="9860" y="321"/>
                    </a:lnTo>
                    <a:lnTo>
                      <a:pt x="9504" y="143"/>
                    </a:lnTo>
                    <a:lnTo>
                      <a:pt x="9113" y="36"/>
                    </a:lnTo>
                    <a:lnTo>
                      <a:pt x="8685" y="0"/>
                    </a:lnTo>
                    <a:lnTo>
                      <a:pt x="8258" y="36"/>
                    </a:lnTo>
                    <a:lnTo>
                      <a:pt x="7796" y="107"/>
                    </a:lnTo>
                    <a:lnTo>
                      <a:pt x="7297" y="214"/>
                    </a:lnTo>
                    <a:lnTo>
                      <a:pt x="6799" y="427"/>
                    </a:lnTo>
                    <a:lnTo>
                      <a:pt x="6301" y="712"/>
                    </a:lnTo>
                    <a:lnTo>
                      <a:pt x="5767" y="1068"/>
                    </a:lnTo>
                    <a:lnTo>
                      <a:pt x="5233" y="712"/>
                    </a:lnTo>
                    <a:lnTo>
                      <a:pt x="4699" y="427"/>
                    </a:lnTo>
                    <a:lnTo>
                      <a:pt x="4201" y="214"/>
                    </a:lnTo>
                    <a:lnTo>
                      <a:pt x="3738" y="107"/>
                    </a:lnTo>
                    <a:lnTo>
                      <a:pt x="3275" y="36"/>
                    </a:lnTo>
                    <a:lnTo>
                      <a:pt x="28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0" name="Google Shape;1140;p21"/>
            <p:cNvGrpSpPr/>
            <p:nvPr/>
          </p:nvGrpSpPr>
          <p:grpSpPr>
            <a:xfrm flipH="1">
              <a:off x="1260850" y="114515"/>
              <a:ext cx="355949" cy="355949"/>
              <a:chOff x="616127" y="3955825"/>
              <a:chExt cx="256300" cy="256300"/>
            </a:xfrm>
          </p:grpSpPr>
          <p:sp>
            <p:nvSpPr>
              <p:cNvPr id="1141" name="Google Shape;1141;p21"/>
              <p:cNvSpPr/>
              <p:nvPr/>
            </p:nvSpPr>
            <p:spPr>
              <a:xfrm>
                <a:off x="616127" y="3955825"/>
                <a:ext cx="256300" cy="256300"/>
              </a:xfrm>
              <a:custGeom>
                <a:avLst/>
                <a:gdLst/>
                <a:ahLst/>
                <a:cxnLst/>
                <a:rect l="l" t="t" r="r" b="b"/>
                <a:pathLst>
                  <a:path w="10252" h="10252" extrusionOk="0">
                    <a:moveTo>
                      <a:pt x="1994" y="0"/>
                    </a:moveTo>
                    <a:lnTo>
                      <a:pt x="1780" y="36"/>
                    </a:lnTo>
                    <a:lnTo>
                      <a:pt x="1567" y="71"/>
                    </a:lnTo>
                    <a:lnTo>
                      <a:pt x="1353" y="178"/>
                    </a:lnTo>
                    <a:lnTo>
                      <a:pt x="997" y="356"/>
                    </a:lnTo>
                    <a:lnTo>
                      <a:pt x="641" y="641"/>
                    </a:lnTo>
                    <a:lnTo>
                      <a:pt x="392" y="961"/>
                    </a:lnTo>
                    <a:lnTo>
                      <a:pt x="178" y="1353"/>
                    </a:lnTo>
                    <a:lnTo>
                      <a:pt x="107" y="1566"/>
                    </a:lnTo>
                    <a:lnTo>
                      <a:pt x="36" y="1780"/>
                    </a:lnTo>
                    <a:lnTo>
                      <a:pt x="0" y="1993"/>
                    </a:lnTo>
                    <a:lnTo>
                      <a:pt x="0" y="2243"/>
                    </a:lnTo>
                    <a:lnTo>
                      <a:pt x="0" y="8009"/>
                    </a:lnTo>
                    <a:lnTo>
                      <a:pt x="0" y="8222"/>
                    </a:lnTo>
                    <a:lnTo>
                      <a:pt x="36" y="8436"/>
                    </a:lnTo>
                    <a:lnTo>
                      <a:pt x="107" y="8685"/>
                    </a:lnTo>
                    <a:lnTo>
                      <a:pt x="178" y="8863"/>
                    </a:lnTo>
                    <a:lnTo>
                      <a:pt x="392" y="9255"/>
                    </a:lnTo>
                    <a:lnTo>
                      <a:pt x="641" y="9575"/>
                    </a:lnTo>
                    <a:lnTo>
                      <a:pt x="997" y="9860"/>
                    </a:lnTo>
                    <a:lnTo>
                      <a:pt x="1353" y="10073"/>
                    </a:lnTo>
                    <a:lnTo>
                      <a:pt x="1567" y="10144"/>
                    </a:lnTo>
                    <a:lnTo>
                      <a:pt x="1780" y="10216"/>
                    </a:lnTo>
                    <a:lnTo>
                      <a:pt x="1994" y="10251"/>
                    </a:lnTo>
                    <a:lnTo>
                      <a:pt x="8223" y="10251"/>
                    </a:lnTo>
                    <a:lnTo>
                      <a:pt x="8472" y="10216"/>
                    </a:lnTo>
                    <a:lnTo>
                      <a:pt x="8685" y="10144"/>
                    </a:lnTo>
                    <a:lnTo>
                      <a:pt x="8863" y="10073"/>
                    </a:lnTo>
                    <a:lnTo>
                      <a:pt x="9255" y="9860"/>
                    </a:lnTo>
                    <a:lnTo>
                      <a:pt x="9611" y="9575"/>
                    </a:lnTo>
                    <a:lnTo>
                      <a:pt x="9860" y="9255"/>
                    </a:lnTo>
                    <a:lnTo>
                      <a:pt x="10074" y="8863"/>
                    </a:lnTo>
                    <a:lnTo>
                      <a:pt x="10145" y="8685"/>
                    </a:lnTo>
                    <a:lnTo>
                      <a:pt x="10216" y="8436"/>
                    </a:lnTo>
                    <a:lnTo>
                      <a:pt x="10252" y="8222"/>
                    </a:lnTo>
                    <a:lnTo>
                      <a:pt x="10252" y="8009"/>
                    </a:lnTo>
                    <a:lnTo>
                      <a:pt x="10252" y="2243"/>
                    </a:lnTo>
                    <a:lnTo>
                      <a:pt x="10252" y="1993"/>
                    </a:lnTo>
                    <a:lnTo>
                      <a:pt x="10216" y="1780"/>
                    </a:lnTo>
                    <a:lnTo>
                      <a:pt x="10145" y="1566"/>
                    </a:lnTo>
                    <a:lnTo>
                      <a:pt x="10074" y="1353"/>
                    </a:lnTo>
                    <a:lnTo>
                      <a:pt x="9860" y="961"/>
                    </a:lnTo>
                    <a:lnTo>
                      <a:pt x="9611" y="641"/>
                    </a:lnTo>
                    <a:lnTo>
                      <a:pt x="9255" y="356"/>
                    </a:lnTo>
                    <a:lnTo>
                      <a:pt x="8863" y="178"/>
                    </a:lnTo>
                    <a:lnTo>
                      <a:pt x="8685" y="71"/>
                    </a:lnTo>
                    <a:lnTo>
                      <a:pt x="8472" y="36"/>
                    </a:lnTo>
                    <a:lnTo>
                      <a:pt x="82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1"/>
              <p:cNvSpPr/>
              <p:nvPr/>
            </p:nvSpPr>
            <p:spPr>
              <a:xfrm>
                <a:off x="681077" y="4020775"/>
                <a:ext cx="125500" cy="125500"/>
              </a:xfrm>
              <a:custGeom>
                <a:avLst/>
                <a:gdLst/>
                <a:ahLst/>
                <a:cxnLst/>
                <a:rect l="l" t="t" r="r" b="b"/>
                <a:pathLst>
                  <a:path w="5020" h="5020" extrusionOk="0">
                    <a:moveTo>
                      <a:pt x="1709" y="0"/>
                    </a:moveTo>
                    <a:lnTo>
                      <a:pt x="1709" y="1709"/>
                    </a:lnTo>
                    <a:lnTo>
                      <a:pt x="1" y="1709"/>
                    </a:lnTo>
                    <a:lnTo>
                      <a:pt x="1" y="3311"/>
                    </a:lnTo>
                    <a:lnTo>
                      <a:pt x="1709" y="3311"/>
                    </a:lnTo>
                    <a:lnTo>
                      <a:pt x="1709" y="5019"/>
                    </a:lnTo>
                    <a:lnTo>
                      <a:pt x="3311" y="5019"/>
                    </a:lnTo>
                    <a:lnTo>
                      <a:pt x="3311" y="3311"/>
                    </a:lnTo>
                    <a:lnTo>
                      <a:pt x="5020" y="3311"/>
                    </a:lnTo>
                    <a:lnTo>
                      <a:pt x="5020" y="1709"/>
                    </a:lnTo>
                    <a:lnTo>
                      <a:pt x="3311" y="1709"/>
                    </a:lnTo>
                    <a:lnTo>
                      <a:pt x="33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21"/>
            <p:cNvGrpSpPr/>
            <p:nvPr/>
          </p:nvGrpSpPr>
          <p:grpSpPr>
            <a:xfrm>
              <a:off x="114297" y="1810183"/>
              <a:ext cx="355989" cy="355989"/>
              <a:chOff x="296746" y="611364"/>
              <a:chExt cx="416411" cy="416411"/>
            </a:xfrm>
          </p:grpSpPr>
          <p:sp>
            <p:nvSpPr>
              <p:cNvPr id="1144" name="Google Shape;1144;p21"/>
              <p:cNvSpPr/>
              <p:nvPr/>
            </p:nvSpPr>
            <p:spPr>
              <a:xfrm>
                <a:off x="296746" y="611364"/>
                <a:ext cx="416411" cy="416411"/>
              </a:xfrm>
              <a:custGeom>
                <a:avLst/>
                <a:gdLst/>
                <a:ahLst/>
                <a:cxnLst/>
                <a:rect l="l" t="t" r="r" b="b"/>
                <a:pathLst>
                  <a:path w="10252" h="10252" extrusionOk="0">
                    <a:moveTo>
                      <a:pt x="2030" y="0"/>
                    </a:moveTo>
                    <a:lnTo>
                      <a:pt x="1781" y="36"/>
                    </a:lnTo>
                    <a:lnTo>
                      <a:pt x="1567" y="71"/>
                    </a:lnTo>
                    <a:lnTo>
                      <a:pt x="1389" y="178"/>
                    </a:lnTo>
                    <a:lnTo>
                      <a:pt x="998" y="356"/>
                    </a:lnTo>
                    <a:lnTo>
                      <a:pt x="677" y="641"/>
                    </a:lnTo>
                    <a:lnTo>
                      <a:pt x="392" y="961"/>
                    </a:lnTo>
                    <a:lnTo>
                      <a:pt x="179" y="1353"/>
                    </a:lnTo>
                    <a:lnTo>
                      <a:pt x="108" y="1566"/>
                    </a:lnTo>
                    <a:lnTo>
                      <a:pt x="36" y="1780"/>
                    </a:lnTo>
                    <a:lnTo>
                      <a:pt x="1" y="1993"/>
                    </a:lnTo>
                    <a:lnTo>
                      <a:pt x="1" y="2243"/>
                    </a:lnTo>
                    <a:lnTo>
                      <a:pt x="1" y="8009"/>
                    </a:lnTo>
                    <a:lnTo>
                      <a:pt x="1" y="8222"/>
                    </a:lnTo>
                    <a:lnTo>
                      <a:pt x="36" y="8436"/>
                    </a:lnTo>
                    <a:lnTo>
                      <a:pt x="108" y="8650"/>
                    </a:lnTo>
                    <a:lnTo>
                      <a:pt x="179" y="8863"/>
                    </a:lnTo>
                    <a:lnTo>
                      <a:pt x="392" y="9255"/>
                    </a:lnTo>
                    <a:lnTo>
                      <a:pt x="677" y="9575"/>
                    </a:lnTo>
                    <a:lnTo>
                      <a:pt x="998" y="9860"/>
                    </a:lnTo>
                    <a:lnTo>
                      <a:pt x="1389" y="10073"/>
                    </a:lnTo>
                    <a:lnTo>
                      <a:pt x="1567" y="10144"/>
                    </a:lnTo>
                    <a:lnTo>
                      <a:pt x="1781" y="10216"/>
                    </a:lnTo>
                    <a:lnTo>
                      <a:pt x="2030" y="10216"/>
                    </a:lnTo>
                    <a:lnTo>
                      <a:pt x="2243" y="10251"/>
                    </a:lnTo>
                    <a:lnTo>
                      <a:pt x="8010" y="10251"/>
                    </a:lnTo>
                    <a:lnTo>
                      <a:pt x="8259" y="10216"/>
                    </a:lnTo>
                    <a:lnTo>
                      <a:pt x="8472" y="10216"/>
                    </a:lnTo>
                    <a:lnTo>
                      <a:pt x="8686" y="10144"/>
                    </a:lnTo>
                    <a:lnTo>
                      <a:pt x="8899" y="10073"/>
                    </a:lnTo>
                    <a:lnTo>
                      <a:pt x="9255" y="9860"/>
                    </a:lnTo>
                    <a:lnTo>
                      <a:pt x="9611" y="9575"/>
                    </a:lnTo>
                    <a:lnTo>
                      <a:pt x="9896" y="9255"/>
                    </a:lnTo>
                    <a:lnTo>
                      <a:pt x="10074" y="8863"/>
                    </a:lnTo>
                    <a:lnTo>
                      <a:pt x="10145" y="8650"/>
                    </a:lnTo>
                    <a:lnTo>
                      <a:pt x="10216" y="8436"/>
                    </a:lnTo>
                    <a:lnTo>
                      <a:pt x="10252" y="8222"/>
                    </a:lnTo>
                    <a:lnTo>
                      <a:pt x="10252" y="8009"/>
                    </a:lnTo>
                    <a:lnTo>
                      <a:pt x="10252" y="2243"/>
                    </a:lnTo>
                    <a:lnTo>
                      <a:pt x="10252" y="1993"/>
                    </a:lnTo>
                    <a:lnTo>
                      <a:pt x="10216" y="1780"/>
                    </a:lnTo>
                    <a:lnTo>
                      <a:pt x="10145" y="1566"/>
                    </a:lnTo>
                    <a:lnTo>
                      <a:pt x="10074" y="1353"/>
                    </a:lnTo>
                    <a:lnTo>
                      <a:pt x="9896" y="961"/>
                    </a:lnTo>
                    <a:lnTo>
                      <a:pt x="9611" y="641"/>
                    </a:lnTo>
                    <a:lnTo>
                      <a:pt x="9255" y="356"/>
                    </a:lnTo>
                    <a:lnTo>
                      <a:pt x="8899" y="178"/>
                    </a:lnTo>
                    <a:lnTo>
                      <a:pt x="8686" y="71"/>
                    </a:lnTo>
                    <a:lnTo>
                      <a:pt x="8472" y="36"/>
                    </a:lnTo>
                    <a:lnTo>
                      <a:pt x="82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1"/>
              <p:cNvSpPr/>
              <p:nvPr/>
            </p:nvSpPr>
            <p:spPr>
              <a:xfrm>
                <a:off x="296746" y="653280"/>
                <a:ext cx="416411" cy="338344"/>
              </a:xfrm>
              <a:custGeom>
                <a:avLst/>
                <a:gdLst/>
                <a:ahLst/>
                <a:cxnLst/>
                <a:rect l="l" t="t" r="r" b="b"/>
                <a:pathLst>
                  <a:path w="10252" h="8330" extrusionOk="0">
                    <a:moveTo>
                      <a:pt x="5803" y="0"/>
                    </a:moveTo>
                    <a:lnTo>
                      <a:pt x="4308" y="5695"/>
                    </a:lnTo>
                    <a:lnTo>
                      <a:pt x="3133" y="1887"/>
                    </a:lnTo>
                    <a:lnTo>
                      <a:pt x="2101" y="4236"/>
                    </a:lnTo>
                    <a:lnTo>
                      <a:pt x="1" y="4236"/>
                    </a:lnTo>
                    <a:lnTo>
                      <a:pt x="1" y="4877"/>
                    </a:lnTo>
                    <a:lnTo>
                      <a:pt x="2528" y="4877"/>
                    </a:lnTo>
                    <a:lnTo>
                      <a:pt x="3026" y="3738"/>
                    </a:lnTo>
                    <a:lnTo>
                      <a:pt x="4379" y="8045"/>
                    </a:lnTo>
                    <a:lnTo>
                      <a:pt x="5767" y="2741"/>
                    </a:lnTo>
                    <a:lnTo>
                      <a:pt x="7120" y="8329"/>
                    </a:lnTo>
                    <a:lnTo>
                      <a:pt x="8294" y="4414"/>
                    </a:lnTo>
                    <a:lnTo>
                      <a:pt x="10252" y="4414"/>
                    </a:lnTo>
                    <a:lnTo>
                      <a:pt x="10252" y="3738"/>
                    </a:lnTo>
                    <a:lnTo>
                      <a:pt x="7832" y="3738"/>
                    </a:lnTo>
                    <a:lnTo>
                      <a:pt x="7191" y="5838"/>
                    </a:lnTo>
                    <a:lnTo>
                      <a:pt x="58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21"/>
            <p:cNvGrpSpPr/>
            <p:nvPr/>
          </p:nvGrpSpPr>
          <p:grpSpPr>
            <a:xfrm>
              <a:off x="357249" y="1147313"/>
              <a:ext cx="355973" cy="355079"/>
              <a:chOff x="3185850" y="4486173"/>
              <a:chExt cx="565216" cy="563886"/>
            </a:xfrm>
          </p:grpSpPr>
          <p:sp>
            <p:nvSpPr>
              <p:cNvPr id="1147" name="Google Shape;1147;p21"/>
              <p:cNvSpPr/>
              <p:nvPr/>
            </p:nvSpPr>
            <p:spPr>
              <a:xfrm>
                <a:off x="3185850" y="4486173"/>
                <a:ext cx="565216" cy="563886"/>
              </a:xfrm>
              <a:custGeom>
                <a:avLst/>
                <a:gdLst/>
                <a:ahLst/>
                <a:cxnLst/>
                <a:rect l="l" t="t" r="r" b="b"/>
                <a:pathLst>
                  <a:path w="14879" h="14844" extrusionOk="0">
                    <a:moveTo>
                      <a:pt x="2919" y="0"/>
                    </a:moveTo>
                    <a:lnTo>
                      <a:pt x="2599" y="72"/>
                    </a:lnTo>
                    <a:lnTo>
                      <a:pt x="2314" y="143"/>
                    </a:lnTo>
                    <a:lnTo>
                      <a:pt x="1994" y="250"/>
                    </a:lnTo>
                    <a:lnTo>
                      <a:pt x="1709" y="392"/>
                    </a:lnTo>
                    <a:lnTo>
                      <a:pt x="1460" y="570"/>
                    </a:lnTo>
                    <a:lnTo>
                      <a:pt x="1211" y="748"/>
                    </a:lnTo>
                    <a:lnTo>
                      <a:pt x="961" y="961"/>
                    </a:lnTo>
                    <a:lnTo>
                      <a:pt x="748" y="1175"/>
                    </a:lnTo>
                    <a:lnTo>
                      <a:pt x="570" y="1424"/>
                    </a:lnTo>
                    <a:lnTo>
                      <a:pt x="392" y="1709"/>
                    </a:lnTo>
                    <a:lnTo>
                      <a:pt x="285" y="1994"/>
                    </a:lnTo>
                    <a:lnTo>
                      <a:pt x="178" y="2278"/>
                    </a:lnTo>
                    <a:lnTo>
                      <a:pt x="72" y="2599"/>
                    </a:lnTo>
                    <a:lnTo>
                      <a:pt x="36" y="2919"/>
                    </a:lnTo>
                    <a:lnTo>
                      <a:pt x="0" y="3239"/>
                    </a:lnTo>
                    <a:lnTo>
                      <a:pt x="0" y="11604"/>
                    </a:lnTo>
                    <a:lnTo>
                      <a:pt x="36" y="11924"/>
                    </a:lnTo>
                    <a:lnTo>
                      <a:pt x="72" y="12245"/>
                    </a:lnTo>
                    <a:lnTo>
                      <a:pt x="178" y="12565"/>
                    </a:lnTo>
                    <a:lnTo>
                      <a:pt x="285" y="12885"/>
                    </a:lnTo>
                    <a:lnTo>
                      <a:pt x="392" y="13170"/>
                    </a:lnTo>
                    <a:lnTo>
                      <a:pt x="570" y="13419"/>
                    </a:lnTo>
                    <a:lnTo>
                      <a:pt x="748" y="13669"/>
                    </a:lnTo>
                    <a:lnTo>
                      <a:pt x="961" y="13918"/>
                    </a:lnTo>
                    <a:lnTo>
                      <a:pt x="1211" y="14131"/>
                    </a:lnTo>
                    <a:lnTo>
                      <a:pt x="1460" y="14309"/>
                    </a:lnTo>
                    <a:lnTo>
                      <a:pt x="1709" y="14452"/>
                    </a:lnTo>
                    <a:lnTo>
                      <a:pt x="1994" y="14594"/>
                    </a:lnTo>
                    <a:lnTo>
                      <a:pt x="2314" y="14701"/>
                    </a:lnTo>
                    <a:lnTo>
                      <a:pt x="2599" y="14808"/>
                    </a:lnTo>
                    <a:lnTo>
                      <a:pt x="2919" y="14843"/>
                    </a:lnTo>
                    <a:lnTo>
                      <a:pt x="11960" y="14843"/>
                    </a:lnTo>
                    <a:lnTo>
                      <a:pt x="12280" y="14808"/>
                    </a:lnTo>
                    <a:lnTo>
                      <a:pt x="12601" y="14701"/>
                    </a:lnTo>
                    <a:lnTo>
                      <a:pt x="12886" y="14594"/>
                    </a:lnTo>
                    <a:lnTo>
                      <a:pt x="13170" y="14452"/>
                    </a:lnTo>
                    <a:lnTo>
                      <a:pt x="13455" y="14309"/>
                    </a:lnTo>
                    <a:lnTo>
                      <a:pt x="13704" y="14131"/>
                    </a:lnTo>
                    <a:lnTo>
                      <a:pt x="13918" y="13918"/>
                    </a:lnTo>
                    <a:lnTo>
                      <a:pt x="14131" y="13669"/>
                    </a:lnTo>
                    <a:lnTo>
                      <a:pt x="14309" y="13419"/>
                    </a:lnTo>
                    <a:lnTo>
                      <a:pt x="14487" y="13170"/>
                    </a:lnTo>
                    <a:lnTo>
                      <a:pt x="14630" y="12885"/>
                    </a:lnTo>
                    <a:lnTo>
                      <a:pt x="14736" y="12565"/>
                    </a:lnTo>
                    <a:lnTo>
                      <a:pt x="14808" y="12245"/>
                    </a:lnTo>
                    <a:lnTo>
                      <a:pt x="14843" y="11924"/>
                    </a:lnTo>
                    <a:lnTo>
                      <a:pt x="14879" y="11604"/>
                    </a:lnTo>
                    <a:lnTo>
                      <a:pt x="14879" y="3239"/>
                    </a:lnTo>
                    <a:lnTo>
                      <a:pt x="14843" y="2919"/>
                    </a:lnTo>
                    <a:lnTo>
                      <a:pt x="14808" y="2599"/>
                    </a:lnTo>
                    <a:lnTo>
                      <a:pt x="14736" y="2278"/>
                    </a:lnTo>
                    <a:lnTo>
                      <a:pt x="14630" y="1994"/>
                    </a:lnTo>
                    <a:lnTo>
                      <a:pt x="14487" y="1709"/>
                    </a:lnTo>
                    <a:lnTo>
                      <a:pt x="14309" y="1424"/>
                    </a:lnTo>
                    <a:lnTo>
                      <a:pt x="14131" y="1175"/>
                    </a:lnTo>
                    <a:lnTo>
                      <a:pt x="13918" y="961"/>
                    </a:lnTo>
                    <a:lnTo>
                      <a:pt x="13704" y="748"/>
                    </a:lnTo>
                    <a:lnTo>
                      <a:pt x="13455" y="570"/>
                    </a:lnTo>
                    <a:lnTo>
                      <a:pt x="13170" y="392"/>
                    </a:lnTo>
                    <a:lnTo>
                      <a:pt x="12886" y="250"/>
                    </a:lnTo>
                    <a:lnTo>
                      <a:pt x="12601" y="143"/>
                    </a:lnTo>
                    <a:lnTo>
                      <a:pt x="12280" y="72"/>
                    </a:lnTo>
                    <a:lnTo>
                      <a:pt x="119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1"/>
              <p:cNvSpPr/>
              <p:nvPr/>
            </p:nvSpPr>
            <p:spPr>
              <a:xfrm>
                <a:off x="3353529" y="4607849"/>
                <a:ext cx="229900" cy="342153"/>
              </a:xfrm>
              <a:custGeom>
                <a:avLst/>
                <a:gdLst/>
                <a:ahLst/>
                <a:cxnLst/>
                <a:rect l="l" t="t" r="r" b="b"/>
                <a:pathLst>
                  <a:path w="6052" h="9007" extrusionOk="0">
                    <a:moveTo>
                      <a:pt x="3026" y="1"/>
                    </a:moveTo>
                    <a:lnTo>
                      <a:pt x="2563" y="464"/>
                    </a:lnTo>
                    <a:lnTo>
                      <a:pt x="2065" y="1033"/>
                    </a:lnTo>
                    <a:lnTo>
                      <a:pt x="1531" y="1781"/>
                    </a:lnTo>
                    <a:lnTo>
                      <a:pt x="1246" y="2208"/>
                    </a:lnTo>
                    <a:lnTo>
                      <a:pt x="961" y="2670"/>
                    </a:lnTo>
                    <a:lnTo>
                      <a:pt x="712" y="3169"/>
                    </a:lnTo>
                    <a:lnTo>
                      <a:pt x="463" y="3667"/>
                    </a:lnTo>
                    <a:lnTo>
                      <a:pt x="285" y="4237"/>
                    </a:lnTo>
                    <a:lnTo>
                      <a:pt x="143" y="4770"/>
                    </a:lnTo>
                    <a:lnTo>
                      <a:pt x="36" y="5376"/>
                    </a:lnTo>
                    <a:lnTo>
                      <a:pt x="0" y="5981"/>
                    </a:lnTo>
                    <a:lnTo>
                      <a:pt x="36" y="6265"/>
                    </a:lnTo>
                    <a:lnTo>
                      <a:pt x="71" y="6586"/>
                    </a:lnTo>
                    <a:lnTo>
                      <a:pt x="143" y="6870"/>
                    </a:lnTo>
                    <a:lnTo>
                      <a:pt x="249" y="7155"/>
                    </a:lnTo>
                    <a:lnTo>
                      <a:pt x="356" y="7404"/>
                    </a:lnTo>
                    <a:lnTo>
                      <a:pt x="534" y="7654"/>
                    </a:lnTo>
                    <a:lnTo>
                      <a:pt x="712" y="7903"/>
                    </a:lnTo>
                    <a:lnTo>
                      <a:pt x="890" y="8116"/>
                    </a:lnTo>
                    <a:lnTo>
                      <a:pt x="1104" y="8294"/>
                    </a:lnTo>
                    <a:lnTo>
                      <a:pt x="1353" y="8472"/>
                    </a:lnTo>
                    <a:lnTo>
                      <a:pt x="1602" y="8615"/>
                    </a:lnTo>
                    <a:lnTo>
                      <a:pt x="1851" y="8757"/>
                    </a:lnTo>
                    <a:lnTo>
                      <a:pt x="2136" y="8864"/>
                    </a:lnTo>
                    <a:lnTo>
                      <a:pt x="2421" y="8935"/>
                    </a:lnTo>
                    <a:lnTo>
                      <a:pt x="2705" y="8971"/>
                    </a:lnTo>
                    <a:lnTo>
                      <a:pt x="3026" y="9006"/>
                    </a:lnTo>
                    <a:lnTo>
                      <a:pt x="3346" y="8971"/>
                    </a:lnTo>
                    <a:lnTo>
                      <a:pt x="3631" y="8935"/>
                    </a:lnTo>
                    <a:lnTo>
                      <a:pt x="3915" y="8864"/>
                    </a:lnTo>
                    <a:lnTo>
                      <a:pt x="4200" y="8757"/>
                    </a:lnTo>
                    <a:lnTo>
                      <a:pt x="4485" y="8615"/>
                    </a:lnTo>
                    <a:lnTo>
                      <a:pt x="4734" y="8472"/>
                    </a:lnTo>
                    <a:lnTo>
                      <a:pt x="4948" y="8294"/>
                    </a:lnTo>
                    <a:lnTo>
                      <a:pt x="5161" y="8116"/>
                    </a:lnTo>
                    <a:lnTo>
                      <a:pt x="5375" y="7903"/>
                    </a:lnTo>
                    <a:lnTo>
                      <a:pt x="5553" y="7654"/>
                    </a:lnTo>
                    <a:lnTo>
                      <a:pt x="5695" y="7404"/>
                    </a:lnTo>
                    <a:lnTo>
                      <a:pt x="5802" y="7155"/>
                    </a:lnTo>
                    <a:lnTo>
                      <a:pt x="5909" y="6870"/>
                    </a:lnTo>
                    <a:lnTo>
                      <a:pt x="5980" y="6586"/>
                    </a:lnTo>
                    <a:lnTo>
                      <a:pt x="6051" y="6265"/>
                    </a:lnTo>
                    <a:lnTo>
                      <a:pt x="6051" y="5981"/>
                    </a:lnTo>
                    <a:lnTo>
                      <a:pt x="6016" y="5376"/>
                    </a:lnTo>
                    <a:lnTo>
                      <a:pt x="5909" y="4770"/>
                    </a:lnTo>
                    <a:lnTo>
                      <a:pt x="5766" y="4237"/>
                    </a:lnTo>
                    <a:lnTo>
                      <a:pt x="5588" y="3667"/>
                    </a:lnTo>
                    <a:lnTo>
                      <a:pt x="5339" y="3169"/>
                    </a:lnTo>
                    <a:lnTo>
                      <a:pt x="5090" y="2670"/>
                    </a:lnTo>
                    <a:lnTo>
                      <a:pt x="4841" y="2208"/>
                    </a:lnTo>
                    <a:lnTo>
                      <a:pt x="4556" y="1781"/>
                    </a:lnTo>
                    <a:lnTo>
                      <a:pt x="3987" y="1033"/>
                    </a:lnTo>
                    <a:lnTo>
                      <a:pt x="3488" y="464"/>
                    </a:lnTo>
                    <a:lnTo>
                      <a:pt x="30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9" name="Google Shape;1149;p21"/>
            <p:cNvSpPr/>
            <p:nvPr/>
          </p:nvSpPr>
          <p:spPr>
            <a:xfrm>
              <a:off x="7463375" y="389975"/>
              <a:ext cx="149525" cy="149525"/>
            </a:xfrm>
            <a:custGeom>
              <a:avLst/>
              <a:gdLst/>
              <a:ahLst/>
              <a:cxnLst/>
              <a:rect l="l" t="t" r="r" b="b"/>
              <a:pathLst>
                <a:path w="5981" h="5981" extrusionOk="0">
                  <a:moveTo>
                    <a:pt x="2029" y="0"/>
                  </a:moveTo>
                  <a:lnTo>
                    <a:pt x="2029" y="2065"/>
                  </a:lnTo>
                  <a:lnTo>
                    <a:pt x="1" y="2065"/>
                  </a:lnTo>
                  <a:lnTo>
                    <a:pt x="1" y="3951"/>
                  </a:lnTo>
                  <a:lnTo>
                    <a:pt x="2029" y="3951"/>
                  </a:lnTo>
                  <a:lnTo>
                    <a:pt x="2029" y="5980"/>
                  </a:lnTo>
                  <a:lnTo>
                    <a:pt x="3952" y="5980"/>
                  </a:lnTo>
                  <a:lnTo>
                    <a:pt x="3952" y="3951"/>
                  </a:lnTo>
                  <a:lnTo>
                    <a:pt x="5980" y="3951"/>
                  </a:lnTo>
                  <a:lnTo>
                    <a:pt x="5980" y="2065"/>
                  </a:lnTo>
                  <a:lnTo>
                    <a:pt x="3952" y="2065"/>
                  </a:lnTo>
                  <a:lnTo>
                    <a:pt x="39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21"/>
          <p:cNvGrpSpPr/>
          <p:nvPr/>
        </p:nvGrpSpPr>
        <p:grpSpPr>
          <a:xfrm>
            <a:off x="-465840" y="-233721"/>
            <a:ext cx="9859764" cy="3108564"/>
            <a:chOff x="-582953" y="-157521"/>
            <a:chExt cx="9859764" cy="3108564"/>
          </a:xfrm>
        </p:grpSpPr>
        <p:grpSp>
          <p:nvGrpSpPr>
            <p:cNvPr id="1151" name="Google Shape;1151;p21"/>
            <p:cNvGrpSpPr/>
            <p:nvPr/>
          </p:nvGrpSpPr>
          <p:grpSpPr>
            <a:xfrm rot="5400000">
              <a:off x="8270097" y="1944329"/>
              <a:ext cx="1416309" cy="597119"/>
              <a:chOff x="7367961" y="5155313"/>
              <a:chExt cx="937084" cy="395103"/>
            </a:xfrm>
          </p:grpSpPr>
          <p:sp>
            <p:nvSpPr>
              <p:cNvPr id="1152" name="Google Shape;1152;p21"/>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1"/>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1"/>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1"/>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1"/>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1"/>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1"/>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1"/>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1"/>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1"/>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1"/>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1"/>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1"/>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1"/>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1"/>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1"/>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1"/>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1"/>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1"/>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1"/>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1"/>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1"/>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1"/>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1"/>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1"/>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1"/>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1"/>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1"/>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1"/>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1"/>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1"/>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1"/>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21"/>
            <p:cNvGrpSpPr/>
            <p:nvPr/>
          </p:nvGrpSpPr>
          <p:grpSpPr>
            <a:xfrm>
              <a:off x="-582953" y="-157521"/>
              <a:ext cx="1416309" cy="597119"/>
              <a:chOff x="7367961" y="5155313"/>
              <a:chExt cx="937084" cy="395103"/>
            </a:xfrm>
          </p:grpSpPr>
          <p:sp>
            <p:nvSpPr>
              <p:cNvPr id="1185" name="Google Shape;1185;p21"/>
              <p:cNvSpPr/>
              <p:nvPr/>
            </p:nvSpPr>
            <p:spPr>
              <a:xfrm>
                <a:off x="7367961" y="5155313"/>
                <a:ext cx="24358" cy="24358"/>
              </a:xfrm>
              <a:custGeom>
                <a:avLst/>
                <a:gdLst/>
                <a:ahLst/>
                <a:cxnLst/>
                <a:rect l="l" t="t" r="r" b="b"/>
                <a:pathLst>
                  <a:path w="891" h="891" extrusionOk="0">
                    <a:moveTo>
                      <a:pt x="464" y="1"/>
                    </a:moveTo>
                    <a:lnTo>
                      <a:pt x="286" y="37"/>
                    </a:lnTo>
                    <a:lnTo>
                      <a:pt x="143" y="108"/>
                    </a:lnTo>
                    <a:lnTo>
                      <a:pt x="37" y="250"/>
                    </a:lnTo>
                    <a:lnTo>
                      <a:pt x="1" y="428"/>
                    </a:lnTo>
                    <a:lnTo>
                      <a:pt x="37" y="606"/>
                    </a:lnTo>
                    <a:lnTo>
                      <a:pt x="143" y="748"/>
                    </a:lnTo>
                    <a:lnTo>
                      <a:pt x="286" y="855"/>
                    </a:lnTo>
                    <a:lnTo>
                      <a:pt x="464" y="891"/>
                    </a:lnTo>
                    <a:lnTo>
                      <a:pt x="642" y="855"/>
                    </a:lnTo>
                    <a:lnTo>
                      <a:pt x="784" y="748"/>
                    </a:lnTo>
                    <a:lnTo>
                      <a:pt x="855" y="606"/>
                    </a:lnTo>
                    <a:lnTo>
                      <a:pt x="891" y="428"/>
                    </a:lnTo>
                    <a:lnTo>
                      <a:pt x="855" y="250"/>
                    </a:lnTo>
                    <a:lnTo>
                      <a:pt x="784" y="108"/>
                    </a:lnTo>
                    <a:lnTo>
                      <a:pt x="642" y="37"/>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1"/>
              <p:cNvSpPr/>
              <p:nvPr/>
            </p:nvSpPr>
            <p:spPr>
              <a:xfrm>
                <a:off x="7498358"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1"/>
              <p:cNvSpPr/>
              <p:nvPr/>
            </p:nvSpPr>
            <p:spPr>
              <a:xfrm>
                <a:off x="7628755" y="5155313"/>
                <a:ext cx="24330" cy="24358"/>
              </a:xfrm>
              <a:custGeom>
                <a:avLst/>
                <a:gdLst/>
                <a:ahLst/>
                <a:cxnLst/>
                <a:rect l="l" t="t" r="r" b="b"/>
                <a:pathLst>
                  <a:path w="890"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1"/>
              <p:cNvSpPr/>
              <p:nvPr/>
            </p:nvSpPr>
            <p:spPr>
              <a:xfrm>
                <a:off x="7759125" y="5155313"/>
                <a:ext cx="24358" cy="24358"/>
              </a:xfrm>
              <a:custGeom>
                <a:avLst/>
                <a:gdLst/>
                <a:ahLst/>
                <a:cxnLst/>
                <a:rect l="l" t="t" r="r" b="b"/>
                <a:pathLst>
                  <a:path w="891" h="891" extrusionOk="0">
                    <a:moveTo>
                      <a:pt x="463" y="1"/>
                    </a:moveTo>
                    <a:lnTo>
                      <a:pt x="286" y="37"/>
                    </a:lnTo>
                    <a:lnTo>
                      <a:pt x="143" y="108"/>
                    </a:lnTo>
                    <a:lnTo>
                      <a:pt x="36" y="250"/>
                    </a:lnTo>
                    <a:lnTo>
                      <a:pt x="1" y="428"/>
                    </a:lnTo>
                    <a:lnTo>
                      <a:pt x="36" y="606"/>
                    </a:lnTo>
                    <a:lnTo>
                      <a:pt x="143" y="748"/>
                    </a:lnTo>
                    <a:lnTo>
                      <a:pt x="286" y="855"/>
                    </a:lnTo>
                    <a:lnTo>
                      <a:pt x="463" y="891"/>
                    </a:lnTo>
                    <a:lnTo>
                      <a:pt x="641" y="855"/>
                    </a:lnTo>
                    <a:lnTo>
                      <a:pt x="784" y="748"/>
                    </a:lnTo>
                    <a:lnTo>
                      <a:pt x="855" y="606"/>
                    </a:lnTo>
                    <a:lnTo>
                      <a:pt x="891"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1"/>
              <p:cNvSpPr/>
              <p:nvPr/>
            </p:nvSpPr>
            <p:spPr>
              <a:xfrm>
                <a:off x="7889522"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1"/>
              <p:cNvSpPr/>
              <p:nvPr/>
            </p:nvSpPr>
            <p:spPr>
              <a:xfrm>
                <a:off x="8019920" y="5155313"/>
                <a:ext cx="24330" cy="24358"/>
              </a:xfrm>
              <a:custGeom>
                <a:avLst/>
                <a:gdLst/>
                <a:ahLst/>
                <a:cxnLst/>
                <a:rect l="l" t="t" r="r" b="b"/>
                <a:pathLst>
                  <a:path w="890" h="891" extrusionOk="0">
                    <a:moveTo>
                      <a:pt x="463" y="1"/>
                    </a:moveTo>
                    <a:lnTo>
                      <a:pt x="285" y="37"/>
                    </a:lnTo>
                    <a:lnTo>
                      <a:pt x="142" y="108"/>
                    </a:lnTo>
                    <a:lnTo>
                      <a:pt x="36" y="250"/>
                    </a:lnTo>
                    <a:lnTo>
                      <a:pt x="0" y="428"/>
                    </a:lnTo>
                    <a:lnTo>
                      <a:pt x="36" y="606"/>
                    </a:lnTo>
                    <a:lnTo>
                      <a:pt x="142" y="748"/>
                    </a:lnTo>
                    <a:lnTo>
                      <a:pt x="285" y="855"/>
                    </a:lnTo>
                    <a:lnTo>
                      <a:pt x="463" y="891"/>
                    </a:lnTo>
                    <a:lnTo>
                      <a:pt x="641" y="855"/>
                    </a:lnTo>
                    <a:lnTo>
                      <a:pt x="783" y="748"/>
                    </a:lnTo>
                    <a:lnTo>
                      <a:pt x="854" y="606"/>
                    </a:lnTo>
                    <a:lnTo>
                      <a:pt x="890" y="428"/>
                    </a:lnTo>
                    <a:lnTo>
                      <a:pt x="854"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1"/>
              <p:cNvSpPr/>
              <p:nvPr/>
            </p:nvSpPr>
            <p:spPr>
              <a:xfrm>
                <a:off x="8150290" y="5155313"/>
                <a:ext cx="24358" cy="24358"/>
              </a:xfrm>
              <a:custGeom>
                <a:avLst/>
                <a:gdLst/>
                <a:ahLst/>
                <a:cxnLst/>
                <a:rect l="l" t="t" r="r" b="b"/>
                <a:pathLst>
                  <a:path w="891" h="891" extrusionOk="0">
                    <a:moveTo>
                      <a:pt x="463" y="1"/>
                    </a:moveTo>
                    <a:lnTo>
                      <a:pt x="285" y="37"/>
                    </a:lnTo>
                    <a:lnTo>
                      <a:pt x="143" y="108"/>
                    </a:lnTo>
                    <a:lnTo>
                      <a:pt x="36" y="250"/>
                    </a:lnTo>
                    <a:lnTo>
                      <a:pt x="1" y="428"/>
                    </a:lnTo>
                    <a:lnTo>
                      <a:pt x="36" y="606"/>
                    </a:lnTo>
                    <a:lnTo>
                      <a:pt x="143" y="748"/>
                    </a:lnTo>
                    <a:lnTo>
                      <a:pt x="285" y="855"/>
                    </a:lnTo>
                    <a:lnTo>
                      <a:pt x="463" y="891"/>
                    </a:lnTo>
                    <a:lnTo>
                      <a:pt x="641" y="855"/>
                    </a:lnTo>
                    <a:lnTo>
                      <a:pt x="784" y="748"/>
                    </a:lnTo>
                    <a:lnTo>
                      <a:pt x="855" y="606"/>
                    </a:lnTo>
                    <a:lnTo>
                      <a:pt x="890" y="428"/>
                    </a:lnTo>
                    <a:lnTo>
                      <a:pt x="855" y="250"/>
                    </a:lnTo>
                    <a:lnTo>
                      <a:pt x="784"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1"/>
              <p:cNvSpPr/>
              <p:nvPr/>
            </p:nvSpPr>
            <p:spPr>
              <a:xfrm>
                <a:off x="8280687" y="5155313"/>
                <a:ext cx="24358" cy="24358"/>
              </a:xfrm>
              <a:custGeom>
                <a:avLst/>
                <a:gdLst/>
                <a:ahLst/>
                <a:cxnLst/>
                <a:rect l="l" t="t" r="r" b="b"/>
                <a:pathLst>
                  <a:path w="891" h="891" extrusionOk="0">
                    <a:moveTo>
                      <a:pt x="463" y="1"/>
                    </a:moveTo>
                    <a:lnTo>
                      <a:pt x="285" y="37"/>
                    </a:lnTo>
                    <a:lnTo>
                      <a:pt x="143" y="108"/>
                    </a:lnTo>
                    <a:lnTo>
                      <a:pt x="36" y="250"/>
                    </a:lnTo>
                    <a:lnTo>
                      <a:pt x="0" y="428"/>
                    </a:lnTo>
                    <a:lnTo>
                      <a:pt x="36" y="606"/>
                    </a:lnTo>
                    <a:lnTo>
                      <a:pt x="143" y="748"/>
                    </a:lnTo>
                    <a:lnTo>
                      <a:pt x="285" y="855"/>
                    </a:lnTo>
                    <a:lnTo>
                      <a:pt x="463" y="891"/>
                    </a:lnTo>
                    <a:lnTo>
                      <a:pt x="641" y="855"/>
                    </a:lnTo>
                    <a:lnTo>
                      <a:pt x="783" y="748"/>
                    </a:lnTo>
                    <a:lnTo>
                      <a:pt x="855" y="606"/>
                    </a:lnTo>
                    <a:lnTo>
                      <a:pt x="890" y="428"/>
                    </a:lnTo>
                    <a:lnTo>
                      <a:pt x="855" y="250"/>
                    </a:lnTo>
                    <a:lnTo>
                      <a:pt x="783" y="108"/>
                    </a:lnTo>
                    <a:lnTo>
                      <a:pt x="641" y="37"/>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1"/>
              <p:cNvSpPr/>
              <p:nvPr/>
            </p:nvSpPr>
            <p:spPr>
              <a:xfrm>
                <a:off x="7367961" y="5277920"/>
                <a:ext cx="24358" cy="25342"/>
              </a:xfrm>
              <a:custGeom>
                <a:avLst/>
                <a:gdLst/>
                <a:ahLst/>
                <a:cxnLst/>
                <a:rect l="l" t="t" r="r" b="b"/>
                <a:pathLst>
                  <a:path w="891" h="927" extrusionOk="0">
                    <a:moveTo>
                      <a:pt x="464" y="1"/>
                    </a:moveTo>
                    <a:lnTo>
                      <a:pt x="286" y="36"/>
                    </a:lnTo>
                    <a:lnTo>
                      <a:pt x="143" y="143"/>
                    </a:lnTo>
                    <a:lnTo>
                      <a:pt x="37" y="286"/>
                    </a:lnTo>
                    <a:lnTo>
                      <a:pt x="1" y="464"/>
                    </a:lnTo>
                    <a:lnTo>
                      <a:pt x="37" y="642"/>
                    </a:lnTo>
                    <a:lnTo>
                      <a:pt x="143" y="784"/>
                    </a:lnTo>
                    <a:lnTo>
                      <a:pt x="286" y="891"/>
                    </a:lnTo>
                    <a:lnTo>
                      <a:pt x="464" y="926"/>
                    </a:lnTo>
                    <a:lnTo>
                      <a:pt x="642" y="891"/>
                    </a:lnTo>
                    <a:lnTo>
                      <a:pt x="784" y="784"/>
                    </a:lnTo>
                    <a:lnTo>
                      <a:pt x="855" y="642"/>
                    </a:lnTo>
                    <a:lnTo>
                      <a:pt x="891" y="464"/>
                    </a:lnTo>
                    <a:lnTo>
                      <a:pt x="855" y="286"/>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1"/>
              <p:cNvSpPr/>
              <p:nvPr/>
            </p:nvSpPr>
            <p:spPr>
              <a:xfrm>
                <a:off x="7498358"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1"/>
              <p:cNvSpPr/>
              <p:nvPr/>
            </p:nvSpPr>
            <p:spPr>
              <a:xfrm>
                <a:off x="7628755" y="5277920"/>
                <a:ext cx="24330" cy="25342"/>
              </a:xfrm>
              <a:custGeom>
                <a:avLst/>
                <a:gdLst/>
                <a:ahLst/>
                <a:cxnLst/>
                <a:rect l="l" t="t" r="r" b="b"/>
                <a:pathLst>
                  <a:path w="890"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1"/>
              <p:cNvSpPr/>
              <p:nvPr/>
            </p:nvSpPr>
            <p:spPr>
              <a:xfrm>
                <a:off x="7759125" y="5277920"/>
                <a:ext cx="24358" cy="25342"/>
              </a:xfrm>
              <a:custGeom>
                <a:avLst/>
                <a:gdLst/>
                <a:ahLst/>
                <a:cxnLst/>
                <a:rect l="l" t="t" r="r" b="b"/>
                <a:pathLst>
                  <a:path w="891" h="927" extrusionOk="0">
                    <a:moveTo>
                      <a:pt x="463" y="1"/>
                    </a:moveTo>
                    <a:lnTo>
                      <a:pt x="286" y="36"/>
                    </a:lnTo>
                    <a:lnTo>
                      <a:pt x="143" y="143"/>
                    </a:lnTo>
                    <a:lnTo>
                      <a:pt x="36" y="286"/>
                    </a:lnTo>
                    <a:lnTo>
                      <a:pt x="1" y="464"/>
                    </a:lnTo>
                    <a:lnTo>
                      <a:pt x="36" y="642"/>
                    </a:lnTo>
                    <a:lnTo>
                      <a:pt x="143" y="784"/>
                    </a:lnTo>
                    <a:lnTo>
                      <a:pt x="286" y="891"/>
                    </a:lnTo>
                    <a:lnTo>
                      <a:pt x="463" y="926"/>
                    </a:lnTo>
                    <a:lnTo>
                      <a:pt x="641" y="891"/>
                    </a:lnTo>
                    <a:lnTo>
                      <a:pt x="784" y="784"/>
                    </a:lnTo>
                    <a:lnTo>
                      <a:pt x="855" y="642"/>
                    </a:lnTo>
                    <a:lnTo>
                      <a:pt x="891"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1"/>
              <p:cNvSpPr/>
              <p:nvPr/>
            </p:nvSpPr>
            <p:spPr>
              <a:xfrm>
                <a:off x="7889522"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1"/>
              <p:cNvSpPr/>
              <p:nvPr/>
            </p:nvSpPr>
            <p:spPr>
              <a:xfrm>
                <a:off x="8019920" y="5277920"/>
                <a:ext cx="24330" cy="25342"/>
              </a:xfrm>
              <a:custGeom>
                <a:avLst/>
                <a:gdLst/>
                <a:ahLst/>
                <a:cxnLst/>
                <a:rect l="l" t="t" r="r" b="b"/>
                <a:pathLst>
                  <a:path w="890" h="927" extrusionOk="0">
                    <a:moveTo>
                      <a:pt x="463" y="1"/>
                    </a:moveTo>
                    <a:lnTo>
                      <a:pt x="285" y="36"/>
                    </a:lnTo>
                    <a:lnTo>
                      <a:pt x="142" y="143"/>
                    </a:lnTo>
                    <a:lnTo>
                      <a:pt x="36" y="286"/>
                    </a:lnTo>
                    <a:lnTo>
                      <a:pt x="0" y="464"/>
                    </a:lnTo>
                    <a:lnTo>
                      <a:pt x="36" y="642"/>
                    </a:lnTo>
                    <a:lnTo>
                      <a:pt x="142" y="784"/>
                    </a:lnTo>
                    <a:lnTo>
                      <a:pt x="285" y="891"/>
                    </a:lnTo>
                    <a:lnTo>
                      <a:pt x="463" y="926"/>
                    </a:lnTo>
                    <a:lnTo>
                      <a:pt x="641" y="891"/>
                    </a:lnTo>
                    <a:lnTo>
                      <a:pt x="783" y="784"/>
                    </a:lnTo>
                    <a:lnTo>
                      <a:pt x="854" y="642"/>
                    </a:lnTo>
                    <a:lnTo>
                      <a:pt x="890" y="464"/>
                    </a:lnTo>
                    <a:lnTo>
                      <a:pt x="854"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1"/>
              <p:cNvSpPr/>
              <p:nvPr/>
            </p:nvSpPr>
            <p:spPr>
              <a:xfrm>
                <a:off x="8150290" y="5277920"/>
                <a:ext cx="24358" cy="25342"/>
              </a:xfrm>
              <a:custGeom>
                <a:avLst/>
                <a:gdLst/>
                <a:ahLst/>
                <a:cxnLst/>
                <a:rect l="l" t="t" r="r" b="b"/>
                <a:pathLst>
                  <a:path w="891" h="927" extrusionOk="0">
                    <a:moveTo>
                      <a:pt x="463" y="1"/>
                    </a:moveTo>
                    <a:lnTo>
                      <a:pt x="285" y="36"/>
                    </a:lnTo>
                    <a:lnTo>
                      <a:pt x="143" y="143"/>
                    </a:lnTo>
                    <a:lnTo>
                      <a:pt x="36" y="286"/>
                    </a:lnTo>
                    <a:lnTo>
                      <a:pt x="1" y="464"/>
                    </a:lnTo>
                    <a:lnTo>
                      <a:pt x="36" y="642"/>
                    </a:lnTo>
                    <a:lnTo>
                      <a:pt x="143" y="784"/>
                    </a:lnTo>
                    <a:lnTo>
                      <a:pt x="285" y="891"/>
                    </a:lnTo>
                    <a:lnTo>
                      <a:pt x="463" y="926"/>
                    </a:lnTo>
                    <a:lnTo>
                      <a:pt x="641" y="891"/>
                    </a:lnTo>
                    <a:lnTo>
                      <a:pt x="784" y="784"/>
                    </a:lnTo>
                    <a:lnTo>
                      <a:pt x="855" y="642"/>
                    </a:lnTo>
                    <a:lnTo>
                      <a:pt x="890" y="464"/>
                    </a:lnTo>
                    <a:lnTo>
                      <a:pt x="855" y="286"/>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1"/>
              <p:cNvSpPr/>
              <p:nvPr/>
            </p:nvSpPr>
            <p:spPr>
              <a:xfrm>
                <a:off x="8280687" y="5277920"/>
                <a:ext cx="24358" cy="25342"/>
              </a:xfrm>
              <a:custGeom>
                <a:avLst/>
                <a:gdLst/>
                <a:ahLst/>
                <a:cxnLst/>
                <a:rect l="l" t="t" r="r" b="b"/>
                <a:pathLst>
                  <a:path w="891" h="927" extrusionOk="0">
                    <a:moveTo>
                      <a:pt x="463" y="1"/>
                    </a:moveTo>
                    <a:lnTo>
                      <a:pt x="285" y="36"/>
                    </a:lnTo>
                    <a:lnTo>
                      <a:pt x="143" y="143"/>
                    </a:lnTo>
                    <a:lnTo>
                      <a:pt x="36" y="286"/>
                    </a:lnTo>
                    <a:lnTo>
                      <a:pt x="0" y="464"/>
                    </a:lnTo>
                    <a:lnTo>
                      <a:pt x="36" y="642"/>
                    </a:lnTo>
                    <a:lnTo>
                      <a:pt x="143" y="784"/>
                    </a:lnTo>
                    <a:lnTo>
                      <a:pt x="285" y="891"/>
                    </a:lnTo>
                    <a:lnTo>
                      <a:pt x="463" y="926"/>
                    </a:lnTo>
                    <a:lnTo>
                      <a:pt x="641" y="891"/>
                    </a:lnTo>
                    <a:lnTo>
                      <a:pt x="783" y="784"/>
                    </a:lnTo>
                    <a:lnTo>
                      <a:pt x="855" y="642"/>
                    </a:lnTo>
                    <a:lnTo>
                      <a:pt x="890" y="464"/>
                    </a:lnTo>
                    <a:lnTo>
                      <a:pt x="855" y="286"/>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1"/>
              <p:cNvSpPr/>
              <p:nvPr/>
            </p:nvSpPr>
            <p:spPr>
              <a:xfrm>
                <a:off x="7367961" y="5401510"/>
                <a:ext cx="24358" cy="25315"/>
              </a:xfrm>
              <a:custGeom>
                <a:avLst/>
                <a:gdLst/>
                <a:ahLst/>
                <a:cxnLst/>
                <a:rect l="l" t="t" r="r" b="b"/>
                <a:pathLst>
                  <a:path w="891" h="926" extrusionOk="0">
                    <a:moveTo>
                      <a:pt x="464" y="0"/>
                    </a:moveTo>
                    <a:lnTo>
                      <a:pt x="286" y="36"/>
                    </a:lnTo>
                    <a:lnTo>
                      <a:pt x="143" y="143"/>
                    </a:lnTo>
                    <a:lnTo>
                      <a:pt x="37" y="285"/>
                    </a:lnTo>
                    <a:lnTo>
                      <a:pt x="1" y="463"/>
                    </a:lnTo>
                    <a:lnTo>
                      <a:pt x="37" y="641"/>
                    </a:lnTo>
                    <a:lnTo>
                      <a:pt x="143" y="783"/>
                    </a:lnTo>
                    <a:lnTo>
                      <a:pt x="286" y="890"/>
                    </a:lnTo>
                    <a:lnTo>
                      <a:pt x="464" y="926"/>
                    </a:lnTo>
                    <a:lnTo>
                      <a:pt x="642" y="890"/>
                    </a:lnTo>
                    <a:lnTo>
                      <a:pt x="784" y="783"/>
                    </a:lnTo>
                    <a:lnTo>
                      <a:pt x="855" y="641"/>
                    </a:lnTo>
                    <a:lnTo>
                      <a:pt x="891" y="463"/>
                    </a:lnTo>
                    <a:lnTo>
                      <a:pt x="855" y="285"/>
                    </a:lnTo>
                    <a:lnTo>
                      <a:pt x="784" y="143"/>
                    </a:lnTo>
                    <a:lnTo>
                      <a:pt x="642" y="36"/>
                    </a:lnTo>
                    <a:lnTo>
                      <a:pt x="4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1"/>
              <p:cNvSpPr/>
              <p:nvPr/>
            </p:nvSpPr>
            <p:spPr>
              <a:xfrm>
                <a:off x="7498358"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1"/>
              <p:cNvSpPr/>
              <p:nvPr/>
            </p:nvSpPr>
            <p:spPr>
              <a:xfrm>
                <a:off x="7628755" y="5401510"/>
                <a:ext cx="24330" cy="25315"/>
              </a:xfrm>
              <a:custGeom>
                <a:avLst/>
                <a:gdLst/>
                <a:ahLst/>
                <a:cxnLst/>
                <a:rect l="l" t="t" r="r" b="b"/>
                <a:pathLst>
                  <a:path w="890"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1"/>
              <p:cNvSpPr/>
              <p:nvPr/>
            </p:nvSpPr>
            <p:spPr>
              <a:xfrm>
                <a:off x="7759125" y="5401510"/>
                <a:ext cx="24358" cy="25315"/>
              </a:xfrm>
              <a:custGeom>
                <a:avLst/>
                <a:gdLst/>
                <a:ahLst/>
                <a:cxnLst/>
                <a:rect l="l" t="t" r="r" b="b"/>
                <a:pathLst>
                  <a:path w="891" h="926" extrusionOk="0">
                    <a:moveTo>
                      <a:pt x="463" y="0"/>
                    </a:moveTo>
                    <a:lnTo>
                      <a:pt x="286" y="36"/>
                    </a:lnTo>
                    <a:lnTo>
                      <a:pt x="143" y="143"/>
                    </a:lnTo>
                    <a:lnTo>
                      <a:pt x="36" y="285"/>
                    </a:lnTo>
                    <a:lnTo>
                      <a:pt x="1" y="463"/>
                    </a:lnTo>
                    <a:lnTo>
                      <a:pt x="36" y="641"/>
                    </a:lnTo>
                    <a:lnTo>
                      <a:pt x="143" y="783"/>
                    </a:lnTo>
                    <a:lnTo>
                      <a:pt x="286" y="890"/>
                    </a:lnTo>
                    <a:lnTo>
                      <a:pt x="463" y="926"/>
                    </a:lnTo>
                    <a:lnTo>
                      <a:pt x="641" y="890"/>
                    </a:lnTo>
                    <a:lnTo>
                      <a:pt x="784" y="783"/>
                    </a:lnTo>
                    <a:lnTo>
                      <a:pt x="855" y="641"/>
                    </a:lnTo>
                    <a:lnTo>
                      <a:pt x="891"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1"/>
              <p:cNvSpPr/>
              <p:nvPr/>
            </p:nvSpPr>
            <p:spPr>
              <a:xfrm>
                <a:off x="7889522"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1"/>
              <p:cNvSpPr/>
              <p:nvPr/>
            </p:nvSpPr>
            <p:spPr>
              <a:xfrm>
                <a:off x="8019920" y="5401510"/>
                <a:ext cx="24330" cy="25315"/>
              </a:xfrm>
              <a:custGeom>
                <a:avLst/>
                <a:gdLst/>
                <a:ahLst/>
                <a:cxnLst/>
                <a:rect l="l" t="t" r="r" b="b"/>
                <a:pathLst>
                  <a:path w="890" h="926" extrusionOk="0">
                    <a:moveTo>
                      <a:pt x="463" y="0"/>
                    </a:moveTo>
                    <a:lnTo>
                      <a:pt x="285" y="36"/>
                    </a:lnTo>
                    <a:lnTo>
                      <a:pt x="142" y="143"/>
                    </a:lnTo>
                    <a:lnTo>
                      <a:pt x="36" y="285"/>
                    </a:lnTo>
                    <a:lnTo>
                      <a:pt x="0" y="463"/>
                    </a:lnTo>
                    <a:lnTo>
                      <a:pt x="36" y="641"/>
                    </a:lnTo>
                    <a:lnTo>
                      <a:pt x="142" y="783"/>
                    </a:lnTo>
                    <a:lnTo>
                      <a:pt x="285" y="890"/>
                    </a:lnTo>
                    <a:lnTo>
                      <a:pt x="463" y="926"/>
                    </a:lnTo>
                    <a:lnTo>
                      <a:pt x="641" y="890"/>
                    </a:lnTo>
                    <a:lnTo>
                      <a:pt x="783" y="783"/>
                    </a:lnTo>
                    <a:lnTo>
                      <a:pt x="854" y="641"/>
                    </a:lnTo>
                    <a:lnTo>
                      <a:pt x="890" y="463"/>
                    </a:lnTo>
                    <a:lnTo>
                      <a:pt x="854"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1"/>
              <p:cNvSpPr/>
              <p:nvPr/>
            </p:nvSpPr>
            <p:spPr>
              <a:xfrm>
                <a:off x="8150290" y="5401510"/>
                <a:ext cx="24358" cy="25315"/>
              </a:xfrm>
              <a:custGeom>
                <a:avLst/>
                <a:gdLst/>
                <a:ahLst/>
                <a:cxnLst/>
                <a:rect l="l" t="t" r="r" b="b"/>
                <a:pathLst>
                  <a:path w="891" h="926" extrusionOk="0">
                    <a:moveTo>
                      <a:pt x="463" y="0"/>
                    </a:moveTo>
                    <a:lnTo>
                      <a:pt x="285" y="36"/>
                    </a:lnTo>
                    <a:lnTo>
                      <a:pt x="143" y="143"/>
                    </a:lnTo>
                    <a:lnTo>
                      <a:pt x="36" y="285"/>
                    </a:lnTo>
                    <a:lnTo>
                      <a:pt x="1" y="463"/>
                    </a:lnTo>
                    <a:lnTo>
                      <a:pt x="36" y="641"/>
                    </a:lnTo>
                    <a:lnTo>
                      <a:pt x="143" y="783"/>
                    </a:lnTo>
                    <a:lnTo>
                      <a:pt x="285" y="890"/>
                    </a:lnTo>
                    <a:lnTo>
                      <a:pt x="463" y="926"/>
                    </a:lnTo>
                    <a:lnTo>
                      <a:pt x="641" y="890"/>
                    </a:lnTo>
                    <a:lnTo>
                      <a:pt x="784" y="783"/>
                    </a:lnTo>
                    <a:lnTo>
                      <a:pt x="855" y="641"/>
                    </a:lnTo>
                    <a:lnTo>
                      <a:pt x="890" y="463"/>
                    </a:lnTo>
                    <a:lnTo>
                      <a:pt x="855" y="285"/>
                    </a:lnTo>
                    <a:lnTo>
                      <a:pt x="784"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1"/>
              <p:cNvSpPr/>
              <p:nvPr/>
            </p:nvSpPr>
            <p:spPr>
              <a:xfrm>
                <a:off x="8280687" y="5401510"/>
                <a:ext cx="24358" cy="25315"/>
              </a:xfrm>
              <a:custGeom>
                <a:avLst/>
                <a:gdLst/>
                <a:ahLst/>
                <a:cxnLst/>
                <a:rect l="l" t="t" r="r" b="b"/>
                <a:pathLst>
                  <a:path w="891" h="926" extrusionOk="0">
                    <a:moveTo>
                      <a:pt x="463" y="0"/>
                    </a:moveTo>
                    <a:lnTo>
                      <a:pt x="285" y="36"/>
                    </a:lnTo>
                    <a:lnTo>
                      <a:pt x="143" y="143"/>
                    </a:lnTo>
                    <a:lnTo>
                      <a:pt x="36" y="285"/>
                    </a:lnTo>
                    <a:lnTo>
                      <a:pt x="0" y="463"/>
                    </a:lnTo>
                    <a:lnTo>
                      <a:pt x="36" y="641"/>
                    </a:lnTo>
                    <a:lnTo>
                      <a:pt x="143" y="783"/>
                    </a:lnTo>
                    <a:lnTo>
                      <a:pt x="285" y="890"/>
                    </a:lnTo>
                    <a:lnTo>
                      <a:pt x="463" y="926"/>
                    </a:lnTo>
                    <a:lnTo>
                      <a:pt x="641" y="890"/>
                    </a:lnTo>
                    <a:lnTo>
                      <a:pt x="783" y="783"/>
                    </a:lnTo>
                    <a:lnTo>
                      <a:pt x="855" y="641"/>
                    </a:lnTo>
                    <a:lnTo>
                      <a:pt x="890" y="463"/>
                    </a:lnTo>
                    <a:lnTo>
                      <a:pt x="855" y="285"/>
                    </a:lnTo>
                    <a:lnTo>
                      <a:pt x="783" y="143"/>
                    </a:lnTo>
                    <a:lnTo>
                      <a:pt x="641" y="36"/>
                    </a:lnTo>
                    <a:lnTo>
                      <a:pt x="4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1"/>
              <p:cNvSpPr/>
              <p:nvPr/>
            </p:nvSpPr>
            <p:spPr>
              <a:xfrm>
                <a:off x="7367961" y="5525074"/>
                <a:ext cx="24358" cy="25342"/>
              </a:xfrm>
              <a:custGeom>
                <a:avLst/>
                <a:gdLst/>
                <a:ahLst/>
                <a:cxnLst/>
                <a:rect l="l" t="t" r="r" b="b"/>
                <a:pathLst>
                  <a:path w="891" h="927" extrusionOk="0">
                    <a:moveTo>
                      <a:pt x="464" y="1"/>
                    </a:moveTo>
                    <a:lnTo>
                      <a:pt x="286" y="36"/>
                    </a:lnTo>
                    <a:lnTo>
                      <a:pt x="143" y="143"/>
                    </a:lnTo>
                    <a:lnTo>
                      <a:pt x="37" y="285"/>
                    </a:lnTo>
                    <a:lnTo>
                      <a:pt x="1" y="463"/>
                    </a:lnTo>
                    <a:lnTo>
                      <a:pt x="37" y="641"/>
                    </a:lnTo>
                    <a:lnTo>
                      <a:pt x="143" y="784"/>
                    </a:lnTo>
                    <a:lnTo>
                      <a:pt x="286" y="891"/>
                    </a:lnTo>
                    <a:lnTo>
                      <a:pt x="464" y="926"/>
                    </a:lnTo>
                    <a:lnTo>
                      <a:pt x="642" y="891"/>
                    </a:lnTo>
                    <a:lnTo>
                      <a:pt x="784" y="784"/>
                    </a:lnTo>
                    <a:lnTo>
                      <a:pt x="855" y="641"/>
                    </a:lnTo>
                    <a:lnTo>
                      <a:pt x="891" y="463"/>
                    </a:lnTo>
                    <a:lnTo>
                      <a:pt x="855" y="285"/>
                    </a:lnTo>
                    <a:lnTo>
                      <a:pt x="784" y="143"/>
                    </a:lnTo>
                    <a:lnTo>
                      <a:pt x="642" y="36"/>
                    </a:lnTo>
                    <a:lnTo>
                      <a:pt x="46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1"/>
              <p:cNvSpPr/>
              <p:nvPr/>
            </p:nvSpPr>
            <p:spPr>
              <a:xfrm>
                <a:off x="7498358"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1"/>
              <p:cNvSpPr/>
              <p:nvPr/>
            </p:nvSpPr>
            <p:spPr>
              <a:xfrm>
                <a:off x="7628755" y="5525074"/>
                <a:ext cx="24330" cy="25342"/>
              </a:xfrm>
              <a:custGeom>
                <a:avLst/>
                <a:gdLst/>
                <a:ahLst/>
                <a:cxnLst/>
                <a:rect l="l" t="t" r="r" b="b"/>
                <a:pathLst>
                  <a:path w="890"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1"/>
              <p:cNvSpPr/>
              <p:nvPr/>
            </p:nvSpPr>
            <p:spPr>
              <a:xfrm>
                <a:off x="7759125" y="5525074"/>
                <a:ext cx="24358" cy="25342"/>
              </a:xfrm>
              <a:custGeom>
                <a:avLst/>
                <a:gdLst/>
                <a:ahLst/>
                <a:cxnLst/>
                <a:rect l="l" t="t" r="r" b="b"/>
                <a:pathLst>
                  <a:path w="891" h="927" extrusionOk="0">
                    <a:moveTo>
                      <a:pt x="463" y="1"/>
                    </a:moveTo>
                    <a:lnTo>
                      <a:pt x="286" y="36"/>
                    </a:lnTo>
                    <a:lnTo>
                      <a:pt x="143" y="143"/>
                    </a:lnTo>
                    <a:lnTo>
                      <a:pt x="36" y="285"/>
                    </a:lnTo>
                    <a:lnTo>
                      <a:pt x="1" y="463"/>
                    </a:lnTo>
                    <a:lnTo>
                      <a:pt x="36" y="641"/>
                    </a:lnTo>
                    <a:lnTo>
                      <a:pt x="143" y="784"/>
                    </a:lnTo>
                    <a:lnTo>
                      <a:pt x="286" y="891"/>
                    </a:lnTo>
                    <a:lnTo>
                      <a:pt x="463" y="926"/>
                    </a:lnTo>
                    <a:lnTo>
                      <a:pt x="641" y="891"/>
                    </a:lnTo>
                    <a:lnTo>
                      <a:pt x="784" y="784"/>
                    </a:lnTo>
                    <a:lnTo>
                      <a:pt x="855" y="641"/>
                    </a:lnTo>
                    <a:lnTo>
                      <a:pt x="891"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1"/>
              <p:cNvSpPr/>
              <p:nvPr/>
            </p:nvSpPr>
            <p:spPr>
              <a:xfrm>
                <a:off x="7889522"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1"/>
              <p:cNvSpPr/>
              <p:nvPr/>
            </p:nvSpPr>
            <p:spPr>
              <a:xfrm>
                <a:off x="8019920" y="5525074"/>
                <a:ext cx="24330" cy="25342"/>
              </a:xfrm>
              <a:custGeom>
                <a:avLst/>
                <a:gdLst/>
                <a:ahLst/>
                <a:cxnLst/>
                <a:rect l="l" t="t" r="r" b="b"/>
                <a:pathLst>
                  <a:path w="890" h="927" extrusionOk="0">
                    <a:moveTo>
                      <a:pt x="463" y="1"/>
                    </a:moveTo>
                    <a:lnTo>
                      <a:pt x="285" y="36"/>
                    </a:lnTo>
                    <a:lnTo>
                      <a:pt x="142" y="143"/>
                    </a:lnTo>
                    <a:lnTo>
                      <a:pt x="36" y="285"/>
                    </a:lnTo>
                    <a:lnTo>
                      <a:pt x="0" y="463"/>
                    </a:lnTo>
                    <a:lnTo>
                      <a:pt x="36" y="641"/>
                    </a:lnTo>
                    <a:lnTo>
                      <a:pt x="142" y="784"/>
                    </a:lnTo>
                    <a:lnTo>
                      <a:pt x="285" y="891"/>
                    </a:lnTo>
                    <a:lnTo>
                      <a:pt x="463" y="926"/>
                    </a:lnTo>
                    <a:lnTo>
                      <a:pt x="641" y="891"/>
                    </a:lnTo>
                    <a:lnTo>
                      <a:pt x="783" y="784"/>
                    </a:lnTo>
                    <a:lnTo>
                      <a:pt x="854" y="641"/>
                    </a:lnTo>
                    <a:lnTo>
                      <a:pt x="890" y="463"/>
                    </a:lnTo>
                    <a:lnTo>
                      <a:pt x="854"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1"/>
              <p:cNvSpPr/>
              <p:nvPr/>
            </p:nvSpPr>
            <p:spPr>
              <a:xfrm>
                <a:off x="8150290" y="5525074"/>
                <a:ext cx="24358" cy="25342"/>
              </a:xfrm>
              <a:custGeom>
                <a:avLst/>
                <a:gdLst/>
                <a:ahLst/>
                <a:cxnLst/>
                <a:rect l="l" t="t" r="r" b="b"/>
                <a:pathLst>
                  <a:path w="891" h="927" extrusionOk="0">
                    <a:moveTo>
                      <a:pt x="463" y="1"/>
                    </a:moveTo>
                    <a:lnTo>
                      <a:pt x="285" y="36"/>
                    </a:lnTo>
                    <a:lnTo>
                      <a:pt x="143" y="143"/>
                    </a:lnTo>
                    <a:lnTo>
                      <a:pt x="36" y="285"/>
                    </a:lnTo>
                    <a:lnTo>
                      <a:pt x="1" y="463"/>
                    </a:lnTo>
                    <a:lnTo>
                      <a:pt x="36" y="641"/>
                    </a:lnTo>
                    <a:lnTo>
                      <a:pt x="143" y="784"/>
                    </a:lnTo>
                    <a:lnTo>
                      <a:pt x="285" y="891"/>
                    </a:lnTo>
                    <a:lnTo>
                      <a:pt x="463" y="926"/>
                    </a:lnTo>
                    <a:lnTo>
                      <a:pt x="641" y="891"/>
                    </a:lnTo>
                    <a:lnTo>
                      <a:pt x="784" y="784"/>
                    </a:lnTo>
                    <a:lnTo>
                      <a:pt x="855" y="641"/>
                    </a:lnTo>
                    <a:lnTo>
                      <a:pt x="890" y="463"/>
                    </a:lnTo>
                    <a:lnTo>
                      <a:pt x="855" y="285"/>
                    </a:lnTo>
                    <a:lnTo>
                      <a:pt x="784"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1"/>
              <p:cNvSpPr/>
              <p:nvPr/>
            </p:nvSpPr>
            <p:spPr>
              <a:xfrm>
                <a:off x="8280687" y="5525074"/>
                <a:ext cx="24358" cy="25342"/>
              </a:xfrm>
              <a:custGeom>
                <a:avLst/>
                <a:gdLst/>
                <a:ahLst/>
                <a:cxnLst/>
                <a:rect l="l" t="t" r="r" b="b"/>
                <a:pathLst>
                  <a:path w="891" h="927" extrusionOk="0">
                    <a:moveTo>
                      <a:pt x="463" y="1"/>
                    </a:moveTo>
                    <a:lnTo>
                      <a:pt x="285" y="36"/>
                    </a:lnTo>
                    <a:lnTo>
                      <a:pt x="143" y="143"/>
                    </a:lnTo>
                    <a:lnTo>
                      <a:pt x="36" y="285"/>
                    </a:lnTo>
                    <a:lnTo>
                      <a:pt x="0" y="463"/>
                    </a:lnTo>
                    <a:lnTo>
                      <a:pt x="36" y="641"/>
                    </a:lnTo>
                    <a:lnTo>
                      <a:pt x="143" y="784"/>
                    </a:lnTo>
                    <a:lnTo>
                      <a:pt x="285" y="891"/>
                    </a:lnTo>
                    <a:lnTo>
                      <a:pt x="463" y="926"/>
                    </a:lnTo>
                    <a:lnTo>
                      <a:pt x="641" y="891"/>
                    </a:lnTo>
                    <a:lnTo>
                      <a:pt x="783" y="784"/>
                    </a:lnTo>
                    <a:lnTo>
                      <a:pt x="855" y="641"/>
                    </a:lnTo>
                    <a:lnTo>
                      <a:pt x="890" y="463"/>
                    </a:lnTo>
                    <a:lnTo>
                      <a:pt x="855" y="285"/>
                    </a:lnTo>
                    <a:lnTo>
                      <a:pt x="783" y="143"/>
                    </a:lnTo>
                    <a:lnTo>
                      <a:pt x="641" y="36"/>
                    </a:lnTo>
                    <a:lnTo>
                      <a:pt x="46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1" r:id="rId6"/>
    <p:sldLayoutId id="2147483666" r:id="rId7"/>
    <p:sldLayoutId id="214748366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emf"/><Relationship Id="rId4" Type="http://schemas.microsoft.com/office/2007/relationships/hdphoto" Target="../media/hdphoto1.wdp"/><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hyperlink" Target="https://aclanthology.org/" TargetMode="External"/><Relationship Id="rId2" Type="http://schemas.openxmlformats.org/officeDocument/2006/relationships/hyperlink" Target="https://arxiv.org/abs/" TargetMode="External"/><Relationship Id="rId1" Type="http://schemas.openxmlformats.org/officeDocument/2006/relationships/slideLayout" Target="../slideLayouts/slideLayout2.xml"/><Relationship Id="rId6" Type="http://schemas.openxmlformats.org/officeDocument/2006/relationships/hyperlink" Target="https://doi.org/10.1016/j.jbi.2015.06.016" TargetMode="External"/><Relationship Id="rId5" Type="http://schemas.openxmlformats.org/officeDocument/2006/relationships/hyperlink" Target="https://api.semanticscholar.org/CorpusID" TargetMode="External"/><Relationship Id="rId4" Type="http://schemas.openxmlformats.org/officeDocument/2006/relationships/hyperlink" Target="https://doi.org/10.1016/j.jbi.2013.07.004.%20doi:10"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3390/data8010011"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doi.org/10.1145/3437984.3458834"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25"/>
          <p:cNvSpPr txBox="1">
            <a:spLocks noGrp="1"/>
          </p:cNvSpPr>
          <p:nvPr>
            <p:ph type="ctrTitle"/>
          </p:nvPr>
        </p:nvSpPr>
        <p:spPr>
          <a:xfrm>
            <a:off x="866280" y="1795098"/>
            <a:ext cx="7717500" cy="1553304"/>
          </a:xfrm>
          <a:prstGeom prst="rect">
            <a:avLst/>
          </a:prstGeom>
        </p:spPr>
        <p:txBody>
          <a:bodyPr spcFirstLastPara="1" wrap="square" lIns="91425" tIns="91425" rIns="91425" bIns="91425" anchor="b" anchorCtr="0">
            <a:noAutofit/>
          </a:bodyPr>
          <a:lstStyle/>
          <a:p>
            <a:pPr algn="ctr">
              <a:lnSpc>
                <a:spcPct val="150000"/>
              </a:lnSpc>
            </a:pPr>
            <a:r>
              <a:rPr lang="pt-PT" sz="2000" dirty="0" err="1">
                <a:solidFill>
                  <a:srgbClr val="000000"/>
                </a:solidFill>
                <a:effectLst/>
                <a:latin typeface="Montserrat" pitchFamily="2" charset="77"/>
              </a:rPr>
              <a:t>Human</a:t>
            </a:r>
            <a:r>
              <a:rPr lang="pt-PT" sz="2000" dirty="0">
                <a:solidFill>
                  <a:srgbClr val="000000"/>
                </a:solidFill>
                <a:effectLst/>
                <a:latin typeface="Montserrat" pitchFamily="2" charset="77"/>
              </a:rPr>
              <a:t> Experts vs. </a:t>
            </a:r>
            <a:r>
              <a:rPr lang="pt-PT" sz="2000" dirty="0" err="1">
                <a:solidFill>
                  <a:srgbClr val="000000"/>
                </a:solidFill>
                <a:effectLst/>
                <a:latin typeface="Montserrat" pitchFamily="2" charset="77"/>
              </a:rPr>
              <a:t>Large</a:t>
            </a:r>
            <a:r>
              <a:rPr lang="pt-PT" sz="2000" dirty="0">
                <a:solidFill>
                  <a:srgbClr val="000000"/>
                </a:solidFill>
                <a:effectLst/>
                <a:latin typeface="Montserrat" pitchFamily="2" charset="77"/>
              </a:rPr>
              <a:t> </a:t>
            </a:r>
            <a:r>
              <a:rPr lang="pt-PT" sz="2000" dirty="0" err="1">
                <a:solidFill>
                  <a:srgbClr val="000000"/>
                </a:solidFill>
                <a:effectLst/>
                <a:latin typeface="Montserrat" pitchFamily="2" charset="77"/>
              </a:rPr>
              <a:t>Language</a:t>
            </a:r>
            <a:r>
              <a:rPr lang="pt-PT" sz="2000" dirty="0">
                <a:solidFill>
                  <a:srgbClr val="000000"/>
                </a:solidFill>
                <a:effectLst/>
                <a:latin typeface="Montserrat" pitchFamily="2" charset="77"/>
              </a:rPr>
              <a:t> </a:t>
            </a:r>
            <a:r>
              <a:rPr lang="pt-PT" sz="2000" dirty="0" err="1">
                <a:solidFill>
                  <a:srgbClr val="000000"/>
                </a:solidFill>
                <a:effectLst/>
                <a:latin typeface="Montserrat" pitchFamily="2" charset="77"/>
              </a:rPr>
              <a:t>Models</a:t>
            </a:r>
            <a:r>
              <a:rPr lang="pt-PT" sz="2000" dirty="0">
                <a:solidFill>
                  <a:srgbClr val="000000"/>
                </a:solidFill>
                <a:effectLst/>
                <a:latin typeface="Montserrat" pitchFamily="2" charset="77"/>
              </a:rPr>
              <a:t>: </a:t>
            </a:r>
            <a:br>
              <a:rPr lang="pt-PT" sz="2000" dirty="0">
                <a:solidFill>
                  <a:srgbClr val="000000"/>
                </a:solidFill>
                <a:effectLst/>
                <a:latin typeface="Helvetica" pitchFamily="2" charset="0"/>
              </a:rPr>
            </a:br>
            <a:r>
              <a:rPr lang="pt-PT" sz="2000" b="0" dirty="0" err="1"/>
              <a:t>Evaluating</a:t>
            </a:r>
            <a:r>
              <a:rPr lang="pt-PT" sz="2000" b="0" dirty="0"/>
              <a:t> </a:t>
            </a:r>
            <a:r>
              <a:rPr lang="pt-PT" sz="2000" b="0" dirty="0" err="1"/>
              <a:t>Annotation</a:t>
            </a:r>
            <a:r>
              <a:rPr lang="pt-PT" sz="2000" b="0" dirty="0"/>
              <a:t> </a:t>
            </a:r>
            <a:r>
              <a:rPr lang="pt-PT" sz="2000" b="0" dirty="0" err="1"/>
              <a:t>Scheme</a:t>
            </a:r>
            <a:r>
              <a:rPr lang="pt-PT" sz="2000" b="0" dirty="0"/>
              <a:t> </a:t>
            </a:r>
            <a:r>
              <a:rPr lang="pt-PT" sz="2000" b="0" dirty="0" err="1"/>
              <a:t>and</a:t>
            </a:r>
            <a:r>
              <a:rPr lang="pt-PT" sz="2000" b="0" dirty="0"/>
              <a:t> </a:t>
            </a:r>
            <a:r>
              <a:rPr lang="pt-PT" sz="2000" b="0" dirty="0" err="1"/>
              <a:t>Guidelines</a:t>
            </a:r>
            <a:r>
              <a:rPr lang="pt-PT" sz="2000" b="0" dirty="0"/>
              <a:t> </a:t>
            </a:r>
            <a:r>
              <a:rPr lang="pt-PT" sz="2000" b="0" dirty="0" err="1"/>
              <a:t>Development</a:t>
            </a:r>
            <a:r>
              <a:rPr lang="pt-PT" sz="2000" b="0" dirty="0"/>
              <a:t> for </a:t>
            </a:r>
            <a:r>
              <a:rPr lang="pt-PT" sz="2000" b="0" dirty="0" err="1"/>
              <a:t>Clinical</a:t>
            </a:r>
            <a:r>
              <a:rPr lang="pt-PT" sz="2000" b="0" dirty="0"/>
              <a:t> </a:t>
            </a:r>
            <a:r>
              <a:rPr lang="pt-PT" sz="2000" b="0" dirty="0" err="1"/>
              <a:t>Narratives</a:t>
            </a:r>
            <a:endParaRPr lang="pt-PT" sz="2000" b="0" dirty="0"/>
          </a:p>
        </p:txBody>
      </p:sp>
      <p:sp>
        <p:nvSpPr>
          <p:cNvPr id="1228" name="Google Shape;1228;p25"/>
          <p:cNvSpPr txBox="1">
            <a:spLocks noGrp="1"/>
          </p:cNvSpPr>
          <p:nvPr>
            <p:ph type="subTitle" idx="1"/>
          </p:nvPr>
        </p:nvSpPr>
        <p:spPr>
          <a:xfrm>
            <a:off x="809805" y="3557259"/>
            <a:ext cx="6451340" cy="8953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Ana Luísa Fernandes, </a:t>
            </a:r>
            <a:r>
              <a:rPr lang="en" sz="1400" dirty="0">
                <a:latin typeface="Barlow"/>
                <a:ea typeface="Barlow"/>
                <a:cs typeface="Barlow"/>
                <a:sym typeface="Barlow"/>
              </a:rPr>
              <a:t>Purificação Silvano</a:t>
            </a:r>
            <a:r>
              <a:rPr lang="en" sz="1400" dirty="0"/>
              <a:t>, Nuno Guimarães, Rita Rb-Silva,</a:t>
            </a:r>
          </a:p>
          <a:p>
            <a:pPr marL="0" lvl="0" indent="0" algn="ctr" rtl="0">
              <a:spcBef>
                <a:spcPts val="0"/>
              </a:spcBef>
              <a:spcAft>
                <a:spcPts val="0"/>
              </a:spcAft>
              <a:buNone/>
            </a:pPr>
            <a:r>
              <a:rPr lang="en" sz="1400" dirty="0" err="1">
                <a:latin typeface="Barlow"/>
                <a:ea typeface="Barlow"/>
                <a:cs typeface="Barlow"/>
                <a:sym typeface="Barlow"/>
              </a:rPr>
              <a:t>Tahsir</a:t>
            </a:r>
            <a:r>
              <a:rPr lang="en" sz="1400" dirty="0">
                <a:latin typeface="Barlow"/>
                <a:ea typeface="Barlow"/>
                <a:cs typeface="Barlow"/>
                <a:sym typeface="Barlow"/>
              </a:rPr>
              <a:t> Ahmed Munna,</a:t>
            </a:r>
            <a:r>
              <a:rPr lang="en" sz="1400" dirty="0"/>
              <a:t> Filipe Cunha, António Leal, Ricardo Campos e Alípio Jorge</a:t>
            </a:r>
          </a:p>
          <a:p>
            <a:pPr marL="0" lvl="0" indent="0" algn="l" rtl="0">
              <a:spcBef>
                <a:spcPts val="0"/>
              </a:spcBef>
              <a:spcAft>
                <a:spcPts val="0"/>
              </a:spcAft>
              <a:buNone/>
            </a:pPr>
            <a:endParaRPr sz="1800" dirty="0">
              <a:latin typeface="Barlow"/>
              <a:ea typeface="Barlow"/>
              <a:cs typeface="Barlow"/>
              <a:sym typeface="Barlow"/>
            </a:endParaRPr>
          </a:p>
        </p:txBody>
      </p:sp>
      <p:grpSp>
        <p:nvGrpSpPr>
          <p:cNvPr id="1229" name="Google Shape;1229;p25"/>
          <p:cNvGrpSpPr/>
          <p:nvPr/>
        </p:nvGrpSpPr>
        <p:grpSpPr>
          <a:xfrm>
            <a:off x="7180196" y="3571597"/>
            <a:ext cx="1066530" cy="1804555"/>
            <a:chOff x="1909325" y="3759025"/>
            <a:chExt cx="837085" cy="1416337"/>
          </a:xfrm>
        </p:grpSpPr>
        <p:sp>
          <p:nvSpPr>
            <p:cNvPr id="1230" name="Google Shape;1230;p25"/>
            <p:cNvSpPr/>
            <p:nvPr/>
          </p:nvSpPr>
          <p:spPr>
            <a:xfrm>
              <a:off x="2308442" y="4701671"/>
              <a:ext cx="38874" cy="473691"/>
            </a:xfrm>
            <a:custGeom>
              <a:avLst/>
              <a:gdLst/>
              <a:ahLst/>
              <a:cxnLst/>
              <a:rect l="l" t="t" r="r" b="b"/>
              <a:pathLst>
                <a:path w="891" h="10857" extrusionOk="0">
                  <a:moveTo>
                    <a:pt x="0" y="0"/>
                  </a:moveTo>
                  <a:lnTo>
                    <a:pt x="0" y="10856"/>
                  </a:lnTo>
                  <a:lnTo>
                    <a:pt x="890" y="10856"/>
                  </a:lnTo>
                  <a:lnTo>
                    <a:pt x="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5"/>
            <p:cNvSpPr/>
            <p:nvPr/>
          </p:nvSpPr>
          <p:spPr>
            <a:xfrm>
              <a:off x="1909325" y="3794757"/>
              <a:ext cx="837085" cy="920942"/>
            </a:xfrm>
            <a:custGeom>
              <a:avLst/>
              <a:gdLst/>
              <a:ahLst/>
              <a:cxnLst/>
              <a:rect l="l" t="t" r="r" b="b"/>
              <a:pathLst>
                <a:path w="19186" h="21108" extrusionOk="0">
                  <a:moveTo>
                    <a:pt x="7582" y="0"/>
                  </a:moveTo>
                  <a:lnTo>
                    <a:pt x="6799" y="36"/>
                  </a:lnTo>
                  <a:lnTo>
                    <a:pt x="6016" y="178"/>
                  </a:lnTo>
                  <a:lnTo>
                    <a:pt x="5233" y="356"/>
                  </a:lnTo>
                  <a:lnTo>
                    <a:pt x="4521" y="605"/>
                  </a:lnTo>
                  <a:lnTo>
                    <a:pt x="3845" y="961"/>
                  </a:lnTo>
                  <a:lnTo>
                    <a:pt x="3169" y="1353"/>
                  </a:lnTo>
                  <a:lnTo>
                    <a:pt x="2563" y="1851"/>
                  </a:lnTo>
                  <a:lnTo>
                    <a:pt x="2030" y="2385"/>
                  </a:lnTo>
                  <a:lnTo>
                    <a:pt x="1496" y="2990"/>
                  </a:lnTo>
                  <a:lnTo>
                    <a:pt x="1069" y="3631"/>
                  </a:lnTo>
                  <a:lnTo>
                    <a:pt x="713" y="4307"/>
                  </a:lnTo>
                  <a:lnTo>
                    <a:pt x="428" y="5019"/>
                  </a:lnTo>
                  <a:lnTo>
                    <a:pt x="214" y="5767"/>
                  </a:lnTo>
                  <a:lnTo>
                    <a:pt x="72" y="6550"/>
                  </a:lnTo>
                  <a:lnTo>
                    <a:pt x="1" y="7333"/>
                  </a:lnTo>
                  <a:lnTo>
                    <a:pt x="36" y="8116"/>
                  </a:lnTo>
                  <a:lnTo>
                    <a:pt x="107" y="9112"/>
                  </a:lnTo>
                  <a:lnTo>
                    <a:pt x="214" y="10038"/>
                  </a:lnTo>
                  <a:lnTo>
                    <a:pt x="321" y="10928"/>
                  </a:lnTo>
                  <a:lnTo>
                    <a:pt x="499" y="11782"/>
                  </a:lnTo>
                  <a:lnTo>
                    <a:pt x="641" y="12565"/>
                  </a:lnTo>
                  <a:lnTo>
                    <a:pt x="855" y="13313"/>
                  </a:lnTo>
                  <a:lnTo>
                    <a:pt x="1069" y="14024"/>
                  </a:lnTo>
                  <a:lnTo>
                    <a:pt x="1282" y="14701"/>
                  </a:lnTo>
                  <a:lnTo>
                    <a:pt x="1531" y="15306"/>
                  </a:lnTo>
                  <a:lnTo>
                    <a:pt x="1780" y="15911"/>
                  </a:lnTo>
                  <a:lnTo>
                    <a:pt x="2065" y="16445"/>
                  </a:lnTo>
                  <a:lnTo>
                    <a:pt x="2350" y="16943"/>
                  </a:lnTo>
                  <a:lnTo>
                    <a:pt x="2635" y="17441"/>
                  </a:lnTo>
                  <a:lnTo>
                    <a:pt x="2955" y="17869"/>
                  </a:lnTo>
                  <a:lnTo>
                    <a:pt x="3275" y="18260"/>
                  </a:lnTo>
                  <a:lnTo>
                    <a:pt x="3596" y="18652"/>
                  </a:lnTo>
                  <a:lnTo>
                    <a:pt x="3952" y="18972"/>
                  </a:lnTo>
                  <a:lnTo>
                    <a:pt x="4308" y="19292"/>
                  </a:lnTo>
                  <a:lnTo>
                    <a:pt x="4664" y="19577"/>
                  </a:lnTo>
                  <a:lnTo>
                    <a:pt x="5019" y="19826"/>
                  </a:lnTo>
                  <a:lnTo>
                    <a:pt x="5411" y="20075"/>
                  </a:lnTo>
                  <a:lnTo>
                    <a:pt x="5767" y="20253"/>
                  </a:lnTo>
                  <a:lnTo>
                    <a:pt x="6158" y="20431"/>
                  </a:lnTo>
                  <a:lnTo>
                    <a:pt x="6550" y="20609"/>
                  </a:lnTo>
                  <a:lnTo>
                    <a:pt x="7298" y="20823"/>
                  </a:lnTo>
                  <a:lnTo>
                    <a:pt x="8081" y="21001"/>
                  </a:lnTo>
                  <a:lnTo>
                    <a:pt x="8864" y="21072"/>
                  </a:lnTo>
                  <a:lnTo>
                    <a:pt x="9611" y="21108"/>
                  </a:lnTo>
                  <a:lnTo>
                    <a:pt x="10359" y="21072"/>
                  </a:lnTo>
                  <a:lnTo>
                    <a:pt x="11106" y="21001"/>
                  </a:lnTo>
                  <a:lnTo>
                    <a:pt x="11889" y="20823"/>
                  </a:lnTo>
                  <a:lnTo>
                    <a:pt x="12672" y="20609"/>
                  </a:lnTo>
                  <a:lnTo>
                    <a:pt x="13028" y="20431"/>
                  </a:lnTo>
                  <a:lnTo>
                    <a:pt x="13420" y="20253"/>
                  </a:lnTo>
                  <a:lnTo>
                    <a:pt x="13811" y="20075"/>
                  </a:lnTo>
                  <a:lnTo>
                    <a:pt x="14167" y="19826"/>
                  </a:lnTo>
                  <a:lnTo>
                    <a:pt x="14523" y="19577"/>
                  </a:lnTo>
                  <a:lnTo>
                    <a:pt x="14879" y="19292"/>
                  </a:lnTo>
                  <a:lnTo>
                    <a:pt x="15235" y="18972"/>
                  </a:lnTo>
                  <a:lnTo>
                    <a:pt x="15591" y="18652"/>
                  </a:lnTo>
                  <a:lnTo>
                    <a:pt x="15911" y="18260"/>
                  </a:lnTo>
                  <a:lnTo>
                    <a:pt x="16232" y="17869"/>
                  </a:lnTo>
                  <a:lnTo>
                    <a:pt x="16552" y="17441"/>
                  </a:lnTo>
                  <a:lnTo>
                    <a:pt x="16872" y="16943"/>
                  </a:lnTo>
                  <a:lnTo>
                    <a:pt x="17157" y="16445"/>
                  </a:lnTo>
                  <a:lnTo>
                    <a:pt x="17406" y="15911"/>
                  </a:lnTo>
                  <a:lnTo>
                    <a:pt x="17691" y="15306"/>
                  </a:lnTo>
                  <a:lnTo>
                    <a:pt x="17905" y="14701"/>
                  </a:lnTo>
                  <a:lnTo>
                    <a:pt x="18154" y="14024"/>
                  </a:lnTo>
                  <a:lnTo>
                    <a:pt x="18332" y="13313"/>
                  </a:lnTo>
                  <a:lnTo>
                    <a:pt x="18545" y="12565"/>
                  </a:lnTo>
                  <a:lnTo>
                    <a:pt x="18723" y="11782"/>
                  </a:lnTo>
                  <a:lnTo>
                    <a:pt x="18866" y="10928"/>
                  </a:lnTo>
                  <a:lnTo>
                    <a:pt x="18972" y="10038"/>
                  </a:lnTo>
                  <a:lnTo>
                    <a:pt x="19079" y="9112"/>
                  </a:lnTo>
                  <a:lnTo>
                    <a:pt x="19186" y="8116"/>
                  </a:lnTo>
                  <a:lnTo>
                    <a:pt x="19186" y="7333"/>
                  </a:lnTo>
                  <a:lnTo>
                    <a:pt x="19115" y="6550"/>
                  </a:lnTo>
                  <a:lnTo>
                    <a:pt x="18972" y="5767"/>
                  </a:lnTo>
                  <a:lnTo>
                    <a:pt x="18759" y="5019"/>
                  </a:lnTo>
                  <a:lnTo>
                    <a:pt x="18474" y="4307"/>
                  </a:lnTo>
                  <a:lnTo>
                    <a:pt x="18118" y="3631"/>
                  </a:lnTo>
                  <a:lnTo>
                    <a:pt x="17691" y="2990"/>
                  </a:lnTo>
                  <a:lnTo>
                    <a:pt x="17193" y="2385"/>
                  </a:lnTo>
                  <a:lnTo>
                    <a:pt x="16623" y="1851"/>
                  </a:lnTo>
                  <a:lnTo>
                    <a:pt x="16018" y="1353"/>
                  </a:lnTo>
                  <a:lnTo>
                    <a:pt x="15377" y="961"/>
                  </a:lnTo>
                  <a:lnTo>
                    <a:pt x="14666" y="605"/>
                  </a:lnTo>
                  <a:lnTo>
                    <a:pt x="13954" y="356"/>
                  </a:lnTo>
                  <a:lnTo>
                    <a:pt x="13206" y="178"/>
                  </a:lnTo>
                  <a:lnTo>
                    <a:pt x="12423" y="36"/>
                  </a:lnTo>
                  <a:lnTo>
                    <a:pt x="11604" y="0"/>
                  </a:lnTo>
                  <a:lnTo>
                    <a:pt x="11604" y="641"/>
                  </a:lnTo>
                  <a:lnTo>
                    <a:pt x="12352" y="677"/>
                  </a:lnTo>
                  <a:lnTo>
                    <a:pt x="13064" y="783"/>
                  </a:lnTo>
                  <a:lnTo>
                    <a:pt x="13740" y="961"/>
                  </a:lnTo>
                  <a:lnTo>
                    <a:pt x="14416" y="1210"/>
                  </a:lnTo>
                  <a:lnTo>
                    <a:pt x="15057" y="1531"/>
                  </a:lnTo>
                  <a:lnTo>
                    <a:pt x="15627" y="1887"/>
                  </a:lnTo>
                  <a:lnTo>
                    <a:pt x="16196" y="2314"/>
                  </a:lnTo>
                  <a:lnTo>
                    <a:pt x="16694" y="2812"/>
                  </a:lnTo>
                  <a:lnTo>
                    <a:pt x="17157" y="3382"/>
                  </a:lnTo>
                  <a:lnTo>
                    <a:pt x="17584" y="3951"/>
                  </a:lnTo>
                  <a:lnTo>
                    <a:pt x="17905" y="4592"/>
                  </a:lnTo>
                  <a:lnTo>
                    <a:pt x="18154" y="5233"/>
                  </a:lnTo>
                  <a:lnTo>
                    <a:pt x="18367" y="5909"/>
                  </a:lnTo>
                  <a:lnTo>
                    <a:pt x="18474" y="6621"/>
                  </a:lnTo>
                  <a:lnTo>
                    <a:pt x="18545" y="7333"/>
                  </a:lnTo>
                  <a:lnTo>
                    <a:pt x="18545" y="8080"/>
                  </a:lnTo>
                  <a:lnTo>
                    <a:pt x="18438" y="9148"/>
                  </a:lnTo>
                  <a:lnTo>
                    <a:pt x="18296" y="10251"/>
                  </a:lnTo>
                  <a:lnTo>
                    <a:pt x="18118" y="11319"/>
                  </a:lnTo>
                  <a:lnTo>
                    <a:pt x="17905" y="12387"/>
                  </a:lnTo>
                  <a:lnTo>
                    <a:pt x="17620" y="13455"/>
                  </a:lnTo>
                  <a:lnTo>
                    <a:pt x="17299" y="14487"/>
                  </a:lnTo>
                  <a:lnTo>
                    <a:pt x="16872" y="15484"/>
                  </a:lnTo>
                  <a:lnTo>
                    <a:pt x="16659" y="15946"/>
                  </a:lnTo>
                  <a:lnTo>
                    <a:pt x="16410" y="16409"/>
                  </a:lnTo>
                  <a:lnTo>
                    <a:pt x="16160" y="16836"/>
                  </a:lnTo>
                  <a:lnTo>
                    <a:pt x="15876" y="17263"/>
                  </a:lnTo>
                  <a:lnTo>
                    <a:pt x="15555" y="17655"/>
                  </a:lnTo>
                  <a:lnTo>
                    <a:pt x="15235" y="18047"/>
                  </a:lnTo>
                  <a:lnTo>
                    <a:pt x="14915" y="18402"/>
                  </a:lnTo>
                  <a:lnTo>
                    <a:pt x="14559" y="18723"/>
                  </a:lnTo>
                  <a:lnTo>
                    <a:pt x="14167" y="19043"/>
                  </a:lnTo>
                  <a:lnTo>
                    <a:pt x="13740" y="19328"/>
                  </a:lnTo>
                  <a:lnTo>
                    <a:pt x="13313" y="19577"/>
                  </a:lnTo>
                  <a:lnTo>
                    <a:pt x="12850" y="19826"/>
                  </a:lnTo>
                  <a:lnTo>
                    <a:pt x="12387" y="20004"/>
                  </a:lnTo>
                  <a:lnTo>
                    <a:pt x="11889" y="20182"/>
                  </a:lnTo>
                  <a:lnTo>
                    <a:pt x="11355" y="20289"/>
                  </a:lnTo>
                  <a:lnTo>
                    <a:pt x="10786" y="20396"/>
                  </a:lnTo>
                  <a:lnTo>
                    <a:pt x="10216" y="20431"/>
                  </a:lnTo>
                  <a:lnTo>
                    <a:pt x="9611" y="20467"/>
                  </a:lnTo>
                  <a:lnTo>
                    <a:pt x="8970" y="20431"/>
                  </a:lnTo>
                  <a:lnTo>
                    <a:pt x="8401" y="20396"/>
                  </a:lnTo>
                  <a:lnTo>
                    <a:pt x="7831" y="20289"/>
                  </a:lnTo>
                  <a:lnTo>
                    <a:pt x="7333" y="20182"/>
                  </a:lnTo>
                  <a:lnTo>
                    <a:pt x="6799" y="20004"/>
                  </a:lnTo>
                  <a:lnTo>
                    <a:pt x="6336" y="19826"/>
                  </a:lnTo>
                  <a:lnTo>
                    <a:pt x="5874" y="19577"/>
                  </a:lnTo>
                  <a:lnTo>
                    <a:pt x="5447" y="19328"/>
                  </a:lnTo>
                  <a:lnTo>
                    <a:pt x="5019" y="19043"/>
                  </a:lnTo>
                  <a:lnTo>
                    <a:pt x="4664" y="18723"/>
                  </a:lnTo>
                  <a:lnTo>
                    <a:pt x="4272" y="18402"/>
                  </a:lnTo>
                  <a:lnTo>
                    <a:pt x="3952" y="18047"/>
                  </a:lnTo>
                  <a:lnTo>
                    <a:pt x="3631" y="17655"/>
                  </a:lnTo>
                  <a:lnTo>
                    <a:pt x="3311" y="17263"/>
                  </a:lnTo>
                  <a:lnTo>
                    <a:pt x="3026" y="16836"/>
                  </a:lnTo>
                  <a:lnTo>
                    <a:pt x="2777" y="16409"/>
                  </a:lnTo>
                  <a:lnTo>
                    <a:pt x="2528" y="15946"/>
                  </a:lnTo>
                  <a:lnTo>
                    <a:pt x="2314" y="15484"/>
                  </a:lnTo>
                  <a:lnTo>
                    <a:pt x="1923" y="14487"/>
                  </a:lnTo>
                  <a:lnTo>
                    <a:pt x="1567" y="13455"/>
                  </a:lnTo>
                  <a:lnTo>
                    <a:pt x="1282" y="12387"/>
                  </a:lnTo>
                  <a:lnTo>
                    <a:pt x="1069" y="11319"/>
                  </a:lnTo>
                  <a:lnTo>
                    <a:pt x="891" y="10251"/>
                  </a:lnTo>
                  <a:lnTo>
                    <a:pt x="748" y="9148"/>
                  </a:lnTo>
                  <a:lnTo>
                    <a:pt x="677" y="8080"/>
                  </a:lnTo>
                  <a:lnTo>
                    <a:pt x="641" y="7333"/>
                  </a:lnTo>
                  <a:lnTo>
                    <a:pt x="713" y="6621"/>
                  </a:lnTo>
                  <a:lnTo>
                    <a:pt x="819" y="5909"/>
                  </a:lnTo>
                  <a:lnTo>
                    <a:pt x="1033" y="5233"/>
                  </a:lnTo>
                  <a:lnTo>
                    <a:pt x="1282" y="4592"/>
                  </a:lnTo>
                  <a:lnTo>
                    <a:pt x="1638" y="3951"/>
                  </a:lnTo>
                  <a:lnTo>
                    <a:pt x="2030" y="3382"/>
                  </a:lnTo>
                  <a:lnTo>
                    <a:pt x="2492" y="2812"/>
                  </a:lnTo>
                  <a:lnTo>
                    <a:pt x="2991" y="2314"/>
                  </a:lnTo>
                  <a:lnTo>
                    <a:pt x="3560" y="1887"/>
                  </a:lnTo>
                  <a:lnTo>
                    <a:pt x="4165" y="1531"/>
                  </a:lnTo>
                  <a:lnTo>
                    <a:pt x="4770" y="1210"/>
                  </a:lnTo>
                  <a:lnTo>
                    <a:pt x="5447" y="961"/>
                  </a:lnTo>
                  <a:lnTo>
                    <a:pt x="6123" y="783"/>
                  </a:lnTo>
                  <a:lnTo>
                    <a:pt x="6835" y="677"/>
                  </a:lnTo>
                  <a:lnTo>
                    <a:pt x="7582" y="641"/>
                  </a:lnTo>
                  <a:lnTo>
                    <a:pt x="75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p:cNvSpPr/>
            <p:nvPr/>
          </p:nvSpPr>
          <p:spPr>
            <a:xfrm>
              <a:off x="2187328" y="3777655"/>
              <a:ext cx="59031" cy="63743"/>
            </a:xfrm>
            <a:custGeom>
              <a:avLst/>
              <a:gdLst/>
              <a:ahLst/>
              <a:cxnLst/>
              <a:rect l="l" t="t" r="r" b="b"/>
              <a:pathLst>
                <a:path w="1353" h="1461" extrusionOk="0">
                  <a:moveTo>
                    <a:pt x="356" y="1"/>
                  </a:moveTo>
                  <a:lnTo>
                    <a:pt x="214" y="36"/>
                  </a:lnTo>
                  <a:lnTo>
                    <a:pt x="71" y="108"/>
                  </a:lnTo>
                  <a:lnTo>
                    <a:pt x="0" y="214"/>
                  </a:lnTo>
                  <a:lnTo>
                    <a:pt x="0" y="357"/>
                  </a:lnTo>
                  <a:lnTo>
                    <a:pt x="0" y="1104"/>
                  </a:lnTo>
                  <a:lnTo>
                    <a:pt x="0" y="1247"/>
                  </a:lnTo>
                  <a:lnTo>
                    <a:pt x="71" y="1353"/>
                  </a:lnTo>
                  <a:lnTo>
                    <a:pt x="214" y="1425"/>
                  </a:lnTo>
                  <a:lnTo>
                    <a:pt x="356" y="1460"/>
                  </a:lnTo>
                  <a:lnTo>
                    <a:pt x="997" y="1460"/>
                  </a:lnTo>
                  <a:lnTo>
                    <a:pt x="1139" y="1425"/>
                  </a:lnTo>
                  <a:lnTo>
                    <a:pt x="1246" y="1353"/>
                  </a:lnTo>
                  <a:lnTo>
                    <a:pt x="1317" y="1247"/>
                  </a:lnTo>
                  <a:lnTo>
                    <a:pt x="1353" y="1104"/>
                  </a:lnTo>
                  <a:lnTo>
                    <a:pt x="1353" y="357"/>
                  </a:lnTo>
                  <a:lnTo>
                    <a:pt x="1317" y="214"/>
                  </a:lnTo>
                  <a:lnTo>
                    <a:pt x="1246" y="108"/>
                  </a:lnTo>
                  <a:lnTo>
                    <a:pt x="1139" y="36"/>
                  </a:lnTo>
                  <a:lnTo>
                    <a:pt x="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2226114" y="3759025"/>
              <a:ext cx="59075" cy="99433"/>
            </a:xfrm>
            <a:custGeom>
              <a:avLst/>
              <a:gdLst/>
              <a:ahLst/>
              <a:cxnLst/>
              <a:rect l="l" t="t" r="r" b="b"/>
              <a:pathLst>
                <a:path w="1354" h="2279" extrusionOk="0">
                  <a:moveTo>
                    <a:pt x="428" y="1"/>
                  </a:moveTo>
                  <a:lnTo>
                    <a:pt x="250" y="36"/>
                  </a:lnTo>
                  <a:lnTo>
                    <a:pt x="108" y="143"/>
                  </a:lnTo>
                  <a:lnTo>
                    <a:pt x="37" y="285"/>
                  </a:lnTo>
                  <a:lnTo>
                    <a:pt x="1" y="428"/>
                  </a:lnTo>
                  <a:lnTo>
                    <a:pt x="1" y="1852"/>
                  </a:lnTo>
                  <a:lnTo>
                    <a:pt x="37" y="2029"/>
                  </a:lnTo>
                  <a:lnTo>
                    <a:pt x="108" y="2172"/>
                  </a:lnTo>
                  <a:lnTo>
                    <a:pt x="250" y="2243"/>
                  </a:lnTo>
                  <a:lnTo>
                    <a:pt x="428" y="2279"/>
                  </a:lnTo>
                  <a:lnTo>
                    <a:pt x="926" y="2279"/>
                  </a:lnTo>
                  <a:lnTo>
                    <a:pt x="1104" y="2243"/>
                  </a:lnTo>
                  <a:lnTo>
                    <a:pt x="1247" y="2172"/>
                  </a:lnTo>
                  <a:lnTo>
                    <a:pt x="1318" y="2029"/>
                  </a:lnTo>
                  <a:lnTo>
                    <a:pt x="1353" y="1852"/>
                  </a:lnTo>
                  <a:lnTo>
                    <a:pt x="1353" y="428"/>
                  </a:lnTo>
                  <a:lnTo>
                    <a:pt x="1318" y="285"/>
                  </a:lnTo>
                  <a:lnTo>
                    <a:pt x="1247" y="143"/>
                  </a:lnTo>
                  <a:lnTo>
                    <a:pt x="1104" y="36"/>
                  </a:lnTo>
                  <a:lnTo>
                    <a:pt x="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2409399" y="3777655"/>
              <a:ext cx="60602" cy="63743"/>
            </a:xfrm>
            <a:custGeom>
              <a:avLst/>
              <a:gdLst/>
              <a:ahLst/>
              <a:cxnLst/>
              <a:rect l="l" t="t" r="r" b="b"/>
              <a:pathLst>
                <a:path w="1389" h="1461" extrusionOk="0">
                  <a:moveTo>
                    <a:pt x="356" y="1"/>
                  </a:moveTo>
                  <a:lnTo>
                    <a:pt x="214" y="36"/>
                  </a:lnTo>
                  <a:lnTo>
                    <a:pt x="107" y="108"/>
                  </a:lnTo>
                  <a:lnTo>
                    <a:pt x="36" y="214"/>
                  </a:lnTo>
                  <a:lnTo>
                    <a:pt x="0" y="357"/>
                  </a:lnTo>
                  <a:lnTo>
                    <a:pt x="0" y="1104"/>
                  </a:lnTo>
                  <a:lnTo>
                    <a:pt x="36" y="1247"/>
                  </a:lnTo>
                  <a:lnTo>
                    <a:pt x="107" y="1353"/>
                  </a:lnTo>
                  <a:lnTo>
                    <a:pt x="214" y="1425"/>
                  </a:lnTo>
                  <a:lnTo>
                    <a:pt x="356" y="1460"/>
                  </a:lnTo>
                  <a:lnTo>
                    <a:pt x="1032" y="1460"/>
                  </a:lnTo>
                  <a:lnTo>
                    <a:pt x="1175" y="1425"/>
                  </a:lnTo>
                  <a:lnTo>
                    <a:pt x="1281" y="1353"/>
                  </a:lnTo>
                  <a:lnTo>
                    <a:pt x="1353" y="1247"/>
                  </a:lnTo>
                  <a:lnTo>
                    <a:pt x="1388" y="1104"/>
                  </a:lnTo>
                  <a:lnTo>
                    <a:pt x="1388" y="357"/>
                  </a:lnTo>
                  <a:lnTo>
                    <a:pt x="1353" y="214"/>
                  </a:lnTo>
                  <a:lnTo>
                    <a:pt x="1281" y="108"/>
                  </a:lnTo>
                  <a:lnTo>
                    <a:pt x="1175" y="36"/>
                  </a:lnTo>
                  <a:lnTo>
                    <a:pt x="1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2370570" y="3759025"/>
              <a:ext cx="60602" cy="99433"/>
            </a:xfrm>
            <a:custGeom>
              <a:avLst/>
              <a:gdLst/>
              <a:ahLst/>
              <a:cxnLst/>
              <a:rect l="l" t="t" r="r" b="b"/>
              <a:pathLst>
                <a:path w="1389" h="2279" extrusionOk="0">
                  <a:moveTo>
                    <a:pt x="427" y="1"/>
                  </a:moveTo>
                  <a:lnTo>
                    <a:pt x="249" y="36"/>
                  </a:lnTo>
                  <a:lnTo>
                    <a:pt x="143" y="143"/>
                  </a:lnTo>
                  <a:lnTo>
                    <a:pt x="36" y="285"/>
                  </a:lnTo>
                  <a:lnTo>
                    <a:pt x="0" y="428"/>
                  </a:lnTo>
                  <a:lnTo>
                    <a:pt x="0" y="1852"/>
                  </a:lnTo>
                  <a:lnTo>
                    <a:pt x="36" y="2029"/>
                  </a:lnTo>
                  <a:lnTo>
                    <a:pt x="143" y="2172"/>
                  </a:lnTo>
                  <a:lnTo>
                    <a:pt x="249" y="2243"/>
                  </a:lnTo>
                  <a:lnTo>
                    <a:pt x="427" y="2279"/>
                  </a:lnTo>
                  <a:lnTo>
                    <a:pt x="961" y="2279"/>
                  </a:lnTo>
                  <a:lnTo>
                    <a:pt x="1104" y="2243"/>
                  </a:lnTo>
                  <a:lnTo>
                    <a:pt x="1246" y="2172"/>
                  </a:lnTo>
                  <a:lnTo>
                    <a:pt x="1353" y="2029"/>
                  </a:lnTo>
                  <a:lnTo>
                    <a:pt x="1388" y="1852"/>
                  </a:lnTo>
                  <a:lnTo>
                    <a:pt x="1388" y="428"/>
                  </a:lnTo>
                  <a:lnTo>
                    <a:pt x="1353" y="285"/>
                  </a:lnTo>
                  <a:lnTo>
                    <a:pt x="1246" y="143"/>
                  </a:lnTo>
                  <a:lnTo>
                    <a:pt x="1104" y="36"/>
                  </a:lnTo>
                  <a:lnTo>
                    <a:pt x="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1934193" y="4356915"/>
              <a:ext cx="788961" cy="374302"/>
            </a:xfrm>
            <a:custGeom>
              <a:avLst/>
              <a:gdLst/>
              <a:ahLst/>
              <a:cxnLst/>
              <a:rect l="l" t="t" r="r" b="b"/>
              <a:pathLst>
                <a:path w="18083" h="8579" extrusionOk="0">
                  <a:moveTo>
                    <a:pt x="854" y="0"/>
                  </a:moveTo>
                  <a:lnTo>
                    <a:pt x="249" y="178"/>
                  </a:lnTo>
                  <a:lnTo>
                    <a:pt x="107" y="214"/>
                  </a:lnTo>
                  <a:lnTo>
                    <a:pt x="36" y="321"/>
                  </a:lnTo>
                  <a:lnTo>
                    <a:pt x="0" y="463"/>
                  </a:lnTo>
                  <a:lnTo>
                    <a:pt x="0" y="605"/>
                  </a:lnTo>
                  <a:lnTo>
                    <a:pt x="285" y="1531"/>
                  </a:lnTo>
                  <a:lnTo>
                    <a:pt x="605" y="2421"/>
                  </a:lnTo>
                  <a:lnTo>
                    <a:pt x="997" y="3275"/>
                  </a:lnTo>
                  <a:lnTo>
                    <a:pt x="1388" y="4023"/>
                  </a:lnTo>
                  <a:lnTo>
                    <a:pt x="1851" y="4770"/>
                  </a:lnTo>
                  <a:lnTo>
                    <a:pt x="2314" y="5411"/>
                  </a:lnTo>
                  <a:lnTo>
                    <a:pt x="2848" y="6016"/>
                  </a:lnTo>
                  <a:lnTo>
                    <a:pt x="3382" y="6550"/>
                  </a:lnTo>
                  <a:lnTo>
                    <a:pt x="3987" y="7012"/>
                  </a:lnTo>
                  <a:lnTo>
                    <a:pt x="4592" y="7404"/>
                  </a:lnTo>
                  <a:lnTo>
                    <a:pt x="5233" y="7760"/>
                  </a:lnTo>
                  <a:lnTo>
                    <a:pt x="5944" y="8045"/>
                  </a:lnTo>
                  <a:lnTo>
                    <a:pt x="6656" y="8258"/>
                  </a:lnTo>
                  <a:lnTo>
                    <a:pt x="7404" y="8436"/>
                  </a:lnTo>
                  <a:lnTo>
                    <a:pt x="8222" y="8543"/>
                  </a:lnTo>
                  <a:lnTo>
                    <a:pt x="9041" y="8579"/>
                  </a:lnTo>
                  <a:lnTo>
                    <a:pt x="9860" y="8543"/>
                  </a:lnTo>
                  <a:lnTo>
                    <a:pt x="10643" y="8436"/>
                  </a:lnTo>
                  <a:lnTo>
                    <a:pt x="11390" y="8258"/>
                  </a:lnTo>
                  <a:lnTo>
                    <a:pt x="12102" y="8045"/>
                  </a:lnTo>
                  <a:lnTo>
                    <a:pt x="12814" y="7760"/>
                  </a:lnTo>
                  <a:lnTo>
                    <a:pt x="13455" y="7404"/>
                  </a:lnTo>
                  <a:lnTo>
                    <a:pt x="14096" y="7012"/>
                  </a:lnTo>
                  <a:lnTo>
                    <a:pt x="14665" y="6550"/>
                  </a:lnTo>
                  <a:lnTo>
                    <a:pt x="15235" y="6016"/>
                  </a:lnTo>
                  <a:lnTo>
                    <a:pt x="15733" y="5411"/>
                  </a:lnTo>
                  <a:lnTo>
                    <a:pt x="16231" y="4770"/>
                  </a:lnTo>
                  <a:lnTo>
                    <a:pt x="16658" y="4023"/>
                  </a:lnTo>
                  <a:lnTo>
                    <a:pt x="17085" y="3275"/>
                  </a:lnTo>
                  <a:lnTo>
                    <a:pt x="17441" y="2421"/>
                  </a:lnTo>
                  <a:lnTo>
                    <a:pt x="17762" y="1531"/>
                  </a:lnTo>
                  <a:lnTo>
                    <a:pt x="18046" y="605"/>
                  </a:lnTo>
                  <a:lnTo>
                    <a:pt x="18082" y="463"/>
                  </a:lnTo>
                  <a:lnTo>
                    <a:pt x="18046" y="321"/>
                  </a:lnTo>
                  <a:lnTo>
                    <a:pt x="17940" y="214"/>
                  </a:lnTo>
                  <a:lnTo>
                    <a:pt x="17833" y="178"/>
                  </a:lnTo>
                  <a:lnTo>
                    <a:pt x="17192" y="0"/>
                  </a:lnTo>
                  <a:lnTo>
                    <a:pt x="17085" y="0"/>
                  </a:lnTo>
                  <a:lnTo>
                    <a:pt x="16943" y="36"/>
                  </a:lnTo>
                  <a:lnTo>
                    <a:pt x="16836" y="143"/>
                  </a:lnTo>
                  <a:lnTo>
                    <a:pt x="16801" y="250"/>
                  </a:lnTo>
                  <a:lnTo>
                    <a:pt x="16552" y="1104"/>
                  </a:lnTo>
                  <a:lnTo>
                    <a:pt x="16231" y="1887"/>
                  </a:lnTo>
                  <a:lnTo>
                    <a:pt x="15911" y="2634"/>
                  </a:lnTo>
                  <a:lnTo>
                    <a:pt x="15590" y="3311"/>
                  </a:lnTo>
                  <a:lnTo>
                    <a:pt x="15199" y="3916"/>
                  </a:lnTo>
                  <a:lnTo>
                    <a:pt x="14772" y="4485"/>
                  </a:lnTo>
                  <a:lnTo>
                    <a:pt x="14345" y="5019"/>
                  </a:lnTo>
                  <a:lnTo>
                    <a:pt x="13882" y="5482"/>
                  </a:lnTo>
                  <a:lnTo>
                    <a:pt x="13384" y="5909"/>
                  </a:lnTo>
                  <a:lnTo>
                    <a:pt x="12850" y="6265"/>
                  </a:lnTo>
                  <a:lnTo>
                    <a:pt x="12280" y="6550"/>
                  </a:lnTo>
                  <a:lnTo>
                    <a:pt x="11675" y="6799"/>
                  </a:lnTo>
                  <a:lnTo>
                    <a:pt x="11070" y="7012"/>
                  </a:lnTo>
                  <a:lnTo>
                    <a:pt x="10429" y="7119"/>
                  </a:lnTo>
                  <a:lnTo>
                    <a:pt x="9753" y="7226"/>
                  </a:lnTo>
                  <a:lnTo>
                    <a:pt x="9041" y="7262"/>
                  </a:lnTo>
                  <a:lnTo>
                    <a:pt x="8329" y="7226"/>
                  </a:lnTo>
                  <a:lnTo>
                    <a:pt x="7653" y="7119"/>
                  </a:lnTo>
                  <a:lnTo>
                    <a:pt x="6977" y="7012"/>
                  </a:lnTo>
                  <a:lnTo>
                    <a:pt x="6372" y="6799"/>
                  </a:lnTo>
                  <a:lnTo>
                    <a:pt x="5766" y="6550"/>
                  </a:lnTo>
                  <a:lnTo>
                    <a:pt x="5233" y="6265"/>
                  </a:lnTo>
                  <a:lnTo>
                    <a:pt x="4699" y="5909"/>
                  </a:lnTo>
                  <a:lnTo>
                    <a:pt x="4200" y="5482"/>
                  </a:lnTo>
                  <a:lnTo>
                    <a:pt x="3702" y="5019"/>
                  </a:lnTo>
                  <a:lnTo>
                    <a:pt x="3275" y="4485"/>
                  </a:lnTo>
                  <a:lnTo>
                    <a:pt x="2848" y="3916"/>
                  </a:lnTo>
                  <a:lnTo>
                    <a:pt x="2492" y="3311"/>
                  </a:lnTo>
                  <a:lnTo>
                    <a:pt x="2136" y="2634"/>
                  </a:lnTo>
                  <a:lnTo>
                    <a:pt x="1816" y="1887"/>
                  </a:lnTo>
                  <a:lnTo>
                    <a:pt x="1531" y="1104"/>
                  </a:lnTo>
                  <a:lnTo>
                    <a:pt x="1246" y="250"/>
                  </a:lnTo>
                  <a:lnTo>
                    <a:pt x="1210" y="143"/>
                  </a:lnTo>
                  <a:lnTo>
                    <a:pt x="1104" y="36"/>
                  </a:lnTo>
                  <a:lnTo>
                    <a:pt x="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CaixaDeTexto 4">
            <a:extLst>
              <a:ext uri="{FF2B5EF4-FFF2-40B4-BE49-F238E27FC236}">
                <a16:creationId xmlns:a16="http://schemas.microsoft.com/office/drawing/2014/main" id="{D44223B8-0464-817D-99A7-A552C468BB86}"/>
              </a:ext>
            </a:extLst>
          </p:cNvPr>
          <p:cNvSpPr txBox="1"/>
          <p:nvPr/>
        </p:nvSpPr>
        <p:spPr>
          <a:xfrm>
            <a:off x="1782766" y="614180"/>
            <a:ext cx="5478379" cy="972061"/>
          </a:xfrm>
          <a:prstGeom prst="rect">
            <a:avLst/>
          </a:prstGeom>
          <a:solidFill>
            <a:schemeClr val="accent1"/>
          </a:solidFill>
        </p:spPr>
        <p:txBody>
          <a:bodyPr wrap="square" rtlCol="0">
            <a:spAutoFit/>
          </a:bodyPr>
          <a:lstStyle/>
          <a:p>
            <a:pPr algn="ctr">
              <a:spcAft>
                <a:spcPts val="1125"/>
              </a:spcAft>
              <a:buNone/>
            </a:pPr>
            <a:r>
              <a:rPr lang="pt-PT" sz="1600" b="1" i="0" u="none" strike="noStrike" dirty="0">
                <a:solidFill>
                  <a:schemeClr val="tx1"/>
                </a:solidFill>
                <a:effectLst/>
                <a:latin typeface="+mj-lt"/>
              </a:rPr>
              <a:t>Text2Story 2025</a:t>
            </a:r>
          </a:p>
          <a:p>
            <a:pPr algn="ctr">
              <a:spcAft>
                <a:spcPts val="1125"/>
              </a:spcAft>
            </a:pPr>
            <a:r>
              <a:rPr lang="pt-PT" sz="1600" b="0" i="0" u="none" strike="noStrike" dirty="0" err="1">
                <a:solidFill>
                  <a:schemeClr val="tx1"/>
                </a:solidFill>
                <a:effectLst/>
                <a:latin typeface="+mj-lt"/>
              </a:rPr>
              <a:t>Eighth</a:t>
            </a:r>
            <a:r>
              <a:rPr lang="pt-PT" sz="1600" b="0" i="0" u="none" strike="noStrike" dirty="0">
                <a:solidFill>
                  <a:schemeClr val="tx1"/>
                </a:solidFill>
                <a:effectLst/>
                <a:latin typeface="+mj-lt"/>
              </a:rPr>
              <a:t> </a:t>
            </a:r>
            <a:r>
              <a:rPr lang="pt-PT" sz="1600" b="0" i="0" u="none" strike="noStrike" dirty="0" err="1">
                <a:solidFill>
                  <a:schemeClr val="tx1"/>
                </a:solidFill>
                <a:effectLst/>
                <a:latin typeface="+mj-lt"/>
              </a:rPr>
              <a:t>International</a:t>
            </a:r>
            <a:r>
              <a:rPr lang="pt-PT" sz="1600" b="0" i="0" u="none" strike="noStrike" dirty="0">
                <a:solidFill>
                  <a:schemeClr val="tx1"/>
                </a:solidFill>
                <a:effectLst/>
                <a:latin typeface="+mj-lt"/>
              </a:rPr>
              <a:t> Workshop </a:t>
            </a:r>
            <a:r>
              <a:rPr lang="pt-PT" sz="1600" b="0" i="0" u="none" strike="noStrike" dirty="0" err="1">
                <a:solidFill>
                  <a:schemeClr val="tx1"/>
                </a:solidFill>
                <a:effectLst/>
                <a:latin typeface="+mj-lt"/>
              </a:rPr>
              <a:t>on</a:t>
            </a:r>
            <a:r>
              <a:rPr lang="pt-PT" sz="1600" b="0" i="0" u="none" strike="noStrike" dirty="0">
                <a:solidFill>
                  <a:schemeClr val="tx1"/>
                </a:solidFill>
                <a:effectLst/>
                <a:latin typeface="+mj-lt"/>
              </a:rPr>
              <a:t> </a:t>
            </a:r>
            <a:r>
              <a:rPr lang="pt-PT" sz="1600" b="0" i="0" u="none" strike="noStrike" dirty="0" err="1">
                <a:solidFill>
                  <a:schemeClr val="tx1"/>
                </a:solidFill>
                <a:effectLst/>
                <a:latin typeface="+mj-lt"/>
              </a:rPr>
              <a:t>Narrative</a:t>
            </a:r>
            <a:r>
              <a:rPr lang="pt-PT" sz="1600" b="0" i="0" u="none" strike="noStrike" dirty="0">
                <a:solidFill>
                  <a:schemeClr val="tx1"/>
                </a:solidFill>
                <a:effectLst/>
                <a:latin typeface="+mj-lt"/>
              </a:rPr>
              <a:t> </a:t>
            </a:r>
            <a:r>
              <a:rPr lang="pt-PT" sz="1600" b="0" i="0" u="none" strike="noStrike" dirty="0" err="1">
                <a:solidFill>
                  <a:schemeClr val="tx1"/>
                </a:solidFill>
                <a:effectLst/>
                <a:latin typeface="+mj-lt"/>
              </a:rPr>
              <a:t>Extraction</a:t>
            </a:r>
            <a:r>
              <a:rPr lang="pt-PT" sz="1600" b="0" i="0" u="none" strike="noStrike" dirty="0">
                <a:solidFill>
                  <a:schemeClr val="tx1"/>
                </a:solidFill>
                <a:effectLst/>
                <a:latin typeface="+mj-lt"/>
              </a:rPr>
              <a:t> </a:t>
            </a:r>
            <a:r>
              <a:rPr lang="pt-PT" sz="1600" b="0" i="0" u="none" strike="noStrike" dirty="0" err="1">
                <a:solidFill>
                  <a:schemeClr val="tx1"/>
                </a:solidFill>
                <a:effectLst/>
                <a:latin typeface="+mj-lt"/>
              </a:rPr>
              <a:t>from</a:t>
            </a:r>
            <a:r>
              <a:rPr lang="pt-PT" sz="1600" b="0" i="0" u="none" strike="noStrike" dirty="0">
                <a:solidFill>
                  <a:schemeClr val="tx1"/>
                </a:solidFill>
                <a:effectLst/>
                <a:latin typeface="+mj-lt"/>
              </a:rPr>
              <a:t> </a:t>
            </a:r>
            <a:r>
              <a:rPr lang="pt-PT" sz="1600" b="0" i="0" u="none" strike="noStrike" dirty="0" err="1">
                <a:solidFill>
                  <a:schemeClr val="tx1"/>
                </a:solidFill>
                <a:effectLst/>
                <a:latin typeface="+mj-lt"/>
              </a:rPr>
              <a:t>Texts</a:t>
            </a:r>
            <a:endParaRPr lang="en-US" sz="1600" dirty="0">
              <a:solidFill>
                <a:schemeClr val="tx1"/>
              </a:solidFill>
              <a:latin typeface="+mj-lt"/>
            </a:endParaRPr>
          </a:p>
        </p:txBody>
      </p:sp>
      <p:pic>
        <p:nvPicPr>
          <p:cNvPr id="2" name="Imagem 1" descr="Uma imagem com texto, Tipo de letra, captura de ecrã, Gráficos&#10;&#10;Os conteúdos gerados por IA poderão estar incorretos.">
            <a:extLst>
              <a:ext uri="{FF2B5EF4-FFF2-40B4-BE49-F238E27FC236}">
                <a16:creationId xmlns:a16="http://schemas.microsoft.com/office/drawing/2014/main" id="{6E129E71-E0D7-2D93-245E-B4D17561B95D}"/>
              </a:ext>
            </a:extLst>
          </p:cNvPr>
          <p:cNvPicPr>
            <a:picLocks noChangeAspect="1"/>
          </p:cNvPicPr>
          <p:nvPr/>
        </p:nvPicPr>
        <p:blipFill>
          <a:blip r:embed="rId3"/>
          <a:stretch>
            <a:fillRect/>
          </a:stretch>
        </p:blipFill>
        <p:spPr>
          <a:xfrm>
            <a:off x="764766" y="614180"/>
            <a:ext cx="1118089" cy="535255"/>
          </a:xfrm>
          <a:prstGeom prst="rect">
            <a:avLst/>
          </a:prstGeom>
        </p:spPr>
      </p:pic>
      <p:grpSp>
        <p:nvGrpSpPr>
          <p:cNvPr id="3" name="Google Shape;6610;p58">
            <a:extLst>
              <a:ext uri="{FF2B5EF4-FFF2-40B4-BE49-F238E27FC236}">
                <a16:creationId xmlns:a16="http://schemas.microsoft.com/office/drawing/2014/main" id="{F67D6B05-C5FA-E94E-850E-C80C664B4FE3}"/>
              </a:ext>
            </a:extLst>
          </p:cNvPr>
          <p:cNvGrpSpPr/>
          <p:nvPr/>
        </p:nvGrpSpPr>
        <p:grpSpPr>
          <a:xfrm>
            <a:off x="187245" y="614180"/>
            <a:ext cx="463391" cy="403151"/>
            <a:chOff x="-25465201" y="3565175"/>
            <a:chExt cx="388979" cy="338413"/>
          </a:xfrm>
          <a:solidFill>
            <a:schemeClr val="tx2">
              <a:lumMod val="75000"/>
            </a:schemeClr>
          </a:solidFill>
        </p:grpSpPr>
        <p:sp>
          <p:nvSpPr>
            <p:cNvPr id="4" name="Google Shape;6611;p58">
              <a:extLst>
                <a:ext uri="{FF2B5EF4-FFF2-40B4-BE49-F238E27FC236}">
                  <a16:creationId xmlns:a16="http://schemas.microsoft.com/office/drawing/2014/main" id="{49A1A702-F6BE-ACFF-ABA2-747B5826D10B}"/>
                </a:ext>
              </a:extLst>
            </p:cNvPr>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12;p58">
              <a:extLst>
                <a:ext uri="{FF2B5EF4-FFF2-40B4-BE49-F238E27FC236}">
                  <a16:creationId xmlns:a16="http://schemas.microsoft.com/office/drawing/2014/main" id="{ADD704AB-0416-9A8D-666D-8652BC28CF32}"/>
                </a:ext>
              </a:extLst>
            </p:cNvPr>
            <p:cNvSpPr/>
            <p:nvPr/>
          </p:nvSpPr>
          <p:spPr>
            <a:xfrm>
              <a:off x="-25465201" y="3565176"/>
              <a:ext cx="388979" cy="338412"/>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81743-6878-094C-3018-E1051170D0ED}"/>
            </a:ext>
          </a:extLst>
        </p:cNvPr>
        <p:cNvGrpSpPr/>
        <p:nvPr/>
      </p:nvGrpSpPr>
      <p:grpSpPr>
        <a:xfrm>
          <a:off x="0" y="0"/>
          <a:ext cx="0" cy="0"/>
          <a:chOff x="0" y="0"/>
          <a:chExt cx="0" cy="0"/>
        </a:xfrm>
      </p:grpSpPr>
      <p:sp>
        <p:nvSpPr>
          <p:cNvPr id="9" name="Título 1">
            <a:extLst>
              <a:ext uri="{FF2B5EF4-FFF2-40B4-BE49-F238E27FC236}">
                <a16:creationId xmlns:a16="http://schemas.microsoft.com/office/drawing/2014/main" id="{BAFC606A-C0AF-A914-7ED2-373AC364BB31}"/>
              </a:ext>
            </a:extLst>
          </p:cNvPr>
          <p:cNvSpPr txBox="1">
            <a:spLocks/>
          </p:cNvSpPr>
          <p:nvPr/>
        </p:nvSpPr>
        <p:spPr>
          <a:xfrm>
            <a:off x="5891337" y="480047"/>
            <a:ext cx="1785053" cy="471367"/>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lnSpc>
                <a:spcPct val="150000"/>
              </a:lnSpc>
            </a:pPr>
            <a:r>
              <a:rPr lang="pt-PT" sz="1600" dirty="0" err="1"/>
              <a:t>By</a:t>
            </a:r>
            <a:r>
              <a:rPr lang="pt-PT" sz="1600" dirty="0"/>
              <a:t> LLM</a:t>
            </a:r>
          </a:p>
        </p:txBody>
      </p:sp>
      <p:sp>
        <p:nvSpPr>
          <p:cNvPr id="16" name="Título 1">
            <a:extLst>
              <a:ext uri="{FF2B5EF4-FFF2-40B4-BE49-F238E27FC236}">
                <a16:creationId xmlns:a16="http://schemas.microsoft.com/office/drawing/2014/main" id="{51EDFFC9-3604-55E6-DD81-9F41A30642DA}"/>
              </a:ext>
            </a:extLst>
          </p:cNvPr>
          <p:cNvSpPr>
            <a:spLocks noGrp="1"/>
          </p:cNvSpPr>
          <p:nvPr>
            <p:ph type="title"/>
          </p:nvPr>
        </p:nvSpPr>
        <p:spPr>
          <a:xfrm>
            <a:off x="234959" y="87099"/>
            <a:ext cx="8672255" cy="942733"/>
          </a:xfrm>
        </p:spPr>
        <p:txBody>
          <a:bodyPr/>
          <a:lstStyle/>
          <a:p>
            <a:r>
              <a:rPr lang="pt-PT" sz="1800" dirty="0"/>
              <a:t>2.1. </a:t>
            </a:r>
            <a:r>
              <a:rPr lang="pt-PT" sz="1800" dirty="0" err="1"/>
              <a:t>Developing</a:t>
            </a:r>
            <a:r>
              <a:rPr lang="pt-PT" sz="1800" dirty="0"/>
              <a:t> temporal </a:t>
            </a:r>
            <a:r>
              <a:rPr lang="pt-PT" sz="1800" dirty="0" err="1"/>
              <a:t>annotation</a:t>
            </a:r>
            <a:r>
              <a:rPr lang="pt-PT" sz="1800" dirty="0"/>
              <a:t> </a:t>
            </a:r>
            <a:r>
              <a:rPr lang="pt-PT" sz="1800" dirty="0" err="1"/>
              <a:t>schemes</a:t>
            </a:r>
            <a:r>
              <a:rPr lang="pt-PT" sz="1800" dirty="0"/>
              <a:t> </a:t>
            </a:r>
            <a:r>
              <a:rPr lang="pt-PT" sz="1800" dirty="0" err="1"/>
              <a:t>and</a:t>
            </a:r>
            <a:r>
              <a:rPr lang="pt-PT" sz="1800" dirty="0"/>
              <a:t> </a:t>
            </a:r>
            <a:r>
              <a:rPr lang="pt-PT" sz="1800" dirty="0" err="1"/>
              <a:t>guidelines</a:t>
            </a:r>
            <a:r>
              <a:rPr lang="pt-PT" sz="1800" dirty="0"/>
              <a:t> for </a:t>
            </a:r>
            <a:r>
              <a:rPr lang="pt-PT" sz="1800" dirty="0" err="1"/>
              <a:t>clinical</a:t>
            </a:r>
            <a:r>
              <a:rPr lang="pt-PT" sz="1800" dirty="0"/>
              <a:t> </a:t>
            </a:r>
            <a:r>
              <a:rPr lang="pt-PT" sz="1800" dirty="0" err="1"/>
              <a:t>narratives</a:t>
            </a:r>
            <a:endParaRPr lang="pt-PT" sz="2400" dirty="0"/>
          </a:p>
        </p:txBody>
      </p:sp>
      <p:sp>
        <p:nvSpPr>
          <p:cNvPr id="4" name="CaixaDeTexto 3">
            <a:extLst>
              <a:ext uri="{FF2B5EF4-FFF2-40B4-BE49-F238E27FC236}">
                <a16:creationId xmlns:a16="http://schemas.microsoft.com/office/drawing/2014/main" id="{D1923C07-430C-77DA-55D5-F8264ADF2C20}"/>
              </a:ext>
            </a:extLst>
          </p:cNvPr>
          <p:cNvSpPr txBox="1"/>
          <p:nvPr/>
        </p:nvSpPr>
        <p:spPr>
          <a:xfrm>
            <a:off x="196616" y="4819650"/>
            <a:ext cx="8710598" cy="246221"/>
          </a:xfrm>
          <a:prstGeom prst="rect">
            <a:avLst/>
          </a:prstGeom>
          <a:noFill/>
        </p:spPr>
        <p:txBody>
          <a:bodyPr wrap="square" rtlCol="0">
            <a:spAutoFit/>
          </a:bodyPr>
          <a:lstStyle/>
          <a:p>
            <a:pPr algn="just"/>
            <a:r>
              <a:rPr lang="pt-PT" sz="1000" dirty="0" err="1"/>
              <a:t>Table</a:t>
            </a:r>
            <a:r>
              <a:rPr lang="pt-PT" sz="1000" dirty="0"/>
              <a:t> 1. </a:t>
            </a:r>
            <a:r>
              <a:rPr lang="pt-PT" sz="1000" dirty="0" err="1"/>
              <a:t>Summary</a:t>
            </a:r>
            <a:r>
              <a:rPr lang="pt-PT" sz="1000" dirty="0"/>
              <a:t> </a:t>
            </a:r>
            <a:r>
              <a:rPr lang="pt-PT" sz="1000" dirty="0" err="1"/>
              <a:t>of</a:t>
            </a:r>
            <a:r>
              <a:rPr lang="pt-PT" sz="1000" dirty="0"/>
              <a:t> </a:t>
            </a:r>
            <a:r>
              <a:rPr lang="pt-PT" sz="1000" dirty="0" err="1"/>
              <a:t>the</a:t>
            </a:r>
            <a:r>
              <a:rPr lang="pt-PT" sz="1000" dirty="0"/>
              <a:t> </a:t>
            </a:r>
            <a:r>
              <a:rPr lang="pt-PT" sz="1000" dirty="0" err="1"/>
              <a:t>prompts</a:t>
            </a:r>
            <a:r>
              <a:rPr lang="pt-PT" sz="1000" dirty="0"/>
              <a:t> </a:t>
            </a:r>
            <a:r>
              <a:rPr lang="pt-PT" sz="1000" dirty="0" err="1"/>
              <a:t>content</a:t>
            </a:r>
            <a:r>
              <a:rPr lang="pt-PT" sz="1000" dirty="0"/>
              <a:t>.</a:t>
            </a:r>
          </a:p>
        </p:txBody>
      </p:sp>
      <p:graphicFrame>
        <p:nvGraphicFramePr>
          <p:cNvPr id="5" name="Tabela 4">
            <a:extLst>
              <a:ext uri="{FF2B5EF4-FFF2-40B4-BE49-F238E27FC236}">
                <a16:creationId xmlns:a16="http://schemas.microsoft.com/office/drawing/2014/main" id="{A59C9C3C-0AD4-3F1D-E338-2F1F33B7767B}"/>
              </a:ext>
            </a:extLst>
          </p:cNvPr>
          <p:cNvGraphicFramePr>
            <a:graphicFrameLocks noGrp="1"/>
          </p:cNvGraphicFramePr>
          <p:nvPr>
            <p:extLst>
              <p:ext uri="{D42A27DB-BD31-4B8C-83A1-F6EECF244321}">
                <p14:modId xmlns:p14="http://schemas.microsoft.com/office/powerpoint/2010/main" val="1912845619"/>
              </p:ext>
            </p:extLst>
          </p:nvPr>
        </p:nvGraphicFramePr>
        <p:xfrm>
          <a:off x="319795" y="1007537"/>
          <a:ext cx="8355723" cy="3699867"/>
        </p:xfrm>
        <a:graphic>
          <a:graphicData uri="http://schemas.openxmlformats.org/drawingml/2006/table">
            <a:tbl>
              <a:tblPr firstRow="1" bandRow="1">
                <a:tableStyleId>{3C2FFA5D-87B4-456A-9821-1D502468CF0F}</a:tableStyleId>
              </a:tblPr>
              <a:tblGrid>
                <a:gridCol w="1365332">
                  <a:extLst>
                    <a:ext uri="{9D8B030D-6E8A-4147-A177-3AD203B41FA5}">
                      <a16:colId xmlns:a16="http://schemas.microsoft.com/office/drawing/2014/main" val="1131872373"/>
                    </a:ext>
                  </a:extLst>
                </a:gridCol>
                <a:gridCol w="6990391">
                  <a:extLst>
                    <a:ext uri="{9D8B030D-6E8A-4147-A177-3AD203B41FA5}">
                      <a16:colId xmlns:a16="http://schemas.microsoft.com/office/drawing/2014/main" val="268243320"/>
                    </a:ext>
                  </a:extLst>
                </a:gridCol>
              </a:tblGrid>
              <a:tr h="395952">
                <a:tc>
                  <a:txBody>
                    <a:bodyPr/>
                    <a:lstStyle/>
                    <a:p>
                      <a:pPr algn="ctr"/>
                      <a:r>
                        <a:rPr lang="en-US" sz="1400" b="1" dirty="0">
                          <a:solidFill>
                            <a:schemeClr val="tx1"/>
                          </a:solidFill>
                        </a:rPr>
                        <a:t>Prompt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1" dirty="0">
                          <a:solidFill>
                            <a:schemeClr val="tx1"/>
                          </a:solidFill>
                        </a:rPr>
                        <a:t>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979961"/>
                  </a:ext>
                </a:extLst>
              </a:tr>
              <a:tr h="51677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PT" sz="1400" b="0" u="none" strike="noStrike" cap="none" dirty="0" err="1">
                          <a:solidFill>
                            <a:srgbClr val="000000"/>
                          </a:solidFill>
                          <a:effectLst/>
                          <a:sym typeface="Arial"/>
                        </a:rPr>
                        <a:t>Prompt</a:t>
                      </a:r>
                      <a:r>
                        <a:rPr lang="pt-PT" sz="1400" b="0" u="none" strike="noStrike" cap="none" dirty="0">
                          <a:solidFill>
                            <a:srgbClr val="000000"/>
                          </a:solidFill>
                          <a:effectLst/>
                          <a:sym typeface="Arial"/>
                        </a:rPr>
                        <a:t> 1</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PT" sz="1400" b="0" u="none" strike="noStrike" cap="none" dirty="0" err="1">
                          <a:solidFill>
                            <a:srgbClr val="000000"/>
                          </a:solidFill>
                          <a:effectLst/>
                          <a:sym typeface="Arial"/>
                        </a:rPr>
                        <a:t>Development</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of</a:t>
                      </a:r>
                      <a:r>
                        <a:rPr lang="pt-PT" sz="1400" b="0" u="none" strike="noStrike" cap="none" dirty="0">
                          <a:solidFill>
                            <a:srgbClr val="000000"/>
                          </a:solidFill>
                          <a:effectLst/>
                          <a:sym typeface="Arial"/>
                        </a:rPr>
                        <a:t> a temporal </a:t>
                      </a:r>
                      <a:r>
                        <a:rPr lang="pt-PT" sz="1400" b="0" u="none" strike="noStrike" cap="none" dirty="0" err="1">
                          <a:solidFill>
                            <a:srgbClr val="000000"/>
                          </a:solidFill>
                          <a:effectLst/>
                          <a:sym typeface="Arial"/>
                        </a:rPr>
                        <a:t>annotation</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scheme</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capturing</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morphosyntactic</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grammatical</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and</a:t>
                      </a:r>
                      <a:r>
                        <a:rPr lang="pt-PT" sz="1400" b="0" u="none" strike="noStrike" cap="none" dirty="0">
                          <a:solidFill>
                            <a:srgbClr val="000000"/>
                          </a:solidFill>
                          <a:effectLst/>
                          <a:sym typeface="Arial"/>
                        </a:rPr>
                        <a:t> medical </a:t>
                      </a:r>
                      <a:r>
                        <a:rPr lang="pt-PT" sz="1400" b="0" u="none" strike="noStrike" cap="none" dirty="0" err="1">
                          <a:solidFill>
                            <a:srgbClr val="000000"/>
                          </a:solidFill>
                          <a:effectLst/>
                          <a:sym typeface="Arial"/>
                        </a:rPr>
                        <a:t>domain-specific</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information</a:t>
                      </a:r>
                      <a:r>
                        <a:rPr lang="pt-PT" sz="1400" b="0" u="none" strike="noStrike" cap="none" dirty="0">
                          <a:solidFill>
                            <a:srgbClr val="000000"/>
                          </a:solidFill>
                          <a:effectLst/>
                          <a:sym typeface="Arial"/>
                        </a:rPr>
                        <a:t>. </a:t>
                      </a:r>
                      <a:endParaRPr lang="pt-PT" sz="1400" b="0" i="0" u="none" strike="noStrike" cap="none" dirty="0">
                        <a:solidFill>
                          <a:srgbClr val="000000"/>
                        </a:solidFill>
                        <a:effectLst/>
                        <a:latin typeface="Arial"/>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8051849"/>
                  </a:ext>
                </a:extLst>
              </a:tr>
              <a:tr h="53948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PT" sz="1400" b="0" u="none" strike="noStrike" cap="none" dirty="0" err="1">
                          <a:solidFill>
                            <a:srgbClr val="000000"/>
                          </a:solidFill>
                          <a:effectLst/>
                          <a:sym typeface="Arial"/>
                        </a:rPr>
                        <a:t>Prompt</a:t>
                      </a:r>
                      <a:r>
                        <a:rPr lang="pt-PT" sz="1400" b="0" u="none" strike="noStrike" cap="none" dirty="0">
                          <a:solidFill>
                            <a:srgbClr val="000000"/>
                          </a:solidFill>
                          <a:effectLst/>
                          <a:sym typeface="Arial"/>
                        </a:rPr>
                        <a:t> 2A</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PT" sz="1400" b="0" u="none" strike="noStrike" cap="none" dirty="0" err="1">
                          <a:solidFill>
                            <a:srgbClr val="000000"/>
                          </a:solidFill>
                          <a:effectLst/>
                          <a:sym typeface="Arial"/>
                        </a:rPr>
                        <a:t>Same</a:t>
                      </a:r>
                      <a:r>
                        <a:rPr lang="pt-PT" sz="1400" b="0" u="none" strike="noStrike" cap="none" dirty="0">
                          <a:solidFill>
                            <a:srgbClr val="000000"/>
                          </a:solidFill>
                          <a:effectLst/>
                          <a:sym typeface="Arial"/>
                        </a:rPr>
                        <a:t> as </a:t>
                      </a:r>
                      <a:r>
                        <a:rPr lang="pt-PT" sz="1400" b="0" u="none" strike="noStrike" cap="none" dirty="0" err="1">
                          <a:solidFill>
                            <a:srgbClr val="000000"/>
                          </a:solidFill>
                          <a:effectLst/>
                          <a:sym typeface="Arial"/>
                        </a:rPr>
                        <a:t>Prompt</a:t>
                      </a:r>
                      <a:r>
                        <a:rPr lang="pt-PT" sz="1400" b="0" u="none" strike="noStrike" cap="none" dirty="0">
                          <a:solidFill>
                            <a:srgbClr val="000000"/>
                          </a:solidFill>
                          <a:effectLst/>
                          <a:sym typeface="Arial"/>
                        </a:rPr>
                        <a:t> 1,</a:t>
                      </a:r>
                    </a:p>
                    <a:p>
                      <a:r>
                        <a:rPr lang="pt-PT" sz="1400" b="0" u="none" strike="noStrike" cap="none" dirty="0">
                          <a:solidFill>
                            <a:srgbClr val="000000"/>
                          </a:solidFill>
                          <a:effectLst/>
                          <a:sym typeface="Arial"/>
                        </a:rPr>
                        <a:t>+ T2S </a:t>
                      </a:r>
                      <a:r>
                        <a:rPr lang="pt-PT" sz="1400" b="0" u="none" strike="noStrike" cap="none" dirty="0" err="1">
                          <a:solidFill>
                            <a:srgbClr val="000000"/>
                          </a:solidFill>
                          <a:effectLst/>
                          <a:sym typeface="Arial"/>
                        </a:rPr>
                        <a:t>guidelines</a:t>
                      </a:r>
                      <a:r>
                        <a:rPr lang="pt-PT" sz="1400" b="0" u="none" strike="noStrike" cap="none" dirty="0">
                          <a:solidFill>
                            <a:srgbClr val="000000"/>
                          </a:solidFill>
                          <a:effectLst/>
                          <a:sym typeface="Arial"/>
                        </a:rPr>
                        <a:t> + </a:t>
                      </a:r>
                      <a:r>
                        <a:rPr lang="pt-PT" sz="1400" b="0" u="none" strike="noStrike" cap="none" dirty="0" err="1">
                          <a:solidFill>
                            <a:srgbClr val="000000"/>
                          </a:solidFill>
                          <a:effectLst/>
                          <a:sym typeface="Arial"/>
                        </a:rPr>
                        <a:t>instructions</a:t>
                      </a:r>
                      <a:r>
                        <a:rPr lang="pt-PT" sz="1400" b="0" u="none" strike="noStrike" cap="none" dirty="0">
                          <a:solidFill>
                            <a:srgbClr val="000000"/>
                          </a:solidFill>
                          <a:effectLst/>
                          <a:sym typeface="Arial"/>
                        </a:rPr>
                        <a:t> to capture </a:t>
                      </a:r>
                      <a:r>
                        <a:rPr lang="pt-PT" sz="1400" b="0" u="none" strike="noStrike" cap="none" dirty="0" err="1">
                          <a:solidFill>
                            <a:srgbClr val="000000"/>
                          </a:solidFill>
                          <a:effectLst/>
                          <a:sym typeface="Arial"/>
                        </a:rPr>
                        <a:t>morphosyntactic</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and</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grammatical</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information</a:t>
                      </a:r>
                      <a:r>
                        <a:rPr lang="pt-PT" sz="1400" b="0" u="none" strike="noStrike" cap="none" dirty="0">
                          <a:solidFill>
                            <a:srgbClr val="000000"/>
                          </a:solidFill>
                          <a:effectLst/>
                          <a:sym typeface="Arial"/>
                        </a:rPr>
                        <a:t>. </a:t>
                      </a:r>
                      <a:endParaRPr lang="pt-PT" sz="1400" b="0" i="0" u="none" strike="noStrike" cap="none" dirty="0">
                        <a:solidFill>
                          <a:srgbClr val="000000"/>
                        </a:solidFill>
                        <a:effectLst/>
                        <a:latin typeface="Arial"/>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028212"/>
                  </a:ext>
                </a:extLst>
              </a:tr>
              <a:tr h="64793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PT" sz="1400" b="0" u="none" strike="noStrike" cap="none" dirty="0" err="1">
                          <a:solidFill>
                            <a:srgbClr val="000000"/>
                          </a:solidFill>
                          <a:effectLst/>
                          <a:sym typeface="Arial"/>
                        </a:rPr>
                        <a:t>Prompt</a:t>
                      </a:r>
                      <a:r>
                        <a:rPr lang="pt-PT" sz="1400" b="0" u="none" strike="noStrike" cap="none" dirty="0">
                          <a:solidFill>
                            <a:srgbClr val="000000"/>
                          </a:solidFill>
                          <a:effectLst/>
                          <a:sym typeface="Arial"/>
                        </a:rPr>
                        <a:t> 2B</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PT" sz="1400" b="0" u="none" strike="noStrike" cap="none" dirty="0" err="1">
                          <a:solidFill>
                            <a:srgbClr val="000000"/>
                          </a:solidFill>
                          <a:effectLst/>
                          <a:sym typeface="Arial"/>
                        </a:rPr>
                        <a:t>Same</a:t>
                      </a:r>
                      <a:r>
                        <a:rPr lang="pt-PT" sz="1400" b="0" u="none" strike="noStrike" cap="none" dirty="0">
                          <a:solidFill>
                            <a:srgbClr val="000000"/>
                          </a:solidFill>
                          <a:effectLst/>
                          <a:sym typeface="Arial"/>
                        </a:rPr>
                        <a:t> as </a:t>
                      </a:r>
                      <a:r>
                        <a:rPr lang="pt-PT" sz="1400" b="0" u="none" strike="noStrike" cap="none" dirty="0" err="1">
                          <a:solidFill>
                            <a:srgbClr val="000000"/>
                          </a:solidFill>
                          <a:effectLst/>
                          <a:sym typeface="Arial"/>
                        </a:rPr>
                        <a:t>Prompt</a:t>
                      </a:r>
                      <a:r>
                        <a:rPr lang="pt-PT" sz="1400" b="0" u="none" strike="noStrike" cap="none" dirty="0">
                          <a:solidFill>
                            <a:srgbClr val="000000"/>
                          </a:solidFill>
                          <a:effectLst/>
                          <a:sym typeface="Arial"/>
                        </a:rPr>
                        <a:t> 2A</a:t>
                      </a:r>
                    </a:p>
                    <a:p>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request</a:t>
                      </a:r>
                      <a:r>
                        <a:rPr lang="pt-PT" sz="1400" b="0" u="none" strike="noStrike" cap="none" dirty="0">
                          <a:solidFill>
                            <a:srgbClr val="000000"/>
                          </a:solidFill>
                          <a:effectLst/>
                          <a:sym typeface="Arial"/>
                        </a:rPr>
                        <a:t> to </a:t>
                      </a:r>
                      <a:r>
                        <a:rPr lang="pt-PT" sz="1400" b="0" u="none" strike="noStrike" cap="none" dirty="0" err="1">
                          <a:solidFill>
                            <a:srgbClr val="000000"/>
                          </a:solidFill>
                          <a:effectLst/>
                          <a:sym typeface="Arial"/>
                        </a:rPr>
                        <a:t>include</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tags</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specific</a:t>
                      </a:r>
                      <a:r>
                        <a:rPr lang="pt-PT" sz="1400" b="0" u="none" strike="noStrike" cap="none" dirty="0">
                          <a:solidFill>
                            <a:srgbClr val="000000"/>
                          </a:solidFill>
                          <a:effectLst/>
                          <a:sym typeface="Arial"/>
                        </a:rPr>
                        <a:t> to </a:t>
                      </a:r>
                      <a:r>
                        <a:rPr lang="pt-PT" sz="1400" b="0" u="none" strike="noStrike" cap="none" dirty="0" err="1">
                          <a:solidFill>
                            <a:srgbClr val="000000"/>
                          </a:solidFill>
                          <a:effectLst/>
                          <a:sym typeface="Arial"/>
                        </a:rPr>
                        <a:t>the</a:t>
                      </a:r>
                      <a:r>
                        <a:rPr lang="pt-PT" sz="1400" b="0" u="none" strike="noStrike" cap="none" dirty="0">
                          <a:solidFill>
                            <a:srgbClr val="000000"/>
                          </a:solidFill>
                          <a:effectLst/>
                          <a:sym typeface="Arial"/>
                        </a:rPr>
                        <a:t> medical </a:t>
                      </a:r>
                      <a:r>
                        <a:rPr lang="pt-PT" sz="1400" b="0" u="none" strike="noStrike" cap="none" dirty="0" err="1">
                          <a:solidFill>
                            <a:srgbClr val="000000"/>
                          </a:solidFill>
                          <a:effectLst/>
                          <a:sym typeface="Arial"/>
                        </a:rPr>
                        <a:t>domain</a:t>
                      </a:r>
                      <a:r>
                        <a:rPr lang="pt-PT" sz="1400" b="0" u="none" strike="noStrike" cap="none" dirty="0">
                          <a:solidFill>
                            <a:srgbClr val="000000"/>
                          </a:solidFill>
                          <a:effectLst/>
                          <a:sym typeface="Arial"/>
                        </a:rPr>
                        <a:t>. </a:t>
                      </a:r>
                      <a:endParaRPr lang="pt-PT" sz="1400" b="0" i="0" u="none" strike="noStrike" cap="none" dirty="0">
                        <a:solidFill>
                          <a:srgbClr val="000000"/>
                        </a:solidFill>
                        <a:effectLst/>
                        <a:latin typeface="Arial"/>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7833190"/>
                  </a:ext>
                </a:extLst>
              </a:tr>
              <a:tr h="573243">
                <a:tc>
                  <a:txBody>
                    <a:bodyPr/>
                    <a:lstStyle/>
                    <a:p>
                      <a:r>
                        <a:rPr lang="en-US" sz="1400" dirty="0"/>
                        <a:t>Prompt 3A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PT" sz="1400" b="0" u="none" strike="noStrike" cap="none" dirty="0" err="1">
                          <a:solidFill>
                            <a:srgbClr val="000000"/>
                          </a:solidFill>
                          <a:effectLst/>
                          <a:sym typeface="Arial"/>
                        </a:rPr>
                        <a:t>Same</a:t>
                      </a:r>
                      <a:r>
                        <a:rPr lang="pt-PT" sz="1400" b="0" u="none" strike="noStrike" cap="none" dirty="0">
                          <a:solidFill>
                            <a:srgbClr val="000000"/>
                          </a:solidFill>
                          <a:effectLst/>
                          <a:sym typeface="Arial"/>
                        </a:rPr>
                        <a:t> as </a:t>
                      </a:r>
                      <a:r>
                        <a:rPr lang="pt-PT" sz="1400" b="0" u="none" strike="noStrike" cap="none" dirty="0" err="1">
                          <a:solidFill>
                            <a:srgbClr val="000000"/>
                          </a:solidFill>
                          <a:effectLst/>
                          <a:sym typeface="Arial"/>
                        </a:rPr>
                        <a:t>Prompt</a:t>
                      </a:r>
                      <a:r>
                        <a:rPr lang="pt-PT" sz="1400" b="0" u="none" strike="noStrike" cap="none" dirty="0">
                          <a:solidFill>
                            <a:srgbClr val="000000"/>
                          </a:solidFill>
                          <a:effectLst/>
                          <a:sym typeface="Arial"/>
                        </a:rPr>
                        <a:t> 2B</a:t>
                      </a:r>
                    </a:p>
                    <a:p>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inclusion</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of</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synthetic</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reports</a:t>
                      </a:r>
                      <a:r>
                        <a:rPr lang="pt-PT" sz="1400" b="0" u="none" strike="noStrike" cap="none" dirty="0">
                          <a:solidFill>
                            <a:srgbClr val="000000"/>
                          </a:solidFill>
                          <a:effectLst/>
                          <a:sym typeface="Arial"/>
                        </a:rPr>
                        <a:t> as </a:t>
                      </a:r>
                      <a:r>
                        <a:rPr lang="pt-PT" sz="1400" b="0" u="none" strike="noStrike" cap="none" dirty="0" err="1">
                          <a:solidFill>
                            <a:srgbClr val="000000"/>
                          </a:solidFill>
                          <a:effectLst/>
                          <a:sym typeface="Arial"/>
                        </a:rPr>
                        <a:t>examples</a:t>
                      </a:r>
                      <a:r>
                        <a:rPr lang="pt-PT" sz="1400" b="0" u="none" strike="noStrike" cap="none" dirty="0">
                          <a:solidFill>
                            <a:srgbClr val="000000"/>
                          </a:solidFill>
                          <a:effectLst/>
                          <a:sym typeface="Arial"/>
                        </a:rPr>
                        <a:t>. </a:t>
                      </a:r>
                      <a:endParaRPr lang="pt-PT" sz="1400" b="0" i="0" u="none" strike="noStrike" cap="none" dirty="0">
                        <a:solidFill>
                          <a:srgbClr val="000000"/>
                        </a:solidFill>
                        <a:effectLst/>
                        <a:latin typeface="Arial"/>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7950224"/>
                  </a:ext>
                </a:extLst>
              </a:tr>
              <a:tr h="83305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PT" sz="1400" b="0" u="none" strike="noStrike" cap="none" dirty="0" err="1">
                          <a:solidFill>
                            <a:srgbClr val="000000"/>
                          </a:solidFill>
                          <a:effectLst/>
                          <a:sym typeface="Arial"/>
                        </a:rPr>
                        <a:t>Prompt</a:t>
                      </a:r>
                      <a:r>
                        <a:rPr lang="pt-PT" sz="1400" b="0" u="none" strike="noStrike" cap="none" dirty="0">
                          <a:solidFill>
                            <a:srgbClr val="000000"/>
                          </a:solidFill>
                          <a:effectLst/>
                          <a:sym typeface="Arial"/>
                        </a:rPr>
                        <a:t> 3B</a:t>
                      </a:r>
                      <a:endParaRPr lang="pt-PT" sz="1400" b="0" i="0" u="none" strike="noStrike" cap="none" dirty="0">
                        <a:solidFill>
                          <a:srgbClr val="000000"/>
                        </a:solidFill>
                        <a:effectLst/>
                        <a:latin typeface="Arial"/>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PT" sz="1400" b="0" u="none" strike="noStrike" cap="none" dirty="0" err="1">
                          <a:solidFill>
                            <a:srgbClr val="000000"/>
                          </a:solidFill>
                          <a:effectLst/>
                          <a:sym typeface="Arial"/>
                        </a:rPr>
                        <a:t>Same</a:t>
                      </a:r>
                      <a:r>
                        <a:rPr lang="pt-PT" sz="1400" b="0" u="none" strike="noStrike" cap="none" dirty="0">
                          <a:solidFill>
                            <a:srgbClr val="000000"/>
                          </a:solidFill>
                          <a:effectLst/>
                          <a:sym typeface="Arial"/>
                        </a:rPr>
                        <a:t> as </a:t>
                      </a:r>
                      <a:r>
                        <a:rPr lang="pt-PT" sz="1400" b="0" u="none" strike="noStrike" cap="none" dirty="0" err="1">
                          <a:solidFill>
                            <a:srgbClr val="000000"/>
                          </a:solidFill>
                          <a:effectLst/>
                          <a:sym typeface="Arial"/>
                        </a:rPr>
                        <a:t>Prompt</a:t>
                      </a:r>
                      <a:r>
                        <a:rPr lang="pt-PT" sz="1400" b="0" u="none" strike="noStrike" cap="none" dirty="0">
                          <a:solidFill>
                            <a:srgbClr val="000000"/>
                          </a:solidFill>
                          <a:effectLst/>
                          <a:sym typeface="Arial"/>
                        </a:rPr>
                        <a:t> 3A</a:t>
                      </a:r>
                    </a:p>
                    <a:p>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an</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emphasis</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on</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deriving</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examples</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from</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synthetic</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reports</a:t>
                      </a:r>
                      <a:r>
                        <a:rPr lang="pt-PT" sz="1400" b="0" u="none" strike="noStrike" cap="none" dirty="0">
                          <a:solidFill>
                            <a:srgbClr val="000000"/>
                          </a:solidFill>
                          <a:effectLst/>
                          <a:sym typeface="Arial"/>
                        </a:rPr>
                        <a:t> + </a:t>
                      </a:r>
                      <a:r>
                        <a:rPr lang="pt-PT" sz="1400" b="0" u="none" strike="noStrike" cap="none" dirty="0" err="1">
                          <a:solidFill>
                            <a:srgbClr val="000000"/>
                          </a:solidFill>
                          <a:effectLst/>
                          <a:sym typeface="Arial"/>
                        </a:rPr>
                        <a:t>providing</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detailed</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specifications</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of</a:t>
                      </a:r>
                      <a:r>
                        <a:rPr lang="pt-PT" sz="1400" b="0" u="none" strike="noStrike" cap="none" dirty="0">
                          <a:solidFill>
                            <a:srgbClr val="000000"/>
                          </a:solidFill>
                          <a:effectLst/>
                          <a:sym typeface="Arial"/>
                        </a:rPr>
                        <a:t> </a:t>
                      </a:r>
                      <a:r>
                        <a:rPr lang="pt-PT" sz="1400" b="0" u="none" strike="noStrike" cap="none" dirty="0" err="1">
                          <a:solidFill>
                            <a:srgbClr val="000000"/>
                          </a:solidFill>
                          <a:effectLst/>
                          <a:sym typeface="Arial"/>
                        </a:rPr>
                        <a:t>markables</a:t>
                      </a:r>
                      <a:endParaRPr lang="pt-PT" sz="1400" b="0" i="0" u="none" strike="noStrike" cap="none" dirty="0">
                        <a:solidFill>
                          <a:srgbClr val="000000"/>
                        </a:solidFill>
                        <a:effectLst/>
                        <a:latin typeface="Arial"/>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3116"/>
                  </a:ext>
                </a:extLst>
              </a:tr>
            </a:tbl>
          </a:graphicData>
        </a:graphic>
      </p:graphicFrame>
      <p:sp>
        <p:nvSpPr>
          <p:cNvPr id="2" name="Google Shape;6612;p58">
            <a:extLst>
              <a:ext uri="{FF2B5EF4-FFF2-40B4-BE49-F238E27FC236}">
                <a16:creationId xmlns:a16="http://schemas.microsoft.com/office/drawing/2014/main" id="{F00067FE-EEA4-9D96-9242-DF177D81F36B}"/>
              </a:ext>
            </a:extLst>
          </p:cNvPr>
          <p:cNvSpPr/>
          <p:nvPr/>
        </p:nvSpPr>
        <p:spPr>
          <a:xfrm>
            <a:off x="8443823" y="570160"/>
            <a:ext cx="463391" cy="40315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235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9F3DA596-8037-7AA9-941E-AFC719A87620}"/>
              </a:ext>
            </a:extLst>
          </p:cNvPr>
          <p:cNvSpPr>
            <a:spLocks noGrp="1"/>
          </p:cNvSpPr>
          <p:nvPr>
            <p:ph type="title"/>
          </p:nvPr>
        </p:nvSpPr>
        <p:spPr>
          <a:xfrm>
            <a:off x="342900" y="208109"/>
            <a:ext cx="8329355" cy="696909"/>
          </a:xfrm>
        </p:spPr>
        <p:txBody>
          <a:bodyPr/>
          <a:lstStyle/>
          <a:p>
            <a:r>
              <a:rPr lang="pt-PT" sz="2000" dirty="0"/>
              <a:t>2.1. </a:t>
            </a:r>
            <a:r>
              <a:rPr lang="pt-PT" sz="2000" dirty="0" err="1"/>
              <a:t>Developing</a:t>
            </a:r>
            <a:r>
              <a:rPr lang="pt-PT" sz="2000" dirty="0"/>
              <a:t> temporal </a:t>
            </a:r>
            <a:r>
              <a:rPr lang="pt-PT" sz="2000" dirty="0" err="1"/>
              <a:t>annotation</a:t>
            </a:r>
            <a:r>
              <a:rPr lang="pt-PT" sz="2000" dirty="0"/>
              <a:t> </a:t>
            </a:r>
            <a:r>
              <a:rPr lang="pt-PT" sz="2000" dirty="0" err="1"/>
              <a:t>schemes</a:t>
            </a:r>
            <a:r>
              <a:rPr lang="pt-PT" sz="2000" dirty="0"/>
              <a:t> </a:t>
            </a:r>
            <a:r>
              <a:rPr lang="pt-PT" sz="2000" dirty="0" err="1"/>
              <a:t>and</a:t>
            </a:r>
            <a:r>
              <a:rPr lang="pt-PT" sz="2000" dirty="0"/>
              <a:t> </a:t>
            </a:r>
            <a:br>
              <a:rPr lang="pt-PT" sz="2000" dirty="0"/>
            </a:br>
            <a:r>
              <a:rPr lang="pt-PT" sz="2000" dirty="0" err="1"/>
              <a:t>guidelines</a:t>
            </a:r>
            <a:r>
              <a:rPr lang="pt-PT" sz="2000" dirty="0"/>
              <a:t> for </a:t>
            </a:r>
            <a:r>
              <a:rPr lang="pt-PT" sz="2000" dirty="0" err="1"/>
              <a:t>clinical</a:t>
            </a:r>
            <a:r>
              <a:rPr lang="pt-PT" sz="2000" dirty="0"/>
              <a:t> </a:t>
            </a:r>
            <a:r>
              <a:rPr lang="pt-PT" sz="2000" dirty="0" err="1"/>
              <a:t>narratives</a:t>
            </a:r>
            <a:endParaRPr lang="pt-PT" dirty="0"/>
          </a:p>
        </p:txBody>
      </p:sp>
      <p:sp>
        <p:nvSpPr>
          <p:cNvPr id="8" name="CaixaDeTexto 7">
            <a:extLst>
              <a:ext uri="{FF2B5EF4-FFF2-40B4-BE49-F238E27FC236}">
                <a16:creationId xmlns:a16="http://schemas.microsoft.com/office/drawing/2014/main" id="{AE228F80-A69E-023F-9E5C-B0E353492C32}"/>
              </a:ext>
            </a:extLst>
          </p:cNvPr>
          <p:cNvSpPr txBox="1"/>
          <p:nvPr/>
        </p:nvSpPr>
        <p:spPr>
          <a:xfrm>
            <a:off x="515390" y="4796891"/>
            <a:ext cx="4688378" cy="276999"/>
          </a:xfrm>
          <a:prstGeom prst="rect">
            <a:avLst/>
          </a:prstGeom>
          <a:noFill/>
        </p:spPr>
        <p:txBody>
          <a:bodyPr wrap="square" rtlCol="0">
            <a:spAutoFit/>
          </a:bodyPr>
          <a:lstStyle/>
          <a:p>
            <a:r>
              <a:rPr lang="pt-PT" sz="1200" dirty="0" err="1"/>
              <a:t>Table</a:t>
            </a:r>
            <a:r>
              <a:rPr lang="pt-PT" sz="1200" dirty="0"/>
              <a:t> 2. </a:t>
            </a:r>
            <a:r>
              <a:rPr lang="pt-PT" sz="1200" dirty="0" err="1"/>
              <a:t>Evaluation</a:t>
            </a:r>
            <a:r>
              <a:rPr lang="pt-PT" sz="1200" dirty="0"/>
              <a:t> </a:t>
            </a:r>
            <a:r>
              <a:rPr lang="pt-PT" sz="1200" dirty="0" err="1"/>
              <a:t>parameters</a:t>
            </a:r>
            <a:r>
              <a:rPr lang="pt-PT" sz="1200" dirty="0"/>
              <a:t> </a:t>
            </a:r>
            <a:r>
              <a:rPr lang="pt-PT" sz="1200" dirty="0" err="1"/>
              <a:t>and</a:t>
            </a:r>
            <a:r>
              <a:rPr lang="pt-PT" sz="1200" dirty="0"/>
              <a:t> </a:t>
            </a:r>
            <a:r>
              <a:rPr lang="pt-PT" sz="1200" dirty="0" err="1"/>
              <a:t>corresponding</a:t>
            </a:r>
            <a:r>
              <a:rPr lang="pt-PT" sz="1200" dirty="0"/>
              <a:t> </a:t>
            </a:r>
            <a:r>
              <a:rPr lang="pt-PT" sz="1200" dirty="0" err="1"/>
              <a:t>questions</a:t>
            </a:r>
            <a:endParaRPr lang="pt-PT" sz="1200" dirty="0"/>
          </a:p>
        </p:txBody>
      </p:sp>
      <p:pic>
        <p:nvPicPr>
          <p:cNvPr id="2" name="Imagem 1" descr="Uma imagem com texto, captura de ecrã, Tipo de letra, número&#10;&#10;Os conteúdos gerados por IA poderão estar incorretos.">
            <a:extLst>
              <a:ext uri="{FF2B5EF4-FFF2-40B4-BE49-F238E27FC236}">
                <a16:creationId xmlns:a16="http://schemas.microsoft.com/office/drawing/2014/main" id="{899F1CB1-2673-06F0-5177-FBC7EF22BB22}"/>
              </a:ext>
            </a:extLst>
          </p:cNvPr>
          <p:cNvPicPr>
            <a:picLocks noChangeAspect="1"/>
          </p:cNvPicPr>
          <p:nvPr/>
        </p:nvPicPr>
        <p:blipFill>
          <a:blip r:embed="rId3">
            <a:clrChange>
              <a:clrFrom>
                <a:srgbClr val="FFFFFF"/>
              </a:clrFrom>
              <a:clrTo>
                <a:srgbClr val="FFFFFF">
                  <a:alpha val="0"/>
                </a:srgbClr>
              </a:clrTo>
            </a:clrChange>
          </a:blip>
          <a:srcRect t="1814"/>
          <a:stretch/>
        </p:blipFill>
        <p:spPr>
          <a:xfrm>
            <a:off x="342900" y="1040140"/>
            <a:ext cx="6872149" cy="3807258"/>
          </a:xfrm>
          <a:prstGeom prst="rect">
            <a:avLst/>
          </a:prstGeom>
          <a:solidFill>
            <a:schemeClr val="bg1"/>
          </a:solidFill>
          <a:ln>
            <a:noFill/>
          </a:ln>
        </p:spPr>
      </p:pic>
      <p:sp>
        <p:nvSpPr>
          <p:cNvPr id="3" name="Google Shape;6612;p58">
            <a:extLst>
              <a:ext uri="{FF2B5EF4-FFF2-40B4-BE49-F238E27FC236}">
                <a16:creationId xmlns:a16="http://schemas.microsoft.com/office/drawing/2014/main" id="{EF8CEBF8-C3FC-1A9A-EA88-55A1AE6B0E19}"/>
              </a:ext>
            </a:extLst>
          </p:cNvPr>
          <p:cNvSpPr/>
          <p:nvPr/>
        </p:nvSpPr>
        <p:spPr>
          <a:xfrm>
            <a:off x="8413607" y="564534"/>
            <a:ext cx="514262" cy="475605"/>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001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127A0-7460-4694-A87D-257B3E29CC47}"/>
            </a:ext>
          </a:extLst>
        </p:cNvPr>
        <p:cNvGrpSpPr/>
        <p:nvPr/>
      </p:nvGrpSpPr>
      <p:grpSpPr>
        <a:xfrm>
          <a:off x="0" y="0"/>
          <a:ext cx="0" cy="0"/>
          <a:chOff x="0" y="0"/>
          <a:chExt cx="0" cy="0"/>
        </a:xfrm>
      </p:grpSpPr>
      <p:sp>
        <p:nvSpPr>
          <p:cNvPr id="9" name="Título 1">
            <a:extLst>
              <a:ext uri="{FF2B5EF4-FFF2-40B4-BE49-F238E27FC236}">
                <a16:creationId xmlns:a16="http://schemas.microsoft.com/office/drawing/2014/main" id="{B85DF30B-EABF-374A-5E38-F780BC33C1DD}"/>
              </a:ext>
            </a:extLst>
          </p:cNvPr>
          <p:cNvSpPr txBox="1">
            <a:spLocks/>
          </p:cNvSpPr>
          <p:nvPr/>
        </p:nvSpPr>
        <p:spPr>
          <a:xfrm>
            <a:off x="3291772" y="629150"/>
            <a:ext cx="1785053" cy="471367"/>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lnSpc>
                <a:spcPct val="150000"/>
              </a:lnSpc>
            </a:pPr>
            <a:r>
              <a:rPr lang="pt-PT" sz="1600" dirty="0" err="1"/>
              <a:t>By</a:t>
            </a:r>
            <a:r>
              <a:rPr lang="pt-PT" sz="1600" dirty="0"/>
              <a:t> LLM</a:t>
            </a:r>
          </a:p>
        </p:txBody>
      </p:sp>
      <p:sp>
        <p:nvSpPr>
          <p:cNvPr id="16" name="Título 1">
            <a:extLst>
              <a:ext uri="{FF2B5EF4-FFF2-40B4-BE49-F238E27FC236}">
                <a16:creationId xmlns:a16="http://schemas.microsoft.com/office/drawing/2014/main" id="{F6510164-20A9-EDA9-D61D-29B222E7C4F6}"/>
              </a:ext>
            </a:extLst>
          </p:cNvPr>
          <p:cNvSpPr>
            <a:spLocks noGrp="1"/>
          </p:cNvSpPr>
          <p:nvPr>
            <p:ph type="title"/>
          </p:nvPr>
        </p:nvSpPr>
        <p:spPr>
          <a:xfrm>
            <a:off x="196616" y="157784"/>
            <a:ext cx="8672255" cy="942733"/>
          </a:xfrm>
        </p:spPr>
        <p:txBody>
          <a:bodyPr/>
          <a:lstStyle/>
          <a:p>
            <a:pPr>
              <a:lnSpc>
                <a:spcPct val="150000"/>
              </a:lnSpc>
            </a:pPr>
            <a:r>
              <a:rPr lang="pt-PT" sz="1800" dirty="0"/>
              <a:t>2.1. </a:t>
            </a:r>
            <a:r>
              <a:rPr lang="pt-PT" sz="1800" dirty="0" err="1"/>
              <a:t>Developing</a:t>
            </a:r>
            <a:r>
              <a:rPr lang="pt-PT" sz="1800" dirty="0"/>
              <a:t> temporal </a:t>
            </a:r>
            <a:r>
              <a:rPr lang="pt-PT" sz="1800" dirty="0" err="1"/>
              <a:t>annotation</a:t>
            </a:r>
            <a:r>
              <a:rPr lang="pt-PT" sz="1800" dirty="0"/>
              <a:t> </a:t>
            </a:r>
            <a:r>
              <a:rPr lang="pt-PT" sz="1800" dirty="0" err="1"/>
              <a:t>schemes</a:t>
            </a:r>
            <a:r>
              <a:rPr lang="pt-PT" sz="1800" dirty="0"/>
              <a:t> </a:t>
            </a:r>
            <a:r>
              <a:rPr lang="pt-PT" sz="1800" dirty="0" err="1"/>
              <a:t>and</a:t>
            </a:r>
            <a:r>
              <a:rPr lang="pt-PT" sz="1800" dirty="0"/>
              <a:t> </a:t>
            </a:r>
            <a:r>
              <a:rPr lang="pt-PT" sz="1800" dirty="0" err="1"/>
              <a:t>guidelines</a:t>
            </a:r>
            <a:r>
              <a:rPr lang="pt-PT" sz="1800" dirty="0"/>
              <a:t> for </a:t>
            </a:r>
            <a:r>
              <a:rPr lang="pt-PT" sz="1800" dirty="0" err="1"/>
              <a:t>clinical</a:t>
            </a:r>
            <a:r>
              <a:rPr lang="pt-PT" sz="1800" dirty="0"/>
              <a:t> </a:t>
            </a:r>
            <a:r>
              <a:rPr lang="pt-PT" sz="1800" dirty="0" err="1"/>
              <a:t>narratives</a:t>
            </a:r>
            <a:endParaRPr lang="pt-PT" sz="2400" dirty="0"/>
          </a:p>
        </p:txBody>
      </p:sp>
      <p:sp>
        <p:nvSpPr>
          <p:cNvPr id="4" name="CaixaDeTexto 3">
            <a:extLst>
              <a:ext uri="{FF2B5EF4-FFF2-40B4-BE49-F238E27FC236}">
                <a16:creationId xmlns:a16="http://schemas.microsoft.com/office/drawing/2014/main" id="{7E0F216B-5959-923D-DCA2-69EE96D14804}"/>
              </a:ext>
            </a:extLst>
          </p:cNvPr>
          <p:cNvSpPr txBox="1"/>
          <p:nvPr/>
        </p:nvSpPr>
        <p:spPr>
          <a:xfrm>
            <a:off x="196616" y="4819650"/>
            <a:ext cx="8710598" cy="246221"/>
          </a:xfrm>
          <a:prstGeom prst="rect">
            <a:avLst/>
          </a:prstGeom>
          <a:noFill/>
        </p:spPr>
        <p:txBody>
          <a:bodyPr wrap="square" rtlCol="0">
            <a:spAutoFit/>
          </a:bodyPr>
          <a:lstStyle/>
          <a:p>
            <a:pPr algn="just"/>
            <a:r>
              <a:rPr lang="pt-PT" sz="1000" dirty="0" err="1"/>
              <a:t>Table</a:t>
            </a:r>
            <a:r>
              <a:rPr lang="pt-PT" sz="1000" dirty="0"/>
              <a:t> 1. </a:t>
            </a:r>
            <a:r>
              <a:rPr lang="pt-PT" sz="1000" dirty="0" err="1"/>
              <a:t>Means</a:t>
            </a:r>
            <a:r>
              <a:rPr lang="pt-PT" sz="1000" dirty="0"/>
              <a:t> </a:t>
            </a:r>
            <a:r>
              <a:rPr lang="pt-PT" sz="1000" dirty="0" err="1"/>
              <a:t>and</a:t>
            </a:r>
            <a:r>
              <a:rPr lang="pt-PT" sz="1000" dirty="0"/>
              <a:t> standard </a:t>
            </a:r>
            <a:r>
              <a:rPr lang="pt-PT" sz="1000" dirty="0" err="1"/>
              <a:t>deviations</a:t>
            </a:r>
            <a:r>
              <a:rPr lang="pt-PT" sz="1000" dirty="0"/>
              <a:t> </a:t>
            </a:r>
            <a:r>
              <a:rPr lang="pt-PT" sz="1000" dirty="0" err="1"/>
              <a:t>of</a:t>
            </a:r>
            <a:r>
              <a:rPr lang="pt-PT" sz="1000" dirty="0"/>
              <a:t> </a:t>
            </a:r>
            <a:r>
              <a:rPr lang="pt-PT" sz="1000" dirty="0" err="1"/>
              <a:t>the</a:t>
            </a:r>
            <a:r>
              <a:rPr lang="pt-PT" sz="1000" dirty="0"/>
              <a:t> </a:t>
            </a:r>
            <a:r>
              <a:rPr lang="pt-PT" sz="1000" dirty="0" err="1"/>
              <a:t>results</a:t>
            </a:r>
            <a:r>
              <a:rPr lang="pt-PT" sz="1000" dirty="0"/>
              <a:t> </a:t>
            </a:r>
            <a:r>
              <a:rPr lang="pt-PT" sz="1000" dirty="0" err="1"/>
              <a:t>obtained</a:t>
            </a:r>
            <a:r>
              <a:rPr lang="pt-PT" sz="1000" dirty="0"/>
              <a:t> </a:t>
            </a:r>
            <a:r>
              <a:rPr lang="pt-PT" sz="1000" dirty="0" err="1"/>
              <a:t>from</a:t>
            </a:r>
            <a:r>
              <a:rPr lang="pt-PT" sz="1000" dirty="0"/>
              <a:t> </a:t>
            </a:r>
            <a:r>
              <a:rPr lang="pt-PT" sz="1000" dirty="0" err="1"/>
              <a:t>evaluating</a:t>
            </a:r>
            <a:r>
              <a:rPr lang="pt-PT" sz="1000" dirty="0"/>
              <a:t> </a:t>
            </a:r>
            <a:r>
              <a:rPr lang="pt-PT" sz="1000" dirty="0" err="1"/>
              <a:t>each</a:t>
            </a:r>
            <a:r>
              <a:rPr lang="pt-PT" sz="1000" dirty="0"/>
              <a:t> </a:t>
            </a:r>
            <a:r>
              <a:rPr lang="pt-PT" sz="1000" dirty="0" err="1"/>
              <a:t>Prompt’s</a:t>
            </a:r>
            <a:r>
              <a:rPr lang="pt-PT" sz="1000" dirty="0"/>
              <a:t> output </a:t>
            </a:r>
            <a:r>
              <a:rPr lang="pt-PT" sz="1000" dirty="0" err="1"/>
              <a:t>using</a:t>
            </a:r>
            <a:r>
              <a:rPr lang="pt-PT" sz="1000" dirty="0"/>
              <a:t> </a:t>
            </a:r>
            <a:r>
              <a:rPr lang="pt-PT" sz="1000" dirty="0" err="1"/>
              <a:t>Likert-scales</a:t>
            </a:r>
            <a:r>
              <a:rPr lang="pt-PT" sz="1000" dirty="0"/>
              <a:t>.</a:t>
            </a:r>
          </a:p>
        </p:txBody>
      </p:sp>
      <p:graphicFrame>
        <p:nvGraphicFramePr>
          <p:cNvPr id="5" name="Tabela 4">
            <a:extLst>
              <a:ext uri="{FF2B5EF4-FFF2-40B4-BE49-F238E27FC236}">
                <a16:creationId xmlns:a16="http://schemas.microsoft.com/office/drawing/2014/main" id="{4CE549E7-D52F-C803-6438-7EB8244A2B30}"/>
              </a:ext>
            </a:extLst>
          </p:cNvPr>
          <p:cNvGraphicFramePr>
            <a:graphicFrameLocks noGrp="1"/>
          </p:cNvGraphicFramePr>
          <p:nvPr>
            <p:extLst>
              <p:ext uri="{D42A27DB-BD31-4B8C-83A1-F6EECF244321}">
                <p14:modId xmlns:p14="http://schemas.microsoft.com/office/powerpoint/2010/main" val="43649904"/>
              </p:ext>
            </p:extLst>
          </p:nvPr>
        </p:nvGraphicFramePr>
        <p:xfrm>
          <a:off x="300133" y="1249253"/>
          <a:ext cx="8465220" cy="3570397"/>
        </p:xfrm>
        <a:graphic>
          <a:graphicData uri="http://schemas.openxmlformats.org/drawingml/2006/table">
            <a:tbl>
              <a:tblPr firstRow="1" bandRow="1">
                <a:tableStyleId>{3C2FFA5D-87B4-456A-9821-1D502468CF0F}</a:tableStyleId>
              </a:tblPr>
              <a:tblGrid>
                <a:gridCol w="1209317">
                  <a:extLst>
                    <a:ext uri="{9D8B030D-6E8A-4147-A177-3AD203B41FA5}">
                      <a16:colId xmlns:a16="http://schemas.microsoft.com/office/drawing/2014/main" val="1131872373"/>
                    </a:ext>
                  </a:extLst>
                </a:gridCol>
                <a:gridCol w="6191608">
                  <a:extLst>
                    <a:ext uri="{9D8B030D-6E8A-4147-A177-3AD203B41FA5}">
                      <a16:colId xmlns:a16="http://schemas.microsoft.com/office/drawing/2014/main" val="268243320"/>
                    </a:ext>
                  </a:extLst>
                </a:gridCol>
                <a:gridCol w="581025">
                  <a:extLst>
                    <a:ext uri="{9D8B030D-6E8A-4147-A177-3AD203B41FA5}">
                      <a16:colId xmlns:a16="http://schemas.microsoft.com/office/drawing/2014/main" val="1326890401"/>
                    </a:ext>
                  </a:extLst>
                </a:gridCol>
                <a:gridCol w="483270">
                  <a:extLst>
                    <a:ext uri="{9D8B030D-6E8A-4147-A177-3AD203B41FA5}">
                      <a16:colId xmlns:a16="http://schemas.microsoft.com/office/drawing/2014/main" val="573878098"/>
                    </a:ext>
                  </a:extLst>
                </a:gridCol>
              </a:tblGrid>
              <a:tr h="372196">
                <a:tc rowSpan="2">
                  <a:txBody>
                    <a:bodyPr/>
                    <a:lstStyle/>
                    <a:p>
                      <a:pPr algn="ctr"/>
                      <a:r>
                        <a:rPr lang="en-US" sz="1200" b="1" dirty="0">
                          <a:solidFill>
                            <a:schemeClr val="tx1"/>
                          </a:solidFill>
                        </a:rPr>
                        <a:t>Prompt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lang="en-US" sz="1200" b="1" dirty="0">
                          <a:solidFill>
                            <a:schemeClr val="tx1"/>
                          </a:solidFill>
                        </a:rPr>
                        <a:t>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200" dirty="0">
                          <a:solidFill>
                            <a:schemeClr val="tx1"/>
                          </a:solidFill>
                        </a:rPr>
                        <a:t>Evaluation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extLst>
                  <a:ext uri="{0D108BD9-81ED-4DB2-BD59-A6C34878D82A}">
                    <a16:rowId xmlns:a16="http://schemas.microsoft.com/office/drawing/2014/main" val="2768979961"/>
                  </a:ext>
                </a:extLst>
              </a:tr>
              <a:tr h="0">
                <a:tc vMerge="1">
                  <a:txBody>
                    <a:bodyPr/>
                    <a:lstStyle/>
                    <a:p>
                      <a:endParaRPr lang="en-US" sz="1200" dirty="0"/>
                    </a:p>
                  </a:txBody>
                  <a:tcPr/>
                </a:tc>
                <a:tc vMerge="1">
                  <a:txBody>
                    <a:bodyPr/>
                    <a:lstStyle/>
                    <a:p>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200" dirty="0"/>
                        <a:t>x̄</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l-GR" sz="1200" dirty="0"/>
                        <a:t>σ</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825188"/>
                  </a:ext>
                </a:extLst>
              </a:tr>
              <a:tr h="4857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PT" sz="1200" b="0" u="none" strike="noStrike" cap="none" dirty="0" err="1">
                          <a:solidFill>
                            <a:srgbClr val="000000"/>
                          </a:solidFill>
                          <a:effectLst/>
                          <a:sym typeface="Arial"/>
                        </a:rPr>
                        <a:t>Prompt</a:t>
                      </a:r>
                      <a:r>
                        <a:rPr lang="pt-PT" sz="1200" b="0" u="none" strike="noStrike" cap="none" dirty="0">
                          <a:solidFill>
                            <a:srgbClr val="000000"/>
                          </a:solidFill>
                          <a:effectLst/>
                          <a:sym typeface="Arial"/>
                        </a:rPr>
                        <a:t> 1</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PT" sz="1200" b="0" u="none" strike="noStrike" cap="none" dirty="0" err="1">
                          <a:solidFill>
                            <a:srgbClr val="000000"/>
                          </a:solidFill>
                          <a:effectLst/>
                          <a:sym typeface="Arial"/>
                        </a:rPr>
                        <a:t>Development</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of</a:t>
                      </a:r>
                      <a:r>
                        <a:rPr lang="pt-PT" sz="1200" b="0" u="none" strike="noStrike" cap="none" dirty="0">
                          <a:solidFill>
                            <a:srgbClr val="000000"/>
                          </a:solidFill>
                          <a:effectLst/>
                          <a:sym typeface="Arial"/>
                        </a:rPr>
                        <a:t> a temporal </a:t>
                      </a:r>
                      <a:r>
                        <a:rPr lang="pt-PT" sz="1200" b="0" u="none" strike="noStrike" cap="none" dirty="0" err="1">
                          <a:solidFill>
                            <a:srgbClr val="000000"/>
                          </a:solidFill>
                          <a:effectLst/>
                          <a:sym typeface="Arial"/>
                        </a:rPr>
                        <a:t>annotation</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scheme</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capturing</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morphosyntactic</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grammatical</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and</a:t>
                      </a:r>
                      <a:r>
                        <a:rPr lang="pt-PT" sz="1200" b="0" u="none" strike="noStrike" cap="none" dirty="0">
                          <a:solidFill>
                            <a:srgbClr val="000000"/>
                          </a:solidFill>
                          <a:effectLst/>
                          <a:sym typeface="Arial"/>
                        </a:rPr>
                        <a:t> medical </a:t>
                      </a:r>
                      <a:r>
                        <a:rPr lang="pt-PT" sz="1200" b="0" u="none" strike="noStrike" cap="none" dirty="0" err="1">
                          <a:solidFill>
                            <a:srgbClr val="000000"/>
                          </a:solidFill>
                          <a:effectLst/>
                          <a:sym typeface="Arial"/>
                        </a:rPr>
                        <a:t>domain-specific</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information</a:t>
                      </a:r>
                      <a:r>
                        <a:rPr lang="pt-PT" sz="1200" b="0" u="none" strike="noStrike" cap="none" dirty="0">
                          <a:solidFill>
                            <a:srgbClr val="000000"/>
                          </a:solidFill>
                          <a:effectLst/>
                          <a:sym typeface="Arial"/>
                        </a:rPr>
                        <a:t>. </a:t>
                      </a:r>
                      <a:endParaRPr lang="pt-PT" sz="1200" b="0" i="0" u="none" strike="noStrike" cap="none" dirty="0">
                        <a:solidFill>
                          <a:srgbClr val="000000"/>
                        </a:solidFill>
                        <a:effectLst/>
                        <a:latin typeface="Arial"/>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200" b="0" u="none" strike="noStrike" cap="none" dirty="0">
                          <a:solidFill>
                            <a:srgbClr val="000000"/>
                          </a:solidFill>
                          <a:effectLst/>
                          <a:sym typeface="Arial"/>
                        </a:rPr>
                        <a:t>2.1</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200" b="0" u="none" strike="noStrike" cap="none" dirty="0">
                          <a:solidFill>
                            <a:srgbClr val="000000"/>
                          </a:solidFill>
                          <a:effectLst/>
                          <a:sym typeface="Arial"/>
                        </a:rPr>
                        <a:t>0.74</a:t>
                      </a:r>
                    </a:p>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8051849"/>
                  </a:ext>
                </a:extLst>
              </a:tr>
              <a:tr h="50712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PT" sz="1200" b="0" u="none" strike="noStrike" cap="none" dirty="0" err="1">
                          <a:solidFill>
                            <a:srgbClr val="000000"/>
                          </a:solidFill>
                          <a:effectLst/>
                          <a:sym typeface="Arial"/>
                        </a:rPr>
                        <a:t>Prompt</a:t>
                      </a:r>
                      <a:r>
                        <a:rPr lang="pt-PT" sz="1200" b="0" u="none" strike="noStrike" cap="none" dirty="0">
                          <a:solidFill>
                            <a:srgbClr val="000000"/>
                          </a:solidFill>
                          <a:effectLst/>
                          <a:sym typeface="Arial"/>
                        </a:rPr>
                        <a:t> 2A</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PT" sz="1200" b="0" u="none" strike="noStrike" cap="none" dirty="0" err="1">
                          <a:solidFill>
                            <a:srgbClr val="000000"/>
                          </a:solidFill>
                          <a:effectLst/>
                          <a:sym typeface="Arial"/>
                        </a:rPr>
                        <a:t>Same</a:t>
                      </a:r>
                      <a:r>
                        <a:rPr lang="pt-PT" sz="1200" b="0" u="none" strike="noStrike" cap="none" dirty="0">
                          <a:solidFill>
                            <a:srgbClr val="000000"/>
                          </a:solidFill>
                          <a:effectLst/>
                          <a:sym typeface="Arial"/>
                        </a:rPr>
                        <a:t> as </a:t>
                      </a:r>
                      <a:r>
                        <a:rPr lang="pt-PT" sz="1200" b="0" u="none" strike="noStrike" cap="none" dirty="0" err="1">
                          <a:solidFill>
                            <a:srgbClr val="000000"/>
                          </a:solidFill>
                          <a:effectLst/>
                          <a:sym typeface="Arial"/>
                        </a:rPr>
                        <a:t>Prompt</a:t>
                      </a:r>
                      <a:r>
                        <a:rPr lang="pt-PT" sz="1200" b="0" u="none" strike="noStrike" cap="none" dirty="0">
                          <a:solidFill>
                            <a:srgbClr val="000000"/>
                          </a:solidFill>
                          <a:effectLst/>
                          <a:sym typeface="Arial"/>
                        </a:rPr>
                        <a:t> 1,</a:t>
                      </a:r>
                    </a:p>
                    <a:p>
                      <a:r>
                        <a:rPr lang="pt-PT" sz="1200" b="0" u="none" strike="noStrike" cap="none" dirty="0">
                          <a:solidFill>
                            <a:srgbClr val="000000"/>
                          </a:solidFill>
                          <a:effectLst/>
                          <a:sym typeface="Arial"/>
                        </a:rPr>
                        <a:t>+ T2S </a:t>
                      </a:r>
                      <a:r>
                        <a:rPr lang="pt-PT" sz="1200" b="0" u="none" strike="noStrike" cap="none" dirty="0" err="1">
                          <a:solidFill>
                            <a:srgbClr val="000000"/>
                          </a:solidFill>
                          <a:effectLst/>
                          <a:sym typeface="Arial"/>
                        </a:rPr>
                        <a:t>guidelines</a:t>
                      </a:r>
                      <a:r>
                        <a:rPr lang="pt-PT" sz="1200" b="0" u="none" strike="noStrike" cap="none" dirty="0">
                          <a:solidFill>
                            <a:srgbClr val="000000"/>
                          </a:solidFill>
                          <a:effectLst/>
                          <a:sym typeface="Arial"/>
                        </a:rPr>
                        <a:t> + </a:t>
                      </a:r>
                      <a:r>
                        <a:rPr lang="pt-PT" sz="1200" b="0" u="none" strike="noStrike" cap="none" dirty="0" err="1">
                          <a:solidFill>
                            <a:srgbClr val="000000"/>
                          </a:solidFill>
                          <a:effectLst/>
                          <a:sym typeface="Arial"/>
                        </a:rPr>
                        <a:t>instructions</a:t>
                      </a:r>
                      <a:r>
                        <a:rPr lang="pt-PT" sz="1200" b="0" u="none" strike="noStrike" cap="none" dirty="0">
                          <a:solidFill>
                            <a:srgbClr val="000000"/>
                          </a:solidFill>
                          <a:effectLst/>
                          <a:sym typeface="Arial"/>
                        </a:rPr>
                        <a:t> to capture </a:t>
                      </a:r>
                      <a:r>
                        <a:rPr lang="pt-PT" sz="1200" b="0" u="none" strike="noStrike" cap="none" dirty="0" err="1">
                          <a:solidFill>
                            <a:srgbClr val="000000"/>
                          </a:solidFill>
                          <a:effectLst/>
                          <a:sym typeface="Arial"/>
                        </a:rPr>
                        <a:t>morphosyntactic</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and</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grammatical</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information</a:t>
                      </a:r>
                      <a:r>
                        <a:rPr lang="pt-PT" sz="1200" b="0" u="none" strike="noStrike" cap="none" dirty="0">
                          <a:solidFill>
                            <a:srgbClr val="000000"/>
                          </a:solidFill>
                          <a:effectLst/>
                          <a:sym typeface="Arial"/>
                        </a:rPr>
                        <a:t>. </a:t>
                      </a:r>
                      <a:endParaRPr lang="pt-PT" sz="1200" b="0" i="0" u="none" strike="noStrike" cap="none" dirty="0">
                        <a:solidFill>
                          <a:srgbClr val="000000"/>
                        </a:solidFill>
                        <a:effectLst/>
                        <a:latin typeface="Arial"/>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200" b="0" u="none" strike="noStrike" cap="none" dirty="0">
                          <a:solidFill>
                            <a:srgbClr val="000000"/>
                          </a:solidFill>
                          <a:effectLst/>
                          <a:sym typeface="Arial"/>
                        </a:rPr>
                        <a:t>2.7</a:t>
                      </a:r>
                    </a:p>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6028212"/>
                  </a:ext>
                </a:extLst>
              </a:tr>
              <a:tr h="6090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PT" sz="1200" b="0" u="none" strike="noStrike" cap="none" dirty="0" err="1">
                          <a:solidFill>
                            <a:srgbClr val="000000"/>
                          </a:solidFill>
                          <a:effectLst/>
                          <a:sym typeface="Arial"/>
                        </a:rPr>
                        <a:t>Prompt</a:t>
                      </a:r>
                      <a:r>
                        <a:rPr lang="pt-PT" sz="1200" b="0" u="none" strike="noStrike" cap="none" dirty="0">
                          <a:solidFill>
                            <a:srgbClr val="000000"/>
                          </a:solidFill>
                          <a:effectLst/>
                          <a:sym typeface="Arial"/>
                        </a:rPr>
                        <a:t> 2B</a:t>
                      </a:r>
                    </a:p>
                    <a:p>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PT" sz="1200" b="0" u="none" strike="noStrike" cap="none" dirty="0" err="1">
                          <a:solidFill>
                            <a:srgbClr val="000000"/>
                          </a:solidFill>
                          <a:effectLst/>
                          <a:sym typeface="Arial"/>
                        </a:rPr>
                        <a:t>Same</a:t>
                      </a:r>
                      <a:r>
                        <a:rPr lang="pt-PT" sz="1200" b="0" u="none" strike="noStrike" cap="none" dirty="0">
                          <a:solidFill>
                            <a:srgbClr val="000000"/>
                          </a:solidFill>
                          <a:effectLst/>
                          <a:sym typeface="Arial"/>
                        </a:rPr>
                        <a:t> as </a:t>
                      </a:r>
                      <a:r>
                        <a:rPr lang="pt-PT" sz="1200" b="0" u="none" strike="noStrike" cap="none" dirty="0" err="1">
                          <a:solidFill>
                            <a:srgbClr val="000000"/>
                          </a:solidFill>
                          <a:effectLst/>
                          <a:sym typeface="Arial"/>
                        </a:rPr>
                        <a:t>Prompt</a:t>
                      </a:r>
                      <a:r>
                        <a:rPr lang="pt-PT" sz="1200" b="0" u="none" strike="noStrike" cap="none" dirty="0">
                          <a:solidFill>
                            <a:srgbClr val="000000"/>
                          </a:solidFill>
                          <a:effectLst/>
                          <a:sym typeface="Arial"/>
                        </a:rPr>
                        <a:t> 2A</a:t>
                      </a:r>
                    </a:p>
                    <a:p>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request</a:t>
                      </a:r>
                      <a:r>
                        <a:rPr lang="pt-PT" sz="1200" b="0" u="none" strike="noStrike" cap="none" dirty="0">
                          <a:solidFill>
                            <a:srgbClr val="000000"/>
                          </a:solidFill>
                          <a:effectLst/>
                          <a:sym typeface="Arial"/>
                        </a:rPr>
                        <a:t> to </a:t>
                      </a:r>
                      <a:r>
                        <a:rPr lang="pt-PT" sz="1200" b="0" u="none" strike="noStrike" cap="none" dirty="0" err="1">
                          <a:solidFill>
                            <a:srgbClr val="000000"/>
                          </a:solidFill>
                          <a:effectLst/>
                          <a:sym typeface="Arial"/>
                        </a:rPr>
                        <a:t>include</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tags</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specific</a:t>
                      </a:r>
                      <a:r>
                        <a:rPr lang="pt-PT" sz="1200" b="0" u="none" strike="noStrike" cap="none" dirty="0">
                          <a:solidFill>
                            <a:srgbClr val="000000"/>
                          </a:solidFill>
                          <a:effectLst/>
                          <a:sym typeface="Arial"/>
                        </a:rPr>
                        <a:t> to </a:t>
                      </a:r>
                      <a:r>
                        <a:rPr lang="pt-PT" sz="1200" b="0" u="none" strike="noStrike" cap="none" dirty="0" err="1">
                          <a:solidFill>
                            <a:srgbClr val="000000"/>
                          </a:solidFill>
                          <a:effectLst/>
                          <a:sym typeface="Arial"/>
                        </a:rPr>
                        <a:t>the</a:t>
                      </a:r>
                      <a:r>
                        <a:rPr lang="pt-PT" sz="1200" b="0" u="none" strike="noStrike" cap="none" dirty="0">
                          <a:solidFill>
                            <a:srgbClr val="000000"/>
                          </a:solidFill>
                          <a:effectLst/>
                          <a:sym typeface="Arial"/>
                        </a:rPr>
                        <a:t> medical </a:t>
                      </a:r>
                      <a:r>
                        <a:rPr lang="pt-PT" sz="1200" b="0" u="none" strike="noStrike" cap="none" dirty="0" err="1">
                          <a:solidFill>
                            <a:srgbClr val="000000"/>
                          </a:solidFill>
                          <a:effectLst/>
                          <a:sym typeface="Arial"/>
                        </a:rPr>
                        <a:t>domain</a:t>
                      </a:r>
                      <a:r>
                        <a:rPr lang="pt-PT" sz="1200" b="0" u="none" strike="noStrike" cap="none" dirty="0">
                          <a:solidFill>
                            <a:srgbClr val="000000"/>
                          </a:solidFill>
                          <a:effectLst/>
                          <a:sym typeface="Arial"/>
                        </a:rPr>
                        <a:t>. </a:t>
                      </a:r>
                      <a:endParaRPr lang="pt-PT" sz="1200" b="0" i="0" u="none" strike="noStrike" cap="none" dirty="0">
                        <a:solidFill>
                          <a:srgbClr val="000000"/>
                        </a:solidFill>
                        <a:effectLst/>
                        <a:latin typeface="Arial"/>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7833190"/>
                  </a:ext>
                </a:extLst>
              </a:tr>
              <a:tr h="538850">
                <a:tc>
                  <a:txBody>
                    <a:bodyPr/>
                    <a:lstStyle/>
                    <a:p>
                      <a:r>
                        <a:rPr lang="en-US" sz="1200" dirty="0"/>
                        <a:t>Prompt 3A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t-PT" sz="1200" b="0" u="none" strike="noStrike" cap="none" dirty="0" err="1">
                          <a:solidFill>
                            <a:srgbClr val="000000"/>
                          </a:solidFill>
                          <a:effectLst/>
                          <a:sym typeface="Arial"/>
                        </a:rPr>
                        <a:t>Same</a:t>
                      </a:r>
                      <a:r>
                        <a:rPr lang="pt-PT" sz="1200" b="0" u="none" strike="noStrike" cap="none" dirty="0">
                          <a:solidFill>
                            <a:srgbClr val="000000"/>
                          </a:solidFill>
                          <a:effectLst/>
                          <a:sym typeface="Arial"/>
                        </a:rPr>
                        <a:t> as </a:t>
                      </a:r>
                      <a:r>
                        <a:rPr lang="pt-PT" sz="1200" b="0" u="none" strike="noStrike" cap="none" dirty="0" err="1">
                          <a:solidFill>
                            <a:srgbClr val="000000"/>
                          </a:solidFill>
                          <a:effectLst/>
                          <a:sym typeface="Arial"/>
                        </a:rPr>
                        <a:t>Prompt</a:t>
                      </a:r>
                      <a:r>
                        <a:rPr lang="pt-PT" sz="1200" b="0" u="none" strike="noStrike" cap="none" dirty="0">
                          <a:solidFill>
                            <a:srgbClr val="000000"/>
                          </a:solidFill>
                          <a:effectLst/>
                          <a:sym typeface="Arial"/>
                        </a:rPr>
                        <a:t> 2B</a:t>
                      </a:r>
                    </a:p>
                    <a:p>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inclusion</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of</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synthetic</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reports</a:t>
                      </a:r>
                      <a:r>
                        <a:rPr lang="pt-PT" sz="1200" b="0" u="none" strike="noStrike" cap="none" dirty="0">
                          <a:solidFill>
                            <a:srgbClr val="000000"/>
                          </a:solidFill>
                          <a:effectLst/>
                          <a:sym typeface="Arial"/>
                        </a:rPr>
                        <a:t> as </a:t>
                      </a:r>
                      <a:r>
                        <a:rPr lang="pt-PT" sz="1200" b="0" u="none" strike="noStrike" cap="none" dirty="0" err="1">
                          <a:solidFill>
                            <a:srgbClr val="000000"/>
                          </a:solidFill>
                          <a:effectLst/>
                          <a:sym typeface="Arial"/>
                        </a:rPr>
                        <a:t>examples</a:t>
                      </a:r>
                      <a:r>
                        <a:rPr lang="pt-PT" sz="1200" b="0" u="none" strike="noStrike" cap="none" dirty="0">
                          <a:solidFill>
                            <a:srgbClr val="000000"/>
                          </a:solidFill>
                          <a:effectLst/>
                          <a:sym typeface="Arial"/>
                        </a:rPr>
                        <a:t>. </a:t>
                      </a:r>
                      <a:endParaRPr lang="pt-PT" sz="1200" b="0" i="0" u="none" strike="noStrike" cap="none" dirty="0">
                        <a:solidFill>
                          <a:srgbClr val="000000"/>
                        </a:solidFill>
                        <a:effectLst/>
                        <a:latin typeface="Arial"/>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200" b="0" u="none" strike="noStrike" cap="none" dirty="0">
                          <a:solidFill>
                            <a:srgbClr val="000000"/>
                          </a:solidFill>
                          <a:effectLst/>
                          <a:sym typeface="Arial"/>
                        </a:rPr>
                        <a:t>2.8</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200" b="0" u="none" strike="noStrike" cap="none" dirty="0">
                          <a:solidFill>
                            <a:srgbClr val="000000"/>
                          </a:solidFill>
                          <a:effectLst/>
                          <a:sym typeface="Arial"/>
                        </a:rPr>
                        <a:t>0.84</a:t>
                      </a:r>
                    </a:p>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7950224"/>
                  </a:ext>
                </a:extLst>
              </a:tr>
              <a:tr h="78307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PT" sz="1200" b="0" u="none" strike="noStrike" cap="none" dirty="0" err="1">
                          <a:solidFill>
                            <a:srgbClr val="000000"/>
                          </a:solidFill>
                          <a:effectLst/>
                          <a:sym typeface="Arial"/>
                        </a:rPr>
                        <a:t>Prompt</a:t>
                      </a:r>
                      <a:r>
                        <a:rPr lang="pt-PT" sz="1200" b="0" u="none" strike="noStrike" cap="none" dirty="0">
                          <a:solidFill>
                            <a:srgbClr val="000000"/>
                          </a:solidFill>
                          <a:effectLst/>
                          <a:sym typeface="Arial"/>
                        </a:rPr>
                        <a:t> 3B</a:t>
                      </a:r>
                      <a:endParaRPr lang="pt-PT" sz="1200" b="0" i="0" u="none" strike="noStrike" cap="none" dirty="0">
                        <a:solidFill>
                          <a:srgbClr val="000000"/>
                        </a:solidFill>
                        <a:effectLst/>
                        <a:latin typeface="Arial"/>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pt-PT" sz="1200" b="0" u="none" strike="noStrike" cap="none" dirty="0" err="1">
                          <a:solidFill>
                            <a:srgbClr val="000000"/>
                          </a:solidFill>
                          <a:effectLst/>
                          <a:sym typeface="Arial"/>
                        </a:rPr>
                        <a:t>Same</a:t>
                      </a:r>
                      <a:r>
                        <a:rPr lang="pt-PT" sz="1200" b="0" u="none" strike="noStrike" cap="none" dirty="0">
                          <a:solidFill>
                            <a:srgbClr val="000000"/>
                          </a:solidFill>
                          <a:effectLst/>
                          <a:sym typeface="Arial"/>
                        </a:rPr>
                        <a:t> as </a:t>
                      </a:r>
                      <a:r>
                        <a:rPr lang="pt-PT" sz="1200" b="0" u="none" strike="noStrike" cap="none" dirty="0" err="1">
                          <a:solidFill>
                            <a:srgbClr val="000000"/>
                          </a:solidFill>
                          <a:effectLst/>
                          <a:sym typeface="Arial"/>
                        </a:rPr>
                        <a:t>Prompt</a:t>
                      </a:r>
                      <a:r>
                        <a:rPr lang="pt-PT" sz="1200" b="0" u="none" strike="noStrike" cap="none" dirty="0">
                          <a:solidFill>
                            <a:srgbClr val="000000"/>
                          </a:solidFill>
                          <a:effectLst/>
                          <a:sym typeface="Arial"/>
                        </a:rPr>
                        <a:t> 3A</a:t>
                      </a:r>
                    </a:p>
                    <a:p>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an</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emphasis</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on</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deriving</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examples</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from</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synthetic</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reports</a:t>
                      </a:r>
                      <a:r>
                        <a:rPr lang="pt-PT" sz="1200" b="0" u="none" strike="noStrike" cap="none" dirty="0">
                          <a:solidFill>
                            <a:srgbClr val="000000"/>
                          </a:solidFill>
                          <a:effectLst/>
                          <a:sym typeface="Arial"/>
                        </a:rPr>
                        <a:t> + </a:t>
                      </a:r>
                      <a:r>
                        <a:rPr lang="pt-PT" sz="1200" b="0" u="none" strike="noStrike" cap="none" dirty="0" err="1">
                          <a:solidFill>
                            <a:srgbClr val="000000"/>
                          </a:solidFill>
                          <a:effectLst/>
                          <a:sym typeface="Arial"/>
                        </a:rPr>
                        <a:t>providing</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detailed</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specifications</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of</a:t>
                      </a:r>
                      <a:r>
                        <a:rPr lang="pt-PT" sz="1200" b="0" u="none" strike="noStrike" cap="none" dirty="0">
                          <a:solidFill>
                            <a:srgbClr val="000000"/>
                          </a:solidFill>
                          <a:effectLst/>
                          <a:sym typeface="Arial"/>
                        </a:rPr>
                        <a:t> </a:t>
                      </a:r>
                      <a:r>
                        <a:rPr lang="pt-PT" sz="1200" b="0" u="none" strike="noStrike" cap="none" dirty="0" err="1">
                          <a:solidFill>
                            <a:srgbClr val="000000"/>
                          </a:solidFill>
                          <a:effectLst/>
                          <a:sym typeface="Arial"/>
                        </a:rPr>
                        <a:t>markables</a:t>
                      </a:r>
                      <a:endParaRPr lang="pt-PT" sz="1200" b="0" i="0" u="none" strike="noStrike" cap="none" dirty="0">
                        <a:solidFill>
                          <a:srgbClr val="000000"/>
                        </a:solidFill>
                        <a:effectLst/>
                        <a:latin typeface="Arial"/>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200" b="0" u="none" strike="noStrike" cap="none" dirty="0">
                          <a:solidFill>
                            <a:srgbClr val="000000"/>
                          </a:solidFill>
                          <a:effectLst/>
                          <a:sym typeface="Arial"/>
                        </a:rPr>
                        <a:t>3.2</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200" b="0" u="none" strike="noStrike" cap="none" dirty="0">
                          <a:solidFill>
                            <a:srgbClr val="000000"/>
                          </a:solidFill>
                          <a:effectLst/>
                          <a:sym typeface="Arial"/>
                        </a:rPr>
                        <a:t>0.63</a:t>
                      </a:r>
                    </a:p>
                    <a:p>
                      <a:pPr algn="ct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2613116"/>
                  </a:ext>
                </a:extLst>
              </a:tr>
            </a:tbl>
          </a:graphicData>
        </a:graphic>
      </p:graphicFrame>
      <p:sp>
        <p:nvSpPr>
          <p:cNvPr id="2" name="Google Shape;6612;p58">
            <a:extLst>
              <a:ext uri="{FF2B5EF4-FFF2-40B4-BE49-F238E27FC236}">
                <a16:creationId xmlns:a16="http://schemas.microsoft.com/office/drawing/2014/main" id="{C9330D72-6C4C-76A5-E536-FC614AAE6B53}"/>
              </a:ext>
            </a:extLst>
          </p:cNvPr>
          <p:cNvSpPr/>
          <p:nvPr/>
        </p:nvSpPr>
        <p:spPr>
          <a:xfrm>
            <a:off x="8405480" y="599882"/>
            <a:ext cx="463391" cy="40315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1833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C7E37-01C9-15DC-E26F-C0B19394F38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D79B682-C74A-14E8-6A26-8777B3537DF9}"/>
              </a:ext>
            </a:extLst>
          </p:cNvPr>
          <p:cNvSpPr>
            <a:spLocks noGrp="1"/>
          </p:cNvSpPr>
          <p:nvPr>
            <p:ph type="title"/>
          </p:nvPr>
        </p:nvSpPr>
        <p:spPr>
          <a:xfrm>
            <a:off x="342900" y="360084"/>
            <a:ext cx="8329355" cy="942733"/>
          </a:xfrm>
        </p:spPr>
        <p:txBody>
          <a:bodyPr/>
          <a:lstStyle/>
          <a:p>
            <a:pPr>
              <a:lnSpc>
                <a:spcPct val="150000"/>
              </a:lnSpc>
            </a:pPr>
            <a:r>
              <a:rPr lang="pt-PT" sz="2000" dirty="0"/>
              <a:t>2.2. </a:t>
            </a:r>
            <a:r>
              <a:rPr lang="pt-PT" sz="2000" dirty="0" err="1"/>
              <a:t>Evaluation</a:t>
            </a:r>
            <a:r>
              <a:rPr lang="pt-PT" sz="2000" dirty="0"/>
              <a:t> </a:t>
            </a:r>
            <a:r>
              <a:rPr lang="pt-PT" sz="2000" dirty="0" err="1"/>
              <a:t>setup</a:t>
            </a:r>
            <a:br>
              <a:rPr lang="pt-PT" sz="3600" dirty="0"/>
            </a:br>
            <a:endParaRPr lang="pt-PT" dirty="0"/>
          </a:p>
        </p:txBody>
      </p:sp>
      <p:sp>
        <p:nvSpPr>
          <p:cNvPr id="5" name="CaixaDeTexto 4">
            <a:extLst>
              <a:ext uri="{FF2B5EF4-FFF2-40B4-BE49-F238E27FC236}">
                <a16:creationId xmlns:a16="http://schemas.microsoft.com/office/drawing/2014/main" id="{42FEDFE8-34AB-D4D8-D3D9-29DE74D29BDC}"/>
              </a:ext>
            </a:extLst>
          </p:cNvPr>
          <p:cNvSpPr txBox="1"/>
          <p:nvPr/>
        </p:nvSpPr>
        <p:spPr>
          <a:xfrm>
            <a:off x="872702" y="4668000"/>
            <a:ext cx="7166398" cy="253916"/>
          </a:xfrm>
          <a:prstGeom prst="rect">
            <a:avLst/>
          </a:prstGeom>
          <a:noFill/>
        </p:spPr>
        <p:txBody>
          <a:bodyPr wrap="square" rtlCol="0">
            <a:spAutoFit/>
          </a:bodyPr>
          <a:lstStyle/>
          <a:p>
            <a:r>
              <a:rPr lang="pt-PT" sz="1050" dirty="0"/>
              <a:t>Figure 3. </a:t>
            </a:r>
            <a:r>
              <a:rPr lang="pt-PT" sz="1050" dirty="0" err="1"/>
              <a:t>Overview</a:t>
            </a:r>
            <a:r>
              <a:rPr lang="pt-PT" sz="1050" dirty="0"/>
              <a:t> </a:t>
            </a:r>
            <a:r>
              <a:rPr lang="pt-PT" sz="1050" dirty="0" err="1"/>
              <a:t>of</a:t>
            </a:r>
            <a:r>
              <a:rPr lang="pt-PT" sz="1050" dirty="0"/>
              <a:t> </a:t>
            </a:r>
            <a:r>
              <a:rPr lang="pt-PT" sz="1050" dirty="0" err="1"/>
              <a:t>the</a:t>
            </a:r>
            <a:r>
              <a:rPr lang="pt-PT" sz="1050" dirty="0"/>
              <a:t> </a:t>
            </a:r>
            <a:r>
              <a:rPr lang="pt-PT" sz="1050" dirty="0" err="1"/>
              <a:t>two</a:t>
            </a:r>
            <a:r>
              <a:rPr lang="pt-PT" sz="1050" dirty="0"/>
              <a:t> </a:t>
            </a:r>
            <a:r>
              <a:rPr lang="pt-PT" sz="1050" dirty="0" err="1"/>
              <a:t>evaluation</a:t>
            </a:r>
            <a:r>
              <a:rPr lang="pt-PT" sz="1050" dirty="0"/>
              <a:t> </a:t>
            </a:r>
            <a:r>
              <a:rPr lang="pt-PT" sz="1050" dirty="0" err="1"/>
              <a:t>approaches</a:t>
            </a:r>
            <a:r>
              <a:rPr lang="pt-PT" sz="1050" dirty="0"/>
              <a:t> </a:t>
            </a:r>
            <a:r>
              <a:rPr lang="pt-PT" sz="1050" dirty="0" err="1"/>
              <a:t>used</a:t>
            </a:r>
            <a:r>
              <a:rPr lang="pt-PT" sz="1050" dirty="0"/>
              <a:t> to </a:t>
            </a:r>
            <a:r>
              <a:rPr lang="pt-PT" sz="1050" dirty="0" err="1"/>
              <a:t>assess</a:t>
            </a:r>
            <a:r>
              <a:rPr lang="pt-PT" sz="1050" dirty="0"/>
              <a:t> </a:t>
            </a:r>
            <a:r>
              <a:rPr lang="pt-PT" sz="1050" dirty="0" err="1"/>
              <a:t>the</a:t>
            </a:r>
            <a:r>
              <a:rPr lang="pt-PT" sz="1050" dirty="0"/>
              <a:t> </a:t>
            </a:r>
            <a:r>
              <a:rPr lang="pt-PT" sz="1050" dirty="0" err="1"/>
              <a:t>efficacy</a:t>
            </a:r>
            <a:r>
              <a:rPr lang="pt-PT" sz="1050" dirty="0"/>
              <a:t> </a:t>
            </a:r>
            <a:r>
              <a:rPr lang="pt-PT" sz="1050" dirty="0" err="1"/>
              <a:t>of</a:t>
            </a:r>
            <a:r>
              <a:rPr lang="pt-PT" sz="1050" dirty="0"/>
              <a:t> </a:t>
            </a:r>
            <a:r>
              <a:rPr lang="pt-PT" sz="1050" dirty="0" err="1"/>
              <a:t>the</a:t>
            </a:r>
            <a:r>
              <a:rPr lang="pt-PT" sz="1050" dirty="0"/>
              <a:t> </a:t>
            </a:r>
            <a:r>
              <a:rPr lang="pt-PT" sz="1050" dirty="0" err="1"/>
              <a:t>two</a:t>
            </a:r>
            <a:r>
              <a:rPr lang="pt-PT" sz="1050" dirty="0"/>
              <a:t> </a:t>
            </a:r>
            <a:r>
              <a:rPr lang="pt-PT" sz="1050" dirty="0" err="1"/>
              <a:t>annotation</a:t>
            </a:r>
            <a:r>
              <a:rPr lang="pt-PT" sz="1050" dirty="0"/>
              <a:t> </a:t>
            </a:r>
            <a:r>
              <a:rPr lang="pt-PT" sz="1050" dirty="0" err="1"/>
              <a:t>schemes</a:t>
            </a:r>
            <a:endParaRPr lang="pt-PT" sz="1050" dirty="0"/>
          </a:p>
        </p:txBody>
      </p:sp>
      <p:pic>
        <p:nvPicPr>
          <p:cNvPr id="3" name="Imagem 2" descr="Uma imagem com texto, captura de ecrã, diagrama, esboço&#10;&#10;Os conteúdos gerados por IA poderão estar incorretos.">
            <a:extLst>
              <a:ext uri="{FF2B5EF4-FFF2-40B4-BE49-F238E27FC236}">
                <a16:creationId xmlns:a16="http://schemas.microsoft.com/office/drawing/2014/main" id="{19246E7E-6715-2CA8-49CC-EC0DD21BF39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88123" y="1038859"/>
            <a:ext cx="7567355" cy="3529889"/>
          </a:xfrm>
          <a:prstGeom prst="rect">
            <a:avLst/>
          </a:prstGeom>
          <a:solidFill>
            <a:schemeClr val="bg1"/>
          </a:solidFill>
          <a:ln>
            <a:noFill/>
          </a:ln>
        </p:spPr>
      </p:pic>
    </p:spTree>
    <p:extLst>
      <p:ext uri="{BB962C8B-B14F-4D97-AF65-F5344CB8AC3E}">
        <p14:creationId xmlns:p14="http://schemas.microsoft.com/office/powerpoint/2010/main" val="1098838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99FDA-B008-F78B-A506-9B6547E6003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44717B2-9F41-4D21-A5D0-49E1EE55BB30}"/>
              </a:ext>
            </a:extLst>
          </p:cNvPr>
          <p:cNvSpPr>
            <a:spLocks noGrp="1"/>
          </p:cNvSpPr>
          <p:nvPr>
            <p:ph type="title"/>
          </p:nvPr>
        </p:nvSpPr>
        <p:spPr/>
        <p:txBody>
          <a:bodyPr/>
          <a:lstStyle/>
          <a:p>
            <a:r>
              <a:rPr lang="en-US" sz="4400" dirty="0"/>
              <a:t>2.The study</a:t>
            </a:r>
          </a:p>
        </p:txBody>
      </p:sp>
      <p:sp>
        <p:nvSpPr>
          <p:cNvPr id="3" name="Subtítulo 2">
            <a:extLst>
              <a:ext uri="{FF2B5EF4-FFF2-40B4-BE49-F238E27FC236}">
                <a16:creationId xmlns:a16="http://schemas.microsoft.com/office/drawing/2014/main" id="{356A41BC-86E8-7506-7241-174EDF05660A}"/>
              </a:ext>
            </a:extLst>
          </p:cNvPr>
          <p:cNvSpPr>
            <a:spLocks noGrp="1"/>
          </p:cNvSpPr>
          <p:nvPr>
            <p:ph type="subTitle" idx="1"/>
          </p:nvPr>
        </p:nvSpPr>
        <p:spPr/>
        <p:txBody>
          <a:bodyPr/>
          <a:lstStyle/>
          <a:p>
            <a:r>
              <a:rPr lang="en-US" sz="2800" b="1" dirty="0"/>
              <a:t>Results and Discussion</a:t>
            </a:r>
          </a:p>
        </p:txBody>
      </p:sp>
      <p:sp>
        <p:nvSpPr>
          <p:cNvPr id="4" name="Google Shape;6612;p58">
            <a:extLst>
              <a:ext uri="{FF2B5EF4-FFF2-40B4-BE49-F238E27FC236}">
                <a16:creationId xmlns:a16="http://schemas.microsoft.com/office/drawing/2014/main" id="{53BF8824-9293-B5E6-831D-684DFB183E03}"/>
              </a:ext>
            </a:extLst>
          </p:cNvPr>
          <p:cNvSpPr/>
          <p:nvPr/>
        </p:nvSpPr>
        <p:spPr>
          <a:xfrm>
            <a:off x="8548730" y="3084863"/>
            <a:ext cx="463391" cy="40315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4879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CF8A9-F069-9809-0CD4-E5C91FD2700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06F795-4BFF-927C-0267-74127CEB6A64}"/>
              </a:ext>
            </a:extLst>
          </p:cNvPr>
          <p:cNvSpPr>
            <a:spLocks noGrp="1"/>
          </p:cNvSpPr>
          <p:nvPr>
            <p:ph type="title"/>
          </p:nvPr>
        </p:nvSpPr>
        <p:spPr>
          <a:xfrm>
            <a:off x="719999" y="388381"/>
            <a:ext cx="7704000" cy="572700"/>
          </a:xfrm>
        </p:spPr>
        <p:txBody>
          <a:bodyPr/>
          <a:lstStyle/>
          <a:p>
            <a:r>
              <a:rPr lang="pt-PT" sz="2000" dirty="0"/>
              <a:t>4. </a:t>
            </a:r>
            <a:r>
              <a:rPr lang="pt-PT" sz="2000" dirty="0" err="1"/>
              <a:t>Results</a:t>
            </a:r>
            <a:endParaRPr lang="pt-PT" sz="2000" dirty="0"/>
          </a:p>
        </p:txBody>
      </p:sp>
      <p:sp>
        <p:nvSpPr>
          <p:cNvPr id="3" name="Título 1">
            <a:extLst>
              <a:ext uri="{FF2B5EF4-FFF2-40B4-BE49-F238E27FC236}">
                <a16:creationId xmlns:a16="http://schemas.microsoft.com/office/drawing/2014/main" id="{8272964D-0112-535A-74B8-FA2699E70688}"/>
              </a:ext>
            </a:extLst>
          </p:cNvPr>
          <p:cNvSpPr txBox="1">
            <a:spLocks/>
          </p:cNvSpPr>
          <p:nvPr/>
        </p:nvSpPr>
        <p:spPr>
          <a:xfrm>
            <a:off x="719999" y="961081"/>
            <a:ext cx="3309835" cy="57270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lnSpc>
                <a:spcPct val="150000"/>
              </a:lnSpc>
            </a:pPr>
            <a:r>
              <a:rPr lang="pt-PT" sz="1600" dirty="0" err="1"/>
              <a:t>Human</a:t>
            </a:r>
            <a:r>
              <a:rPr lang="pt-PT" sz="1600" dirty="0"/>
              <a:t> </a:t>
            </a:r>
            <a:r>
              <a:rPr lang="pt-PT" sz="1600" dirty="0" err="1"/>
              <a:t>annotation</a:t>
            </a:r>
            <a:r>
              <a:rPr lang="pt-PT" sz="1600" dirty="0"/>
              <a:t> – IAA</a:t>
            </a:r>
          </a:p>
        </p:txBody>
      </p:sp>
      <p:graphicFrame>
        <p:nvGraphicFramePr>
          <p:cNvPr id="4" name="Tabela 3">
            <a:extLst>
              <a:ext uri="{FF2B5EF4-FFF2-40B4-BE49-F238E27FC236}">
                <a16:creationId xmlns:a16="http://schemas.microsoft.com/office/drawing/2014/main" id="{2EA4ABDE-405C-5C91-CA7D-244F254D6124}"/>
              </a:ext>
            </a:extLst>
          </p:cNvPr>
          <p:cNvGraphicFramePr>
            <a:graphicFrameLocks noGrp="1"/>
          </p:cNvGraphicFramePr>
          <p:nvPr>
            <p:extLst>
              <p:ext uri="{D42A27DB-BD31-4B8C-83A1-F6EECF244321}">
                <p14:modId xmlns:p14="http://schemas.microsoft.com/office/powerpoint/2010/main" val="3547209928"/>
              </p:ext>
            </p:extLst>
          </p:nvPr>
        </p:nvGraphicFramePr>
        <p:xfrm>
          <a:off x="719999" y="2106481"/>
          <a:ext cx="7423876" cy="1620520"/>
        </p:xfrm>
        <a:graphic>
          <a:graphicData uri="http://schemas.openxmlformats.org/drawingml/2006/table">
            <a:tbl>
              <a:tblPr firstRow="1" bandRow="1">
                <a:tableStyleId>{284E427A-3D55-4303-BF80-6455036E1DE7}</a:tableStyleId>
              </a:tblPr>
              <a:tblGrid>
                <a:gridCol w="1855969">
                  <a:extLst>
                    <a:ext uri="{9D8B030D-6E8A-4147-A177-3AD203B41FA5}">
                      <a16:colId xmlns:a16="http://schemas.microsoft.com/office/drawing/2014/main" val="3469272729"/>
                    </a:ext>
                  </a:extLst>
                </a:gridCol>
                <a:gridCol w="1855969">
                  <a:extLst>
                    <a:ext uri="{9D8B030D-6E8A-4147-A177-3AD203B41FA5}">
                      <a16:colId xmlns:a16="http://schemas.microsoft.com/office/drawing/2014/main" val="354337901"/>
                    </a:ext>
                  </a:extLst>
                </a:gridCol>
                <a:gridCol w="1855969">
                  <a:extLst>
                    <a:ext uri="{9D8B030D-6E8A-4147-A177-3AD203B41FA5}">
                      <a16:colId xmlns:a16="http://schemas.microsoft.com/office/drawing/2014/main" val="1944198057"/>
                    </a:ext>
                  </a:extLst>
                </a:gridCol>
                <a:gridCol w="1855969">
                  <a:extLst>
                    <a:ext uri="{9D8B030D-6E8A-4147-A177-3AD203B41FA5}">
                      <a16:colId xmlns:a16="http://schemas.microsoft.com/office/drawing/2014/main" val="3507947504"/>
                    </a:ext>
                  </a:extLst>
                </a:gridCol>
              </a:tblGrid>
              <a:tr h="370840">
                <a:tc>
                  <a:txBody>
                    <a:bodyPr/>
                    <a:lstStyle/>
                    <a:p>
                      <a:pPr algn="ctr"/>
                      <a:endParaRPr lang="pt-PT" dirty="0"/>
                    </a:p>
                  </a:txBody>
                  <a:tcPr anchor="ctr"/>
                </a:tc>
                <a:tc>
                  <a:txBody>
                    <a:bodyPr/>
                    <a:lstStyle/>
                    <a:p>
                      <a:pPr algn="ctr"/>
                      <a:r>
                        <a:rPr lang="pt-PT" dirty="0" err="1"/>
                        <a:t>Span-Level</a:t>
                      </a:r>
                      <a:endParaRPr lang="pt-PT" dirty="0"/>
                    </a:p>
                  </a:txBody>
                  <a:tcPr anchor="ctr"/>
                </a:tc>
                <a:tc>
                  <a:txBody>
                    <a:bodyPr/>
                    <a:lstStyle/>
                    <a:p>
                      <a:pPr algn="ctr"/>
                      <a:r>
                        <a:rPr lang="pt-PT" dirty="0" err="1"/>
                        <a:t>Label</a:t>
                      </a:r>
                      <a:r>
                        <a:rPr lang="pt-PT" dirty="0"/>
                        <a:t> </a:t>
                      </a:r>
                      <a:r>
                        <a:rPr lang="pt-PT" dirty="0" err="1"/>
                        <a:t>Agreement</a:t>
                      </a:r>
                      <a:endParaRPr lang="pt-PT" dirty="0"/>
                    </a:p>
                  </a:txBody>
                  <a:tcPr anchor="ctr"/>
                </a:tc>
                <a:tc>
                  <a:txBody>
                    <a:bodyPr/>
                    <a:lstStyle/>
                    <a:p>
                      <a:pPr algn="ctr"/>
                      <a:r>
                        <a:rPr lang="pt-PT" dirty="0" err="1"/>
                        <a:t>Attribute</a:t>
                      </a:r>
                      <a:r>
                        <a:rPr lang="pt-PT" dirty="0"/>
                        <a:t> </a:t>
                      </a:r>
                      <a:r>
                        <a:rPr lang="pt-PT" dirty="0" err="1"/>
                        <a:t>Agreement</a:t>
                      </a:r>
                      <a:r>
                        <a:rPr lang="pt-PT" dirty="0"/>
                        <a:t> (Medical </a:t>
                      </a:r>
                      <a:r>
                        <a:rPr lang="pt-PT" dirty="0" err="1"/>
                        <a:t>Domain</a:t>
                      </a:r>
                      <a:r>
                        <a:rPr lang="pt-PT" dirty="0"/>
                        <a:t>)</a:t>
                      </a:r>
                    </a:p>
                  </a:txBody>
                  <a:tcPr anchor="ctr"/>
                </a:tc>
                <a:extLst>
                  <a:ext uri="{0D108BD9-81ED-4DB2-BD59-A6C34878D82A}">
                    <a16:rowId xmlns:a16="http://schemas.microsoft.com/office/drawing/2014/main" val="23119101"/>
                  </a:ext>
                </a:extLst>
              </a:tr>
              <a:tr h="370840">
                <a:tc>
                  <a:txBody>
                    <a:bodyPr/>
                    <a:lstStyle/>
                    <a:p>
                      <a:pPr algn="ctr"/>
                      <a:r>
                        <a:rPr lang="pt-PT" dirty="0" err="1"/>
                        <a:t>Human</a:t>
                      </a:r>
                      <a:r>
                        <a:rPr lang="pt-PT" dirty="0"/>
                        <a:t> Expert </a:t>
                      </a:r>
                      <a:r>
                        <a:rPr lang="pt-PT" dirty="0" err="1"/>
                        <a:t>Scheme</a:t>
                      </a:r>
                      <a:endParaRPr lang="pt-PT" dirty="0"/>
                    </a:p>
                  </a:txBody>
                  <a:tcPr anchor="ctr"/>
                </a:tc>
                <a:tc>
                  <a:txBody>
                    <a:bodyPr/>
                    <a:lstStyle/>
                    <a:p>
                      <a:pPr algn="ctr"/>
                      <a:r>
                        <a:rPr lang="pt-PT" dirty="0"/>
                        <a:t>72%</a:t>
                      </a:r>
                    </a:p>
                  </a:txBody>
                  <a:tcPr anchor="ctr"/>
                </a:tc>
                <a:tc>
                  <a:txBody>
                    <a:bodyPr/>
                    <a:lstStyle/>
                    <a:p>
                      <a:pPr algn="ctr"/>
                      <a:r>
                        <a:rPr lang="pt-PT" dirty="0"/>
                        <a:t>81%</a:t>
                      </a:r>
                    </a:p>
                  </a:txBody>
                  <a:tcPr anchor="ctr"/>
                </a:tc>
                <a:tc>
                  <a:txBody>
                    <a:bodyPr/>
                    <a:lstStyle/>
                    <a:p>
                      <a:pPr algn="ctr"/>
                      <a:r>
                        <a:rPr lang="pt-PT" dirty="0"/>
                        <a:t>85%</a:t>
                      </a:r>
                    </a:p>
                  </a:txBody>
                  <a:tcPr anchor="ctr"/>
                </a:tc>
                <a:extLst>
                  <a:ext uri="{0D108BD9-81ED-4DB2-BD59-A6C34878D82A}">
                    <a16:rowId xmlns:a16="http://schemas.microsoft.com/office/drawing/2014/main" val="1818053438"/>
                  </a:ext>
                </a:extLst>
              </a:tr>
              <a:tr h="370840">
                <a:tc>
                  <a:txBody>
                    <a:bodyPr/>
                    <a:lstStyle/>
                    <a:p>
                      <a:pPr algn="ctr"/>
                      <a:r>
                        <a:rPr lang="pt-PT" dirty="0"/>
                        <a:t>LLM </a:t>
                      </a:r>
                      <a:r>
                        <a:rPr lang="pt-PT" dirty="0" err="1"/>
                        <a:t>Scheme</a:t>
                      </a:r>
                      <a:endParaRPr lang="pt-PT" dirty="0"/>
                    </a:p>
                  </a:txBody>
                  <a:tcPr anchor="ctr"/>
                </a:tc>
                <a:tc>
                  <a:txBody>
                    <a:bodyPr/>
                    <a:lstStyle/>
                    <a:p>
                      <a:pPr algn="ctr"/>
                      <a:r>
                        <a:rPr lang="pt-PT" dirty="0"/>
                        <a:t>64%</a:t>
                      </a:r>
                    </a:p>
                  </a:txBody>
                  <a:tcPr anchor="ctr"/>
                </a:tc>
                <a:tc>
                  <a:txBody>
                    <a:bodyPr/>
                    <a:lstStyle/>
                    <a:p>
                      <a:pPr algn="ctr"/>
                      <a:r>
                        <a:rPr lang="pt-PT" dirty="0"/>
                        <a:t>78%</a:t>
                      </a:r>
                    </a:p>
                  </a:txBody>
                  <a:tcPr anchor="ctr"/>
                </a:tc>
                <a:tc>
                  <a:txBody>
                    <a:bodyPr/>
                    <a:lstStyle/>
                    <a:p>
                      <a:pPr algn="ctr"/>
                      <a:r>
                        <a:rPr lang="pt-PT" dirty="0"/>
                        <a:t>61%</a:t>
                      </a:r>
                    </a:p>
                  </a:txBody>
                  <a:tcPr anchor="ctr"/>
                </a:tc>
                <a:extLst>
                  <a:ext uri="{0D108BD9-81ED-4DB2-BD59-A6C34878D82A}">
                    <a16:rowId xmlns:a16="http://schemas.microsoft.com/office/drawing/2014/main" val="2969685640"/>
                  </a:ext>
                </a:extLst>
              </a:tr>
            </a:tbl>
          </a:graphicData>
        </a:graphic>
      </p:graphicFrame>
      <p:sp>
        <p:nvSpPr>
          <p:cNvPr id="6" name="CaixaDeTexto 5">
            <a:extLst>
              <a:ext uri="{FF2B5EF4-FFF2-40B4-BE49-F238E27FC236}">
                <a16:creationId xmlns:a16="http://schemas.microsoft.com/office/drawing/2014/main" id="{116C5A12-F098-E240-A8D7-28B0715A12D1}"/>
              </a:ext>
            </a:extLst>
          </p:cNvPr>
          <p:cNvSpPr txBox="1"/>
          <p:nvPr/>
        </p:nvSpPr>
        <p:spPr>
          <a:xfrm>
            <a:off x="719999" y="3954768"/>
            <a:ext cx="6083097" cy="307777"/>
          </a:xfrm>
          <a:prstGeom prst="rect">
            <a:avLst/>
          </a:prstGeom>
          <a:noFill/>
        </p:spPr>
        <p:txBody>
          <a:bodyPr wrap="square" rtlCol="0">
            <a:spAutoFit/>
          </a:bodyPr>
          <a:lstStyle/>
          <a:p>
            <a:r>
              <a:rPr lang="pt-PT" dirty="0" err="1"/>
              <a:t>Table</a:t>
            </a:r>
            <a:r>
              <a:rPr lang="pt-PT" dirty="0"/>
              <a:t> 3. </a:t>
            </a:r>
            <a:r>
              <a:rPr lang="pt-PT" dirty="0" err="1"/>
              <a:t>Results</a:t>
            </a:r>
            <a:r>
              <a:rPr lang="pt-PT" dirty="0"/>
              <a:t> </a:t>
            </a:r>
            <a:r>
              <a:rPr lang="pt-PT" dirty="0" err="1"/>
              <a:t>of</a:t>
            </a:r>
            <a:r>
              <a:rPr lang="pt-PT" dirty="0"/>
              <a:t> </a:t>
            </a:r>
            <a:r>
              <a:rPr lang="pt-PT" dirty="0" err="1"/>
              <a:t>the</a:t>
            </a:r>
            <a:r>
              <a:rPr lang="pt-PT" dirty="0"/>
              <a:t> IAA</a:t>
            </a:r>
          </a:p>
        </p:txBody>
      </p:sp>
    </p:spTree>
    <p:extLst>
      <p:ext uri="{BB962C8B-B14F-4D97-AF65-F5344CB8AC3E}">
        <p14:creationId xmlns:p14="http://schemas.microsoft.com/office/powerpoint/2010/main" val="3499418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16E53D-5924-2979-966A-866A901754F4}"/>
              </a:ext>
            </a:extLst>
          </p:cNvPr>
          <p:cNvSpPr>
            <a:spLocks noGrp="1"/>
          </p:cNvSpPr>
          <p:nvPr>
            <p:ph type="title"/>
          </p:nvPr>
        </p:nvSpPr>
        <p:spPr>
          <a:xfrm>
            <a:off x="614804" y="388381"/>
            <a:ext cx="7704000" cy="572700"/>
          </a:xfrm>
        </p:spPr>
        <p:txBody>
          <a:bodyPr/>
          <a:lstStyle/>
          <a:p>
            <a:r>
              <a:rPr lang="pt-PT" sz="2000" dirty="0"/>
              <a:t>4. </a:t>
            </a:r>
            <a:r>
              <a:rPr lang="pt-PT" sz="2000" dirty="0" err="1"/>
              <a:t>Results</a:t>
            </a:r>
            <a:endParaRPr lang="pt-PT" sz="2000" dirty="0"/>
          </a:p>
        </p:txBody>
      </p:sp>
      <p:sp>
        <p:nvSpPr>
          <p:cNvPr id="3" name="Título 1">
            <a:extLst>
              <a:ext uri="{FF2B5EF4-FFF2-40B4-BE49-F238E27FC236}">
                <a16:creationId xmlns:a16="http://schemas.microsoft.com/office/drawing/2014/main" id="{32E52AB4-AC49-BA65-8C1B-DBBFFDDED378}"/>
              </a:ext>
            </a:extLst>
          </p:cNvPr>
          <p:cNvSpPr txBox="1">
            <a:spLocks/>
          </p:cNvSpPr>
          <p:nvPr/>
        </p:nvSpPr>
        <p:spPr>
          <a:xfrm>
            <a:off x="719998" y="961081"/>
            <a:ext cx="4839229" cy="57270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lnSpc>
                <a:spcPct val="150000"/>
              </a:lnSpc>
            </a:pPr>
            <a:r>
              <a:rPr lang="pt-PT" sz="1600" dirty="0" err="1"/>
              <a:t>Likert-scale</a:t>
            </a:r>
            <a:r>
              <a:rPr lang="pt-PT" sz="1600" dirty="0"/>
              <a:t> performance </a:t>
            </a:r>
            <a:r>
              <a:rPr lang="pt-PT" sz="1600" dirty="0" err="1"/>
              <a:t>assessment</a:t>
            </a:r>
            <a:r>
              <a:rPr lang="pt-PT" sz="1600" dirty="0"/>
              <a:t> </a:t>
            </a:r>
            <a:r>
              <a:rPr lang="pt-PT" sz="1600" dirty="0" err="1"/>
              <a:t>tool</a:t>
            </a:r>
            <a:endParaRPr lang="pt-PT" sz="1600" dirty="0"/>
          </a:p>
        </p:txBody>
      </p:sp>
      <p:sp>
        <p:nvSpPr>
          <p:cNvPr id="6" name="CaixaDeTexto 5">
            <a:extLst>
              <a:ext uri="{FF2B5EF4-FFF2-40B4-BE49-F238E27FC236}">
                <a16:creationId xmlns:a16="http://schemas.microsoft.com/office/drawing/2014/main" id="{3F04A131-9AB1-DBBF-7297-32A83897CAE4}"/>
              </a:ext>
            </a:extLst>
          </p:cNvPr>
          <p:cNvSpPr txBox="1"/>
          <p:nvPr/>
        </p:nvSpPr>
        <p:spPr>
          <a:xfrm>
            <a:off x="719998" y="4137050"/>
            <a:ext cx="7999015" cy="415498"/>
          </a:xfrm>
          <a:prstGeom prst="rect">
            <a:avLst/>
          </a:prstGeom>
          <a:noFill/>
        </p:spPr>
        <p:txBody>
          <a:bodyPr wrap="square" rtlCol="0">
            <a:spAutoFit/>
          </a:bodyPr>
          <a:lstStyle/>
          <a:p>
            <a:r>
              <a:rPr lang="pt-PT" sz="1050" dirty="0" err="1"/>
              <a:t>Table</a:t>
            </a:r>
            <a:r>
              <a:rPr lang="pt-PT" sz="1050" dirty="0"/>
              <a:t> 4. </a:t>
            </a:r>
            <a:r>
              <a:rPr lang="pt-PT" sz="1050" dirty="0" err="1"/>
              <a:t>Means</a:t>
            </a:r>
            <a:r>
              <a:rPr lang="pt-PT" sz="1050" dirty="0"/>
              <a:t> </a:t>
            </a:r>
            <a:r>
              <a:rPr lang="pt-PT" sz="1050" dirty="0" err="1"/>
              <a:t>and</a:t>
            </a:r>
            <a:r>
              <a:rPr lang="pt-PT" sz="1050" dirty="0"/>
              <a:t> standard </a:t>
            </a:r>
            <a:r>
              <a:rPr lang="pt-PT" sz="1050" dirty="0" err="1"/>
              <a:t>deviations</a:t>
            </a:r>
            <a:r>
              <a:rPr lang="pt-PT" sz="1050" dirty="0"/>
              <a:t> </a:t>
            </a:r>
            <a:r>
              <a:rPr lang="pt-PT" sz="1050" dirty="0" err="1"/>
              <a:t>of</a:t>
            </a:r>
            <a:r>
              <a:rPr lang="pt-PT" sz="1050" dirty="0"/>
              <a:t> </a:t>
            </a:r>
            <a:r>
              <a:rPr lang="pt-PT" sz="1050" dirty="0" err="1"/>
              <a:t>the</a:t>
            </a:r>
            <a:r>
              <a:rPr lang="pt-PT" sz="1050" dirty="0"/>
              <a:t> </a:t>
            </a:r>
            <a:r>
              <a:rPr lang="pt-PT" sz="1050" dirty="0" err="1"/>
              <a:t>results</a:t>
            </a:r>
            <a:r>
              <a:rPr lang="pt-PT" sz="1050" dirty="0"/>
              <a:t> </a:t>
            </a:r>
            <a:r>
              <a:rPr lang="pt-PT" sz="1050" dirty="0" err="1"/>
              <a:t>obtained</a:t>
            </a:r>
            <a:r>
              <a:rPr lang="pt-PT" sz="1050" dirty="0"/>
              <a:t> </a:t>
            </a:r>
            <a:r>
              <a:rPr lang="pt-PT" sz="1050" dirty="0" err="1"/>
              <a:t>from</a:t>
            </a:r>
            <a:r>
              <a:rPr lang="pt-PT" sz="1050" dirty="0"/>
              <a:t> </a:t>
            </a:r>
            <a:r>
              <a:rPr lang="pt-PT" sz="1050" dirty="0" err="1"/>
              <a:t>the</a:t>
            </a:r>
            <a:r>
              <a:rPr lang="pt-PT" sz="1050" dirty="0"/>
              <a:t> </a:t>
            </a:r>
            <a:r>
              <a:rPr lang="pt-PT" sz="1050" dirty="0" err="1"/>
              <a:t>evaluation</a:t>
            </a:r>
            <a:r>
              <a:rPr lang="pt-PT" sz="1050" dirty="0"/>
              <a:t> </a:t>
            </a:r>
            <a:r>
              <a:rPr lang="pt-PT" sz="1050" dirty="0" err="1"/>
              <a:t>of</a:t>
            </a:r>
            <a:r>
              <a:rPr lang="pt-PT" sz="1050" dirty="0"/>
              <a:t> </a:t>
            </a:r>
            <a:r>
              <a:rPr lang="pt-PT" sz="1050" dirty="0" err="1"/>
              <a:t>the</a:t>
            </a:r>
            <a:r>
              <a:rPr lang="pt-PT" sz="1050" dirty="0"/>
              <a:t> </a:t>
            </a:r>
            <a:r>
              <a:rPr lang="pt-PT" sz="1050" dirty="0" err="1"/>
              <a:t>schemes</a:t>
            </a:r>
            <a:r>
              <a:rPr lang="pt-PT" sz="1050" dirty="0"/>
              <a:t>/</a:t>
            </a:r>
            <a:r>
              <a:rPr lang="pt-PT" sz="1050" dirty="0" err="1"/>
              <a:t>guidelines</a:t>
            </a:r>
            <a:r>
              <a:rPr lang="pt-PT" sz="1050" dirty="0"/>
              <a:t> </a:t>
            </a:r>
            <a:r>
              <a:rPr lang="pt-PT" sz="1050" dirty="0" err="1"/>
              <a:t>developed</a:t>
            </a:r>
            <a:r>
              <a:rPr lang="pt-PT" sz="1050" dirty="0"/>
              <a:t> </a:t>
            </a:r>
            <a:r>
              <a:rPr lang="pt-PT" sz="1050" dirty="0" err="1"/>
              <a:t>by</a:t>
            </a:r>
            <a:r>
              <a:rPr lang="pt-PT" sz="1050" dirty="0"/>
              <a:t> LLM (</a:t>
            </a:r>
            <a:r>
              <a:rPr lang="pt-PT" sz="1050" dirty="0" err="1"/>
              <a:t>Prompt</a:t>
            </a:r>
            <a:r>
              <a:rPr lang="pt-PT" sz="1050" dirty="0"/>
              <a:t> 3B </a:t>
            </a:r>
            <a:r>
              <a:rPr lang="pt-PT" sz="1050" dirty="0" err="1"/>
              <a:t>and</a:t>
            </a:r>
            <a:r>
              <a:rPr lang="pt-PT" sz="1050" dirty="0"/>
              <a:t> </a:t>
            </a:r>
            <a:r>
              <a:rPr lang="pt-PT" sz="1050" dirty="0" err="1"/>
              <a:t>by</a:t>
            </a:r>
            <a:r>
              <a:rPr lang="pt-PT" sz="1050" dirty="0"/>
              <a:t> </a:t>
            </a:r>
            <a:r>
              <a:rPr lang="pt-PT" sz="1050" dirty="0" err="1"/>
              <a:t>Human</a:t>
            </a:r>
            <a:r>
              <a:rPr lang="pt-PT" sz="1050" dirty="0"/>
              <a:t>)</a:t>
            </a:r>
          </a:p>
        </p:txBody>
      </p:sp>
      <p:graphicFrame>
        <p:nvGraphicFramePr>
          <p:cNvPr id="4" name="Tabela 3">
            <a:extLst>
              <a:ext uri="{FF2B5EF4-FFF2-40B4-BE49-F238E27FC236}">
                <a16:creationId xmlns:a16="http://schemas.microsoft.com/office/drawing/2014/main" id="{63237ACE-FEE5-281F-B11A-F42ECACDFE32}"/>
              </a:ext>
            </a:extLst>
          </p:cNvPr>
          <p:cNvGraphicFramePr>
            <a:graphicFrameLocks noGrp="1"/>
          </p:cNvGraphicFramePr>
          <p:nvPr>
            <p:extLst>
              <p:ext uri="{D42A27DB-BD31-4B8C-83A1-F6EECF244321}">
                <p14:modId xmlns:p14="http://schemas.microsoft.com/office/powerpoint/2010/main" val="1614245236"/>
              </p:ext>
            </p:extLst>
          </p:nvPr>
        </p:nvGraphicFramePr>
        <p:xfrm>
          <a:off x="799096" y="1864775"/>
          <a:ext cx="6200775" cy="2149030"/>
        </p:xfrm>
        <a:graphic>
          <a:graphicData uri="http://schemas.openxmlformats.org/drawingml/2006/table">
            <a:tbl>
              <a:tblPr firstRow="1" bandRow="1">
                <a:tableStyleId>{3C2FFA5D-87B4-456A-9821-1D502468CF0F}</a:tableStyleId>
              </a:tblPr>
              <a:tblGrid>
                <a:gridCol w="1240155">
                  <a:extLst>
                    <a:ext uri="{9D8B030D-6E8A-4147-A177-3AD203B41FA5}">
                      <a16:colId xmlns:a16="http://schemas.microsoft.com/office/drawing/2014/main" val="244860898"/>
                    </a:ext>
                  </a:extLst>
                </a:gridCol>
                <a:gridCol w="1240155">
                  <a:extLst>
                    <a:ext uri="{9D8B030D-6E8A-4147-A177-3AD203B41FA5}">
                      <a16:colId xmlns:a16="http://schemas.microsoft.com/office/drawing/2014/main" val="1784979942"/>
                    </a:ext>
                  </a:extLst>
                </a:gridCol>
                <a:gridCol w="1240155">
                  <a:extLst>
                    <a:ext uri="{9D8B030D-6E8A-4147-A177-3AD203B41FA5}">
                      <a16:colId xmlns:a16="http://schemas.microsoft.com/office/drawing/2014/main" val="3664349321"/>
                    </a:ext>
                  </a:extLst>
                </a:gridCol>
                <a:gridCol w="1240155">
                  <a:extLst>
                    <a:ext uri="{9D8B030D-6E8A-4147-A177-3AD203B41FA5}">
                      <a16:colId xmlns:a16="http://schemas.microsoft.com/office/drawing/2014/main" val="756768462"/>
                    </a:ext>
                  </a:extLst>
                </a:gridCol>
                <a:gridCol w="1240155">
                  <a:extLst>
                    <a:ext uri="{9D8B030D-6E8A-4147-A177-3AD203B41FA5}">
                      <a16:colId xmlns:a16="http://schemas.microsoft.com/office/drawing/2014/main" val="2266077298"/>
                    </a:ext>
                  </a:extLst>
                </a:gridCol>
              </a:tblGrid>
              <a:tr h="374310">
                <a:tc rowSpan="3">
                  <a:txBody>
                    <a:bodyPr/>
                    <a:lstStyle/>
                    <a:p>
                      <a:pPr algn="ctr"/>
                      <a:r>
                        <a:rPr lang="en-US" dirty="0">
                          <a:solidFill>
                            <a:schemeClr val="tx1"/>
                          </a:solidFill>
                        </a:rPr>
                        <a:t>Annotators</a:t>
                      </a:r>
                    </a:p>
                  </a:txBody>
                  <a:tcPr anchor="ctr">
                    <a:lnL w="12700" cap="flat" cmpd="sng" algn="ctr">
                      <a:noFill/>
                      <a:prstDash val="solid"/>
                      <a:round/>
                      <a:headEnd type="none" w="med" len="med"/>
                      <a:tailEnd type="none" w="med" len="med"/>
                    </a:lnL>
                    <a:lnR>
                      <a:noFill/>
                    </a:lnR>
                    <a:lnT w="9525" cap="flat" cmpd="sng" algn="ctr">
                      <a:noFill/>
                      <a:prstDash val="solid"/>
                    </a:lnT>
                    <a:lnTlToBr w="12700" cmpd="sng">
                      <a:noFill/>
                      <a:prstDash val="solid"/>
                    </a:lnTlToBr>
                    <a:lnBlToTr w="12700" cmpd="sng">
                      <a:noFill/>
                      <a:prstDash val="solid"/>
                    </a:lnBlToTr>
                  </a:tcPr>
                </a:tc>
                <a:tc gridSpan="4">
                  <a:txBody>
                    <a:bodyPr/>
                    <a:lstStyle/>
                    <a:p>
                      <a:pPr algn="ctr"/>
                      <a:r>
                        <a:rPr lang="en-US" b="1" dirty="0">
                          <a:solidFill>
                            <a:schemeClr val="tx1"/>
                          </a:solidFill>
                        </a:rPr>
                        <a:t>Evaluation</a:t>
                      </a:r>
                    </a:p>
                  </a:txBody>
                  <a:tcPr anchor="ctr">
                    <a:lnL>
                      <a:noFill/>
                    </a:ln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982571604"/>
                  </a:ext>
                </a:extLst>
              </a:tr>
              <a:tr h="374310">
                <a:tc vMerge="1">
                  <a:txBody>
                    <a:bodyPr/>
                    <a:lstStyle/>
                    <a:p>
                      <a:endParaRPr lang="en-US" dirty="0"/>
                    </a:p>
                  </a:txBody>
                  <a:tcPr>
                    <a:lnL w="12700" cap="flat" cmpd="sng" algn="ctr">
                      <a:noFill/>
                      <a:prstDash val="solid"/>
                      <a:round/>
                      <a:headEnd type="none" w="med" len="med"/>
                      <a:tailEnd type="none" w="med" len="med"/>
                    </a:lnL>
                    <a:lnR w="9525" cap="flat" cmpd="sng" algn="ctr">
                      <a:noFill/>
                      <a:prstDash val="solid"/>
                    </a:lnR>
                    <a:lnT w="25400"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algn="ctr"/>
                      <a:r>
                        <a:rPr lang="en-US" b="1" dirty="0"/>
                        <a:t>Human</a:t>
                      </a:r>
                    </a:p>
                  </a:txBody>
                  <a:tcPr anchor="ctr">
                    <a:lnL w="9525" cap="flat" cmpd="sng" algn="ctr">
                      <a:noFill/>
                      <a:prstDash val="solid"/>
                    </a:lnL>
                  </a:tcPr>
                </a:tc>
                <a:tc hMerge="1">
                  <a:txBody>
                    <a:bodyPr/>
                    <a:lstStyle/>
                    <a:p>
                      <a:endParaRPr lang="en-US" dirty="0"/>
                    </a:p>
                  </a:txBody>
                  <a:tcPr/>
                </a:tc>
                <a:tc gridSpan="2">
                  <a:txBody>
                    <a:bodyPr/>
                    <a:lstStyle/>
                    <a:p>
                      <a:pPr algn="ctr"/>
                      <a:r>
                        <a:rPr lang="en-US" b="1" dirty="0"/>
                        <a:t>LLM</a:t>
                      </a:r>
                    </a:p>
                  </a:txBody>
                  <a:tcPr anchor="ctr"/>
                </a:tc>
                <a:tc hMerge="1">
                  <a:txBody>
                    <a:bodyPr/>
                    <a:lstStyle/>
                    <a:p>
                      <a:endParaRPr lang="en-US" dirty="0"/>
                    </a:p>
                  </a:txBody>
                  <a:tcPr/>
                </a:tc>
                <a:extLst>
                  <a:ext uri="{0D108BD9-81ED-4DB2-BD59-A6C34878D82A}">
                    <a16:rowId xmlns:a16="http://schemas.microsoft.com/office/drawing/2014/main" val="2055283089"/>
                  </a:ext>
                </a:extLst>
              </a:tr>
              <a:tr h="354394">
                <a:tc vMerge="1">
                  <a:txBody>
                    <a:bodyPr/>
                    <a:lstStyle/>
                    <a:p>
                      <a:endParaRPr dirty="0"/>
                    </a:p>
                  </a:txBody>
                  <a:tcPr>
                    <a:lnT w="9525" cap="flat" cmpd="sng" algn="ctr">
                      <a:noFill/>
                      <a:prstDash val="solid"/>
                    </a:lnT>
                  </a:tcPr>
                </a:tc>
                <a:tc>
                  <a:txBody>
                    <a:bodyPr/>
                    <a:lstStyle/>
                    <a:p>
                      <a:pPr algn="ctr"/>
                      <a:r>
                        <a:rPr lang="pt-PT" dirty="0"/>
                        <a:t>x̄</a:t>
                      </a:r>
                      <a:endParaRPr lang="en-US" dirty="0"/>
                    </a:p>
                  </a:txBody>
                  <a:tcPr/>
                </a:tc>
                <a:tc>
                  <a:txBody>
                    <a:bodyPr/>
                    <a:lstStyle/>
                    <a:p>
                      <a:pPr algn="ctr"/>
                      <a:r>
                        <a:rPr lang="el-GR" dirty="0"/>
                        <a:t>σ</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dirty="0"/>
                        <a:t>x̄</a:t>
                      </a:r>
                      <a:endParaRPr lang="en-US" dirty="0"/>
                    </a:p>
                  </a:txBody>
                  <a:tcPr/>
                </a:tc>
                <a:tc>
                  <a:txBody>
                    <a:bodyPr/>
                    <a:lstStyle/>
                    <a:p>
                      <a:pPr algn="ctr"/>
                      <a:r>
                        <a:rPr lang="el-GR" dirty="0"/>
                        <a:t>σ</a:t>
                      </a:r>
                      <a:endParaRPr lang="en-US" dirty="0"/>
                    </a:p>
                  </a:txBody>
                  <a:tcPr/>
                </a:tc>
                <a:extLst>
                  <a:ext uri="{0D108BD9-81ED-4DB2-BD59-A6C34878D82A}">
                    <a16:rowId xmlns:a16="http://schemas.microsoft.com/office/drawing/2014/main" val="2363463312"/>
                  </a:ext>
                </a:extLst>
              </a:tr>
              <a:tr h="523008">
                <a:tc>
                  <a:txBody>
                    <a:bodyPr/>
                    <a:lstStyle/>
                    <a:p>
                      <a:r>
                        <a:rPr lang="en-US" dirty="0"/>
                        <a:t>Annotator 1</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400" b="0" u="none" strike="noStrike" cap="none" dirty="0">
                          <a:solidFill>
                            <a:srgbClr val="000000"/>
                          </a:solidFill>
                          <a:effectLst/>
                          <a:sym typeface="Arial"/>
                        </a:rPr>
                        <a:t>4.1</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400" b="0" u="none" strike="noStrike" cap="none" dirty="0">
                          <a:solidFill>
                            <a:srgbClr val="000000"/>
                          </a:solidFill>
                          <a:effectLst/>
                          <a:sym typeface="Arial"/>
                        </a:rPr>
                        <a:t>0.7</a:t>
                      </a:r>
                    </a:p>
                    <a:p>
                      <a:pPr algn="ctr"/>
                      <a:endParaRPr lang="en-US" dirty="0"/>
                    </a:p>
                  </a:txBody>
                  <a:tcPr/>
                </a:tc>
                <a:tc>
                  <a:txBody>
                    <a:bodyPr/>
                    <a:lstStyle/>
                    <a:p>
                      <a:pPr algn="ctr"/>
                      <a:r>
                        <a:rPr lang="pt-PT" sz="1400" b="0" u="none" strike="noStrike" cap="none" dirty="0">
                          <a:solidFill>
                            <a:srgbClr val="000000"/>
                          </a:solidFill>
                          <a:effectLst/>
                          <a:sym typeface="Arial"/>
                        </a:rPr>
                        <a:t>1.8</a:t>
                      </a:r>
                      <a:endParaRPr lang="en-US" dirty="0"/>
                    </a:p>
                  </a:txBody>
                  <a:tcPr/>
                </a:tc>
                <a:tc>
                  <a:txBody>
                    <a:bodyPr/>
                    <a:lstStyle/>
                    <a:p>
                      <a:pPr algn="ctr"/>
                      <a:r>
                        <a:rPr lang="pt-PT" sz="1400" b="0" u="none" strike="noStrike" cap="none" dirty="0">
                          <a:solidFill>
                            <a:srgbClr val="000000"/>
                          </a:solidFill>
                          <a:effectLst/>
                          <a:sym typeface="Arial"/>
                        </a:rPr>
                        <a:t>0.4</a:t>
                      </a:r>
                      <a:endParaRPr lang="en-US" dirty="0"/>
                    </a:p>
                  </a:txBody>
                  <a:tcPr/>
                </a:tc>
                <a:extLst>
                  <a:ext uri="{0D108BD9-81ED-4DB2-BD59-A6C34878D82A}">
                    <a16:rowId xmlns:a16="http://schemas.microsoft.com/office/drawing/2014/main" val="160789390"/>
                  </a:ext>
                </a:extLst>
              </a:tr>
              <a:tr h="523008">
                <a:tc>
                  <a:txBody>
                    <a:bodyPr/>
                    <a:lstStyle/>
                    <a:p>
                      <a:r>
                        <a:rPr lang="en-US" dirty="0"/>
                        <a:t>Annotator 2</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400" b="0" u="none" strike="noStrike" cap="none" dirty="0">
                          <a:solidFill>
                            <a:srgbClr val="000000"/>
                          </a:solidFill>
                          <a:effectLst/>
                          <a:sym typeface="Arial"/>
                        </a:rPr>
                        <a:t>4.5</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400" b="0" u="none" strike="noStrike" cap="none" dirty="0">
                          <a:solidFill>
                            <a:srgbClr val="000000"/>
                          </a:solidFill>
                          <a:effectLst/>
                          <a:sym typeface="Arial"/>
                        </a:rPr>
                        <a:t>0.5</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400" b="0" u="none" strike="noStrike" cap="none" dirty="0">
                          <a:solidFill>
                            <a:srgbClr val="000000"/>
                          </a:solidFill>
                          <a:effectLst/>
                          <a:sym typeface="Arial"/>
                        </a:rPr>
                        <a:t>2.5</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PT" sz="1400" b="0" u="none" strike="noStrike" cap="none" dirty="0">
                          <a:solidFill>
                            <a:srgbClr val="000000"/>
                          </a:solidFill>
                          <a:effectLst/>
                          <a:sym typeface="Arial"/>
                        </a:rPr>
                        <a:t>0.8</a:t>
                      </a:r>
                    </a:p>
                    <a:p>
                      <a:pPr algn="ctr"/>
                      <a:endParaRPr lang="en-US" dirty="0"/>
                    </a:p>
                  </a:txBody>
                  <a:tcPr/>
                </a:tc>
                <a:extLst>
                  <a:ext uri="{0D108BD9-81ED-4DB2-BD59-A6C34878D82A}">
                    <a16:rowId xmlns:a16="http://schemas.microsoft.com/office/drawing/2014/main" val="4017453559"/>
                  </a:ext>
                </a:extLst>
              </a:tr>
            </a:tbl>
          </a:graphicData>
        </a:graphic>
      </p:graphicFrame>
    </p:spTree>
    <p:extLst>
      <p:ext uri="{BB962C8B-B14F-4D97-AF65-F5344CB8AC3E}">
        <p14:creationId xmlns:p14="http://schemas.microsoft.com/office/powerpoint/2010/main" val="1932780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B6543-6753-ABBE-F8AD-C4423F7874B6}"/>
              </a:ext>
            </a:extLst>
          </p:cNvPr>
          <p:cNvSpPr>
            <a:spLocks noGrp="1"/>
          </p:cNvSpPr>
          <p:nvPr>
            <p:ph type="title"/>
          </p:nvPr>
        </p:nvSpPr>
        <p:spPr>
          <a:xfrm>
            <a:off x="726774" y="80883"/>
            <a:ext cx="7704000" cy="572700"/>
          </a:xfrm>
        </p:spPr>
        <p:txBody>
          <a:bodyPr/>
          <a:lstStyle/>
          <a:p>
            <a:r>
              <a:rPr lang="pt-PT" sz="2000" dirty="0"/>
              <a:t>4. </a:t>
            </a:r>
            <a:r>
              <a:rPr lang="pt-PT" sz="2000" dirty="0" err="1"/>
              <a:t>Results</a:t>
            </a:r>
            <a:endParaRPr lang="pt-PT" sz="2000" dirty="0"/>
          </a:p>
        </p:txBody>
      </p:sp>
      <p:sp>
        <p:nvSpPr>
          <p:cNvPr id="3" name="Subtítulo 2">
            <a:extLst>
              <a:ext uri="{FF2B5EF4-FFF2-40B4-BE49-F238E27FC236}">
                <a16:creationId xmlns:a16="http://schemas.microsoft.com/office/drawing/2014/main" id="{2BE948F6-876A-3692-0DB2-77BA049EB405}"/>
              </a:ext>
            </a:extLst>
          </p:cNvPr>
          <p:cNvSpPr>
            <a:spLocks noGrp="1"/>
          </p:cNvSpPr>
          <p:nvPr>
            <p:ph type="subTitle" idx="1"/>
          </p:nvPr>
        </p:nvSpPr>
        <p:spPr>
          <a:xfrm>
            <a:off x="4929233" y="1457853"/>
            <a:ext cx="3699300" cy="3115200"/>
          </a:xfrm>
        </p:spPr>
        <p:style>
          <a:lnRef idx="2">
            <a:schemeClr val="accent2"/>
          </a:lnRef>
          <a:fillRef idx="1">
            <a:schemeClr val="lt1"/>
          </a:fillRef>
          <a:effectRef idx="0">
            <a:schemeClr val="accent2"/>
          </a:effectRef>
          <a:fontRef idx="minor">
            <a:schemeClr val="dk1"/>
          </a:fontRef>
        </p:style>
        <p:txBody>
          <a:bodyPr/>
          <a:lstStyle/>
          <a:p>
            <a:pPr algn="just">
              <a:buNone/>
            </a:pPr>
            <a:r>
              <a:rPr lang="pt-PT" b="1" dirty="0" err="1"/>
              <a:t>Findings</a:t>
            </a:r>
            <a:r>
              <a:rPr lang="pt-PT" b="1" dirty="0"/>
              <a:t> – LLM-</a:t>
            </a:r>
            <a:r>
              <a:rPr lang="pt-PT" b="1" dirty="0" err="1"/>
              <a:t>Generated</a:t>
            </a:r>
            <a:r>
              <a:rPr lang="pt-PT" b="1" dirty="0"/>
              <a:t> </a:t>
            </a:r>
            <a:r>
              <a:rPr lang="pt-PT" b="1" dirty="0" err="1"/>
              <a:t>Scheme</a:t>
            </a:r>
            <a:endParaRPr lang="pt-PT" b="1" dirty="0"/>
          </a:p>
          <a:p>
            <a:pPr algn="just">
              <a:buFont typeface="Arial" panose="020B0604020202020204" pitchFamily="34" charset="0"/>
              <a:buChar char="•"/>
            </a:pPr>
            <a:r>
              <a:rPr lang="pt-PT" b="1" dirty="0" err="1"/>
              <a:t>Several</a:t>
            </a:r>
            <a:r>
              <a:rPr lang="pt-PT" b="1" dirty="0"/>
              <a:t> </a:t>
            </a:r>
            <a:r>
              <a:rPr lang="pt-PT" b="1" dirty="0" err="1"/>
              <a:t>inconsistencies</a:t>
            </a:r>
            <a:r>
              <a:rPr lang="pt-PT" dirty="0"/>
              <a:t> </a:t>
            </a:r>
            <a:r>
              <a:rPr lang="pt-PT" dirty="0" err="1"/>
              <a:t>observed</a:t>
            </a:r>
            <a:r>
              <a:rPr lang="pt-PT" dirty="0"/>
              <a:t>.</a:t>
            </a:r>
          </a:p>
          <a:p>
            <a:pPr algn="just">
              <a:buFont typeface="Arial" panose="020B0604020202020204" pitchFamily="34" charset="0"/>
              <a:buChar char="•"/>
            </a:pPr>
            <a:r>
              <a:rPr lang="pt-PT" b="1" dirty="0" err="1"/>
              <a:t>Unclear</a:t>
            </a:r>
            <a:r>
              <a:rPr lang="pt-PT" b="1" dirty="0"/>
              <a:t> </a:t>
            </a:r>
            <a:r>
              <a:rPr lang="pt-PT" b="1" dirty="0" err="1"/>
              <a:t>guidelines</a:t>
            </a:r>
            <a:r>
              <a:rPr lang="pt-PT" dirty="0"/>
              <a:t> led to </a:t>
            </a:r>
            <a:r>
              <a:rPr lang="pt-PT" dirty="0" err="1"/>
              <a:t>diverging</a:t>
            </a:r>
            <a:r>
              <a:rPr lang="pt-PT" dirty="0"/>
              <a:t> </a:t>
            </a:r>
            <a:r>
              <a:rPr lang="pt-PT" dirty="0" err="1"/>
              <a:t>interpretations</a:t>
            </a:r>
            <a:r>
              <a:rPr lang="pt-PT" dirty="0"/>
              <a:t>:</a:t>
            </a:r>
          </a:p>
          <a:p>
            <a:pPr marL="742950" lvl="1" indent="-285750" algn="just">
              <a:buFont typeface="Arial" panose="020B0604020202020204" pitchFamily="34" charset="0"/>
              <a:buChar char="•"/>
            </a:pPr>
            <a:r>
              <a:rPr lang="pt-PT" dirty="0" err="1"/>
              <a:t>One</a:t>
            </a:r>
            <a:r>
              <a:rPr lang="pt-PT" dirty="0"/>
              <a:t> </a:t>
            </a:r>
            <a:r>
              <a:rPr lang="pt-PT" dirty="0" err="1"/>
              <a:t>annotator</a:t>
            </a:r>
            <a:r>
              <a:rPr lang="pt-PT" dirty="0"/>
              <a:t> </a:t>
            </a:r>
            <a:r>
              <a:rPr lang="pt-PT" dirty="0" err="1"/>
              <a:t>used</a:t>
            </a:r>
            <a:r>
              <a:rPr lang="pt-PT" dirty="0"/>
              <a:t> </a:t>
            </a:r>
            <a:r>
              <a:rPr lang="pt-PT" b="1" dirty="0" err="1"/>
              <a:t>morphosyntactic</a:t>
            </a:r>
            <a:r>
              <a:rPr lang="pt-PT" b="1" dirty="0"/>
              <a:t>/</a:t>
            </a:r>
            <a:r>
              <a:rPr lang="pt-PT" b="1" dirty="0" err="1"/>
              <a:t>grammatical</a:t>
            </a:r>
            <a:r>
              <a:rPr lang="pt-PT" b="1" dirty="0"/>
              <a:t> </a:t>
            </a:r>
            <a:r>
              <a:rPr lang="pt-PT" b="1" dirty="0" err="1"/>
              <a:t>categories</a:t>
            </a:r>
            <a:r>
              <a:rPr lang="pt-PT" dirty="0"/>
              <a:t>, </a:t>
            </a:r>
            <a:r>
              <a:rPr lang="pt-PT" dirty="0" err="1"/>
              <a:t>the</a:t>
            </a:r>
            <a:r>
              <a:rPr lang="pt-PT" dirty="0"/>
              <a:t> </a:t>
            </a:r>
            <a:r>
              <a:rPr lang="pt-PT" dirty="0" err="1"/>
              <a:t>other</a:t>
            </a:r>
            <a:r>
              <a:rPr lang="pt-PT" dirty="0"/>
              <a:t> </a:t>
            </a:r>
            <a:r>
              <a:rPr lang="pt-PT" dirty="0" err="1"/>
              <a:t>did</a:t>
            </a:r>
            <a:r>
              <a:rPr lang="pt-PT" dirty="0"/>
              <a:t> </a:t>
            </a:r>
            <a:r>
              <a:rPr lang="pt-PT" dirty="0" err="1"/>
              <a:t>not</a:t>
            </a:r>
            <a:r>
              <a:rPr lang="pt-PT" dirty="0"/>
              <a:t>.</a:t>
            </a:r>
          </a:p>
          <a:p>
            <a:pPr algn="just">
              <a:buFont typeface="Arial" panose="020B0604020202020204" pitchFamily="34" charset="0"/>
              <a:buChar char="•"/>
            </a:pPr>
            <a:r>
              <a:rPr lang="pt-PT" dirty="0"/>
              <a:t>No rules </a:t>
            </a:r>
            <a:r>
              <a:rPr lang="pt-PT" dirty="0" err="1"/>
              <a:t>on</a:t>
            </a:r>
            <a:r>
              <a:rPr lang="pt-PT" dirty="0"/>
              <a:t> </a:t>
            </a:r>
            <a:r>
              <a:rPr lang="pt-PT" b="1" dirty="0" err="1"/>
              <a:t>arrow</a:t>
            </a:r>
            <a:r>
              <a:rPr lang="pt-PT" b="1" dirty="0"/>
              <a:t> </a:t>
            </a:r>
            <a:r>
              <a:rPr lang="pt-PT" b="1" dirty="0" err="1"/>
              <a:t>directionality</a:t>
            </a:r>
            <a:r>
              <a:rPr lang="pt-PT" dirty="0"/>
              <a:t>, </a:t>
            </a:r>
            <a:r>
              <a:rPr lang="pt-PT" dirty="0" err="1"/>
              <a:t>increasing</a:t>
            </a:r>
            <a:r>
              <a:rPr lang="pt-PT" dirty="0"/>
              <a:t> </a:t>
            </a:r>
            <a:r>
              <a:rPr lang="pt-PT" dirty="0" err="1"/>
              <a:t>variance</a:t>
            </a:r>
            <a:r>
              <a:rPr lang="pt-PT" dirty="0"/>
              <a:t>.</a:t>
            </a:r>
          </a:p>
        </p:txBody>
      </p:sp>
      <p:sp>
        <p:nvSpPr>
          <p:cNvPr id="4" name="Subtítulo 3">
            <a:extLst>
              <a:ext uri="{FF2B5EF4-FFF2-40B4-BE49-F238E27FC236}">
                <a16:creationId xmlns:a16="http://schemas.microsoft.com/office/drawing/2014/main" id="{D3BAA932-A9FA-60C7-9696-E4246D566B2F}"/>
              </a:ext>
            </a:extLst>
          </p:cNvPr>
          <p:cNvSpPr>
            <a:spLocks noGrp="1"/>
          </p:cNvSpPr>
          <p:nvPr>
            <p:ph type="subTitle" idx="2"/>
          </p:nvPr>
        </p:nvSpPr>
        <p:spPr>
          <a:xfrm>
            <a:off x="656582" y="1457853"/>
            <a:ext cx="3699300" cy="3115200"/>
          </a:xfrm>
          <a:ln/>
        </p:spPr>
        <p:style>
          <a:lnRef idx="2">
            <a:schemeClr val="accent2"/>
          </a:lnRef>
          <a:fillRef idx="1">
            <a:schemeClr val="lt1"/>
          </a:fillRef>
          <a:effectRef idx="0">
            <a:schemeClr val="accent2"/>
          </a:effectRef>
          <a:fontRef idx="minor">
            <a:schemeClr val="dk1"/>
          </a:fontRef>
        </p:style>
        <p:txBody>
          <a:bodyPr/>
          <a:lstStyle/>
          <a:p>
            <a:pPr algn="just">
              <a:buNone/>
            </a:pPr>
            <a:r>
              <a:rPr lang="pt-PT" b="1" dirty="0" err="1"/>
              <a:t>Findings</a:t>
            </a:r>
            <a:r>
              <a:rPr lang="pt-PT" b="1" dirty="0"/>
              <a:t> – </a:t>
            </a:r>
            <a:r>
              <a:rPr lang="pt-PT" b="1" dirty="0" err="1"/>
              <a:t>Human</a:t>
            </a:r>
            <a:r>
              <a:rPr lang="pt-PT" b="1" dirty="0"/>
              <a:t> Expert </a:t>
            </a:r>
            <a:r>
              <a:rPr lang="pt-PT" b="1" dirty="0" err="1"/>
              <a:t>Scheme</a:t>
            </a:r>
            <a:endParaRPr lang="pt-PT" b="1" dirty="0"/>
          </a:p>
          <a:p>
            <a:pPr algn="just">
              <a:buFont typeface="Arial" panose="020B0604020202020204" pitchFamily="34" charset="0"/>
              <a:buChar char="•"/>
            </a:pPr>
            <a:r>
              <a:rPr lang="pt-PT" dirty="0"/>
              <a:t>Clear </a:t>
            </a:r>
            <a:r>
              <a:rPr lang="pt-PT" dirty="0" err="1"/>
              <a:t>identification</a:t>
            </a:r>
            <a:r>
              <a:rPr lang="pt-PT" dirty="0"/>
              <a:t> </a:t>
            </a:r>
            <a:r>
              <a:rPr lang="pt-PT" dirty="0" err="1"/>
              <a:t>of</a:t>
            </a:r>
            <a:r>
              <a:rPr lang="pt-PT" dirty="0"/>
              <a:t> </a:t>
            </a:r>
            <a:r>
              <a:rPr lang="pt-PT" b="1" dirty="0" err="1"/>
              <a:t>events</a:t>
            </a:r>
            <a:r>
              <a:rPr lang="pt-PT" dirty="0"/>
              <a:t> </a:t>
            </a:r>
            <a:r>
              <a:rPr lang="pt-PT" dirty="0" err="1"/>
              <a:t>and</a:t>
            </a:r>
            <a:r>
              <a:rPr lang="pt-PT" dirty="0"/>
              <a:t> </a:t>
            </a:r>
            <a:r>
              <a:rPr lang="pt-PT" b="1" dirty="0"/>
              <a:t>temporal </a:t>
            </a:r>
            <a:r>
              <a:rPr lang="pt-PT" b="1" dirty="0" err="1"/>
              <a:t>expressions</a:t>
            </a:r>
            <a:r>
              <a:rPr lang="pt-PT" dirty="0"/>
              <a:t>.</a:t>
            </a:r>
          </a:p>
          <a:p>
            <a:pPr algn="just">
              <a:buFont typeface="Arial" panose="020B0604020202020204" pitchFamily="34" charset="0"/>
              <a:buChar char="•"/>
            </a:pPr>
            <a:r>
              <a:rPr lang="pt-PT" dirty="0" err="1"/>
              <a:t>Minor</a:t>
            </a:r>
            <a:r>
              <a:rPr lang="pt-PT" dirty="0"/>
              <a:t> </a:t>
            </a:r>
            <a:r>
              <a:rPr lang="pt-PT" dirty="0" err="1"/>
              <a:t>inconsistencies</a:t>
            </a:r>
            <a:r>
              <a:rPr lang="pt-PT" dirty="0"/>
              <a:t> in </a:t>
            </a:r>
            <a:r>
              <a:rPr lang="pt-PT" b="1" dirty="0"/>
              <a:t>medical </a:t>
            </a:r>
            <a:r>
              <a:rPr lang="pt-PT" b="1" dirty="0" err="1"/>
              <a:t>domain</a:t>
            </a:r>
            <a:r>
              <a:rPr lang="pt-PT" b="1" dirty="0"/>
              <a:t> </a:t>
            </a:r>
            <a:r>
              <a:rPr lang="pt-PT" b="1" dirty="0" err="1"/>
              <a:t>attributes</a:t>
            </a:r>
            <a:r>
              <a:rPr lang="pt-PT" dirty="0"/>
              <a:t> (</a:t>
            </a:r>
            <a:r>
              <a:rPr lang="pt-PT" dirty="0" err="1"/>
              <a:t>likely</a:t>
            </a:r>
            <a:r>
              <a:rPr lang="pt-PT" dirty="0"/>
              <a:t> </a:t>
            </a:r>
            <a:r>
              <a:rPr lang="pt-PT" dirty="0" err="1"/>
              <a:t>due</a:t>
            </a:r>
            <a:r>
              <a:rPr lang="pt-PT" dirty="0"/>
              <a:t> to </a:t>
            </a:r>
            <a:r>
              <a:rPr lang="pt-PT" dirty="0" err="1"/>
              <a:t>annotators</a:t>
            </a:r>
            <a:r>
              <a:rPr lang="pt-PT" dirty="0"/>
              <a:t>' </a:t>
            </a:r>
            <a:r>
              <a:rPr lang="pt-PT" dirty="0" err="1"/>
              <a:t>lack</a:t>
            </a:r>
            <a:r>
              <a:rPr lang="pt-PT" dirty="0"/>
              <a:t> </a:t>
            </a:r>
            <a:r>
              <a:rPr lang="pt-PT" dirty="0" err="1"/>
              <a:t>of</a:t>
            </a:r>
            <a:r>
              <a:rPr lang="pt-PT" dirty="0"/>
              <a:t> expertise).</a:t>
            </a:r>
          </a:p>
          <a:p>
            <a:pPr algn="just">
              <a:buFont typeface="Arial" panose="020B0604020202020204" pitchFamily="34" charset="0"/>
              <a:buChar char="•"/>
            </a:pPr>
            <a:r>
              <a:rPr lang="pt-PT" b="1" dirty="0"/>
              <a:t>Temporal </a:t>
            </a:r>
            <a:r>
              <a:rPr lang="pt-PT" b="1" dirty="0" err="1"/>
              <a:t>relation</a:t>
            </a:r>
            <a:r>
              <a:rPr lang="pt-PT" b="1" dirty="0"/>
              <a:t> </a:t>
            </a:r>
            <a:r>
              <a:rPr lang="pt-PT" b="1" dirty="0" err="1"/>
              <a:t>types</a:t>
            </a:r>
            <a:r>
              <a:rPr lang="pt-PT" dirty="0"/>
              <a:t> </a:t>
            </a:r>
            <a:r>
              <a:rPr lang="pt-PT" dirty="0" err="1"/>
              <a:t>were</a:t>
            </a:r>
            <a:r>
              <a:rPr lang="pt-PT" dirty="0"/>
              <a:t> a </a:t>
            </a:r>
            <a:r>
              <a:rPr lang="pt-PT" dirty="0" err="1"/>
              <a:t>main</a:t>
            </a:r>
            <a:r>
              <a:rPr lang="pt-PT" dirty="0"/>
              <a:t> </a:t>
            </a:r>
            <a:r>
              <a:rPr lang="pt-PT" dirty="0" err="1"/>
              <a:t>source</a:t>
            </a:r>
            <a:r>
              <a:rPr lang="pt-PT" dirty="0"/>
              <a:t> </a:t>
            </a:r>
            <a:r>
              <a:rPr lang="pt-PT" dirty="0" err="1"/>
              <a:t>of</a:t>
            </a:r>
            <a:r>
              <a:rPr lang="pt-PT" dirty="0"/>
              <a:t> </a:t>
            </a:r>
            <a:r>
              <a:rPr lang="pt-PT" dirty="0" err="1"/>
              <a:t>variance</a:t>
            </a:r>
            <a:r>
              <a:rPr lang="pt-PT" dirty="0"/>
              <a:t>.</a:t>
            </a:r>
          </a:p>
          <a:p>
            <a:pPr algn="just">
              <a:buFont typeface="Arial" panose="020B0604020202020204" pitchFamily="34" charset="0"/>
              <a:buChar char="•"/>
            </a:pPr>
            <a:r>
              <a:rPr lang="pt-PT" dirty="0" err="1"/>
              <a:t>Annotators</a:t>
            </a:r>
            <a:r>
              <a:rPr lang="pt-PT" dirty="0"/>
              <a:t> </a:t>
            </a:r>
            <a:r>
              <a:rPr lang="pt-PT" dirty="0" err="1"/>
              <a:t>sometimes</a:t>
            </a:r>
            <a:r>
              <a:rPr lang="pt-PT" dirty="0"/>
              <a:t> </a:t>
            </a:r>
            <a:r>
              <a:rPr lang="pt-PT" dirty="0" err="1"/>
              <a:t>ignored</a:t>
            </a:r>
            <a:r>
              <a:rPr lang="pt-PT" dirty="0"/>
              <a:t> rules </a:t>
            </a:r>
            <a:r>
              <a:rPr lang="pt-PT" dirty="0" err="1"/>
              <a:t>on</a:t>
            </a:r>
            <a:r>
              <a:rPr lang="pt-PT" dirty="0"/>
              <a:t> </a:t>
            </a:r>
            <a:r>
              <a:rPr lang="pt-PT" b="1" dirty="0" err="1"/>
              <a:t>arrow</a:t>
            </a:r>
            <a:r>
              <a:rPr lang="pt-PT" b="1" dirty="0"/>
              <a:t> </a:t>
            </a:r>
            <a:r>
              <a:rPr lang="pt-PT" b="1" dirty="0" err="1"/>
              <a:t>directionality</a:t>
            </a:r>
            <a:r>
              <a:rPr lang="pt-PT" dirty="0"/>
              <a:t>, </a:t>
            </a:r>
            <a:r>
              <a:rPr lang="pt-PT" dirty="0" err="1"/>
              <a:t>despite</a:t>
            </a:r>
            <a:r>
              <a:rPr lang="pt-PT" dirty="0"/>
              <a:t> </a:t>
            </a:r>
            <a:r>
              <a:rPr lang="pt-PT" dirty="0" err="1"/>
              <a:t>being</a:t>
            </a:r>
            <a:r>
              <a:rPr lang="pt-PT" dirty="0"/>
              <a:t> </a:t>
            </a:r>
            <a:r>
              <a:rPr lang="pt-PT" dirty="0" err="1"/>
              <a:t>specified</a:t>
            </a:r>
            <a:r>
              <a:rPr lang="pt-PT" dirty="0"/>
              <a:t>.</a:t>
            </a:r>
          </a:p>
          <a:p>
            <a:endParaRPr lang="pt-PT" dirty="0"/>
          </a:p>
        </p:txBody>
      </p:sp>
      <p:sp>
        <p:nvSpPr>
          <p:cNvPr id="5" name="Título 1">
            <a:extLst>
              <a:ext uri="{FF2B5EF4-FFF2-40B4-BE49-F238E27FC236}">
                <a16:creationId xmlns:a16="http://schemas.microsoft.com/office/drawing/2014/main" id="{D1476740-B414-2FD3-9598-D3C94819AEDC}"/>
              </a:ext>
            </a:extLst>
          </p:cNvPr>
          <p:cNvSpPr txBox="1">
            <a:spLocks/>
          </p:cNvSpPr>
          <p:nvPr/>
        </p:nvSpPr>
        <p:spPr>
          <a:xfrm>
            <a:off x="713226" y="653583"/>
            <a:ext cx="3642656" cy="57270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lnSpc>
                <a:spcPct val="150000"/>
              </a:lnSpc>
            </a:pPr>
            <a:r>
              <a:rPr lang="pt-PT" sz="1600" dirty="0" err="1"/>
              <a:t>Human</a:t>
            </a:r>
            <a:r>
              <a:rPr lang="pt-PT" sz="1600" dirty="0"/>
              <a:t> </a:t>
            </a:r>
            <a:r>
              <a:rPr lang="pt-PT" sz="1600" dirty="0" err="1"/>
              <a:t>annotation</a:t>
            </a:r>
            <a:r>
              <a:rPr lang="pt-PT" sz="1600" dirty="0"/>
              <a:t> – </a:t>
            </a:r>
            <a:r>
              <a:rPr lang="pt-PT" sz="1600" dirty="0" err="1"/>
              <a:t>Curation</a:t>
            </a:r>
            <a:endParaRPr lang="pt-PT" sz="1600" dirty="0"/>
          </a:p>
          <a:p>
            <a:pPr algn="ctr">
              <a:lnSpc>
                <a:spcPct val="150000"/>
              </a:lnSpc>
            </a:pPr>
            <a:endParaRPr lang="pt-PT" sz="1600" dirty="0"/>
          </a:p>
        </p:txBody>
      </p:sp>
      <p:pic>
        <p:nvPicPr>
          <p:cNvPr id="7" name="Google Shape;257;p28">
            <a:extLst>
              <a:ext uri="{FF2B5EF4-FFF2-40B4-BE49-F238E27FC236}">
                <a16:creationId xmlns:a16="http://schemas.microsoft.com/office/drawing/2014/main" id="{2B423ACB-29B8-2840-C065-E4EABC06AD14}"/>
              </a:ext>
            </a:extLst>
          </p:cNvPr>
          <p:cNvPicPr preferRelativeResize="0"/>
          <p:nvPr/>
        </p:nvPicPr>
        <p:blipFill rotWithShape="1">
          <a:blip r:embed="rId3">
            <a:alphaModFix/>
          </a:blip>
          <a:srcRect/>
          <a:stretch/>
        </p:blipFill>
        <p:spPr>
          <a:xfrm>
            <a:off x="3902203" y="3295293"/>
            <a:ext cx="1027030" cy="1509330"/>
          </a:xfrm>
          <a:prstGeom prst="rect">
            <a:avLst/>
          </a:prstGeom>
          <a:noFill/>
          <a:ln>
            <a:noFill/>
          </a:ln>
        </p:spPr>
      </p:pic>
      <p:grpSp>
        <p:nvGrpSpPr>
          <p:cNvPr id="8" name="Google Shape;291;p31">
            <a:extLst>
              <a:ext uri="{FF2B5EF4-FFF2-40B4-BE49-F238E27FC236}">
                <a16:creationId xmlns:a16="http://schemas.microsoft.com/office/drawing/2014/main" id="{AF0A139E-FA53-CAC9-DBFF-A8DE2606F0AF}"/>
              </a:ext>
            </a:extLst>
          </p:cNvPr>
          <p:cNvGrpSpPr/>
          <p:nvPr/>
        </p:nvGrpSpPr>
        <p:grpSpPr>
          <a:xfrm>
            <a:off x="7601503" y="3067202"/>
            <a:ext cx="1600381" cy="1801490"/>
            <a:chOff x="1031495" y="237925"/>
            <a:chExt cx="3446579" cy="4655374"/>
          </a:xfrm>
        </p:grpSpPr>
        <p:pic>
          <p:nvPicPr>
            <p:cNvPr id="9" name="Google Shape;292;p31">
              <a:extLst>
                <a:ext uri="{FF2B5EF4-FFF2-40B4-BE49-F238E27FC236}">
                  <a16:creationId xmlns:a16="http://schemas.microsoft.com/office/drawing/2014/main" id="{1A67916D-5AA1-0969-60BD-5005676DDBFD}"/>
                </a:ext>
              </a:extLst>
            </p:cNvPr>
            <p:cNvPicPr preferRelativeResize="0"/>
            <p:nvPr/>
          </p:nvPicPr>
          <p:blipFill rotWithShape="1">
            <a:blip r:embed="rId4">
              <a:alphaModFix/>
            </a:blip>
            <a:srcRect t="79" b="69"/>
            <a:stretch/>
          </p:blipFill>
          <p:spPr>
            <a:xfrm>
              <a:off x="1610926" y="237925"/>
              <a:ext cx="2867148" cy="2665575"/>
            </a:xfrm>
            <a:prstGeom prst="rect">
              <a:avLst/>
            </a:prstGeom>
            <a:noFill/>
            <a:ln>
              <a:noFill/>
            </a:ln>
          </p:spPr>
        </p:pic>
        <p:pic>
          <p:nvPicPr>
            <p:cNvPr id="10" name="Google Shape;293;p31">
              <a:extLst>
                <a:ext uri="{FF2B5EF4-FFF2-40B4-BE49-F238E27FC236}">
                  <a16:creationId xmlns:a16="http://schemas.microsoft.com/office/drawing/2014/main" id="{5621F366-6385-DA32-DB2F-6A540339FFE6}"/>
                </a:ext>
              </a:extLst>
            </p:cNvPr>
            <p:cNvPicPr preferRelativeResize="0"/>
            <p:nvPr/>
          </p:nvPicPr>
          <p:blipFill>
            <a:blip r:embed="rId5">
              <a:alphaModFix/>
            </a:blip>
            <a:stretch>
              <a:fillRect/>
            </a:stretch>
          </p:blipFill>
          <p:spPr>
            <a:xfrm flipH="1">
              <a:off x="1031495" y="1283322"/>
              <a:ext cx="2973175" cy="3609977"/>
            </a:xfrm>
            <a:prstGeom prst="rect">
              <a:avLst/>
            </a:prstGeom>
            <a:noFill/>
            <a:ln>
              <a:noFill/>
            </a:ln>
          </p:spPr>
        </p:pic>
      </p:grpSp>
    </p:spTree>
    <p:extLst>
      <p:ext uri="{BB962C8B-B14F-4D97-AF65-F5344CB8AC3E}">
        <p14:creationId xmlns:p14="http://schemas.microsoft.com/office/powerpoint/2010/main" val="238105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A4B3C-09A6-A53C-61EB-C55C1BABCF6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587E354-6374-96ED-828F-51078B1F28ED}"/>
              </a:ext>
            </a:extLst>
          </p:cNvPr>
          <p:cNvSpPr>
            <a:spLocks noGrp="1"/>
          </p:cNvSpPr>
          <p:nvPr>
            <p:ph type="title"/>
          </p:nvPr>
        </p:nvSpPr>
        <p:spPr>
          <a:xfrm>
            <a:off x="1122947" y="1655488"/>
            <a:ext cx="6970295" cy="1161300"/>
          </a:xfrm>
        </p:spPr>
        <p:txBody>
          <a:bodyPr/>
          <a:lstStyle/>
          <a:p>
            <a:r>
              <a:rPr lang="en-US" sz="4000" dirty="0"/>
              <a:t>3.Conclusion and </a:t>
            </a:r>
            <a:br>
              <a:rPr lang="en-US" sz="4000" dirty="0"/>
            </a:br>
            <a:r>
              <a:rPr lang="en-US" sz="4000" dirty="0"/>
              <a:t>Future work</a:t>
            </a:r>
          </a:p>
        </p:txBody>
      </p:sp>
      <p:sp>
        <p:nvSpPr>
          <p:cNvPr id="5" name="Subtítulo 4">
            <a:extLst>
              <a:ext uri="{FF2B5EF4-FFF2-40B4-BE49-F238E27FC236}">
                <a16:creationId xmlns:a16="http://schemas.microsoft.com/office/drawing/2014/main" id="{AA6DC9A3-4968-0838-BFC1-C95D58D76B7F}"/>
              </a:ext>
            </a:extLst>
          </p:cNvPr>
          <p:cNvSpPr>
            <a:spLocks noGrp="1"/>
          </p:cNvSpPr>
          <p:nvPr>
            <p:ph type="subTitle" idx="1"/>
          </p:nvPr>
        </p:nvSpPr>
        <p:spPr/>
        <p:txBody>
          <a:bodyPr/>
          <a:lstStyle/>
          <a:p>
            <a:endParaRPr lang="en-US"/>
          </a:p>
        </p:txBody>
      </p:sp>
      <p:sp>
        <p:nvSpPr>
          <p:cNvPr id="3" name="Google Shape;6612;p58">
            <a:extLst>
              <a:ext uri="{FF2B5EF4-FFF2-40B4-BE49-F238E27FC236}">
                <a16:creationId xmlns:a16="http://schemas.microsoft.com/office/drawing/2014/main" id="{C5511A01-E371-C167-B332-4982BA544BE4}"/>
              </a:ext>
            </a:extLst>
          </p:cNvPr>
          <p:cNvSpPr/>
          <p:nvPr/>
        </p:nvSpPr>
        <p:spPr>
          <a:xfrm>
            <a:off x="8557522" y="3084863"/>
            <a:ext cx="463391" cy="40315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402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BD076-BA72-EC4D-161A-067BC209CF2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5533D5E-75AE-B56A-EB72-6853F061151A}"/>
              </a:ext>
            </a:extLst>
          </p:cNvPr>
          <p:cNvSpPr>
            <a:spLocks noGrp="1"/>
          </p:cNvSpPr>
          <p:nvPr>
            <p:ph type="title"/>
          </p:nvPr>
        </p:nvSpPr>
        <p:spPr>
          <a:xfrm>
            <a:off x="283031" y="202433"/>
            <a:ext cx="7704000" cy="572700"/>
          </a:xfrm>
        </p:spPr>
        <p:txBody>
          <a:bodyPr/>
          <a:lstStyle/>
          <a:p>
            <a:r>
              <a:rPr lang="pt-PT" sz="2000" dirty="0"/>
              <a:t>3.1. </a:t>
            </a:r>
            <a:r>
              <a:rPr lang="pt-PT" sz="2000" dirty="0" err="1"/>
              <a:t>Conclusion</a:t>
            </a:r>
            <a:endParaRPr lang="pt-PT" sz="2000" dirty="0"/>
          </a:p>
        </p:txBody>
      </p:sp>
      <p:sp>
        <p:nvSpPr>
          <p:cNvPr id="3" name="CaixaDeTexto 2">
            <a:extLst>
              <a:ext uri="{FF2B5EF4-FFF2-40B4-BE49-F238E27FC236}">
                <a16:creationId xmlns:a16="http://schemas.microsoft.com/office/drawing/2014/main" id="{DEF2A7BB-B2A9-002C-31F0-D1E665948A9D}"/>
              </a:ext>
            </a:extLst>
          </p:cNvPr>
          <p:cNvSpPr txBox="1"/>
          <p:nvPr/>
        </p:nvSpPr>
        <p:spPr>
          <a:xfrm>
            <a:off x="420524" y="3368055"/>
            <a:ext cx="6348212" cy="69871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r">
              <a:lnSpc>
                <a:spcPct val="150000"/>
              </a:lnSpc>
              <a:buNone/>
            </a:pPr>
            <a:r>
              <a:rPr lang="pt-PT" dirty="0" err="1">
                <a:solidFill>
                  <a:srgbClr val="000000"/>
                </a:solidFill>
              </a:rPr>
              <a:t>A</a:t>
            </a:r>
            <a:r>
              <a:rPr lang="pt-PT" dirty="0" err="1">
                <a:solidFill>
                  <a:srgbClr val="000000"/>
                </a:solidFill>
                <a:effectLst/>
                <a:latin typeface="+mn-lt"/>
              </a:rPr>
              <a:t>lthough</a:t>
            </a:r>
            <a:r>
              <a:rPr lang="pt-PT" dirty="0">
                <a:solidFill>
                  <a:srgbClr val="000000"/>
                </a:solidFill>
                <a:effectLst/>
                <a:latin typeface="+mn-lt"/>
              </a:rPr>
              <a:t> </a:t>
            </a:r>
            <a:r>
              <a:rPr lang="pt-PT" dirty="0" err="1">
                <a:solidFill>
                  <a:srgbClr val="000000"/>
                </a:solidFill>
                <a:effectLst/>
                <a:latin typeface="+mn-lt"/>
              </a:rPr>
              <a:t>LLMs</a:t>
            </a:r>
            <a:r>
              <a:rPr lang="pt-PT" dirty="0">
                <a:solidFill>
                  <a:srgbClr val="000000"/>
                </a:solidFill>
                <a:effectLst/>
                <a:latin typeface="+mn-lt"/>
              </a:rPr>
              <a:t> are </a:t>
            </a:r>
            <a:r>
              <a:rPr lang="pt-PT" dirty="0" err="1">
                <a:solidFill>
                  <a:srgbClr val="000000"/>
                </a:solidFill>
                <a:effectLst/>
                <a:latin typeface="+mn-lt"/>
              </a:rPr>
              <a:t>capable</a:t>
            </a:r>
            <a:r>
              <a:rPr lang="pt-PT" dirty="0">
                <a:solidFill>
                  <a:srgbClr val="000000"/>
                </a:solidFill>
                <a:effectLst/>
                <a:latin typeface="+mn-lt"/>
              </a:rPr>
              <a:t> </a:t>
            </a:r>
            <a:r>
              <a:rPr lang="pt-PT" dirty="0" err="1">
                <a:solidFill>
                  <a:srgbClr val="000000"/>
                </a:solidFill>
                <a:effectLst/>
                <a:latin typeface="+mn-lt"/>
              </a:rPr>
              <a:t>of</a:t>
            </a:r>
            <a:r>
              <a:rPr lang="pt-PT" dirty="0">
                <a:solidFill>
                  <a:srgbClr val="000000"/>
                </a:solidFill>
                <a:effectLst/>
                <a:latin typeface="+mn-lt"/>
              </a:rPr>
              <a:t> </a:t>
            </a:r>
            <a:r>
              <a:rPr lang="pt-PT" dirty="0" err="1">
                <a:solidFill>
                  <a:srgbClr val="000000"/>
                </a:solidFill>
                <a:effectLst/>
                <a:latin typeface="+mn-lt"/>
              </a:rPr>
              <a:t>creating</a:t>
            </a:r>
            <a:r>
              <a:rPr lang="pt-PT" dirty="0">
                <a:solidFill>
                  <a:srgbClr val="000000"/>
                </a:solidFill>
                <a:effectLst/>
                <a:latin typeface="+mn-lt"/>
              </a:rPr>
              <a:t> </a:t>
            </a:r>
            <a:r>
              <a:rPr lang="pt-PT" dirty="0" err="1">
                <a:solidFill>
                  <a:srgbClr val="000000"/>
                </a:solidFill>
                <a:effectLst/>
                <a:latin typeface="+mn-lt"/>
              </a:rPr>
              <a:t>annotation</a:t>
            </a:r>
            <a:r>
              <a:rPr lang="pt-PT" dirty="0">
                <a:solidFill>
                  <a:srgbClr val="000000"/>
                </a:solidFill>
                <a:effectLst/>
                <a:latin typeface="+mn-lt"/>
              </a:rPr>
              <a:t> </a:t>
            </a:r>
            <a:r>
              <a:rPr lang="pt-PT" dirty="0" err="1">
                <a:solidFill>
                  <a:srgbClr val="000000"/>
                </a:solidFill>
                <a:effectLst/>
                <a:latin typeface="+mn-lt"/>
              </a:rPr>
              <a:t>guidelines</a:t>
            </a:r>
            <a:r>
              <a:rPr lang="pt-PT" dirty="0">
                <a:solidFill>
                  <a:srgbClr val="000000"/>
                </a:solidFill>
                <a:effectLst/>
                <a:latin typeface="+mn-lt"/>
              </a:rPr>
              <a:t>, </a:t>
            </a:r>
            <a:r>
              <a:rPr lang="pt-PT" dirty="0" err="1">
                <a:solidFill>
                  <a:srgbClr val="000000"/>
                </a:solidFill>
                <a:effectLst/>
                <a:latin typeface="+mn-lt"/>
              </a:rPr>
              <a:t>the</a:t>
            </a:r>
            <a:r>
              <a:rPr lang="pt-PT" dirty="0">
                <a:solidFill>
                  <a:srgbClr val="000000"/>
                </a:solidFill>
                <a:effectLst/>
                <a:latin typeface="+mn-lt"/>
              </a:rPr>
              <a:t> </a:t>
            </a:r>
            <a:r>
              <a:rPr lang="pt-PT" dirty="0" err="1">
                <a:solidFill>
                  <a:srgbClr val="000000"/>
                </a:solidFill>
                <a:effectLst/>
                <a:latin typeface="+mn-lt"/>
              </a:rPr>
              <a:t>guidelines</a:t>
            </a:r>
            <a:endParaRPr lang="pt-PT" dirty="0">
              <a:solidFill>
                <a:srgbClr val="000000"/>
              </a:solidFill>
              <a:effectLst/>
              <a:latin typeface="+mn-lt"/>
            </a:endParaRPr>
          </a:p>
          <a:p>
            <a:pPr algn="r">
              <a:lnSpc>
                <a:spcPct val="150000"/>
              </a:lnSpc>
            </a:pPr>
            <a:r>
              <a:rPr lang="pt-PT" dirty="0" err="1">
                <a:solidFill>
                  <a:srgbClr val="000000"/>
                </a:solidFill>
                <a:effectLst/>
                <a:latin typeface="+mn-lt"/>
              </a:rPr>
              <a:t>produced</a:t>
            </a:r>
            <a:r>
              <a:rPr lang="pt-PT" dirty="0">
                <a:solidFill>
                  <a:srgbClr val="000000"/>
                </a:solidFill>
                <a:effectLst/>
                <a:latin typeface="+mn-lt"/>
              </a:rPr>
              <a:t> </a:t>
            </a:r>
            <a:r>
              <a:rPr lang="pt-PT" dirty="0" err="1">
                <a:solidFill>
                  <a:srgbClr val="000000"/>
                </a:solidFill>
                <a:effectLst/>
                <a:latin typeface="+mn-lt"/>
              </a:rPr>
              <a:t>by</a:t>
            </a:r>
            <a:r>
              <a:rPr lang="pt-PT" dirty="0">
                <a:solidFill>
                  <a:srgbClr val="000000"/>
                </a:solidFill>
                <a:effectLst/>
                <a:latin typeface="+mn-lt"/>
              </a:rPr>
              <a:t> a </a:t>
            </a:r>
            <a:r>
              <a:rPr lang="pt-PT" dirty="0" err="1">
                <a:solidFill>
                  <a:srgbClr val="000000"/>
                </a:solidFill>
                <a:effectLst/>
                <a:latin typeface="+mn-lt"/>
              </a:rPr>
              <a:t>human</a:t>
            </a:r>
            <a:r>
              <a:rPr lang="pt-PT" dirty="0">
                <a:solidFill>
                  <a:srgbClr val="000000"/>
                </a:solidFill>
                <a:effectLst/>
                <a:latin typeface="+mn-lt"/>
              </a:rPr>
              <a:t> expert </a:t>
            </a:r>
            <a:r>
              <a:rPr lang="pt-PT" dirty="0" err="1">
                <a:solidFill>
                  <a:srgbClr val="000000"/>
                </a:solidFill>
                <a:effectLst/>
                <a:latin typeface="+mn-lt"/>
              </a:rPr>
              <a:t>were</a:t>
            </a:r>
            <a:r>
              <a:rPr lang="pt-PT" dirty="0">
                <a:solidFill>
                  <a:srgbClr val="000000"/>
                </a:solidFill>
                <a:effectLst/>
                <a:latin typeface="+mn-lt"/>
              </a:rPr>
              <a:t> more </a:t>
            </a:r>
            <a:r>
              <a:rPr lang="pt-PT" dirty="0" err="1">
                <a:solidFill>
                  <a:srgbClr val="000000"/>
                </a:solidFill>
                <a:effectLst/>
                <a:latin typeface="+mn-lt"/>
              </a:rPr>
              <a:t>comprehensible</a:t>
            </a:r>
            <a:r>
              <a:rPr lang="pt-PT" dirty="0">
                <a:solidFill>
                  <a:srgbClr val="000000"/>
                </a:solidFill>
                <a:effectLst/>
                <a:latin typeface="+mn-lt"/>
              </a:rPr>
              <a:t>, </a:t>
            </a:r>
            <a:r>
              <a:rPr lang="pt-PT" dirty="0" err="1">
                <a:solidFill>
                  <a:srgbClr val="000000"/>
                </a:solidFill>
                <a:effectLst/>
                <a:latin typeface="+mn-lt"/>
              </a:rPr>
              <a:t>coherent</a:t>
            </a:r>
            <a:r>
              <a:rPr lang="pt-PT" dirty="0">
                <a:solidFill>
                  <a:srgbClr val="000000"/>
                </a:solidFill>
                <a:effectLst/>
                <a:latin typeface="+mn-lt"/>
              </a:rPr>
              <a:t>, </a:t>
            </a:r>
            <a:r>
              <a:rPr lang="pt-PT" dirty="0" err="1">
                <a:solidFill>
                  <a:srgbClr val="000000"/>
                </a:solidFill>
                <a:effectLst/>
                <a:latin typeface="+mn-lt"/>
              </a:rPr>
              <a:t>and</a:t>
            </a:r>
            <a:r>
              <a:rPr lang="pt-PT" dirty="0">
                <a:solidFill>
                  <a:srgbClr val="000000"/>
                </a:solidFill>
                <a:effectLst/>
                <a:latin typeface="+mn-lt"/>
              </a:rPr>
              <a:t> clear.</a:t>
            </a:r>
          </a:p>
        </p:txBody>
      </p:sp>
      <p:pic>
        <p:nvPicPr>
          <p:cNvPr id="13" name="Imagem 12" descr="Uma imagem com desenho, Personagem de ficção, captura de ecrã, vestuário&#10;&#10;Os conteúdos gerados por IA poderão estar incorretos.">
            <a:extLst>
              <a:ext uri="{FF2B5EF4-FFF2-40B4-BE49-F238E27FC236}">
                <a16:creationId xmlns:a16="http://schemas.microsoft.com/office/drawing/2014/main" id="{CE86D46F-4DB0-C374-A8BE-C12F962F3FAA}"/>
              </a:ext>
            </a:extLst>
          </p:cNvPr>
          <p:cNvPicPr>
            <a:picLocks noChangeAspect="1"/>
          </p:cNvPicPr>
          <p:nvPr/>
        </p:nvPicPr>
        <p:blipFill>
          <a:blip r:embed="rId3"/>
          <a:stretch>
            <a:fillRect/>
          </a:stretch>
        </p:blipFill>
        <p:spPr>
          <a:xfrm>
            <a:off x="5799222" y="1028176"/>
            <a:ext cx="2077452" cy="2077452"/>
          </a:xfrm>
          <a:prstGeom prst="rect">
            <a:avLst/>
          </a:prstGeom>
        </p:spPr>
      </p:pic>
      <p:sp>
        <p:nvSpPr>
          <p:cNvPr id="5" name="CaixaDeTexto 4">
            <a:extLst>
              <a:ext uri="{FF2B5EF4-FFF2-40B4-BE49-F238E27FC236}">
                <a16:creationId xmlns:a16="http://schemas.microsoft.com/office/drawing/2014/main" id="{024CDBB9-BEB7-FAB1-B353-63370C0CA232}"/>
              </a:ext>
            </a:extLst>
          </p:cNvPr>
          <p:cNvSpPr txBox="1"/>
          <p:nvPr/>
        </p:nvSpPr>
        <p:spPr>
          <a:xfrm>
            <a:off x="420524" y="979041"/>
            <a:ext cx="4905455" cy="102188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nSpc>
                <a:spcPct val="150000"/>
              </a:lnSpc>
              <a:buNone/>
            </a:pPr>
            <a:r>
              <a:rPr lang="pt-PT" b="1" dirty="0" err="1">
                <a:solidFill>
                  <a:srgbClr val="000000"/>
                </a:solidFill>
              </a:rPr>
              <a:t>Human</a:t>
            </a:r>
            <a:r>
              <a:rPr lang="pt-PT" b="1" dirty="0">
                <a:solidFill>
                  <a:srgbClr val="000000"/>
                </a:solidFill>
              </a:rPr>
              <a:t> </a:t>
            </a:r>
            <a:r>
              <a:rPr lang="pt-PT" b="1" dirty="0" err="1">
                <a:solidFill>
                  <a:srgbClr val="000000"/>
                </a:solidFill>
              </a:rPr>
              <a:t>vs</a:t>
            </a:r>
            <a:r>
              <a:rPr lang="pt-PT" b="1" dirty="0">
                <a:solidFill>
                  <a:srgbClr val="000000"/>
                </a:solidFill>
              </a:rPr>
              <a:t> LLM: </a:t>
            </a:r>
          </a:p>
          <a:p>
            <a:pPr>
              <a:lnSpc>
                <a:spcPct val="150000"/>
              </a:lnSpc>
              <a:buNone/>
            </a:pPr>
            <a:r>
              <a:rPr lang="pt-PT" dirty="0" err="1">
                <a:solidFill>
                  <a:srgbClr val="000000"/>
                </a:solidFill>
              </a:rPr>
              <a:t>the</a:t>
            </a:r>
            <a:r>
              <a:rPr lang="pt-PT" dirty="0">
                <a:solidFill>
                  <a:srgbClr val="000000"/>
                </a:solidFill>
              </a:rPr>
              <a:t> </a:t>
            </a:r>
            <a:r>
              <a:rPr lang="pt-PT" dirty="0" err="1">
                <a:solidFill>
                  <a:srgbClr val="000000"/>
                </a:solidFill>
              </a:rPr>
              <a:t>best</a:t>
            </a:r>
            <a:r>
              <a:rPr lang="pt-PT" dirty="0">
                <a:solidFill>
                  <a:srgbClr val="000000"/>
                </a:solidFill>
              </a:rPr>
              <a:t> performance in </a:t>
            </a:r>
            <a:r>
              <a:rPr lang="pt-PT" dirty="0" err="1">
                <a:solidFill>
                  <a:srgbClr val="000000"/>
                </a:solidFill>
              </a:rPr>
              <a:t>the</a:t>
            </a:r>
            <a:r>
              <a:rPr lang="pt-PT" dirty="0">
                <a:solidFill>
                  <a:srgbClr val="000000"/>
                </a:solidFill>
              </a:rPr>
              <a:t> </a:t>
            </a:r>
            <a:r>
              <a:rPr lang="pt-PT" dirty="0" err="1">
                <a:solidFill>
                  <a:srgbClr val="000000"/>
                </a:solidFill>
              </a:rPr>
              <a:t>development</a:t>
            </a:r>
            <a:r>
              <a:rPr lang="pt-PT" dirty="0">
                <a:solidFill>
                  <a:srgbClr val="000000"/>
                </a:solidFill>
              </a:rPr>
              <a:t> </a:t>
            </a:r>
            <a:r>
              <a:rPr lang="pt-PT" dirty="0" err="1">
                <a:solidFill>
                  <a:srgbClr val="000000"/>
                </a:solidFill>
              </a:rPr>
              <a:t>of</a:t>
            </a:r>
            <a:r>
              <a:rPr lang="pt-PT" dirty="0">
                <a:solidFill>
                  <a:srgbClr val="000000"/>
                </a:solidFill>
              </a:rPr>
              <a:t> </a:t>
            </a:r>
            <a:r>
              <a:rPr lang="pt-PT" dirty="0" err="1">
                <a:solidFill>
                  <a:srgbClr val="000000"/>
                </a:solidFill>
              </a:rPr>
              <a:t>annotation</a:t>
            </a:r>
            <a:r>
              <a:rPr lang="pt-PT" dirty="0">
                <a:solidFill>
                  <a:srgbClr val="000000"/>
                </a:solidFill>
              </a:rPr>
              <a:t> </a:t>
            </a:r>
            <a:r>
              <a:rPr lang="pt-PT" dirty="0" err="1">
                <a:solidFill>
                  <a:srgbClr val="000000"/>
                </a:solidFill>
              </a:rPr>
              <a:t>schemes</a:t>
            </a:r>
            <a:r>
              <a:rPr lang="pt-PT" dirty="0">
                <a:solidFill>
                  <a:srgbClr val="000000"/>
                </a:solidFill>
              </a:rPr>
              <a:t> </a:t>
            </a:r>
            <a:r>
              <a:rPr lang="pt-PT" dirty="0" err="1">
                <a:solidFill>
                  <a:srgbClr val="000000"/>
                </a:solidFill>
              </a:rPr>
              <a:t>and</a:t>
            </a:r>
            <a:r>
              <a:rPr lang="pt-PT" dirty="0">
                <a:solidFill>
                  <a:srgbClr val="000000"/>
                </a:solidFill>
              </a:rPr>
              <a:t> </a:t>
            </a:r>
            <a:r>
              <a:rPr lang="pt-PT" dirty="0" err="1">
                <a:solidFill>
                  <a:srgbClr val="000000"/>
                </a:solidFill>
              </a:rPr>
              <a:t>guidelines</a:t>
            </a:r>
            <a:r>
              <a:rPr lang="pt-PT" dirty="0">
                <a:solidFill>
                  <a:srgbClr val="000000"/>
                </a:solidFill>
              </a:rPr>
              <a:t>?</a:t>
            </a:r>
            <a:endParaRPr lang="pt-PT" dirty="0">
              <a:solidFill>
                <a:srgbClr val="000000"/>
              </a:solidFill>
              <a:effectLst/>
              <a:latin typeface="+mn-lt"/>
            </a:endParaRPr>
          </a:p>
        </p:txBody>
      </p:sp>
      <p:sp>
        <p:nvSpPr>
          <p:cNvPr id="6" name="Seta para Baixo 5">
            <a:extLst>
              <a:ext uri="{FF2B5EF4-FFF2-40B4-BE49-F238E27FC236}">
                <a16:creationId xmlns:a16="http://schemas.microsoft.com/office/drawing/2014/main" id="{7624BDD2-EAE5-0D42-139D-4F05198C17F6}"/>
              </a:ext>
            </a:extLst>
          </p:cNvPr>
          <p:cNvSpPr/>
          <p:nvPr/>
        </p:nvSpPr>
        <p:spPr>
          <a:xfrm>
            <a:off x="2406316" y="2125579"/>
            <a:ext cx="617621" cy="109888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6612;p58">
            <a:extLst>
              <a:ext uri="{FF2B5EF4-FFF2-40B4-BE49-F238E27FC236}">
                <a16:creationId xmlns:a16="http://schemas.microsoft.com/office/drawing/2014/main" id="{9B02B3F0-980A-EBE7-98BD-A2ACBA337D23}"/>
              </a:ext>
            </a:extLst>
          </p:cNvPr>
          <p:cNvSpPr/>
          <p:nvPr/>
        </p:nvSpPr>
        <p:spPr>
          <a:xfrm>
            <a:off x="8397578" y="575891"/>
            <a:ext cx="463391" cy="40315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284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heel(1)">
                                      <p:cBhvr>
                                        <p:cTn id="11" dur="20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33328-99D5-4BC8-7C42-53F13A1DB0B1}"/>
              </a:ext>
            </a:extLst>
          </p:cNvPr>
          <p:cNvSpPr>
            <a:spLocks noGrp="1"/>
          </p:cNvSpPr>
          <p:nvPr>
            <p:ph type="title"/>
          </p:nvPr>
        </p:nvSpPr>
        <p:spPr/>
        <p:txBody>
          <a:bodyPr/>
          <a:lstStyle/>
          <a:p>
            <a:r>
              <a:rPr lang="en-US" sz="4400" dirty="0"/>
              <a:t>1. Introduction</a:t>
            </a:r>
          </a:p>
        </p:txBody>
      </p:sp>
      <p:sp>
        <p:nvSpPr>
          <p:cNvPr id="3" name="Subtítulo 2">
            <a:extLst>
              <a:ext uri="{FF2B5EF4-FFF2-40B4-BE49-F238E27FC236}">
                <a16:creationId xmlns:a16="http://schemas.microsoft.com/office/drawing/2014/main" id="{B449824C-CEA2-9524-0F2B-BC34440766E2}"/>
              </a:ext>
            </a:extLst>
          </p:cNvPr>
          <p:cNvSpPr>
            <a:spLocks noGrp="1"/>
          </p:cNvSpPr>
          <p:nvPr>
            <p:ph type="subTitle" idx="1"/>
          </p:nvPr>
        </p:nvSpPr>
        <p:spPr/>
        <p:txBody>
          <a:bodyPr/>
          <a:lstStyle/>
          <a:p>
            <a:endParaRPr lang="en-US"/>
          </a:p>
        </p:txBody>
      </p:sp>
      <p:sp>
        <p:nvSpPr>
          <p:cNvPr id="4" name="Google Shape;6612;p58">
            <a:extLst>
              <a:ext uri="{FF2B5EF4-FFF2-40B4-BE49-F238E27FC236}">
                <a16:creationId xmlns:a16="http://schemas.microsoft.com/office/drawing/2014/main" id="{45196F0D-3904-BAFC-5124-FE3F169C4B59}"/>
              </a:ext>
            </a:extLst>
          </p:cNvPr>
          <p:cNvSpPr/>
          <p:nvPr/>
        </p:nvSpPr>
        <p:spPr>
          <a:xfrm>
            <a:off x="8548729" y="3084863"/>
            <a:ext cx="463391" cy="40315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668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F5BF70-CAAE-0B36-3297-5C58EA6F5E40}"/>
              </a:ext>
            </a:extLst>
          </p:cNvPr>
          <p:cNvSpPr>
            <a:spLocks noGrp="1"/>
          </p:cNvSpPr>
          <p:nvPr>
            <p:ph type="title"/>
          </p:nvPr>
        </p:nvSpPr>
        <p:spPr>
          <a:xfrm>
            <a:off x="720000" y="495747"/>
            <a:ext cx="7704000" cy="572700"/>
          </a:xfrm>
        </p:spPr>
        <p:txBody>
          <a:bodyPr/>
          <a:lstStyle/>
          <a:p>
            <a:r>
              <a:rPr lang="pt-PT" sz="2000" dirty="0"/>
              <a:t>3.2. Future </a:t>
            </a:r>
            <a:r>
              <a:rPr lang="pt-PT" sz="2000" dirty="0" err="1"/>
              <a:t>Work</a:t>
            </a:r>
            <a:endParaRPr lang="pt-PT" sz="2000" dirty="0"/>
          </a:p>
        </p:txBody>
      </p:sp>
      <p:sp>
        <p:nvSpPr>
          <p:cNvPr id="14" name="CaixaDeTexto 13">
            <a:extLst>
              <a:ext uri="{FF2B5EF4-FFF2-40B4-BE49-F238E27FC236}">
                <a16:creationId xmlns:a16="http://schemas.microsoft.com/office/drawing/2014/main" id="{B59D0FDF-7928-05A0-B5A9-DFFAD5AAEDE5}"/>
              </a:ext>
            </a:extLst>
          </p:cNvPr>
          <p:cNvSpPr txBox="1"/>
          <p:nvPr/>
        </p:nvSpPr>
        <p:spPr>
          <a:xfrm>
            <a:off x="515455" y="1416106"/>
            <a:ext cx="7931980" cy="2569934"/>
          </a:xfrm>
          <a:prstGeom prst="rect">
            <a:avLst/>
          </a:prstGeom>
          <a:solidFill>
            <a:schemeClr val="accent1"/>
          </a:solidFill>
        </p:spPr>
        <p:style>
          <a:lnRef idx="2">
            <a:schemeClr val="accent2"/>
          </a:lnRef>
          <a:fillRef idx="1">
            <a:schemeClr val="lt1"/>
          </a:fillRef>
          <a:effectRef idx="0">
            <a:schemeClr val="accent2"/>
          </a:effectRef>
          <a:fontRef idx="minor">
            <a:schemeClr val="dk1"/>
          </a:fontRef>
        </p:style>
        <p:txBody>
          <a:bodyPr wrap="none" rtlCol="0">
            <a:spAutoFit/>
          </a:bodyPr>
          <a:lstStyle/>
          <a:p>
            <a:pPr marL="285750" indent="-285750" algn="just">
              <a:lnSpc>
                <a:spcPct val="150000"/>
              </a:lnSpc>
              <a:buClr>
                <a:schemeClr val="accent1">
                  <a:lumMod val="75000"/>
                </a:schemeClr>
              </a:buClr>
              <a:buFont typeface="Wingdings" pitchFamily="2" charset="2"/>
              <a:buChar char="Ø"/>
            </a:pPr>
            <a:r>
              <a:rPr lang="pt-PT" dirty="0" err="1"/>
              <a:t>In-depth</a:t>
            </a:r>
            <a:r>
              <a:rPr lang="pt-PT" dirty="0"/>
              <a:t> </a:t>
            </a:r>
            <a:r>
              <a:rPr lang="pt-PT" dirty="0" err="1"/>
              <a:t>analysis</a:t>
            </a:r>
            <a:r>
              <a:rPr lang="pt-PT" dirty="0"/>
              <a:t> </a:t>
            </a:r>
            <a:r>
              <a:rPr lang="pt-PT" dirty="0" err="1"/>
              <a:t>of</a:t>
            </a:r>
            <a:r>
              <a:rPr lang="pt-PT" dirty="0"/>
              <a:t> </a:t>
            </a:r>
            <a:r>
              <a:rPr lang="pt-PT" dirty="0" err="1"/>
              <a:t>human</a:t>
            </a:r>
            <a:r>
              <a:rPr lang="pt-PT" dirty="0"/>
              <a:t> </a:t>
            </a:r>
            <a:r>
              <a:rPr lang="pt-PT" dirty="0" err="1"/>
              <a:t>annotation</a:t>
            </a:r>
            <a:r>
              <a:rPr lang="pt-PT" dirty="0"/>
              <a:t> </a:t>
            </a:r>
            <a:r>
              <a:rPr lang="pt-PT" dirty="0" err="1"/>
              <a:t>results</a:t>
            </a:r>
            <a:r>
              <a:rPr lang="pt-PT" dirty="0"/>
              <a:t>, </a:t>
            </a:r>
            <a:r>
              <a:rPr lang="pt-PT" dirty="0" err="1"/>
              <a:t>with</a:t>
            </a:r>
            <a:r>
              <a:rPr lang="pt-PT" dirty="0"/>
              <a:t> a </a:t>
            </a:r>
            <a:r>
              <a:rPr lang="pt-PT" dirty="0" err="1"/>
              <a:t>focus</a:t>
            </a:r>
            <a:r>
              <a:rPr lang="pt-PT" dirty="0"/>
              <a:t> </a:t>
            </a:r>
            <a:r>
              <a:rPr lang="pt-PT" dirty="0" err="1"/>
              <a:t>on</a:t>
            </a:r>
            <a:r>
              <a:rPr lang="pt-PT" dirty="0"/>
              <a:t> </a:t>
            </a:r>
            <a:r>
              <a:rPr lang="pt-PT" dirty="0" err="1"/>
              <a:t>annotator</a:t>
            </a:r>
            <a:r>
              <a:rPr lang="pt-PT" dirty="0"/>
              <a:t> </a:t>
            </a:r>
            <a:r>
              <a:rPr lang="pt-PT" dirty="0" err="1"/>
              <a:t>disagreement</a:t>
            </a:r>
            <a:r>
              <a:rPr lang="pt-PT" dirty="0"/>
              <a:t>.</a:t>
            </a:r>
          </a:p>
          <a:p>
            <a:pPr marL="285750" indent="-285750" algn="just">
              <a:lnSpc>
                <a:spcPct val="150000"/>
              </a:lnSpc>
              <a:buClr>
                <a:schemeClr val="accent1">
                  <a:lumMod val="75000"/>
                </a:schemeClr>
              </a:buClr>
              <a:buFont typeface="Wingdings" pitchFamily="2" charset="2"/>
              <a:buChar char="Ø"/>
            </a:pPr>
            <a:r>
              <a:rPr lang="pt-PT" dirty="0" err="1"/>
              <a:t>Identification</a:t>
            </a:r>
            <a:r>
              <a:rPr lang="pt-PT" dirty="0"/>
              <a:t> </a:t>
            </a:r>
            <a:r>
              <a:rPr lang="pt-PT" dirty="0" err="1"/>
              <a:t>of</a:t>
            </a:r>
            <a:r>
              <a:rPr lang="pt-PT" dirty="0"/>
              <a:t> </a:t>
            </a:r>
            <a:r>
              <a:rPr lang="pt-PT" dirty="0" err="1"/>
              <a:t>factors</a:t>
            </a:r>
            <a:r>
              <a:rPr lang="pt-PT" dirty="0"/>
              <a:t> </a:t>
            </a:r>
            <a:r>
              <a:rPr lang="pt-PT" dirty="0" err="1"/>
              <a:t>contributing</a:t>
            </a:r>
            <a:r>
              <a:rPr lang="pt-PT" dirty="0"/>
              <a:t> to </a:t>
            </a:r>
            <a:r>
              <a:rPr lang="pt-PT" dirty="0" err="1"/>
              <a:t>discrepancies</a:t>
            </a:r>
            <a:r>
              <a:rPr lang="pt-PT" dirty="0"/>
              <a:t> </a:t>
            </a:r>
            <a:r>
              <a:rPr lang="pt-PT" dirty="0" err="1"/>
              <a:t>and</a:t>
            </a:r>
            <a:r>
              <a:rPr lang="pt-PT" dirty="0"/>
              <a:t> </a:t>
            </a:r>
            <a:r>
              <a:rPr lang="pt-PT" dirty="0" err="1"/>
              <a:t>refinement</a:t>
            </a:r>
            <a:r>
              <a:rPr lang="pt-PT" dirty="0"/>
              <a:t> </a:t>
            </a:r>
            <a:r>
              <a:rPr lang="pt-PT" dirty="0" err="1"/>
              <a:t>of</a:t>
            </a:r>
            <a:r>
              <a:rPr lang="pt-PT" dirty="0"/>
              <a:t> </a:t>
            </a:r>
            <a:r>
              <a:rPr lang="pt-PT" dirty="0" err="1"/>
              <a:t>the</a:t>
            </a:r>
            <a:r>
              <a:rPr lang="pt-PT" dirty="0"/>
              <a:t> </a:t>
            </a:r>
            <a:r>
              <a:rPr lang="pt-PT" dirty="0" err="1"/>
              <a:t>annotation</a:t>
            </a:r>
            <a:r>
              <a:rPr lang="pt-PT" dirty="0"/>
              <a:t> </a:t>
            </a:r>
            <a:r>
              <a:rPr lang="pt-PT" dirty="0" err="1"/>
              <a:t>scheme</a:t>
            </a:r>
            <a:r>
              <a:rPr lang="pt-PT" dirty="0"/>
              <a:t>.</a:t>
            </a:r>
          </a:p>
          <a:p>
            <a:pPr marL="285750" indent="-285750" algn="just">
              <a:lnSpc>
                <a:spcPct val="150000"/>
              </a:lnSpc>
              <a:buClr>
                <a:schemeClr val="accent1">
                  <a:lumMod val="75000"/>
                </a:schemeClr>
              </a:buClr>
              <a:buFont typeface="Wingdings" pitchFamily="2" charset="2"/>
              <a:buChar char="Ø"/>
            </a:pPr>
            <a:r>
              <a:rPr lang="pt-PT" dirty="0" err="1"/>
              <a:t>Integration</a:t>
            </a:r>
            <a:r>
              <a:rPr lang="pt-PT" dirty="0"/>
              <a:t> </a:t>
            </a:r>
            <a:r>
              <a:rPr lang="pt-PT" dirty="0" err="1"/>
              <a:t>of</a:t>
            </a:r>
            <a:r>
              <a:rPr lang="pt-PT" dirty="0"/>
              <a:t> </a:t>
            </a:r>
            <a:r>
              <a:rPr lang="pt-PT" dirty="0" err="1"/>
              <a:t>automated</a:t>
            </a:r>
            <a:r>
              <a:rPr lang="pt-PT" dirty="0"/>
              <a:t> </a:t>
            </a:r>
            <a:r>
              <a:rPr lang="pt-PT" dirty="0" err="1"/>
              <a:t>evaluation</a:t>
            </a:r>
            <a:r>
              <a:rPr lang="pt-PT" dirty="0"/>
              <a:t> </a:t>
            </a:r>
            <a:r>
              <a:rPr lang="pt-PT" dirty="0" err="1"/>
              <a:t>metrics</a:t>
            </a:r>
            <a:r>
              <a:rPr lang="pt-PT" dirty="0"/>
              <a:t> to </a:t>
            </a:r>
            <a:r>
              <a:rPr lang="pt-PT" dirty="0" err="1"/>
              <a:t>complement</a:t>
            </a:r>
            <a:r>
              <a:rPr lang="pt-PT" dirty="0"/>
              <a:t> manual </a:t>
            </a:r>
            <a:r>
              <a:rPr lang="pt-PT" dirty="0" err="1"/>
              <a:t>assessments</a:t>
            </a:r>
            <a:r>
              <a:rPr lang="pt-PT" dirty="0"/>
              <a:t>.</a:t>
            </a:r>
          </a:p>
          <a:p>
            <a:pPr marL="742950" lvl="1" indent="-285750" algn="just">
              <a:lnSpc>
                <a:spcPct val="150000"/>
              </a:lnSpc>
              <a:buClr>
                <a:schemeClr val="accent1">
                  <a:lumMod val="75000"/>
                </a:schemeClr>
              </a:buClr>
              <a:buFont typeface="Wingdings" pitchFamily="2" charset="2"/>
              <a:buChar char="Ø"/>
            </a:pPr>
            <a:r>
              <a:rPr lang="pt-PT" dirty="0" err="1"/>
              <a:t>Focus</a:t>
            </a:r>
            <a:r>
              <a:rPr lang="pt-PT" dirty="0"/>
              <a:t> </a:t>
            </a:r>
            <a:r>
              <a:rPr lang="pt-PT" dirty="0" err="1"/>
              <a:t>on</a:t>
            </a:r>
            <a:r>
              <a:rPr lang="pt-PT" dirty="0"/>
              <a:t> </a:t>
            </a:r>
            <a:r>
              <a:rPr lang="pt-PT" dirty="0" err="1"/>
              <a:t>readability</a:t>
            </a:r>
            <a:r>
              <a:rPr lang="pt-PT" dirty="0"/>
              <a:t>, </a:t>
            </a:r>
            <a:r>
              <a:rPr lang="pt-PT" dirty="0" err="1"/>
              <a:t>clarity</a:t>
            </a:r>
            <a:r>
              <a:rPr lang="pt-PT" dirty="0"/>
              <a:t>, </a:t>
            </a:r>
            <a:r>
              <a:rPr lang="pt-PT" dirty="0" err="1"/>
              <a:t>and</a:t>
            </a:r>
            <a:r>
              <a:rPr lang="pt-PT" dirty="0"/>
              <a:t> </a:t>
            </a:r>
            <a:r>
              <a:rPr lang="pt-PT" dirty="0" err="1"/>
              <a:t>structural</a:t>
            </a:r>
            <a:r>
              <a:rPr lang="pt-PT" dirty="0"/>
              <a:t> </a:t>
            </a:r>
            <a:r>
              <a:rPr lang="pt-PT" dirty="0" err="1"/>
              <a:t>coherence</a:t>
            </a:r>
            <a:r>
              <a:rPr lang="pt-PT" dirty="0"/>
              <a:t>.</a:t>
            </a:r>
          </a:p>
          <a:p>
            <a:pPr marL="285750" indent="-285750" algn="just">
              <a:lnSpc>
                <a:spcPct val="150000"/>
              </a:lnSpc>
              <a:buClr>
                <a:schemeClr val="accent1">
                  <a:lumMod val="75000"/>
                </a:schemeClr>
              </a:buClr>
              <a:buFont typeface="Wingdings" pitchFamily="2" charset="2"/>
              <a:buChar char="Ø"/>
            </a:pPr>
            <a:r>
              <a:rPr lang="pt-PT" dirty="0" err="1"/>
              <a:t>Inclusion</a:t>
            </a:r>
            <a:r>
              <a:rPr lang="pt-PT" dirty="0"/>
              <a:t> </a:t>
            </a:r>
            <a:r>
              <a:rPr lang="pt-PT" dirty="0" err="1"/>
              <a:t>of</a:t>
            </a:r>
            <a:r>
              <a:rPr lang="pt-PT" dirty="0"/>
              <a:t> a </a:t>
            </a:r>
            <a:r>
              <a:rPr lang="pt-PT" dirty="0" err="1"/>
              <a:t>wider</a:t>
            </a:r>
            <a:r>
              <a:rPr lang="pt-PT" dirty="0"/>
              <a:t> range </a:t>
            </a:r>
            <a:r>
              <a:rPr lang="pt-PT" dirty="0" err="1"/>
              <a:t>of</a:t>
            </a:r>
            <a:r>
              <a:rPr lang="pt-PT" dirty="0"/>
              <a:t> </a:t>
            </a:r>
            <a:r>
              <a:rPr lang="pt-PT" dirty="0" err="1"/>
              <a:t>LLMs</a:t>
            </a:r>
            <a:r>
              <a:rPr lang="pt-PT" dirty="0"/>
              <a:t>, </a:t>
            </a:r>
            <a:r>
              <a:rPr lang="pt-PT" dirty="0" err="1"/>
              <a:t>including</a:t>
            </a:r>
            <a:r>
              <a:rPr lang="pt-PT" dirty="0"/>
              <a:t> open-</a:t>
            </a:r>
            <a:r>
              <a:rPr lang="pt-PT" dirty="0" err="1"/>
              <a:t>source</a:t>
            </a:r>
            <a:r>
              <a:rPr lang="pt-PT" dirty="0"/>
              <a:t> </a:t>
            </a:r>
            <a:r>
              <a:rPr lang="pt-PT" dirty="0" err="1"/>
              <a:t>alternatives</a:t>
            </a:r>
            <a:r>
              <a:rPr lang="pt-PT" dirty="0"/>
              <a:t>.</a:t>
            </a:r>
          </a:p>
          <a:p>
            <a:pPr marL="285750" indent="-285750" algn="just">
              <a:lnSpc>
                <a:spcPct val="150000"/>
              </a:lnSpc>
              <a:buClr>
                <a:schemeClr val="accent1">
                  <a:lumMod val="75000"/>
                </a:schemeClr>
              </a:buClr>
              <a:buFont typeface="Wingdings" pitchFamily="2" charset="2"/>
              <a:buChar char="Ø"/>
            </a:pPr>
            <a:r>
              <a:rPr lang="pt-PT" dirty="0" err="1"/>
              <a:t>Expansion</a:t>
            </a:r>
            <a:r>
              <a:rPr lang="pt-PT" dirty="0"/>
              <a:t> </a:t>
            </a:r>
            <a:r>
              <a:rPr lang="pt-PT" dirty="0" err="1"/>
              <a:t>of</a:t>
            </a:r>
            <a:r>
              <a:rPr lang="pt-PT" dirty="0"/>
              <a:t> </a:t>
            </a:r>
            <a:r>
              <a:rPr lang="pt-PT" dirty="0" err="1"/>
              <a:t>the</a:t>
            </a:r>
            <a:r>
              <a:rPr lang="pt-PT" dirty="0"/>
              <a:t> </a:t>
            </a:r>
            <a:r>
              <a:rPr lang="pt-PT" dirty="0" err="1"/>
              <a:t>study</a:t>
            </a:r>
            <a:r>
              <a:rPr lang="pt-PT" dirty="0"/>
              <a:t> to </a:t>
            </a:r>
            <a:r>
              <a:rPr lang="pt-PT" dirty="0" err="1"/>
              <a:t>additional</a:t>
            </a:r>
            <a:r>
              <a:rPr lang="pt-PT" dirty="0"/>
              <a:t> </a:t>
            </a:r>
            <a:r>
              <a:rPr lang="pt-PT" dirty="0" err="1"/>
              <a:t>annotation</a:t>
            </a:r>
            <a:r>
              <a:rPr lang="pt-PT" dirty="0"/>
              <a:t> </a:t>
            </a:r>
            <a:r>
              <a:rPr lang="pt-PT" dirty="0" err="1"/>
              <a:t>layers</a:t>
            </a:r>
            <a:r>
              <a:rPr lang="pt-PT" dirty="0"/>
              <a:t>, </a:t>
            </a:r>
            <a:r>
              <a:rPr lang="pt-PT" dirty="0" err="1"/>
              <a:t>especially</a:t>
            </a:r>
            <a:r>
              <a:rPr lang="pt-PT" dirty="0"/>
              <a:t> </a:t>
            </a:r>
            <a:r>
              <a:rPr lang="pt-PT" dirty="0" err="1"/>
              <a:t>the</a:t>
            </a:r>
            <a:r>
              <a:rPr lang="pt-PT" dirty="0"/>
              <a:t> </a:t>
            </a:r>
            <a:r>
              <a:rPr lang="pt-PT" dirty="0" err="1"/>
              <a:t>referential</a:t>
            </a:r>
            <a:r>
              <a:rPr lang="pt-PT" dirty="0"/>
              <a:t> </a:t>
            </a:r>
            <a:r>
              <a:rPr lang="pt-PT" dirty="0" err="1"/>
              <a:t>layer</a:t>
            </a:r>
            <a:r>
              <a:rPr lang="pt-PT" dirty="0"/>
              <a:t>.</a:t>
            </a:r>
          </a:p>
          <a:p>
            <a:pPr marL="742950" lvl="1" indent="-285750" algn="just">
              <a:lnSpc>
                <a:spcPct val="150000"/>
              </a:lnSpc>
              <a:buClr>
                <a:schemeClr val="accent1">
                  <a:lumMod val="75000"/>
                </a:schemeClr>
              </a:buClr>
              <a:buFont typeface="Wingdings" pitchFamily="2" charset="2"/>
              <a:buChar char="Ø"/>
            </a:pPr>
            <a:r>
              <a:rPr lang="pt-PT" dirty="0" err="1"/>
              <a:t>Goal</a:t>
            </a:r>
            <a:r>
              <a:rPr lang="pt-PT" dirty="0"/>
              <a:t>: </a:t>
            </a:r>
            <a:r>
              <a:rPr lang="pt-PT" dirty="0" err="1"/>
              <a:t>systematically</a:t>
            </a:r>
            <a:r>
              <a:rPr lang="pt-PT" dirty="0"/>
              <a:t> capture </a:t>
            </a:r>
            <a:r>
              <a:rPr lang="pt-PT" dirty="0" err="1"/>
              <a:t>participants</a:t>
            </a:r>
            <a:r>
              <a:rPr lang="pt-PT" dirty="0"/>
              <a:t> </a:t>
            </a:r>
            <a:r>
              <a:rPr lang="pt-PT" dirty="0" err="1"/>
              <a:t>and</a:t>
            </a:r>
            <a:r>
              <a:rPr lang="pt-PT" dirty="0"/>
              <a:t> </a:t>
            </a:r>
            <a:r>
              <a:rPr lang="pt-PT" dirty="0" err="1"/>
              <a:t>their</a:t>
            </a:r>
            <a:r>
              <a:rPr lang="pt-PT" dirty="0"/>
              <a:t> </a:t>
            </a:r>
            <a:r>
              <a:rPr lang="pt-PT" dirty="0" err="1"/>
              <a:t>relationships</a:t>
            </a:r>
            <a:r>
              <a:rPr lang="pt-PT" dirty="0"/>
              <a:t>.</a:t>
            </a:r>
          </a:p>
          <a:p>
            <a:endParaRPr lang="pt-PT" dirty="0"/>
          </a:p>
        </p:txBody>
      </p:sp>
      <p:sp>
        <p:nvSpPr>
          <p:cNvPr id="3" name="Google Shape;6612;p58">
            <a:extLst>
              <a:ext uri="{FF2B5EF4-FFF2-40B4-BE49-F238E27FC236}">
                <a16:creationId xmlns:a16="http://schemas.microsoft.com/office/drawing/2014/main" id="{BF097438-6688-5D09-6841-24239C109EE7}"/>
              </a:ext>
            </a:extLst>
          </p:cNvPr>
          <p:cNvSpPr/>
          <p:nvPr/>
        </p:nvSpPr>
        <p:spPr>
          <a:xfrm>
            <a:off x="8424000" y="580522"/>
            <a:ext cx="463391" cy="40315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102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01E84-A7C5-725A-BF2B-FB9756CFA8F1}"/>
            </a:ext>
          </a:extLst>
        </p:cNvPr>
        <p:cNvGrpSpPr/>
        <p:nvPr/>
      </p:nvGrpSpPr>
      <p:grpSpPr>
        <a:xfrm>
          <a:off x="0" y="0"/>
          <a:ext cx="0" cy="0"/>
          <a:chOff x="0" y="0"/>
          <a:chExt cx="0" cy="0"/>
        </a:xfrm>
      </p:grpSpPr>
      <p:pic>
        <p:nvPicPr>
          <p:cNvPr id="33" name="Imagem 32" descr="Uma imagem com texto, Tipo de letra, logótipo, símbolo&#10;&#10;Descrição gerada automaticamente">
            <a:extLst>
              <a:ext uri="{FF2B5EF4-FFF2-40B4-BE49-F238E27FC236}">
                <a16:creationId xmlns:a16="http://schemas.microsoft.com/office/drawing/2014/main" id="{3C66D987-19BA-E1B7-4A21-BD1EA2730383}"/>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20676" b="15220"/>
          <a:stretch/>
        </p:blipFill>
        <p:spPr>
          <a:xfrm>
            <a:off x="4517394" y="2891990"/>
            <a:ext cx="1447979" cy="522285"/>
          </a:xfrm>
          <a:prstGeom prst="rect">
            <a:avLst/>
          </a:prstGeom>
        </p:spPr>
      </p:pic>
      <p:sp>
        <p:nvSpPr>
          <p:cNvPr id="14" name="CaixaDeTexto 13">
            <a:extLst>
              <a:ext uri="{FF2B5EF4-FFF2-40B4-BE49-F238E27FC236}">
                <a16:creationId xmlns:a16="http://schemas.microsoft.com/office/drawing/2014/main" id="{5AE182CE-96E4-0605-031D-7BA7A43050E7}"/>
              </a:ext>
            </a:extLst>
          </p:cNvPr>
          <p:cNvSpPr txBox="1"/>
          <p:nvPr/>
        </p:nvSpPr>
        <p:spPr>
          <a:xfrm>
            <a:off x="4758788" y="982162"/>
            <a:ext cx="2939184"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pt-PT" sz="3200" b="1" dirty="0" err="1"/>
              <a:t>Thank</a:t>
            </a:r>
            <a:r>
              <a:rPr lang="pt-PT" sz="3200" b="1" dirty="0"/>
              <a:t> </a:t>
            </a:r>
            <a:r>
              <a:rPr lang="pt-PT" sz="3200" b="1" dirty="0" err="1"/>
              <a:t>you</a:t>
            </a:r>
            <a:r>
              <a:rPr lang="pt-PT" sz="3200" b="1" dirty="0"/>
              <a:t>!</a:t>
            </a:r>
          </a:p>
        </p:txBody>
      </p:sp>
      <p:sp>
        <p:nvSpPr>
          <p:cNvPr id="6" name="CaixaDeTexto 5">
            <a:extLst>
              <a:ext uri="{FF2B5EF4-FFF2-40B4-BE49-F238E27FC236}">
                <a16:creationId xmlns:a16="http://schemas.microsoft.com/office/drawing/2014/main" id="{768F7769-90EE-CB8A-865A-36105CEB8F61}"/>
              </a:ext>
            </a:extLst>
          </p:cNvPr>
          <p:cNvSpPr txBox="1"/>
          <p:nvPr/>
        </p:nvSpPr>
        <p:spPr>
          <a:xfrm>
            <a:off x="849086" y="3740372"/>
            <a:ext cx="7658100" cy="954107"/>
          </a:xfrm>
          <a:prstGeom prst="rect">
            <a:avLst/>
          </a:prstGeom>
          <a:noFill/>
        </p:spPr>
        <p:txBody>
          <a:bodyPr wrap="square">
            <a:spAutoFit/>
          </a:bodyPr>
          <a:lstStyle/>
          <a:p>
            <a:pPr algn="just">
              <a:buNone/>
            </a:pPr>
            <a:r>
              <a:rPr lang="pt-PT" dirty="0" err="1">
                <a:solidFill>
                  <a:srgbClr val="000000"/>
                </a:solidFill>
                <a:effectLst/>
                <a:latin typeface="+mn-lt"/>
              </a:rPr>
              <a:t>This</a:t>
            </a:r>
            <a:r>
              <a:rPr lang="pt-PT" dirty="0">
                <a:solidFill>
                  <a:srgbClr val="000000"/>
                </a:solidFill>
                <a:effectLst/>
                <a:latin typeface="+mn-lt"/>
              </a:rPr>
              <a:t> research </a:t>
            </a:r>
            <a:r>
              <a:rPr lang="pt-PT" dirty="0" err="1">
                <a:solidFill>
                  <a:srgbClr val="000000"/>
                </a:solidFill>
                <a:effectLst/>
                <a:latin typeface="+mn-lt"/>
              </a:rPr>
              <a:t>was</a:t>
            </a:r>
            <a:r>
              <a:rPr lang="pt-PT" dirty="0">
                <a:solidFill>
                  <a:srgbClr val="000000"/>
                </a:solidFill>
                <a:effectLst/>
                <a:latin typeface="+mn-lt"/>
              </a:rPr>
              <a:t> </a:t>
            </a:r>
            <a:r>
              <a:rPr lang="pt-PT" dirty="0" err="1">
                <a:solidFill>
                  <a:srgbClr val="000000"/>
                </a:solidFill>
                <a:effectLst/>
                <a:latin typeface="+mn-lt"/>
              </a:rPr>
              <a:t>partially</a:t>
            </a:r>
            <a:r>
              <a:rPr lang="pt-PT" dirty="0">
                <a:solidFill>
                  <a:srgbClr val="000000"/>
                </a:solidFill>
                <a:effectLst/>
                <a:latin typeface="+mn-lt"/>
              </a:rPr>
              <a:t> </a:t>
            </a:r>
            <a:r>
              <a:rPr lang="pt-PT" dirty="0" err="1">
                <a:solidFill>
                  <a:srgbClr val="000000"/>
                </a:solidFill>
                <a:effectLst/>
                <a:latin typeface="+mn-lt"/>
              </a:rPr>
              <a:t>funded</a:t>
            </a:r>
            <a:r>
              <a:rPr lang="pt-PT" dirty="0">
                <a:solidFill>
                  <a:srgbClr val="000000"/>
                </a:solidFill>
                <a:effectLst/>
                <a:latin typeface="+mn-lt"/>
              </a:rPr>
              <a:t> </a:t>
            </a:r>
            <a:r>
              <a:rPr lang="pt-PT" dirty="0" err="1">
                <a:solidFill>
                  <a:srgbClr val="000000"/>
                </a:solidFill>
                <a:effectLst/>
                <a:latin typeface="+mn-lt"/>
              </a:rPr>
              <a:t>by</a:t>
            </a:r>
            <a:r>
              <a:rPr lang="pt-PT" dirty="0">
                <a:solidFill>
                  <a:srgbClr val="000000"/>
                </a:solidFill>
                <a:effectLst/>
                <a:latin typeface="+mn-lt"/>
              </a:rPr>
              <a:t> </a:t>
            </a:r>
            <a:r>
              <a:rPr lang="pt-PT" dirty="0" err="1">
                <a:solidFill>
                  <a:srgbClr val="000000"/>
                </a:solidFill>
                <a:effectLst/>
                <a:latin typeface="+mn-lt"/>
              </a:rPr>
              <a:t>National</a:t>
            </a:r>
            <a:r>
              <a:rPr lang="pt-PT" dirty="0">
                <a:solidFill>
                  <a:srgbClr val="000000"/>
                </a:solidFill>
                <a:effectLst/>
                <a:latin typeface="+mn-lt"/>
              </a:rPr>
              <a:t> Funds </a:t>
            </a:r>
            <a:r>
              <a:rPr lang="pt-PT" dirty="0" err="1">
                <a:solidFill>
                  <a:srgbClr val="000000"/>
                </a:solidFill>
                <a:effectLst/>
                <a:latin typeface="+mn-lt"/>
              </a:rPr>
              <a:t>through</a:t>
            </a:r>
            <a:r>
              <a:rPr lang="pt-PT" dirty="0">
                <a:solidFill>
                  <a:srgbClr val="000000"/>
                </a:solidFill>
                <a:effectLst/>
                <a:latin typeface="+mn-lt"/>
              </a:rPr>
              <a:t> </a:t>
            </a:r>
            <a:r>
              <a:rPr lang="pt-PT" dirty="0" err="1">
                <a:solidFill>
                  <a:srgbClr val="000000"/>
                </a:solidFill>
                <a:effectLst/>
                <a:latin typeface="+mn-lt"/>
              </a:rPr>
              <a:t>the</a:t>
            </a:r>
            <a:r>
              <a:rPr lang="pt-PT" dirty="0">
                <a:solidFill>
                  <a:srgbClr val="000000"/>
                </a:solidFill>
                <a:effectLst/>
                <a:latin typeface="+mn-lt"/>
              </a:rPr>
              <a:t> FCT - Fundação para a Ciência e a Tecnologia, I.P. (Portuguese Foundation for </a:t>
            </a:r>
            <a:r>
              <a:rPr lang="pt-PT" dirty="0" err="1">
                <a:solidFill>
                  <a:srgbClr val="000000"/>
                </a:solidFill>
                <a:effectLst/>
                <a:latin typeface="+mn-lt"/>
              </a:rPr>
              <a:t>Science</a:t>
            </a:r>
            <a:r>
              <a:rPr lang="pt-PT" dirty="0">
                <a:solidFill>
                  <a:srgbClr val="000000"/>
                </a:solidFill>
                <a:effectLst/>
                <a:latin typeface="+mn-lt"/>
              </a:rPr>
              <a:t> </a:t>
            </a:r>
            <a:r>
              <a:rPr lang="pt-PT" dirty="0" err="1">
                <a:solidFill>
                  <a:srgbClr val="000000"/>
                </a:solidFill>
                <a:effectLst/>
                <a:latin typeface="+mn-lt"/>
              </a:rPr>
              <a:t>and</a:t>
            </a:r>
            <a:r>
              <a:rPr lang="pt-PT" dirty="0">
                <a:solidFill>
                  <a:srgbClr val="000000"/>
                </a:solidFill>
                <a:effectLst/>
                <a:latin typeface="+mn-lt"/>
              </a:rPr>
              <a:t> </a:t>
            </a:r>
            <a:r>
              <a:rPr lang="pt-PT" dirty="0" err="1">
                <a:solidFill>
                  <a:srgbClr val="000000"/>
                </a:solidFill>
                <a:effectLst/>
                <a:latin typeface="+mn-lt"/>
              </a:rPr>
              <a:t>Technology</a:t>
            </a:r>
            <a:r>
              <a:rPr lang="pt-PT" dirty="0">
                <a:solidFill>
                  <a:srgbClr val="000000"/>
                </a:solidFill>
                <a:effectLst/>
                <a:latin typeface="+mn-lt"/>
              </a:rPr>
              <a:t>) </a:t>
            </a:r>
            <a:r>
              <a:rPr lang="pt-PT" dirty="0" err="1">
                <a:solidFill>
                  <a:srgbClr val="000000"/>
                </a:solidFill>
                <a:effectLst/>
                <a:latin typeface="+mn-lt"/>
              </a:rPr>
              <a:t>within</a:t>
            </a:r>
            <a:r>
              <a:rPr lang="pt-PT" dirty="0">
                <a:solidFill>
                  <a:srgbClr val="000000"/>
                </a:solidFill>
                <a:effectLst/>
                <a:latin typeface="+mn-lt"/>
              </a:rPr>
              <a:t> </a:t>
            </a:r>
            <a:r>
              <a:rPr lang="pt-PT" dirty="0" err="1">
                <a:solidFill>
                  <a:srgbClr val="000000"/>
                </a:solidFill>
                <a:effectLst/>
                <a:latin typeface="+mn-lt"/>
              </a:rPr>
              <a:t>the</a:t>
            </a:r>
            <a:r>
              <a:rPr lang="pt-PT" dirty="0">
                <a:solidFill>
                  <a:srgbClr val="000000"/>
                </a:solidFill>
                <a:effectLst/>
                <a:latin typeface="+mn-lt"/>
              </a:rPr>
              <a:t> </a:t>
            </a:r>
            <a:r>
              <a:rPr lang="pt-PT" dirty="0" err="1">
                <a:solidFill>
                  <a:srgbClr val="000000"/>
                </a:solidFill>
                <a:effectLst/>
                <a:latin typeface="+mn-lt"/>
              </a:rPr>
              <a:t>project</a:t>
            </a:r>
            <a:r>
              <a:rPr lang="pt-PT" dirty="0">
                <a:solidFill>
                  <a:srgbClr val="000000"/>
                </a:solidFill>
                <a:effectLst/>
                <a:latin typeface="+mn-lt"/>
              </a:rPr>
              <a:t> </a:t>
            </a:r>
            <a:r>
              <a:rPr lang="pt-PT" dirty="0" err="1">
                <a:solidFill>
                  <a:srgbClr val="000000"/>
                </a:solidFill>
                <a:effectLst/>
                <a:latin typeface="+mn-lt"/>
              </a:rPr>
              <a:t>StorySense</a:t>
            </a:r>
            <a:r>
              <a:rPr lang="pt-PT" dirty="0">
                <a:solidFill>
                  <a:srgbClr val="000000"/>
                </a:solidFill>
                <a:effectLst/>
                <a:latin typeface="+mn-lt"/>
              </a:rPr>
              <a:t>, </a:t>
            </a:r>
            <a:r>
              <a:rPr lang="pt-PT" dirty="0" err="1">
                <a:solidFill>
                  <a:srgbClr val="000000"/>
                </a:solidFill>
                <a:effectLst/>
                <a:latin typeface="+mn-lt"/>
              </a:rPr>
              <a:t>with</a:t>
            </a:r>
            <a:r>
              <a:rPr lang="pt-PT" dirty="0">
                <a:solidFill>
                  <a:srgbClr val="000000"/>
                </a:solidFill>
                <a:effectLst/>
                <a:latin typeface="+mn-lt"/>
              </a:rPr>
              <a:t> </a:t>
            </a:r>
            <a:r>
              <a:rPr lang="pt-PT" dirty="0" err="1">
                <a:solidFill>
                  <a:srgbClr val="000000"/>
                </a:solidFill>
                <a:effectLst/>
                <a:latin typeface="+mn-lt"/>
              </a:rPr>
              <a:t>reference</a:t>
            </a:r>
            <a:r>
              <a:rPr lang="pt-PT" dirty="0">
                <a:solidFill>
                  <a:srgbClr val="000000"/>
                </a:solidFill>
                <a:effectLst/>
                <a:latin typeface="+mn-lt"/>
              </a:rPr>
              <a:t> 2022.09312.PTDC (DOI 10.54499/2022.09312.PTDC) </a:t>
            </a:r>
            <a:r>
              <a:rPr lang="pt-PT" dirty="0" err="1">
                <a:solidFill>
                  <a:srgbClr val="000000"/>
                </a:solidFill>
                <a:effectLst/>
                <a:latin typeface="+mn-lt"/>
              </a:rPr>
              <a:t>and</a:t>
            </a:r>
            <a:r>
              <a:rPr lang="pt-PT" dirty="0">
                <a:latin typeface="+mn-lt"/>
              </a:rPr>
              <a:t> </a:t>
            </a:r>
            <a:r>
              <a:rPr lang="pt-PT" dirty="0" err="1">
                <a:solidFill>
                  <a:srgbClr val="000000"/>
                </a:solidFill>
                <a:effectLst/>
                <a:latin typeface="+mn-lt"/>
              </a:rPr>
              <a:t>by</a:t>
            </a:r>
            <a:r>
              <a:rPr lang="pt-PT" dirty="0">
                <a:solidFill>
                  <a:srgbClr val="000000"/>
                </a:solidFill>
                <a:effectLst/>
                <a:latin typeface="+mn-lt"/>
              </a:rPr>
              <a:t> </a:t>
            </a:r>
            <a:r>
              <a:rPr lang="pt-PT" dirty="0" err="1">
                <a:solidFill>
                  <a:srgbClr val="000000"/>
                </a:solidFill>
                <a:effectLst/>
                <a:latin typeface="+mn-lt"/>
              </a:rPr>
              <a:t>the</a:t>
            </a:r>
            <a:r>
              <a:rPr lang="pt-PT" dirty="0">
                <a:solidFill>
                  <a:srgbClr val="000000"/>
                </a:solidFill>
                <a:effectLst/>
                <a:latin typeface="+mn-lt"/>
              </a:rPr>
              <a:t> Centre </a:t>
            </a:r>
            <a:r>
              <a:rPr lang="pt-PT" dirty="0" err="1">
                <a:solidFill>
                  <a:srgbClr val="000000"/>
                </a:solidFill>
                <a:effectLst/>
                <a:latin typeface="+mn-lt"/>
              </a:rPr>
              <a:t>of</a:t>
            </a:r>
            <a:r>
              <a:rPr lang="pt-PT" dirty="0">
                <a:solidFill>
                  <a:srgbClr val="000000"/>
                </a:solidFill>
                <a:effectLst/>
                <a:latin typeface="+mn-lt"/>
              </a:rPr>
              <a:t> </a:t>
            </a:r>
            <a:r>
              <a:rPr lang="pt-PT" dirty="0" err="1">
                <a:solidFill>
                  <a:srgbClr val="000000"/>
                </a:solidFill>
                <a:effectLst/>
                <a:latin typeface="+mn-lt"/>
              </a:rPr>
              <a:t>Linguistics</a:t>
            </a:r>
            <a:r>
              <a:rPr lang="pt-PT" dirty="0">
                <a:solidFill>
                  <a:srgbClr val="000000"/>
                </a:solidFill>
                <a:effectLst/>
                <a:latin typeface="+mn-lt"/>
              </a:rPr>
              <a:t> </a:t>
            </a:r>
            <a:r>
              <a:rPr lang="pt-PT" dirty="0" err="1">
                <a:solidFill>
                  <a:srgbClr val="000000"/>
                </a:solidFill>
                <a:effectLst/>
                <a:latin typeface="+mn-lt"/>
              </a:rPr>
              <a:t>of</a:t>
            </a:r>
            <a:r>
              <a:rPr lang="pt-PT" dirty="0">
                <a:latin typeface="+mn-lt"/>
              </a:rPr>
              <a:t> </a:t>
            </a:r>
            <a:r>
              <a:rPr lang="pt-PT" dirty="0" err="1">
                <a:solidFill>
                  <a:srgbClr val="000000"/>
                </a:solidFill>
                <a:effectLst/>
                <a:latin typeface="+mn-lt"/>
              </a:rPr>
              <a:t>the</a:t>
            </a:r>
            <a:r>
              <a:rPr lang="pt-PT" dirty="0">
                <a:solidFill>
                  <a:srgbClr val="000000"/>
                </a:solidFill>
                <a:effectLst/>
                <a:latin typeface="+mn-lt"/>
              </a:rPr>
              <a:t> </a:t>
            </a:r>
            <a:r>
              <a:rPr lang="pt-PT" dirty="0" err="1">
                <a:solidFill>
                  <a:srgbClr val="000000"/>
                </a:solidFill>
                <a:effectLst/>
                <a:latin typeface="+mn-lt"/>
              </a:rPr>
              <a:t>University</a:t>
            </a:r>
            <a:r>
              <a:rPr lang="pt-PT" dirty="0">
                <a:solidFill>
                  <a:srgbClr val="000000"/>
                </a:solidFill>
                <a:effectLst/>
                <a:latin typeface="+mn-lt"/>
              </a:rPr>
              <a:t> </a:t>
            </a:r>
            <a:r>
              <a:rPr lang="pt-PT" dirty="0" err="1">
                <a:solidFill>
                  <a:srgbClr val="000000"/>
                </a:solidFill>
                <a:effectLst/>
                <a:latin typeface="+mn-lt"/>
              </a:rPr>
              <a:t>of</a:t>
            </a:r>
            <a:r>
              <a:rPr lang="pt-PT" dirty="0">
                <a:solidFill>
                  <a:srgbClr val="000000"/>
                </a:solidFill>
                <a:effectLst/>
                <a:latin typeface="+mn-lt"/>
              </a:rPr>
              <a:t> Porto, </a:t>
            </a:r>
            <a:r>
              <a:rPr lang="pt-PT" dirty="0" err="1">
                <a:solidFill>
                  <a:srgbClr val="000000"/>
                </a:solidFill>
                <a:effectLst/>
                <a:latin typeface="+mn-lt"/>
              </a:rPr>
              <a:t>within</a:t>
            </a:r>
            <a:r>
              <a:rPr lang="pt-PT" dirty="0">
                <a:solidFill>
                  <a:srgbClr val="000000"/>
                </a:solidFill>
                <a:effectLst/>
                <a:latin typeface="+mn-lt"/>
              </a:rPr>
              <a:t> </a:t>
            </a:r>
            <a:r>
              <a:rPr lang="pt-PT" dirty="0" err="1">
                <a:solidFill>
                  <a:srgbClr val="000000"/>
                </a:solidFill>
                <a:effectLst/>
                <a:latin typeface="+mn-lt"/>
              </a:rPr>
              <a:t>the</a:t>
            </a:r>
            <a:r>
              <a:rPr lang="pt-PT" dirty="0">
                <a:solidFill>
                  <a:srgbClr val="000000"/>
                </a:solidFill>
                <a:effectLst/>
                <a:latin typeface="+mn-lt"/>
              </a:rPr>
              <a:t> </a:t>
            </a:r>
            <a:r>
              <a:rPr lang="pt-PT" dirty="0" err="1">
                <a:solidFill>
                  <a:srgbClr val="000000"/>
                </a:solidFill>
                <a:effectLst/>
                <a:latin typeface="+mn-lt"/>
              </a:rPr>
              <a:t>project</a:t>
            </a:r>
            <a:r>
              <a:rPr lang="pt-PT" dirty="0">
                <a:solidFill>
                  <a:srgbClr val="000000"/>
                </a:solidFill>
                <a:effectLst/>
                <a:latin typeface="+mn-lt"/>
              </a:rPr>
              <a:t> UIDB/00022.</a:t>
            </a:r>
          </a:p>
        </p:txBody>
      </p:sp>
      <p:pic>
        <p:nvPicPr>
          <p:cNvPr id="9" name="Google Shape;391;p48">
            <a:extLst>
              <a:ext uri="{FF2B5EF4-FFF2-40B4-BE49-F238E27FC236}">
                <a16:creationId xmlns:a16="http://schemas.microsoft.com/office/drawing/2014/main" id="{0D38E91E-303A-EB9E-DE84-AF73F3F8F38F}"/>
              </a:ext>
            </a:extLst>
          </p:cNvPr>
          <p:cNvPicPr preferRelativeResize="0"/>
          <p:nvPr/>
        </p:nvPicPr>
        <p:blipFill rotWithShape="1">
          <a:blip r:embed="rId5">
            <a:alphaModFix/>
          </a:blip>
          <a:srcRect l="4634"/>
          <a:stretch/>
        </p:blipFill>
        <p:spPr>
          <a:xfrm>
            <a:off x="2165967" y="2968635"/>
            <a:ext cx="821284" cy="417963"/>
          </a:xfrm>
          <a:prstGeom prst="rect">
            <a:avLst/>
          </a:prstGeom>
          <a:noFill/>
          <a:ln>
            <a:noFill/>
          </a:ln>
        </p:spPr>
      </p:pic>
      <p:pic>
        <p:nvPicPr>
          <p:cNvPr id="11" name="Google Shape;392;p48">
            <a:extLst>
              <a:ext uri="{FF2B5EF4-FFF2-40B4-BE49-F238E27FC236}">
                <a16:creationId xmlns:a16="http://schemas.microsoft.com/office/drawing/2014/main" id="{ED6A1347-CE45-DE38-8C4F-6E1FC14BDFED}"/>
              </a:ext>
            </a:extLst>
          </p:cNvPr>
          <p:cNvPicPr preferRelativeResize="0"/>
          <p:nvPr/>
        </p:nvPicPr>
        <p:blipFill>
          <a:blip r:embed="rId6">
            <a:alphaModFix/>
          </a:blip>
          <a:stretch>
            <a:fillRect/>
          </a:stretch>
        </p:blipFill>
        <p:spPr>
          <a:xfrm>
            <a:off x="3187358" y="2964381"/>
            <a:ext cx="1163756" cy="406158"/>
          </a:xfrm>
          <a:prstGeom prst="rect">
            <a:avLst/>
          </a:prstGeom>
          <a:noFill/>
          <a:ln>
            <a:noFill/>
          </a:ln>
        </p:spPr>
      </p:pic>
      <p:pic>
        <p:nvPicPr>
          <p:cNvPr id="13" name="Google Shape;93;p1">
            <a:extLst>
              <a:ext uri="{FF2B5EF4-FFF2-40B4-BE49-F238E27FC236}">
                <a16:creationId xmlns:a16="http://schemas.microsoft.com/office/drawing/2014/main" id="{A652CEC8-19DF-23AD-01A4-30DB7B308AF4}"/>
              </a:ext>
            </a:extLst>
          </p:cNvPr>
          <p:cNvPicPr preferRelativeResize="0"/>
          <p:nvPr/>
        </p:nvPicPr>
        <p:blipFill rotWithShape="1">
          <a:blip r:embed="rId7">
            <a:alphaModFix/>
          </a:blip>
          <a:srcRect/>
          <a:stretch/>
        </p:blipFill>
        <p:spPr>
          <a:xfrm>
            <a:off x="287169" y="2878298"/>
            <a:ext cx="1863808" cy="652061"/>
          </a:xfrm>
          <a:prstGeom prst="rect">
            <a:avLst/>
          </a:prstGeom>
          <a:noFill/>
          <a:ln w="9525" cap="flat" cmpd="sng">
            <a:noFill/>
            <a:prstDash val="solid"/>
            <a:round/>
            <a:headEnd type="none" w="sm" len="sm"/>
            <a:tailEnd type="none" w="sm" len="sm"/>
          </a:ln>
        </p:spPr>
      </p:pic>
      <p:pic>
        <p:nvPicPr>
          <p:cNvPr id="2052" name="Picture 4">
            <a:extLst>
              <a:ext uri="{FF2B5EF4-FFF2-40B4-BE49-F238E27FC236}">
                <a16:creationId xmlns:a16="http://schemas.microsoft.com/office/drawing/2014/main" id="{2114B552-4BC0-B1C3-E4AE-86D088C4AC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7338" y="2907315"/>
            <a:ext cx="1447979" cy="377205"/>
          </a:xfrm>
          <a:prstGeom prst="rect">
            <a:avLst/>
          </a:prstGeom>
          <a:noFill/>
          <a:extLst>
            <a:ext uri="{909E8E84-426E-40DD-AFC4-6F175D3DCCD1}">
              <a14:hiddenFill xmlns:a14="http://schemas.microsoft.com/office/drawing/2010/main">
                <a:solidFill>
                  <a:srgbClr val="FFFFFF"/>
                </a:solidFill>
              </a14:hiddenFill>
            </a:ext>
          </a:extLst>
        </p:spPr>
      </p:pic>
      <p:pic>
        <p:nvPicPr>
          <p:cNvPr id="30" name="Imagem 29">
            <a:extLst>
              <a:ext uri="{FF2B5EF4-FFF2-40B4-BE49-F238E27FC236}">
                <a16:creationId xmlns:a16="http://schemas.microsoft.com/office/drawing/2014/main" id="{9DE7FCA4-E60E-824C-E49E-10483B3B9499}"/>
              </a:ext>
            </a:extLst>
          </p:cNvPr>
          <p:cNvPicPr>
            <a:picLocks noChangeAspect="1"/>
          </p:cNvPicPr>
          <p:nvPr/>
        </p:nvPicPr>
        <p:blipFill>
          <a:blip r:embed="rId9"/>
          <a:stretch>
            <a:fillRect/>
          </a:stretch>
        </p:blipFill>
        <p:spPr>
          <a:xfrm>
            <a:off x="7579634" y="2735348"/>
            <a:ext cx="1447979" cy="814488"/>
          </a:xfrm>
          <a:prstGeom prst="rect">
            <a:avLst/>
          </a:prstGeom>
        </p:spPr>
      </p:pic>
      <p:sp>
        <p:nvSpPr>
          <p:cNvPr id="2" name="Google Shape;6612;p58">
            <a:extLst>
              <a:ext uri="{FF2B5EF4-FFF2-40B4-BE49-F238E27FC236}">
                <a16:creationId xmlns:a16="http://schemas.microsoft.com/office/drawing/2014/main" id="{615DEE21-87D9-F3BD-E8D9-5C630AC5AA94}"/>
              </a:ext>
            </a:extLst>
          </p:cNvPr>
          <p:cNvSpPr/>
          <p:nvPr/>
        </p:nvSpPr>
        <p:spPr>
          <a:xfrm>
            <a:off x="8425637" y="579011"/>
            <a:ext cx="463391" cy="40315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Imagem 3">
            <a:extLst>
              <a:ext uri="{FF2B5EF4-FFF2-40B4-BE49-F238E27FC236}">
                <a16:creationId xmlns:a16="http://schemas.microsoft.com/office/drawing/2014/main" id="{67114CD2-2608-1254-FD0D-4EE0752E96D5}"/>
              </a:ext>
            </a:extLst>
          </p:cNvPr>
          <p:cNvPicPr>
            <a:picLocks noChangeAspect="1"/>
          </p:cNvPicPr>
          <p:nvPr/>
        </p:nvPicPr>
        <p:blipFill>
          <a:blip r:embed="rId10"/>
          <a:stretch>
            <a:fillRect/>
          </a:stretch>
        </p:blipFill>
        <p:spPr>
          <a:xfrm>
            <a:off x="467233" y="343158"/>
            <a:ext cx="2537471" cy="2537471"/>
          </a:xfrm>
          <a:prstGeom prst="rect">
            <a:avLst/>
          </a:prstGeom>
        </p:spPr>
      </p:pic>
    </p:spTree>
    <p:extLst>
      <p:ext uri="{BB962C8B-B14F-4D97-AF65-F5344CB8AC3E}">
        <p14:creationId xmlns:p14="http://schemas.microsoft.com/office/powerpoint/2010/main" val="3104123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28D0D-53FB-EF5D-F37F-5B52FD9ABED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B3474EB-998F-6FEE-18C5-C8C6AF7D0179}"/>
              </a:ext>
            </a:extLst>
          </p:cNvPr>
          <p:cNvSpPr>
            <a:spLocks noGrp="1"/>
          </p:cNvSpPr>
          <p:nvPr>
            <p:ph type="title"/>
          </p:nvPr>
        </p:nvSpPr>
        <p:spPr>
          <a:xfrm>
            <a:off x="113289" y="220617"/>
            <a:ext cx="7704000" cy="572700"/>
          </a:xfrm>
        </p:spPr>
        <p:txBody>
          <a:bodyPr/>
          <a:lstStyle/>
          <a:p>
            <a:r>
              <a:rPr lang="pt-PT" sz="2000" dirty="0" err="1"/>
              <a:t>References</a:t>
            </a:r>
            <a:endParaRPr lang="pt-PT" sz="2000" dirty="0"/>
          </a:p>
        </p:txBody>
      </p:sp>
      <p:sp>
        <p:nvSpPr>
          <p:cNvPr id="14" name="CaixaDeTexto 13">
            <a:extLst>
              <a:ext uri="{FF2B5EF4-FFF2-40B4-BE49-F238E27FC236}">
                <a16:creationId xmlns:a16="http://schemas.microsoft.com/office/drawing/2014/main" id="{F5D584D9-0AB5-E927-838D-3413B81FEFB1}"/>
              </a:ext>
            </a:extLst>
          </p:cNvPr>
          <p:cNvSpPr txBox="1"/>
          <p:nvPr/>
        </p:nvSpPr>
        <p:spPr>
          <a:xfrm>
            <a:off x="113289" y="712177"/>
            <a:ext cx="8843466" cy="411301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buNone/>
            </a:pPr>
            <a:r>
              <a:rPr lang="pt-PT" sz="800" dirty="0">
                <a:solidFill>
                  <a:srgbClr val="000000"/>
                </a:solidFill>
                <a:effectLst/>
                <a:latin typeface="Arial" panose="020B0604020202020204" pitchFamily="34" charset="0"/>
                <a:cs typeface="Arial" panose="020B0604020202020204" pitchFamily="34" charset="0"/>
              </a:rPr>
              <a:t>[1] O. </a:t>
            </a:r>
            <a:r>
              <a:rPr lang="pt-PT" sz="800" dirty="0" err="1">
                <a:solidFill>
                  <a:srgbClr val="000000"/>
                </a:solidFill>
                <a:effectLst/>
                <a:latin typeface="Arial" panose="020B0604020202020204" pitchFamily="34" charset="0"/>
                <a:cs typeface="Arial" panose="020B0604020202020204" pitchFamily="34" charset="0"/>
              </a:rPr>
              <a:t>Irrera</a:t>
            </a:r>
            <a:r>
              <a:rPr lang="pt-PT" sz="800" dirty="0">
                <a:solidFill>
                  <a:srgbClr val="000000"/>
                </a:solidFill>
                <a:effectLst/>
                <a:latin typeface="Arial" panose="020B0604020202020204" pitchFamily="34" charset="0"/>
                <a:cs typeface="Arial" panose="020B0604020202020204" pitchFamily="34" charset="0"/>
              </a:rPr>
              <a:t>, S. </a:t>
            </a:r>
            <a:r>
              <a:rPr lang="pt-PT" sz="800" dirty="0" err="1">
                <a:solidFill>
                  <a:srgbClr val="000000"/>
                </a:solidFill>
                <a:effectLst/>
                <a:latin typeface="Arial" panose="020B0604020202020204" pitchFamily="34" charset="0"/>
                <a:cs typeface="Arial" panose="020B0604020202020204" pitchFamily="34" charset="0"/>
              </a:rPr>
              <a:t>Marchesin</a:t>
            </a:r>
            <a:r>
              <a:rPr lang="pt-PT" sz="800" dirty="0">
                <a:solidFill>
                  <a:srgbClr val="000000"/>
                </a:solidFill>
                <a:effectLst/>
                <a:latin typeface="Arial" panose="020B0604020202020204" pitchFamily="34" charset="0"/>
                <a:cs typeface="Arial" panose="020B0604020202020204" pitchFamily="34" charset="0"/>
              </a:rPr>
              <a:t>, G. </a:t>
            </a:r>
            <a:r>
              <a:rPr lang="pt-PT" sz="800" dirty="0" err="1">
                <a:solidFill>
                  <a:srgbClr val="000000"/>
                </a:solidFill>
                <a:effectLst/>
                <a:latin typeface="Arial" panose="020B0604020202020204" pitchFamily="34" charset="0"/>
                <a:cs typeface="Arial" panose="020B0604020202020204" pitchFamily="34" charset="0"/>
              </a:rPr>
              <a:t>Silvello</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Metatron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Advancing</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biomedical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empowering</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relation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collaboration</a:t>
            </a:r>
            <a:r>
              <a:rPr lang="pt-PT" sz="800" dirty="0">
                <a:solidFill>
                  <a:srgbClr val="000000"/>
                </a:solidFill>
                <a:effectLst/>
                <a:latin typeface="Arial" panose="020B0604020202020204" pitchFamily="34" charset="0"/>
                <a:cs typeface="Arial" panose="020B0604020202020204" pitchFamily="34" charset="0"/>
              </a:rPr>
              <a:t>, BMC </a:t>
            </a:r>
            <a:r>
              <a:rPr lang="pt-PT" sz="800" dirty="0" err="1">
                <a:solidFill>
                  <a:srgbClr val="000000"/>
                </a:solidFill>
                <a:effectLst/>
                <a:latin typeface="Arial" panose="020B0604020202020204" pitchFamily="34" charset="0"/>
                <a:cs typeface="Arial" panose="020B0604020202020204" pitchFamily="34" charset="0"/>
              </a:rPr>
              <a:t>Bioinformatics</a:t>
            </a:r>
            <a:r>
              <a:rPr lang="pt-PT" sz="800" dirty="0">
                <a:solidFill>
                  <a:srgbClr val="000000"/>
                </a:solidFill>
                <a:effectLst/>
                <a:latin typeface="Arial" panose="020B0604020202020204" pitchFamily="34" charset="0"/>
                <a:cs typeface="Arial" panose="020B0604020202020204" pitchFamily="34" charset="0"/>
              </a:rPr>
              <a:t> 25 (2024) 1–41. doi:</a:t>
            </a:r>
            <a:r>
              <a:rPr lang="pt-PT" sz="800" dirty="0">
                <a:solidFill>
                  <a:srgbClr val="243E3E"/>
                </a:solidFill>
                <a:effectLst/>
                <a:latin typeface="Arial" panose="020B0604020202020204" pitchFamily="34" charset="0"/>
                <a:cs typeface="Arial" panose="020B0604020202020204" pitchFamily="34" charset="0"/>
              </a:rPr>
              <a:t>10.1186/</a:t>
            </a:r>
            <a:endParaRPr lang="pt-PT" sz="800" dirty="0">
              <a:solidFill>
                <a:srgbClr val="000000"/>
              </a:solidFill>
              <a:effectLst/>
              <a:latin typeface="Arial" panose="020B0604020202020204" pitchFamily="34" charset="0"/>
              <a:cs typeface="Arial" panose="020B0604020202020204" pitchFamily="34" charset="0"/>
            </a:endParaRPr>
          </a:p>
          <a:p>
            <a:pPr algn="just">
              <a:buNone/>
            </a:pPr>
            <a:r>
              <a:rPr lang="pt-PT" sz="800" dirty="0">
                <a:solidFill>
                  <a:srgbClr val="243E3E"/>
                </a:solidFill>
                <a:effectLst/>
                <a:latin typeface="Arial" panose="020B0604020202020204" pitchFamily="34" charset="0"/>
                <a:cs typeface="Arial" panose="020B0604020202020204" pitchFamily="34" charset="0"/>
              </a:rPr>
              <a:t>s12859-024-05730-9</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lgn="just">
              <a:buNone/>
            </a:pPr>
            <a:r>
              <a:rPr lang="pt-PT" sz="800" dirty="0">
                <a:solidFill>
                  <a:srgbClr val="000000"/>
                </a:solidFill>
                <a:effectLst/>
                <a:latin typeface="Arial" panose="020B0604020202020204" pitchFamily="34" charset="0"/>
                <a:cs typeface="Arial" panose="020B0604020202020204" pitchFamily="34" charset="0"/>
              </a:rPr>
              <a:t>[2] C. </a:t>
            </a:r>
            <a:r>
              <a:rPr lang="pt-PT" sz="800" dirty="0" err="1">
                <a:solidFill>
                  <a:srgbClr val="000000"/>
                </a:solidFill>
                <a:effectLst/>
                <a:latin typeface="Arial" panose="020B0604020202020204" pitchFamily="34" charset="0"/>
                <a:cs typeface="Arial" panose="020B0604020202020204" pitchFamily="34" charset="0"/>
              </a:rPr>
              <a:t>Lindvall</a:t>
            </a:r>
            <a:r>
              <a:rPr lang="pt-PT" sz="800" dirty="0">
                <a:solidFill>
                  <a:srgbClr val="000000"/>
                </a:solidFill>
                <a:effectLst/>
                <a:latin typeface="Arial" panose="020B0604020202020204" pitchFamily="34" charset="0"/>
                <a:cs typeface="Arial" panose="020B0604020202020204" pitchFamily="34" charset="0"/>
              </a:rPr>
              <a:t>, C.-Y. Deng, E. </a:t>
            </a:r>
            <a:r>
              <a:rPr lang="pt-PT" sz="800" dirty="0" err="1">
                <a:solidFill>
                  <a:srgbClr val="000000"/>
                </a:solidFill>
                <a:effectLst/>
                <a:latin typeface="Arial" panose="020B0604020202020204" pitchFamily="34" charset="0"/>
                <a:cs typeface="Arial" panose="020B0604020202020204" pitchFamily="34" charset="0"/>
              </a:rPr>
              <a:t>Moseley</a:t>
            </a:r>
            <a:r>
              <a:rPr lang="pt-PT" sz="800" dirty="0">
                <a:solidFill>
                  <a:srgbClr val="000000"/>
                </a:solidFill>
                <a:effectLst/>
                <a:latin typeface="Arial" panose="020B0604020202020204" pitchFamily="34" charset="0"/>
                <a:cs typeface="Arial" panose="020B0604020202020204" pitchFamily="34" charset="0"/>
              </a:rPr>
              <a:t>, N. </a:t>
            </a:r>
            <a:r>
              <a:rPr lang="pt-PT" sz="800" dirty="0" err="1">
                <a:solidFill>
                  <a:srgbClr val="000000"/>
                </a:solidFill>
                <a:effectLst/>
                <a:latin typeface="Arial" panose="020B0604020202020204" pitchFamily="34" charset="0"/>
                <a:cs typeface="Arial" panose="020B0604020202020204" pitchFamily="34" charset="0"/>
              </a:rPr>
              <a:t>Agaronnik</a:t>
            </a:r>
            <a:r>
              <a:rPr lang="pt-PT" sz="800" dirty="0">
                <a:solidFill>
                  <a:srgbClr val="000000"/>
                </a:solidFill>
                <a:effectLst/>
                <a:latin typeface="Arial" panose="020B0604020202020204" pitchFamily="34" charset="0"/>
                <a:cs typeface="Arial" panose="020B0604020202020204" pitchFamily="34" charset="0"/>
              </a:rPr>
              <a:t>, A. El-</a:t>
            </a:r>
            <a:r>
              <a:rPr lang="pt-PT" sz="800" dirty="0" err="1">
                <a:solidFill>
                  <a:srgbClr val="000000"/>
                </a:solidFill>
                <a:effectLst/>
                <a:latin typeface="Arial" panose="020B0604020202020204" pitchFamily="34" charset="0"/>
                <a:cs typeface="Arial" panose="020B0604020202020204" pitchFamily="34" charset="0"/>
              </a:rPr>
              <a:t>Jawahri</a:t>
            </a:r>
            <a:r>
              <a:rPr lang="pt-PT" sz="800" dirty="0">
                <a:solidFill>
                  <a:srgbClr val="000000"/>
                </a:solidFill>
                <a:effectLst/>
                <a:latin typeface="Arial" panose="020B0604020202020204" pitchFamily="34" charset="0"/>
                <a:cs typeface="Arial" panose="020B0604020202020204" pitchFamily="34" charset="0"/>
              </a:rPr>
              <a:t>, M. K. </a:t>
            </a:r>
            <a:r>
              <a:rPr lang="pt-PT" sz="800" dirty="0" err="1">
                <a:solidFill>
                  <a:srgbClr val="000000"/>
                </a:solidFill>
                <a:effectLst/>
                <a:latin typeface="Arial" panose="020B0604020202020204" pitchFamily="34" charset="0"/>
                <a:cs typeface="Arial" panose="020B0604020202020204" pitchFamily="34" charset="0"/>
              </a:rPr>
              <a:t>Paasche-Orlow</a:t>
            </a:r>
            <a:r>
              <a:rPr lang="pt-PT" sz="800" dirty="0">
                <a:solidFill>
                  <a:srgbClr val="000000"/>
                </a:solidFill>
                <a:effectLst/>
                <a:latin typeface="Arial" panose="020B0604020202020204" pitchFamily="34" charset="0"/>
                <a:cs typeface="Arial" panose="020B0604020202020204" pitchFamily="34" charset="0"/>
              </a:rPr>
              <a:t>, J. R. </a:t>
            </a:r>
            <a:r>
              <a:rPr lang="pt-PT" sz="800" dirty="0" err="1">
                <a:solidFill>
                  <a:srgbClr val="000000"/>
                </a:solidFill>
                <a:effectLst/>
                <a:latin typeface="Arial" panose="020B0604020202020204" pitchFamily="34" charset="0"/>
                <a:cs typeface="Arial" panose="020B0604020202020204" pitchFamily="34" charset="0"/>
              </a:rPr>
              <a:t>Lakin</a:t>
            </a:r>
            <a:r>
              <a:rPr lang="pt-PT" sz="800" dirty="0">
                <a:solidFill>
                  <a:srgbClr val="000000"/>
                </a:solidFill>
                <a:effectLst/>
                <a:latin typeface="Arial" panose="020B0604020202020204" pitchFamily="34" charset="0"/>
                <a:cs typeface="Arial" panose="020B0604020202020204" pitchFamily="34" charset="0"/>
              </a:rPr>
              <a:t>, A. </a:t>
            </a:r>
            <a:r>
              <a:rPr lang="pt-PT" sz="800" dirty="0" err="1">
                <a:solidFill>
                  <a:srgbClr val="000000"/>
                </a:solidFill>
                <a:effectLst/>
                <a:latin typeface="Arial" panose="020B0604020202020204" pitchFamily="34" charset="0"/>
                <a:cs typeface="Arial" panose="020B0604020202020204" pitchFamily="34" charset="0"/>
              </a:rPr>
              <a:t>Volandes</a:t>
            </a:r>
            <a:r>
              <a:rPr lang="pt-PT" sz="800" dirty="0">
                <a:solidFill>
                  <a:srgbClr val="000000"/>
                </a:solidFill>
                <a:effectLst/>
                <a:latin typeface="Arial" panose="020B0604020202020204" pitchFamily="34" charset="0"/>
                <a:cs typeface="Arial" panose="020B0604020202020204" pitchFamily="34" charset="0"/>
              </a:rPr>
              <a:t>, J. A. </a:t>
            </a:r>
            <a:r>
              <a:rPr lang="pt-PT" sz="800" dirty="0" err="1">
                <a:solidFill>
                  <a:srgbClr val="000000"/>
                </a:solidFill>
                <a:effectLst/>
                <a:latin typeface="Arial" panose="020B0604020202020204" pitchFamily="34" charset="0"/>
                <a:cs typeface="Arial" panose="020B0604020202020204" pitchFamily="34" charset="0"/>
              </a:rPr>
              <a:t>Tulsky</a:t>
            </a:r>
            <a:r>
              <a:rPr lang="pt-PT" sz="800" dirty="0">
                <a:solidFill>
                  <a:srgbClr val="000000"/>
                </a:solidFill>
                <a:effectLst/>
                <a:latin typeface="Arial" panose="020B0604020202020204" pitchFamily="34" charset="0"/>
                <a:cs typeface="Arial" panose="020B0604020202020204" pitchFamily="34" charset="0"/>
              </a:rPr>
              <a:t>, Natural </a:t>
            </a:r>
            <a:r>
              <a:rPr lang="pt-PT" sz="800" dirty="0" err="1">
                <a:solidFill>
                  <a:srgbClr val="000000"/>
                </a:solidFill>
                <a:effectLst/>
                <a:latin typeface="Arial" panose="020B0604020202020204" pitchFamily="34" charset="0"/>
                <a:cs typeface="Arial" panose="020B0604020202020204" pitchFamily="34" charset="0"/>
              </a:rPr>
              <a:t>language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processing</a:t>
            </a:r>
            <a:r>
              <a:rPr lang="pt-PT" sz="800" dirty="0">
                <a:solidFill>
                  <a:srgbClr val="000000"/>
                </a:solidFill>
                <a:effectLst/>
                <a:latin typeface="Arial" panose="020B0604020202020204" pitchFamily="34" charset="0"/>
                <a:cs typeface="Arial" panose="020B0604020202020204" pitchFamily="34" charset="0"/>
              </a:rPr>
              <a:t> to </a:t>
            </a:r>
            <a:r>
              <a:rPr lang="pt-PT" sz="800" dirty="0" err="1">
                <a:solidFill>
                  <a:srgbClr val="000000"/>
                </a:solidFill>
                <a:effectLst/>
                <a:latin typeface="Arial" panose="020B0604020202020204" pitchFamily="34" charset="0"/>
                <a:cs typeface="Arial" panose="020B0604020202020204" pitchFamily="34" charset="0"/>
              </a:rPr>
              <a:t>identify</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advance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care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planning</a:t>
            </a:r>
            <a:endParaRPr lang="pt-PT" sz="800" dirty="0">
              <a:solidFill>
                <a:srgbClr val="000000"/>
              </a:solidFill>
              <a:effectLst/>
              <a:latin typeface="Arial" panose="020B0604020202020204" pitchFamily="34" charset="0"/>
              <a:cs typeface="Arial" panose="020B0604020202020204" pitchFamily="34" charset="0"/>
            </a:endParaRPr>
          </a:p>
          <a:p>
            <a:pPr algn="just">
              <a:buNone/>
            </a:pPr>
            <a:r>
              <a:rPr lang="pt-PT" sz="800" dirty="0" err="1">
                <a:solidFill>
                  <a:srgbClr val="000000"/>
                </a:solidFill>
                <a:effectLst/>
                <a:latin typeface="Arial" panose="020B0604020202020204" pitchFamily="34" charset="0"/>
                <a:cs typeface="Arial" panose="020B0604020202020204" pitchFamily="34" charset="0"/>
              </a:rPr>
              <a:t>documentation</a:t>
            </a:r>
            <a:r>
              <a:rPr lang="pt-PT" sz="800" dirty="0">
                <a:solidFill>
                  <a:srgbClr val="000000"/>
                </a:solidFill>
                <a:effectLst/>
                <a:latin typeface="Arial" panose="020B0604020202020204" pitchFamily="34" charset="0"/>
                <a:cs typeface="Arial" panose="020B0604020202020204" pitchFamily="34" charset="0"/>
              </a:rPr>
              <a:t> in a </a:t>
            </a:r>
            <a:r>
              <a:rPr lang="pt-PT" sz="800" dirty="0" err="1">
                <a:solidFill>
                  <a:srgbClr val="000000"/>
                </a:solidFill>
                <a:effectLst/>
                <a:latin typeface="Arial" panose="020B0604020202020204" pitchFamily="34" charset="0"/>
                <a:cs typeface="Arial" panose="020B0604020202020204" pitchFamily="34" charset="0"/>
              </a:rPr>
              <a:t>multisite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pragmatic</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clinical</a:t>
            </a:r>
            <a:r>
              <a:rPr lang="pt-PT" sz="800" dirty="0">
                <a:solidFill>
                  <a:srgbClr val="000000"/>
                </a:solidFill>
                <a:effectLst/>
                <a:latin typeface="Arial" panose="020B0604020202020204" pitchFamily="34" charset="0"/>
                <a:cs typeface="Arial" panose="020B0604020202020204" pitchFamily="34" charset="0"/>
              </a:rPr>
              <a:t> trial, </a:t>
            </a:r>
            <a:r>
              <a:rPr lang="pt-PT" sz="800" dirty="0" err="1">
                <a:solidFill>
                  <a:srgbClr val="000000"/>
                </a:solidFill>
                <a:effectLst/>
                <a:latin typeface="Arial" panose="020B0604020202020204" pitchFamily="34" charset="0"/>
                <a:cs typeface="Arial" panose="020B0604020202020204" pitchFamily="34" charset="0"/>
              </a:rPr>
              <a:t>Journal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Pain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Symptom</a:t>
            </a:r>
            <a:r>
              <a:rPr lang="pt-PT" sz="800" dirty="0">
                <a:solidFill>
                  <a:srgbClr val="000000"/>
                </a:solidFill>
                <a:effectLst/>
                <a:latin typeface="Arial" panose="020B0604020202020204" pitchFamily="34" charset="0"/>
                <a:cs typeface="Arial" panose="020B0604020202020204" pitchFamily="34" charset="0"/>
              </a:rPr>
              <a:t> Management 63 (2022) e29–e36. doi:</a:t>
            </a:r>
            <a:r>
              <a:rPr lang="pt-PT" sz="800" dirty="0">
                <a:solidFill>
                  <a:srgbClr val="243E3E"/>
                </a:solidFill>
                <a:effectLst/>
                <a:latin typeface="Arial" panose="020B0604020202020204" pitchFamily="34" charset="0"/>
                <a:cs typeface="Arial" panose="020B0604020202020204" pitchFamily="34" charset="0"/>
              </a:rPr>
              <a:t>10.1016/j.jpainsymman.2021.06.025</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lgn="just">
              <a:buNone/>
            </a:pPr>
            <a:r>
              <a:rPr lang="pt-PT" sz="800" dirty="0">
                <a:solidFill>
                  <a:srgbClr val="000000"/>
                </a:solidFill>
                <a:effectLst/>
                <a:latin typeface="Arial" panose="020B0604020202020204" pitchFamily="34" charset="0"/>
                <a:cs typeface="Arial" panose="020B0604020202020204" pitchFamily="34" charset="0"/>
              </a:rPr>
              <a:t>[3] E. </a:t>
            </a:r>
            <a:r>
              <a:rPr lang="pt-PT" sz="800" dirty="0" err="1">
                <a:solidFill>
                  <a:srgbClr val="000000"/>
                </a:solidFill>
                <a:effectLst/>
                <a:latin typeface="Arial" panose="020B0604020202020204" pitchFamily="34" charset="0"/>
                <a:cs typeface="Arial" panose="020B0604020202020204" pitchFamily="34" charset="0"/>
              </a:rPr>
              <a:t>Zhu</a:t>
            </a:r>
            <a:r>
              <a:rPr lang="pt-PT" sz="800" dirty="0">
                <a:solidFill>
                  <a:srgbClr val="000000"/>
                </a:solidFill>
                <a:effectLst/>
                <a:latin typeface="Arial" panose="020B0604020202020204" pitchFamily="34" charset="0"/>
                <a:cs typeface="Arial" panose="020B0604020202020204" pitchFamily="34" charset="0"/>
              </a:rPr>
              <a:t>, Q. </a:t>
            </a:r>
            <a:r>
              <a:rPr lang="pt-PT" sz="800" dirty="0" err="1">
                <a:solidFill>
                  <a:srgbClr val="000000"/>
                </a:solidFill>
                <a:effectLst/>
                <a:latin typeface="Arial" panose="020B0604020202020204" pitchFamily="34" charset="0"/>
                <a:cs typeface="Arial" panose="020B0604020202020204" pitchFamily="34" charset="0"/>
              </a:rPr>
              <a:t>Sheng</a:t>
            </a:r>
            <a:r>
              <a:rPr lang="pt-PT" sz="800" dirty="0">
                <a:solidFill>
                  <a:srgbClr val="000000"/>
                </a:solidFill>
                <a:effectLst/>
                <a:latin typeface="Arial" panose="020B0604020202020204" pitchFamily="34" charset="0"/>
                <a:cs typeface="Arial" panose="020B0604020202020204" pitchFamily="34" charset="0"/>
              </a:rPr>
              <a:t>, H. Yang, Y. </a:t>
            </a:r>
            <a:r>
              <a:rPr lang="pt-PT" sz="800" dirty="0" err="1">
                <a:solidFill>
                  <a:srgbClr val="000000"/>
                </a:solidFill>
                <a:effectLst/>
                <a:latin typeface="Arial" panose="020B0604020202020204" pitchFamily="34" charset="0"/>
                <a:cs typeface="Arial" panose="020B0604020202020204" pitchFamily="34" charset="0"/>
              </a:rPr>
              <a:t>Liu</a:t>
            </a:r>
            <a:r>
              <a:rPr lang="pt-PT" sz="800" dirty="0">
                <a:solidFill>
                  <a:srgbClr val="000000"/>
                </a:solidFill>
                <a:effectLst/>
                <a:latin typeface="Arial" panose="020B0604020202020204" pitchFamily="34" charset="0"/>
                <a:cs typeface="Arial" panose="020B0604020202020204" pitchFamily="34" charset="0"/>
              </a:rPr>
              <a:t>, T. Cai, J. Li, A </a:t>
            </a:r>
            <a:r>
              <a:rPr lang="pt-PT" sz="800" dirty="0" err="1">
                <a:solidFill>
                  <a:srgbClr val="000000"/>
                </a:solidFill>
                <a:effectLst/>
                <a:latin typeface="Arial" panose="020B0604020202020204" pitchFamily="34" charset="0"/>
                <a:cs typeface="Arial" panose="020B0604020202020204" pitchFamily="34" charset="0"/>
              </a:rPr>
              <a:t>unified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framework</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medical </a:t>
            </a:r>
            <a:r>
              <a:rPr lang="pt-PT" sz="800" dirty="0" err="1">
                <a:solidFill>
                  <a:srgbClr val="000000"/>
                </a:solidFill>
                <a:effectLst/>
                <a:latin typeface="Arial" panose="020B0604020202020204" pitchFamily="34" charset="0"/>
                <a:cs typeface="Arial" panose="020B0604020202020204" pitchFamily="34" charset="0"/>
              </a:rPr>
              <a:t>information</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extraction</a:t>
            </a:r>
            <a:r>
              <a:rPr lang="pt-PT" sz="800" dirty="0">
                <a:solidFill>
                  <a:srgbClr val="000000"/>
                </a:solidFill>
                <a:effectLst/>
                <a:latin typeface="Arial" panose="020B0604020202020204" pitchFamily="34" charset="0"/>
                <a:cs typeface="Arial" panose="020B0604020202020204" pitchFamily="34" charset="0"/>
              </a:rPr>
              <a:t> for </a:t>
            </a:r>
            <a:r>
              <a:rPr lang="pt-PT" sz="800" dirty="0" err="1">
                <a:solidFill>
                  <a:srgbClr val="000000"/>
                </a:solidFill>
                <a:effectLst/>
                <a:latin typeface="Arial" panose="020B0604020202020204" pitchFamily="34" charset="0"/>
                <a:cs typeface="Arial" panose="020B0604020202020204" pitchFamily="34" charset="0"/>
              </a:rPr>
              <a:t>chinese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clinical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text</a:t>
            </a:r>
            <a:r>
              <a:rPr lang="pt-PT" sz="800" dirty="0">
                <a:solidFill>
                  <a:srgbClr val="000000"/>
                </a:solidFill>
                <a:effectLst/>
                <a:latin typeface="Arial" panose="020B0604020202020204" pitchFamily="34" charset="0"/>
                <a:cs typeface="Arial" panose="020B0604020202020204" pitchFamily="34" charset="0"/>
              </a:rPr>
              <a:t>, Artificial </a:t>
            </a:r>
            <a:r>
              <a:rPr lang="pt-PT" sz="800" dirty="0" err="1">
                <a:solidFill>
                  <a:srgbClr val="000000"/>
                </a:solidFill>
                <a:effectLst/>
                <a:latin typeface="Arial" panose="020B0604020202020204" pitchFamily="34" charset="0"/>
                <a:cs typeface="Arial" panose="020B0604020202020204" pitchFamily="34" charset="0"/>
              </a:rPr>
              <a:t>Intelligence</a:t>
            </a:r>
            <a:r>
              <a:rPr lang="pt-PT" sz="800" dirty="0">
                <a:solidFill>
                  <a:srgbClr val="000000"/>
                </a:solidFill>
                <a:effectLst/>
                <a:latin typeface="Arial" panose="020B0604020202020204" pitchFamily="34" charset="0"/>
                <a:cs typeface="Arial" panose="020B0604020202020204" pitchFamily="34" charset="0"/>
              </a:rPr>
              <a:t> in Medicine 142 (2023) 1–12. doi:</a:t>
            </a:r>
            <a:r>
              <a:rPr lang="pt-PT" sz="800" dirty="0">
                <a:solidFill>
                  <a:srgbClr val="243E3E"/>
                </a:solidFill>
                <a:effectLst/>
                <a:latin typeface="Arial" panose="020B0604020202020204" pitchFamily="34" charset="0"/>
                <a:cs typeface="Arial" panose="020B0604020202020204" pitchFamily="34" charset="0"/>
              </a:rPr>
              <a:t>10.1016/j.artmed.2023.102573</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lgn="just">
              <a:buNone/>
            </a:pPr>
            <a:r>
              <a:rPr lang="pt-PT" sz="800" dirty="0">
                <a:solidFill>
                  <a:srgbClr val="000000"/>
                </a:solidFill>
                <a:effectLst/>
                <a:latin typeface="Arial" panose="020B0604020202020204" pitchFamily="34" charset="0"/>
                <a:cs typeface="Arial" panose="020B0604020202020204" pitchFamily="34" charset="0"/>
              </a:rPr>
              <a:t>[4] N. Ide, </a:t>
            </a:r>
            <a:r>
              <a:rPr lang="pt-PT" sz="800" dirty="0" err="1">
                <a:solidFill>
                  <a:srgbClr val="000000"/>
                </a:solidFill>
                <a:effectLst/>
                <a:latin typeface="Arial" panose="020B0604020202020204" pitchFamily="34" charset="0"/>
                <a:cs typeface="Arial" panose="020B0604020202020204" pitchFamily="34" charset="0"/>
              </a:rPr>
              <a:t>Introduction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handbook</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linguistic</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effectLst/>
                <a:latin typeface="Arial" panose="020B0604020202020204" pitchFamily="34" charset="0"/>
                <a:cs typeface="Arial" panose="020B0604020202020204" pitchFamily="34" charset="0"/>
              </a:rPr>
              <a:t>, in: N. Ide, J. </a:t>
            </a:r>
            <a:r>
              <a:rPr lang="pt-PT" sz="800" dirty="0" err="1">
                <a:solidFill>
                  <a:srgbClr val="000000"/>
                </a:solidFill>
                <a:effectLst/>
                <a:latin typeface="Arial" panose="020B0604020202020204" pitchFamily="34" charset="0"/>
                <a:cs typeface="Arial" panose="020B0604020202020204" pitchFamily="34" charset="0"/>
              </a:rPr>
              <a:t>Pustejovsky</a:t>
            </a:r>
            <a:r>
              <a:rPr lang="pt-PT" sz="800" dirty="0">
                <a:solidFill>
                  <a:srgbClr val="000000"/>
                </a:solidFill>
                <a:effectLst/>
                <a:latin typeface="Arial" panose="020B0604020202020204" pitchFamily="34" charset="0"/>
                <a:cs typeface="Arial" panose="020B0604020202020204" pitchFamily="34" charset="0"/>
              </a:rPr>
              <a:t> (Eds.), </a:t>
            </a:r>
            <a:r>
              <a:rPr lang="pt-PT" sz="800" dirty="0" err="1">
                <a:solidFill>
                  <a:srgbClr val="000000"/>
                </a:solidFill>
                <a:effectLst/>
                <a:latin typeface="Arial" panose="020B0604020202020204" pitchFamily="34" charset="0"/>
                <a:cs typeface="Arial" panose="020B0604020202020204" pitchFamily="34" charset="0"/>
              </a:rPr>
              <a:t>Handbook</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Linguistic</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effectLst/>
                <a:latin typeface="Arial" panose="020B0604020202020204" pitchFamily="34" charset="0"/>
                <a:cs typeface="Arial" panose="020B0604020202020204" pitchFamily="34" charset="0"/>
              </a:rPr>
              <a:t>, Springer, Dordrecht, 2017, pp. 1–18.</a:t>
            </a:r>
          </a:p>
          <a:p>
            <a:pPr algn="just">
              <a:buNone/>
            </a:pPr>
            <a:r>
              <a:rPr lang="pt-PT" sz="800" dirty="0">
                <a:solidFill>
                  <a:srgbClr val="000000"/>
                </a:solidFill>
                <a:effectLst/>
                <a:latin typeface="Arial" panose="020B0604020202020204" pitchFamily="34" charset="0"/>
                <a:cs typeface="Arial" panose="020B0604020202020204" pitchFamily="34" charset="0"/>
              </a:rPr>
              <a:t>[5] G. </a:t>
            </a:r>
            <a:r>
              <a:rPr lang="pt-PT" sz="800" dirty="0" err="1">
                <a:solidFill>
                  <a:srgbClr val="000000"/>
                </a:solidFill>
                <a:effectLst/>
                <a:latin typeface="Arial" panose="020B0604020202020204" pitchFamily="34" charset="0"/>
                <a:cs typeface="Arial" panose="020B0604020202020204" pitchFamily="34" charset="0"/>
              </a:rPr>
              <a:t>Moharasan</a:t>
            </a:r>
            <a:r>
              <a:rPr lang="pt-PT" sz="800" dirty="0">
                <a:solidFill>
                  <a:srgbClr val="000000"/>
                </a:solidFill>
                <a:effectLst/>
                <a:latin typeface="Arial" panose="020B0604020202020204" pitchFamily="34" charset="0"/>
                <a:cs typeface="Arial" panose="020B0604020202020204" pitchFamily="34" charset="0"/>
              </a:rPr>
              <a:t>, T.-B. Ho, </a:t>
            </a:r>
            <a:r>
              <a:rPr lang="pt-PT" sz="800" dirty="0" err="1">
                <a:solidFill>
                  <a:srgbClr val="000000"/>
                </a:solidFill>
                <a:effectLst/>
                <a:latin typeface="Arial" panose="020B0604020202020204" pitchFamily="34" charset="0"/>
                <a:cs typeface="Arial" panose="020B0604020202020204" pitchFamily="34" charset="0"/>
              </a:rPr>
              <a:t>Extraction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temporal </a:t>
            </a:r>
            <a:r>
              <a:rPr lang="pt-PT" sz="800" dirty="0" err="1">
                <a:solidFill>
                  <a:srgbClr val="000000"/>
                </a:solidFill>
                <a:effectLst/>
                <a:latin typeface="Arial" panose="020B0604020202020204" pitchFamily="34" charset="0"/>
                <a:cs typeface="Arial" panose="020B0604020202020204" pitchFamily="34" charset="0"/>
              </a:rPr>
              <a:t>information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from</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clinical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narratives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Journal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Healthcare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Informatics</a:t>
            </a:r>
            <a:r>
              <a:rPr lang="pt-PT" sz="800" dirty="0">
                <a:solidFill>
                  <a:srgbClr val="000000"/>
                </a:solidFill>
                <a:effectLst/>
                <a:latin typeface="Arial" panose="020B0604020202020204" pitchFamily="34" charset="0"/>
                <a:cs typeface="Arial" panose="020B0604020202020204" pitchFamily="34" charset="0"/>
              </a:rPr>
              <a:t> Research 3 (2019) 220–244. doi:</a:t>
            </a:r>
            <a:r>
              <a:rPr lang="pt-PT" sz="800" dirty="0">
                <a:solidFill>
                  <a:srgbClr val="243E3E"/>
                </a:solidFill>
                <a:effectLst/>
                <a:latin typeface="Arial" panose="020B0604020202020204" pitchFamily="34" charset="0"/>
                <a:cs typeface="Arial" panose="020B0604020202020204" pitchFamily="34" charset="0"/>
              </a:rPr>
              <a:t>10.1007/s41666-019-00049-0</a:t>
            </a:r>
            <a:r>
              <a:rPr lang="pt-PT" sz="800" dirty="0">
                <a:solidFill>
                  <a:srgbClr val="000000"/>
                </a:solidFill>
                <a:effectLst/>
                <a:latin typeface="Arial" panose="020B0604020202020204" pitchFamily="34" charset="0"/>
                <a:cs typeface="Arial" panose="020B0604020202020204" pitchFamily="34" charset="0"/>
              </a:rPr>
              <a:t>.</a:t>
            </a:r>
          </a:p>
          <a:p>
            <a:pPr algn="just">
              <a:buNone/>
            </a:pPr>
            <a:r>
              <a:rPr lang="pt-PT" sz="800" dirty="0">
                <a:solidFill>
                  <a:srgbClr val="000000"/>
                </a:solidFill>
                <a:effectLst/>
                <a:latin typeface="Arial" panose="020B0604020202020204" pitchFamily="34" charset="0"/>
                <a:cs typeface="Arial" panose="020B0604020202020204" pitchFamily="34" charset="0"/>
              </a:rPr>
              <a:t>[6] O. </a:t>
            </a:r>
            <a:r>
              <a:rPr lang="pt-PT" sz="800" dirty="0" err="1">
                <a:solidFill>
                  <a:srgbClr val="000000"/>
                </a:solidFill>
                <a:effectLst/>
                <a:latin typeface="Arial" panose="020B0604020202020204" pitchFamily="34" charset="0"/>
                <a:cs typeface="Arial" panose="020B0604020202020204" pitchFamily="34" charset="0"/>
              </a:rPr>
              <a:t>Bodenreider</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unified</a:t>
            </a:r>
            <a:r>
              <a:rPr lang="pt-PT" sz="800" dirty="0">
                <a:solidFill>
                  <a:srgbClr val="000000"/>
                </a:solidFill>
                <a:effectLst/>
                <a:latin typeface="Arial" panose="020B0604020202020204" pitchFamily="34" charset="0"/>
                <a:cs typeface="Arial" panose="020B0604020202020204" pitchFamily="34" charset="0"/>
              </a:rPr>
              <a:t> medical </a:t>
            </a:r>
            <a:r>
              <a:rPr lang="pt-PT" sz="800" dirty="0" err="1">
                <a:solidFill>
                  <a:srgbClr val="000000"/>
                </a:solidFill>
                <a:effectLst/>
                <a:latin typeface="Arial" panose="020B0604020202020204" pitchFamily="34" charset="0"/>
                <a:cs typeface="Arial" panose="020B0604020202020204" pitchFamily="34" charset="0"/>
              </a:rPr>
              <a:t>language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system</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umls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Integrating</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biomedical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terminology,Nucleic</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Acids</a:t>
            </a:r>
            <a:r>
              <a:rPr lang="pt-PT" sz="800" dirty="0">
                <a:solidFill>
                  <a:srgbClr val="000000"/>
                </a:solidFill>
                <a:effectLst/>
                <a:latin typeface="Arial" panose="020B0604020202020204" pitchFamily="34" charset="0"/>
                <a:cs typeface="Arial" panose="020B0604020202020204" pitchFamily="34" charset="0"/>
              </a:rPr>
              <a:t> Research 32 (2004) D267–D270. doi:</a:t>
            </a:r>
            <a:r>
              <a:rPr lang="pt-PT" sz="800" dirty="0">
                <a:solidFill>
                  <a:srgbClr val="243E3E"/>
                </a:solidFill>
                <a:effectLst/>
                <a:latin typeface="Arial" panose="020B0604020202020204" pitchFamily="34" charset="0"/>
                <a:cs typeface="Arial" panose="020B0604020202020204" pitchFamily="34" charset="0"/>
              </a:rPr>
              <a:t>10.1093/</a:t>
            </a:r>
            <a:r>
              <a:rPr lang="pt-PT" sz="800" dirty="0" err="1">
                <a:solidFill>
                  <a:srgbClr val="243E3E"/>
                </a:solidFill>
                <a:effectLst/>
                <a:latin typeface="Arial" panose="020B0604020202020204" pitchFamily="34" charset="0"/>
                <a:cs typeface="Arial" panose="020B0604020202020204" pitchFamily="34" charset="0"/>
              </a:rPr>
              <a:t>nar</a:t>
            </a:r>
            <a:r>
              <a:rPr lang="pt-PT" sz="800" dirty="0">
                <a:solidFill>
                  <a:srgbClr val="243E3E"/>
                </a:solidFill>
                <a:effectLst/>
                <a:latin typeface="Arial" panose="020B0604020202020204" pitchFamily="34" charset="0"/>
                <a:cs typeface="Arial" panose="020B0604020202020204" pitchFamily="34" charset="0"/>
              </a:rPr>
              <a:t>/gkh061</a:t>
            </a:r>
            <a:r>
              <a:rPr lang="pt-PT" sz="800" dirty="0">
                <a:solidFill>
                  <a:srgbClr val="000000"/>
                </a:solidFill>
                <a:effectLst/>
                <a:latin typeface="Arial" panose="020B0604020202020204" pitchFamily="34" charset="0"/>
                <a:cs typeface="Arial" panose="020B0604020202020204" pitchFamily="34" charset="0"/>
              </a:rPr>
              <a:t>.</a:t>
            </a:r>
          </a:p>
          <a:p>
            <a:pPr algn="just">
              <a:buNone/>
            </a:pPr>
            <a:r>
              <a:rPr lang="pt-PT" sz="800" dirty="0">
                <a:solidFill>
                  <a:srgbClr val="000000"/>
                </a:solidFill>
                <a:effectLst/>
                <a:latin typeface="Arial" panose="020B0604020202020204" pitchFamily="34" charset="0"/>
                <a:cs typeface="Arial" panose="020B0604020202020204" pitchFamily="34" charset="0"/>
              </a:rPr>
              <a:t>[7] Z. </a:t>
            </a:r>
            <a:r>
              <a:rPr lang="pt-PT" sz="800" dirty="0" err="1">
                <a:solidFill>
                  <a:srgbClr val="000000"/>
                </a:solidFill>
                <a:effectLst/>
                <a:latin typeface="Arial" panose="020B0604020202020204" pitchFamily="34" charset="0"/>
                <a:cs typeface="Arial" panose="020B0604020202020204" pitchFamily="34" charset="0"/>
              </a:rPr>
              <a:t>Tan</a:t>
            </a:r>
            <a:r>
              <a:rPr lang="pt-PT" sz="800" dirty="0">
                <a:solidFill>
                  <a:srgbClr val="000000"/>
                </a:solidFill>
                <a:effectLst/>
                <a:latin typeface="Arial" panose="020B0604020202020204" pitchFamily="34" charset="0"/>
                <a:cs typeface="Arial" panose="020B0604020202020204" pitchFamily="34" charset="0"/>
              </a:rPr>
              <a:t>, D. Li, S. Wang, A. </a:t>
            </a:r>
            <a:r>
              <a:rPr lang="pt-PT" sz="800" dirty="0" err="1">
                <a:solidFill>
                  <a:srgbClr val="000000"/>
                </a:solidFill>
                <a:effectLst/>
                <a:latin typeface="Arial" panose="020B0604020202020204" pitchFamily="34" charset="0"/>
                <a:cs typeface="Arial" panose="020B0604020202020204" pitchFamily="34" charset="0"/>
              </a:rPr>
              <a:t>Beigi</a:t>
            </a:r>
            <a:r>
              <a:rPr lang="pt-PT" sz="800" dirty="0">
                <a:solidFill>
                  <a:srgbClr val="000000"/>
                </a:solidFill>
                <a:effectLst/>
                <a:latin typeface="Arial" panose="020B0604020202020204" pitchFamily="34" charset="0"/>
                <a:cs typeface="Arial" panose="020B0604020202020204" pitchFamily="34" charset="0"/>
              </a:rPr>
              <a:t>, B. Jiang, A. </a:t>
            </a:r>
            <a:r>
              <a:rPr lang="pt-PT" sz="800" dirty="0" err="1">
                <a:solidFill>
                  <a:srgbClr val="000000"/>
                </a:solidFill>
                <a:effectLst/>
                <a:latin typeface="Arial" panose="020B0604020202020204" pitchFamily="34" charset="0"/>
                <a:cs typeface="Arial" panose="020B0604020202020204" pitchFamily="34" charset="0"/>
              </a:rPr>
              <a:t>Bhattacharjee</a:t>
            </a:r>
            <a:r>
              <a:rPr lang="pt-PT" sz="800" dirty="0">
                <a:solidFill>
                  <a:srgbClr val="000000"/>
                </a:solidFill>
                <a:effectLst/>
                <a:latin typeface="Arial" panose="020B0604020202020204" pitchFamily="34" charset="0"/>
                <a:cs typeface="Arial" panose="020B0604020202020204" pitchFamily="34" charset="0"/>
              </a:rPr>
              <a:t>, M. </a:t>
            </a:r>
            <a:r>
              <a:rPr lang="pt-PT" sz="800" dirty="0" err="1">
                <a:solidFill>
                  <a:srgbClr val="000000"/>
                </a:solidFill>
                <a:effectLst/>
                <a:latin typeface="Arial" panose="020B0604020202020204" pitchFamily="34" charset="0"/>
                <a:cs typeface="Arial" panose="020B0604020202020204" pitchFamily="34" charset="0"/>
              </a:rPr>
              <a:t>Karami</a:t>
            </a:r>
            <a:r>
              <a:rPr lang="pt-PT" sz="800" dirty="0">
                <a:solidFill>
                  <a:srgbClr val="000000"/>
                </a:solidFill>
                <a:effectLst/>
                <a:latin typeface="Arial" panose="020B0604020202020204" pitchFamily="34" charset="0"/>
                <a:cs typeface="Arial" panose="020B0604020202020204" pitchFamily="34" charset="0"/>
              </a:rPr>
              <a:t>, J. Li, L. Cheng, H. </a:t>
            </a:r>
            <a:r>
              <a:rPr lang="pt-PT" sz="800" dirty="0" err="1">
                <a:solidFill>
                  <a:srgbClr val="000000"/>
                </a:solidFill>
                <a:effectLst/>
                <a:latin typeface="Arial" panose="020B0604020202020204" pitchFamily="34" charset="0"/>
                <a:cs typeface="Arial" panose="020B0604020202020204" pitchFamily="34" charset="0"/>
              </a:rPr>
              <a:t>Liu</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Large</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language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models</a:t>
            </a:r>
            <a:r>
              <a:rPr lang="pt-PT" sz="800" dirty="0">
                <a:solidFill>
                  <a:srgbClr val="000000"/>
                </a:solidFill>
                <a:effectLst/>
                <a:latin typeface="Arial" panose="020B0604020202020204" pitchFamily="34" charset="0"/>
                <a:cs typeface="Arial" panose="020B0604020202020204" pitchFamily="34" charset="0"/>
              </a:rPr>
              <a:t> for data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synthesis</a:t>
            </a:r>
            <a:r>
              <a:rPr lang="pt-PT" sz="800" dirty="0">
                <a:solidFill>
                  <a:srgbClr val="000000"/>
                </a:solidFill>
                <a:effectLst/>
                <a:latin typeface="Arial" panose="020B0604020202020204" pitchFamily="34" charset="0"/>
                <a:cs typeface="Arial" panose="020B0604020202020204" pitchFamily="34" charset="0"/>
              </a:rPr>
              <a:t>: A </a:t>
            </a:r>
            <a:r>
              <a:rPr lang="pt-PT" sz="800" dirty="0" err="1">
                <a:solidFill>
                  <a:srgbClr val="000000"/>
                </a:solidFill>
                <a:effectLst/>
                <a:latin typeface="Arial" panose="020B0604020202020204" pitchFamily="34" charset="0"/>
                <a:cs typeface="Arial" panose="020B0604020202020204" pitchFamily="34" charset="0"/>
              </a:rPr>
              <a:t>survey</a:t>
            </a:r>
            <a:r>
              <a:rPr lang="pt-PT" sz="800" dirty="0">
                <a:solidFill>
                  <a:srgbClr val="000000"/>
                </a:solidFill>
                <a:effectLst/>
                <a:latin typeface="Arial" panose="020B0604020202020204" pitchFamily="34" charset="0"/>
                <a:cs typeface="Arial" panose="020B0604020202020204" pitchFamily="34" charset="0"/>
              </a:rPr>
              <a:t>, 2024. URL: </a:t>
            </a:r>
            <a:r>
              <a:rPr lang="pt-PT" sz="800" dirty="0">
                <a:solidFill>
                  <a:srgbClr val="243E3E"/>
                </a:solidFill>
                <a:effectLst/>
                <a:latin typeface="Arial" panose="020B0604020202020204" pitchFamily="34" charset="0"/>
                <a:cs typeface="Arial" panose="020B0604020202020204" pitchFamily="34" charset="0"/>
                <a:hlinkClick r:id="rId2"/>
              </a:rPr>
              <a:t>https://arxiv.org/abs/</a:t>
            </a:r>
            <a:r>
              <a:rPr lang="pt-PT" sz="800" dirty="0">
                <a:solidFill>
                  <a:srgbClr val="000000"/>
                </a:solidFill>
                <a:latin typeface="Arial" panose="020B0604020202020204" pitchFamily="34" charset="0"/>
                <a:cs typeface="Arial" panose="020B0604020202020204" pitchFamily="34" charset="0"/>
              </a:rPr>
              <a:t> </a:t>
            </a:r>
            <a:r>
              <a:rPr lang="pt-PT" sz="800" dirty="0">
                <a:solidFill>
                  <a:srgbClr val="243E3E"/>
                </a:solidFill>
                <a:effectLst/>
                <a:latin typeface="Arial" panose="020B0604020202020204" pitchFamily="34" charset="0"/>
                <a:cs typeface="Arial" panose="020B0604020202020204" pitchFamily="34" charset="0"/>
              </a:rPr>
              <a:t>2402.13446</a:t>
            </a:r>
            <a:r>
              <a:rPr lang="pt-PT" sz="800" dirty="0">
                <a:solidFill>
                  <a:srgbClr val="000000"/>
                </a:solidFill>
                <a:effectLst/>
                <a:latin typeface="Arial" panose="020B0604020202020204" pitchFamily="34" charset="0"/>
                <a:cs typeface="Arial" panose="020B0604020202020204" pitchFamily="34" charset="0"/>
              </a:rPr>
              <a:t>. </a:t>
            </a:r>
            <a:r>
              <a:rPr lang="pt-PT" sz="800" dirty="0">
                <a:solidFill>
                  <a:srgbClr val="243E3E"/>
                </a:solidFill>
                <a:effectLst/>
                <a:latin typeface="Arial" panose="020B0604020202020204" pitchFamily="34" charset="0"/>
                <a:cs typeface="Arial" panose="020B0604020202020204" pitchFamily="34" charset="0"/>
              </a:rPr>
              <a:t>arXiv:2402.13446</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lgn="just">
              <a:buNone/>
            </a:pPr>
            <a:r>
              <a:rPr lang="pt-PT" sz="800" dirty="0">
                <a:solidFill>
                  <a:srgbClr val="000000"/>
                </a:solidFill>
                <a:effectLst/>
                <a:latin typeface="Arial" panose="020B0604020202020204" pitchFamily="34" charset="0"/>
                <a:cs typeface="Arial" panose="020B0604020202020204" pitchFamily="34" charset="0"/>
              </a:rPr>
              <a:t>[8] A. H. </a:t>
            </a:r>
            <a:r>
              <a:rPr lang="pt-PT" sz="800" dirty="0" err="1">
                <a:solidFill>
                  <a:srgbClr val="000000"/>
                </a:solidFill>
                <a:effectLst/>
                <a:latin typeface="Arial" panose="020B0604020202020204" pitchFamily="34" charset="0"/>
                <a:cs typeface="Arial" panose="020B0604020202020204" pitchFamily="34" charset="0"/>
              </a:rPr>
              <a:t>Nasution</a:t>
            </a:r>
            <a:r>
              <a:rPr lang="pt-PT" sz="800" dirty="0">
                <a:solidFill>
                  <a:srgbClr val="000000"/>
                </a:solidFill>
                <a:effectLst/>
                <a:latin typeface="Arial" panose="020B0604020202020204" pitchFamily="34" charset="0"/>
                <a:cs typeface="Arial" panose="020B0604020202020204" pitchFamily="34" charset="0"/>
              </a:rPr>
              <a:t>, A. </a:t>
            </a:r>
            <a:r>
              <a:rPr lang="pt-PT" sz="800" dirty="0" err="1">
                <a:solidFill>
                  <a:srgbClr val="000000"/>
                </a:solidFill>
                <a:effectLst/>
                <a:latin typeface="Arial" panose="020B0604020202020204" pitchFamily="34" charset="0"/>
                <a:cs typeface="Arial" panose="020B0604020202020204" pitchFamily="34" charset="0"/>
              </a:rPr>
              <a:t>Onan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Chatgpt</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label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Comparing</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quality</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human-generated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llm</a:t>
            </a:r>
            <a:r>
              <a:rPr lang="pt-PT" sz="800" dirty="0" err="1">
                <a:solidFill>
                  <a:srgbClr val="000000"/>
                </a:solidFill>
                <a:latin typeface="Arial" panose="020B0604020202020204" pitchFamily="34" charset="0"/>
                <a:cs typeface="Arial" panose="020B0604020202020204" pitchFamily="34" charset="0"/>
              </a:rPr>
              <a:t>-</a:t>
            </a:r>
            <a:r>
              <a:rPr lang="pt-PT" sz="800" dirty="0" err="1">
                <a:solidFill>
                  <a:srgbClr val="000000"/>
                </a:solidFill>
                <a:effectLst/>
                <a:latin typeface="Arial" panose="020B0604020202020204" pitchFamily="34" charset="0"/>
                <a:cs typeface="Arial" panose="020B0604020202020204" pitchFamily="34" charset="0"/>
              </a:rPr>
              <a:t>generated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annotations</a:t>
            </a:r>
            <a:r>
              <a:rPr lang="pt-PT" sz="800" dirty="0">
                <a:solidFill>
                  <a:srgbClr val="000000"/>
                </a:solidFill>
                <a:effectLst/>
                <a:latin typeface="Arial" panose="020B0604020202020204" pitchFamily="34" charset="0"/>
                <a:cs typeface="Arial" panose="020B0604020202020204" pitchFamily="34" charset="0"/>
              </a:rPr>
              <a:t> in </a:t>
            </a:r>
            <a:r>
              <a:rPr lang="pt-PT" sz="800" dirty="0" err="1">
                <a:solidFill>
                  <a:srgbClr val="000000"/>
                </a:solidFill>
                <a:effectLst/>
                <a:latin typeface="Arial" panose="020B0604020202020204" pitchFamily="34" charset="0"/>
                <a:cs typeface="Arial" panose="020B0604020202020204" pitchFamily="34" charset="0"/>
              </a:rPr>
              <a:t>low-resource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language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nlp</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tasks</a:t>
            </a:r>
            <a:r>
              <a:rPr lang="pt-PT" sz="800" dirty="0">
                <a:solidFill>
                  <a:srgbClr val="000000"/>
                </a:solidFill>
                <a:effectLst/>
                <a:latin typeface="Arial" panose="020B0604020202020204" pitchFamily="34" charset="0"/>
                <a:cs typeface="Arial" panose="020B0604020202020204" pitchFamily="34" charset="0"/>
              </a:rPr>
              <a:t>, IEEE Access 12 (2024) 71876–71900. doi:</a:t>
            </a:r>
            <a:r>
              <a:rPr lang="pt-PT" sz="800" dirty="0">
                <a:solidFill>
                  <a:srgbClr val="243E3E"/>
                </a:solidFill>
                <a:effectLst/>
                <a:latin typeface="Arial" panose="020B0604020202020204" pitchFamily="34" charset="0"/>
                <a:cs typeface="Arial" panose="020B0604020202020204" pitchFamily="34" charset="0"/>
              </a:rPr>
              <a:t>10.1109/ACCESS.2024.3402809</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lgn="just">
              <a:buNone/>
            </a:pPr>
            <a:r>
              <a:rPr lang="pt-PT" sz="800" dirty="0">
                <a:solidFill>
                  <a:srgbClr val="000000"/>
                </a:solidFill>
                <a:effectLst/>
                <a:latin typeface="Arial" panose="020B0604020202020204" pitchFamily="34" charset="0"/>
                <a:cs typeface="Arial" panose="020B0604020202020204" pitchFamily="34" charset="0"/>
              </a:rPr>
              <a:t>[9] N. </a:t>
            </a:r>
            <a:r>
              <a:rPr lang="pt-PT" sz="800" dirty="0" err="1">
                <a:solidFill>
                  <a:srgbClr val="000000"/>
                </a:solidFill>
                <a:effectLst/>
                <a:latin typeface="Arial" panose="020B0604020202020204" pitchFamily="34" charset="0"/>
                <a:cs typeface="Arial" panose="020B0604020202020204" pitchFamily="34" charset="0"/>
              </a:rPr>
              <a:t>Pangakis</a:t>
            </a:r>
            <a:r>
              <a:rPr lang="pt-PT" sz="800" dirty="0">
                <a:solidFill>
                  <a:srgbClr val="000000"/>
                </a:solidFill>
                <a:effectLst/>
                <a:latin typeface="Arial" panose="020B0604020202020204" pitchFamily="34" charset="0"/>
                <a:cs typeface="Arial" panose="020B0604020202020204" pitchFamily="34" charset="0"/>
              </a:rPr>
              <a:t>, S. </a:t>
            </a:r>
            <a:r>
              <a:rPr lang="pt-PT" sz="800" dirty="0" err="1">
                <a:solidFill>
                  <a:srgbClr val="000000"/>
                </a:solidFill>
                <a:effectLst/>
                <a:latin typeface="Arial" panose="020B0604020202020204" pitchFamily="34" charset="0"/>
                <a:cs typeface="Arial" panose="020B0604020202020204" pitchFamily="34" charset="0"/>
              </a:rPr>
              <a:t>Wolken</a:t>
            </a:r>
            <a:r>
              <a:rPr lang="pt-PT" sz="800" dirty="0">
                <a:solidFill>
                  <a:srgbClr val="000000"/>
                </a:solidFill>
                <a:effectLst/>
                <a:latin typeface="Arial" panose="020B0604020202020204" pitchFamily="34" charset="0"/>
                <a:cs typeface="Arial" panose="020B0604020202020204" pitchFamily="34" charset="0"/>
              </a:rPr>
              <a:t>, N. </a:t>
            </a:r>
            <a:r>
              <a:rPr lang="pt-PT" sz="800" dirty="0" err="1">
                <a:solidFill>
                  <a:srgbClr val="000000"/>
                </a:solidFill>
                <a:effectLst/>
                <a:latin typeface="Arial" panose="020B0604020202020204" pitchFamily="34" charset="0"/>
                <a:cs typeface="Arial" panose="020B0604020202020204" pitchFamily="34" charset="0"/>
              </a:rPr>
              <a:t>Fasching</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Automated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with</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generative</a:t>
            </a:r>
            <a:r>
              <a:rPr lang="pt-PT" sz="800" dirty="0">
                <a:solidFill>
                  <a:srgbClr val="000000"/>
                </a:solidFill>
                <a:effectLst/>
                <a:latin typeface="Arial" panose="020B0604020202020204" pitchFamily="34" charset="0"/>
                <a:cs typeface="Arial" panose="020B0604020202020204" pitchFamily="34" charset="0"/>
              </a:rPr>
              <a:t> ai </a:t>
            </a:r>
            <a:r>
              <a:rPr lang="pt-PT" sz="800" dirty="0" err="1">
                <a:solidFill>
                  <a:srgbClr val="000000"/>
                </a:solidFill>
                <a:effectLst/>
                <a:latin typeface="Arial" panose="020B0604020202020204" pitchFamily="34" charset="0"/>
                <a:cs typeface="Arial" panose="020B0604020202020204" pitchFamily="34" charset="0"/>
              </a:rPr>
              <a:t>requires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validation</a:t>
            </a:r>
            <a:r>
              <a:rPr lang="pt-PT" sz="800" dirty="0">
                <a:solidFill>
                  <a:srgbClr val="000000"/>
                </a:solidFill>
                <a:effectLst/>
                <a:latin typeface="Arial" panose="020B0604020202020204" pitchFamily="34" charset="0"/>
                <a:cs typeface="Arial" panose="020B0604020202020204" pitchFamily="34" charset="0"/>
              </a:rPr>
              <a:t>, 2023. URL: </a:t>
            </a:r>
            <a:r>
              <a:rPr lang="pt-PT" sz="800" dirty="0" err="1">
                <a:solidFill>
                  <a:srgbClr val="243E3E"/>
                </a:solidFill>
                <a:effectLst/>
                <a:latin typeface="Arial" panose="020B0604020202020204" pitchFamily="34" charset="0"/>
                <a:cs typeface="Arial" panose="020B0604020202020204" pitchFamily="34" charset="0"/>
              </a:rPr>
              <a:t>https</a:t>
            </a:r>
            <a:r>
              <a:rPr lang="pt-PT" sz="800" dirty="0">
                <a:solidFill>
                  <a:srgbClr val="243E3E"/>
                </a:solidFill>
                <a:effectLst/>
                <a:latin typeface="Arial" panose="020B0604020202020204" pitchFamily="34" charset="0"/>
                <a:cs typeface="Arial" panose="020B0604020202020204" pitchFamily="34" charset="0"/>
              </a:rPr>
              <a:t>://</a:t>
            </a:r>
            <a:r>
              <a:rPr lang="pt-PT" sz="800" dirty="0" err="1">
                <a:solidFill>
                  <a:srgbClr val="243E3E"/>
                </a:solidFill>
                <a:effectLst/>
                <a:latin typeface="Arial" panose="020B0604020202020204" pitchFamily="34" charset="0"/>
                <a:cs typeface="Arial" panose="020B0604020202020204" pitchFamily="34" charset="0"/>
              </a:rPr>
              <a:t>arxiv.org</a:t>
            </a:r>
            <a:r>
              <a:rPr lang="pt-PT" sz="800" dirty="0">
                <a:solidFill>
                  <a:srgbClr val="243E3E"/>
                </a:solidFill>
                <a:effectLst/>
                <a:latin typeface="Arial" panose="020B0604020202020204" pitchFamily="34" charset="0"/>
                <a:cs typeface="Arial" panose="020B0604020202020204" pitchFamily="34" charset="0"/>
              </a:rPr>
              <a:t>/</a:t>
            </a:r>
            <a:r>
              <a:rPr lang="pt-PT" sz="800" dirty="0" err="1">
                <a:solidFill>
                  <a:srgbClr val="243E3E"/>
                </a:solidFill>
                <a:effectLst/>
                <a:latin typeface="Arial" panose="020B0604020202020204" pitchFamily="34" charset="0"/>
                <a:cs typeface="Arial" panose="020B0604020202020204" pitchFamily="34" charset="0"/>
              </a:rPr>
              <a:t>abs</a:t>
            </a:r>
            <a:r>
              <a:rPr lang="pt-PT" sz="800" dirty="0">
                <a:solidFill>
                  <a:srgbClr val="243E3E"/>
                </a:solidFill>
                <a:effectLst/>
                <a:latin typeface="Arial" panose="020B0604020202020204" pitchFamily="34" charset="0"/>
                <a:cs typeface="Arial" panose="020B0604020202020204" pitchFamily="34" charset="0"/>
              </a:rPr>
              <a:t>/2306.00176</a:t>
            </a:r>
            <a:r>
              <a:rPr lang="pt-PT" sz="800" dirty="0">
                <a:solidFill>
                  <a:srgbClr val="000000"/>
                </a:solidFill>
                <a:effectLst/>
                <a:latin typeface="Arial" panose="020B0604020202020204" pitchFamily="34" charset="0"/>
                <a:cs typeface="Arial" panose="020B0604020202020204" pitchFamily="34" charset="0"/>
              </a:rPr>
              <a:t>. </a:t>
            </a:r>
            <a:r>
              <a:rPr lang="pt-PT" sz="800" dirty="0">
                <a:solidFill>
                  <a:srgbClr val="243E3E"/>
                </a:solidFill>
                <a:effectLst/>
                <a:latin typeface="Arial" panose="020B0604020202020204" pitchFamily="34" charset="0"/>
                <a:cs typeface="Arial" panose="020B0604020202020204" pitchFamily="34" charset="0"/>
              </a:rPr>
              <a:t>arXiv:2306.00176</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lgn="just">
              <a:buNone/>
            </a:pPr>
            <a:r>
              <a:rPr lang="pt-PT" sz="800" dirty="0">
                <a:solidFill>
                  <a:srgbClr val="000000"/>
                </a:solidFill>
                <a:effectLst/>
                <a:latin typeface="Arial" panose="020B0604020202020204" pitchFamily="34" charset="0"/>
                <a:cs typeface="Arial" panose="020B0604020202020204" pitchFamily="34" charset="0"/>
              </a:rPr>
              <a:t>[10] A. </a:t>
            </a:r>
            <a:r>
              <a:rPr lang="pt-PT" sz="800" dirty="0" err="1">
                <a:solidFill>
                  <a:srgbClr val="000000"/>
                </a:solidFill>
                <a:effectLst/>
                <a:latin typeface="Arial" panose="020B0604020202020204" pitchFamily="34" charset="0"/>
                <a:cs typeface="Arial" panose="020B0604020202020204" pitchFamily="34" charset="0"/>
              </a:rPr>
              <a:t>Roberts</a:t>
            </a:r>
            <a:r>
              <a:rPr lang="pt-PT" sz="800" dirty="0">
                <a:solidFill>
                  <a:srgbClr val="000000"/>
                </a:solidFill>
                <a:effectLst/>
                <a:latin typeface="Arial" panose="020B0604020202020204" pitchFamily="34" charset="0"/>
                <a:cs typeface="Arial" panose="020B0604020202020204" pitchFamily="34" charset="0"/>
              </a:rPr>
              <a:t>, R. J. </a:t>
            </a:r>
            <a:r>
              <a:rPr lang="pt-PT" sz="800" dirty="0" err="1">
                <a:solidFill>
                  <a:srgbClr val="000000"/>
                </a:solidFill>
                <a:effectLst/>
                <a:latin typeface="Arial" panose="020B0604020202020204" pitchFamily="34" charset="0"/>
                <a:cs typeface="Arial" panose="020B0604020202020204" pitchFamily="34" charset="0"/>
              </a:rPr>
              <a:t>Gaizauskas</a:t>
            </a:r>
            <a:r>
              <a:rPr lang="pt-PT" sz="800" dirty="0">
                <a:solidFill>
                  <a:srgbClr val="000000"/>
                </a:solidFill>
                <a:effectLst/>
                <a:latin typeface="Arial" panose="020B0604020202020204" pitchFamily="34" charset="0"/>
                <a:cs typeface="Arial" panose="020B0604020202020204" pitchFamily="34" charset="0"/>
              </a:rPr>
              <a:t>, M. </a:t>
            </a:r>
            <a:r>
              <a:rPr lang="pt-PT" sz="800" dirty="0" err="1">
                <a:solidFill>
                  <a:srgbClr val="000000"/>
                </a:solidFill>
                <a:effectLst/>
                <a:latin typeface="Arial" panose="020B0604020202020204" pitchFamily="34" charset="0"/>
                <a:cs typeface="Arial" panose="020B0604020202020204" pitchFamily="34" charset="0"/>
              </a:rPr>
              <a:t>Hepple</a:t>
            </a:r>
            <a:r>
              <a:rPr lang="pt-PT" sz="800" dirty="0">
                <a:solidFill>
                  <a:srgbClr val="000000"/>
                </a:solidFill>
                <a:effectLst/>
                <a:latin typeface="Arial" panose="020B0604020202020204" pitchFamily="34" charset="0"/>
                <a:cs typeface="Arial" panose="020B0604020202020204" pitchFamily="34" charset="0"/>
              </a:rPr>
              <a:t>, G. </a:t>
            </a:r>
            <a:r>
              <a:rPr lang="pt-PT" sz="800" dirty="0" err="1">
                <a:solidFill>
                  <a:srgbClr val="000000"/>
                </a:solidFill>
                <a:effectLst/>
                <a:latin typeface="Arial" panose="020B0604020202020204" pitchFamily="34" charset="0"/>
                <a:cs typeface="Arial" panose="020B0604020202020204" pitchFamily="34" charset="0"/>
              </a:rPr>
              <a:t>Demetriou</a:t>
            </a:r>
            <a:r>
              <a:rPr lang="pt-PT" sz="800" dirty="0">
                <a:solidFill>
                  <a:srgbClr val="000000"/>
                </a:solidFill>
                <a:effectLst/>
                <a:latin typeface="Arial" panose="020B0604020202020204" pitchFamily="34" charset="0"/>
                <a:cs typeface="Arial" panose="020B0604020202020204" pitchFamily="34" charset="0"/>
              </a:rPr>
              <a:t>, Y. </a:t>
            </a:r>
            <a:r>
              <a:rPr lang="pt-PT" sz="800" dirty="0" err="1">
                <a:solidFill>
                  <a:srgbClr val="000000"/>
                </a:solidFill>
                <a:effectLst/>
                <a:latin typeface="Arial" panose="020B0604020202020204" pitchFamily="34" charset="0"/>
                <a:cs typeface="Arial" panose="020B0604020202020204" pitchFamily="34" charset="0"/>
              </a:rPr>
              <a:t>Guo</a:t>
            </a:r>
            <a:r>
              <a:rPr lang="pt-PT" sz="800" dirty="0">
                <a:solidFill>
                  <a:srgbClr val="000000"/>
                </a:solidFill>
                <a:effectLst/>
                <a:latin typeface="Arial" panose="020B0604020202020204" pitchFamily="34" charset="0"/>
                <a:cs typeface="Arial" panose="020B0604020202020204" pitchFamily="34" charset="0"/>
              </a:rPr>
              <a:t>, I. </a:t>
            </a:r>
            <a:r>
              <a:rPr lang="pt-PT" sz="800" dirty="0" err="1">
                <a:solidFill>
                  <a:srgbClr val="000000"/>
                </a:solidFill>
                <a:effectLst/>
                <a:latin typeface="Arial" panose="020B0604020202020204" pitchFamily="34" charset="0"/>
                <a:cs typeface="Arial" panose="020B0604020202020204" pitchFamily="34" charset="0"/>
              </a:rPr>
              <a:t>Roberts</a:t>
            </a:r>
            <a:r>
              <a:rPr lang="pt-PT" sz="800" dirty="0">
                <a:solidFill>
                  <a:srgbClr val="000000"/>
                </a:solidFill>
                <a:effectLst/>
                <a:latin typeface="Arial" panose="020B0604020202020204" pitchFamily="34" charset="0"/>
                <a:cs typeface="Arial" panose="020B0604020202020204" pitchFamily="34" charset="0"/>
              </a:rPr>
              <a:t>, A. </a:t>
            </a:r>
            <a:r>
              <a:rPr lang="pt-PT" sz="800" dirty="0" err="1">
                <a:solidFill>
                  <a:srgbClr val="000000"/>
                </a:solidFill>
                <a:effectLst/>
                <a:latin typeface="Arial" panose="020B0604020202020204" pitchFamily="34" charset="0"/>
                <a:cs typeface="Arial" panose="020B0604020202020204" pitchFamily="34" charset="0"/>
              </a:rPr>
              <a:t>Setzer</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Building</a:t>
            </a:r>
            <a:r>
              <a:rPr lang="pt-PT" sz="800" dirty="0">
                <a:solidFill>
                  <a:srgbClr val="000000"/>
                </a:solidFill>
                <a:latin typeface="Arial" panose="020B0604020202020204" pitchFamily="34" charset="0"/>
                <a:cs typeface="Arial" panose="020B0604020202020204" pitchFamily="34" charset="0"/>
              </a:rPr>
              <a:t> </a:t>
            </a:r>
            <a:r>
              <a:rPr lang="pt-PT" sz="800" dirty="0">
                <a:solidFill>
                  <a:srgbClr val="000000"/>
                </a:solidFill>
                <a:effectLst/>
                <a:latin typeface="Arial" panose="020B0604020202020204" pitchFamily="34" charset="0"/>
                <a:cs typeface="Arial" panose="020B0604020202020204" pitchFamily="34" charset="0"/>
              </a:rPr>
              <a:t>a </a:t>
            </a:r>
            <a:r>
              <a:rPr lang="pt-PT" sz="800" dirty="0" err="1">
                <a:solidFill>
                  <a:srgbClr val="000000"/>
                </a:solidFill>
                <a:effectLst/>
                <a:latin typeface="Arial" panose="020B0604020202020204" pitchFamily="34" charset="0"/>
                <a:cs typeface="Arial" panose="020B0604020202020204" pitchFamily="34" charset="0"/>
              </a:rPr>
              <a:t>semantically</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annotated</a:t>
            </a:r>
            <a:r>
              <a:rPr lang="pt-PT" sz="800" dirty="0">
                <a:solidFill>
                  <a:srgbClr val="000000"/>
                </a:solidFill>
                <a:effectLst/>
                <a:latin typeface="Arial" panose="020B0604020202020204" pitchFamily="34" charset="0"/>
                <a:cs typeface="Arial" panose="020B0604020202020204" pitchFamily="34" charset="0"/>
              </a:rPr>
              <a:t> corpus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clinical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texts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Journal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biomedical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informatics</a:t>
            </a:r>
            <a:r>
              <a:rPr lang="pt-PT" sz="800" dirty="0">
                <a:solidFill>
                  <a:srgbClr val="000000"/>
                </a:solidFill>
                <a:effectLst/>
                <a:latin typeface="Arial" panose="020B0604020202020204" pitchFamily="34" charset="0"/>
                <a:cs typeface="Arial" panose="020B0604020202020204" pitchFamily="34" charset="0"/>
              </a:rPr>
              <a:t> 42 5 (2009) 950–66. URL: </a:t>
            </a:r>
            <a:r>
              <a:rPr lang="pt-PT" sz="800" dirty="0" err="1">
                <a:solidFill>
                  <a:srgbClr val="243E3E"/>
                </a:solidFill>
                <a:effectLst/>
                <a:latin typeface="Arial" panose="020B0604020202020204" pitchFamily="34" charset="0"/>
                <a:cs typeface="Arial" panose="020B0604020202020204" pitchFamily="34" charset="0"/>
              </a:rPr>
              <a:t>https</a:t>
            </a:r>
            <a:r>
              <a:rPr lang="pt-PT" sz="800" dirty="0">
                <a:solidFill>
                  <a:srgbClr val="243E3E"/>
                </a:solidFill>
                <a:effectLst/>
                <a:latin typeface="Arial" panose="020B0604020202020204" pitchFamily="34" charset="0"/>
                <a:cs typeface="Arial" panose="020B0604020202020204" pitchFamily="34" charset="0"/>
              </a:rPr>
              <a:t>://</a:t>
            </a:r>
            <a:r>
              <a:rPr lang="pt-PT" sz="800" dirty="0" err="1">
                <a:solidFill>
                  <a:srgbClr val="243E3E"/>
                </a:solidFill>
                <a:effectLst/>
                <a:latin typeface="Arial" panose="020B0604020202020204" pitchFamily="34" charset="0"/>
                <a:cs typeface="Arial" panose="020B0604020202020204" pitchFamily="34" charset="0"/>
              </a:rPr>
              <a:t>api.semanticscholar.org</a:t>
            </a:r>
            <a:r>
              <a:rPr lang="pt-PT" sz="800" dirty="0">
                <a:solidFill>
                  <a:srgbClr val="243E3E"/>
                </a:solidFill>
                <a:effectLst/>
                <a:latin typeface="Arial" panose="020B0604020202020204" pitchFamily="34" charset="0"/>
                <a:cs typeface="Arial" panose="020B0604020202020204" pitchFamily="34" charset="0"/>
              </a:rPr>
              <a:t>/CorpusID:17473913</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lgn="just">
              <a:buNone/>
            </a:pPr>
            <a:r>
              <a:rPr lang="pt-PT" sz="800" dirty="0">
                <a:solidFill>
                  <a:srgbClr val="000000"/>
                </a:solidFill>
                <a:effectLst/>
                <a:latin typeface="Arial" panose="020B0604020202020204" pitchFamily="34" charset="0"/>
                <a:cs typeface="Arial" panose="020B0604020202020204" pitchFamily="34" charset="0"/>
              </a:rPr>
              <a:t>[11] P. Patel, D. </a:t>
            </a:r>
            <a:r>
              <a:rPr lang="pt-PT" sz="800" dirty="0" err="1">
                <a:solidFill>
                  <a:srgbClr val="000000"/>
                </a:solidFill>
                <a:effectLst/>
                <a:latin typeface="Arial" panose="020B0604020202020204" pitchFamily="34" charset="0"/>
                <a:cs typeface="Arial" panose="020B0604020202020204" pitchFamily="34" charset="0"/>
              </a:rPr>
              <a:t>Davey</a:t>
            </a:r>
            <a:r>
              <a:rPr lang="pt-PT" sz="800" dirty="0">
                <a:solidFill>
                  <a:srgbClr val="000000"/>
                </a:solidFill>
                <a:effectLst/>
                <a:latin typeface="Arial" panose="020B0604020202020204" pitchFamily="34" charset="0"/>
                <a:cs typeface="Arial" panose="020B0604020202020204" pitchFamily="34" charset="0"/>
              </a:rPr>
              <a:t>, V. </a:t>
            </a:r>
            <a:r>
              <a:rPr lang="pt-PT" sz="800" dirty="0" err="1">
                <a:solidFill>
                  <a:srgbClr val="000000"/>
                </a:solidFill>
                <a:effectLst/>
                <a:latin typeface="Arial" panose="020B0604020202020204" pitchFamily="34" charset="0"/>
                <a:cs typeface="Arial" panose="020B0604020202020204" pitchFamily="34" charset="0"/>
              </a:rPr>
              <a:t>Panchal</a:t>
            </a:r>
            <a:r>
              <a:rPr lang="pt-PT" sz="800" dirty="0">
                <a:solidFill>
                  <a:srgbClr val="000000"/>
                </a:solidFill>
                <a:effectLst/>
                <a:latin typeface="Arial" panose="020B0604020202020204" pitchFamily="34" charset="0"/>
                <a:cs typeface="Arial" panose="020B0604020202020204" pitchFamily="34" charset="0"/>
              </a:rPr>
              <a:t>, P. </a:t>
            </a:r>
            <a:r>
              <a:rPr lang="pt-PT" sz="800" dirty="0" err="1">
                <a:solidFill>
                  <a:srgbClr val="000000"/>
                </a:solidFill>
                <a:effectLst/>
                <a:latin typeface="Arial" panose="020B0604020202020204" pitchFamily="34" charset="0"/>
                <a:cs typeface="Arial" panose="020B0604020202020204" pitchFamily="34" charset="0"/>
              </a:rPr>
              <a:t>Pathak</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 </a:t>
            </a:r>
            <a:r>
              <a:rPr lang="pt-PT" sz="800" dirty="0" err="1">
                <a:solidFill>
                  <a:srgbClr val="000000"/>
                </a:solidFill>
                <a:effectLst/>
                <a:latin typeface="Arial" panose="020B0604020202020204" pitchFamily="34" charset="0"/>
                <a:cs typeface="Arial" panose="020B0604020202020204" pitchFamily="34" charset="0"/>
              </a:rPr>
              <a:t>large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clinical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entity</a:t>
            </a:r>
            <a:r>
              <a:rPr lang="pt-PT" sz="800" dirty="0">
                <a:solidFill>
                  <a:srgbClr val="000000"/>
                </a:solidFill>
                <a:effectLst/>
                <a:latin typeface="Arial" panose="020B0604020202020204" pitchFamily="34" charset="0"/>
                <a:cs typeface="Arial" panose="020B0604020202020204" pitchFamily="34" charset="0"/>
              </a:rPr>
              <a:t> corpus, in: E. </a:t>
            </a:r>
            <a:r>
              <a:rPr lang="pt-PT" sz="800" dirty="0" err="1">
                <a:solidFill>
                  <a:srgbClr val="000000"/>
                </a:solidFill>
                <a:effectLst/>
                <a:latin typeface="Arial" panose="020B0604020202020204" pitchFamily="34" charset="0"/>
                <a:cs typeface="Arial" panose="020B0604020202020204" pitchFamily="34" charset="0"/>
              </a:rPr>
              <a:t>Riloff</a:t>
            </a:r>
            <a:r>
              <a:rPr lang="pt-PT" sz="800" dirty="0">
                <a:solidFill>
                  <a:srgbClr val="000000"/>
                </a:solidFill>
                <a:effectLst/>
                <a:latin typeface="Arial" panose="020B0604020202020204" pitchFamily="34" charset="0"/>
                <a:cs typeface="Arial" panose="020B0604020202020204" pitchFamily="34" charset="0"/>
              </a:rPr>
              <a:t>, D. Chiang, J. </a:t>
            </a:r>
            <a:r>
              <a:rPr lang="pt-PT" sz="800" dirty="0" err="1">
                <a:solidFill>
                  <a:srgbClr val="000000"/>
                </a:solidFill>
                <a:effectLst/>
                <a:latin typeface="Arial" panose="020B0604020202020204" pitchFamily="34" charset="0"/>
                <a:cs typeface="Arial" panose="020B0604020202020204" pitchFamily="34" charset="0"/>
              </a:rPr>
              <a:t>Hockenmaier</a:t>
            </a:r>
            <a:r>
              <a:rPr lang="pt-PT" sz="800" dirty="0">
                <a:solidFill>
                  <a:srgbClr val="000000"/>
                </a:solidFill>
                <a:effectLst/>
                <a:latin typeface="Arial" panose="020B0604020202020204" pitchFamily="34" charset="0"/>
                <a:cs typeface="Arial" panose="020B0604020202020204" pitchFamily="34" charset="0"/>
              </a:rPr>
              <a:t>, J. </a:t>
            </a:r>
            <a:r>
              <a:rPr lang="pt-PT" sz="800" dirty="0" err="1">
                <a:solidFill>
                  <a:srgbClr val="000000"/>
                </a:solidFill>
                <a:effectLst/>
                <a:latin typeface="Arial" panose="020B0604020202020204" pitchFamily="34" charset="0"/>
                <a:cs typeface="Arial" panose="020B0604020202020204" pitchFamily="34" charset="0"/>
              </a:rPr>
              <a:t>Tsujii</a:t>
            </a:r>
            <a:r>
              <a:rPr lang="pt-PT" sz="800" dirty="0">
                <a:solidFill>
                  <a:srgbClr val="000000"/>
                </a:solidFill>
                <a:effectLst/>
                <a:latin typeface="Arial" panose="020B0604020202020204" pitchFamily="34" charset="0"/>
                <a:cs typeface="Arial" panose="020B0604020202020204" pitchFamily="34" charset="0"/>
              </a:rPr>
              <a:t> (Eds.), </a:t>
            </a:r>
            <a:r>
              <a:rPr lang="pt-PT" sz="800" dirty="0" err="1">
                <a:solidFill>
                  <a:srgbClr val="000000"/>
                </a:solidFill>
                <a:effectLst/>
                <a:latin typeface="Arial" panose="020B0604020202020204" pitchFamily="34" charset="0"/>
                <a:cs typeface="Arial" panose="020B0604020202020204" pitchFamily="34" charset="0"/>
              </a:rPr>
              <a:t>Proceedings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2018 Conference </a:t>
            </a:r>
            <a:r>
              <a:rPr lang="pt-PT" sz="800" dirty="0" err="1">
                <a:solidFill>
                  <a:srgbClr val="000000"/>
                </a:solidFill>
                <a:effectLst/>
                <a:latin typeface="Arial" panose="020B0604020202020204" pitchFamily="34" charset="0"/>
                <a:cs typeface="Arial" panose="020B0604020202020204" pitchFamily="34" charset="0"/>
              </a:rPr>
              <a:t>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Empirical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Meth-ods</a:t>
            </a:r>
            <a:r>
              <a:rPr lang="pt-PT" sz="800" dirty="0">
                <a:solidFill>
                  <a:srgbClr val="000000"/>
                </a:solidFill>
                <a:effectLst/>
                <a:latin typeface="Arial" panose="020B0604020202020204" pitchFamily="34" charset="0"/>
                <a:cs typeface="Arial" panose="020B0604020202020204" pitchFamily="34" charset="0"/>
              </a:rPr>
              <a:t> in Natural </a:t>
            </a:r>
            <a:r>
              <a:rPr lang="pt-PT" sz="800" dirty="0" err="1">
                <a:solidFill>
                  <a:srgbClr val="000000"/>
                </a:solidFill>
                <a:effectLst/>
                <a:latin typeface="Arial" panose="020B0604020202020204" pitchFamily="34" charset="0"/>
                <a:cs typeface="Arial" panose="020B0604020202020204" pitchFamily="34" charset="0"/>
              </a:rPr>
              <a:t>Language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Processing</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Association</a:t>
            </a:r>
            <a:r>
              <a:rPr lang="pt-PT" sz="800" dirty="0">
                <a:solidFill>
                  <a:srgbClr val="000000"/>
                </a:solidFill>
                <a:effectLst/>
                <a:latin typeface="Arial" panose="020B0604020202020204" pitchFamily="34" charset="0"/>
                <a:cs typeface="Arial" panose="020B0604020202020204" pitchFamily="34" charset="0"/>
              </a:rPr>
              <a:t> for </a:t>
            </a:r>
            <a:r>
              <a:rPr lang="pt-PT" sz="800" dirty="0" err="1">
                <a:solidFill>
                  <a:srgbClr val="000000"/>
                </a:solidFill>
                <a:effectLst/>
                <a:latin typeface="Arial" panose="020B0604020202020204" pitchFamily="34" charset="0"/>
                <a:cs typeface="Arial" panose="020B0604020202020204" pitchFamily="34" charset="0"/>
              </a:rPr>
              <a:t>Computational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Linguistics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Brussels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Belgium</a:t>
            </a:r>
            <a:r>
              <a:rPr lang="pt-PT" sz="800" dirty="0">
                <a:solidFill>
                  <a:srgbClr val="000000"/>
                </a:solidFill>
                <a:effectLst/>
                <a:latin typeface="Arial" panose="020B0604020202020204" pitchFamily="34" charset="0"/>
                <a:cs typeface="Arial" panose="020B0604020202020204" pitchFamily="34" charset="0"/>
              </a:rPr>
              <a:t>, 2018, pp. 2033–2042. URL: </a:t>
            </a:r>
            <a:r>
              <a:rPr lang="pt-PT" sz="800" dirty="0" err="1">
                <a:solidFill>
                  <a:srgbClr val="243E3E"/>
                </a:solidFill>
                <a:effectLst/>
                <a:latin typeface="Arial" panose="020B0604020202020204" pitchFamily="34" charset="0"/>
                <a:cs typeface="Arial" panose="020B0604020202020204" pitchFamily="34" charset="0"/>
              </a:rPr>
              <a:t>https</a:t>
            </a:r>
            <a:r>
              <a:rPr lang="pt-PT" sz="800" dirty="0">
                <a:solidFill>
                  <a:srgbClr val="243E3E"/>
                </a:solidFill>
                <a:effectLst/>
                <a:latin typeface="Arial" panose="020B0604020202020204" pitchFamily="34" charset="0"/>
                <a:cs typeface="Arial" panose="020B0604020202020204" pitchFamily="34" charset="0"/>
              </a:rPr>
              <a:t>://</a:t>
            </a:r>
            <a:r>
              <a:rPr lang="pt-PT" sz="800" dirty="0" err="1">
                <a:solidFill>
                  <a:srgbClr val="243E3E"/>
                </a:solidFill>
                <a:effectLst/>
                <a:latin typeface="Arial" panose="020B0604020202020204" pitchFamily="34" charset="0"/>
                <a:cs typeface="Arial" panose="020B0604020202020204" pitchFamily="34" charset="0"/>
              </a:rPr>
              <a:t>aclanthology.org</a:t>
            </a:r>
            <a:r>
              <a:rPr lang="pt-PT" sz="800" dirty="0">
                <a:solidFill>
                  <a:srgbClr val="243E3E"/>
                </a:solidFill>
                <a:effectLst/>
                <a:latin typeface="Arial" panose="020B0604020202020204" pitchFamily="34" charset="0"/>
                <a:cs typeface="Arial" panose="020B0604020202020204" pitchFamily="34" charset="0"/>
              </a:rPr>
              <a:t>/D18-1228/</a:t>
            </a:r>
            <a:r>
              <a:rPr lang="pt-PT" sz="800" dirty="0">
                <a:solidFill>
                  <a:srgbClr val="000000"/>
                </a:solidFill>
                <a:effectLst/>
                <a:latin typeface="Arial" panose="020B0604020202020204" pitchFamily="34" charset="0"/>
                <a:cs typeface="Arial" panose="020B0604020202020204" pitchFamily="34" charset="0"/>
              </a:rPr>
              <a:t>. doi:</a:t>
            </a:r>
            <a:r>
              <a:rPr lang="pt-PT" sz="800" dirty="0">
                <a:solidFill>
                  <a:srgbClr val="243E3E"/>
                </a:solidFill>
                <a:effectLst/>
                <a:latin typeface="Arial" panose="020B0604020202020204" pitchFamily="34" charset="0"/>
                <a:cs typeface="Arial" panose="020B0604020202020204" pitchFamily="34" charset="0"/>
              </a:rPr>
              <a:t>10.18653/v1/D18-1228</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lgn="just">
              <a:buNone/>
            </a:pPr>
            <a:r>
              <a:rPr lang="pt-PT" sz="800" dirty="0">
                <a:solidFill>
                  <a:srgbClr val="000000"/>
                </a:solidFill>
                <a:effectLst/>
                <a:latin typeface="Arial" panose="020B0604020202020204" pitchFamily="34" charset="0"/>
                <a:cs typeface="Arial" panose="020B0604020202020204" pitchFamily="34" charset="0"/>
              </a:rPr>
              <a:t>[12] W. F. </a:t>
            </a:r>
            <a:r>
              <a:rPr lang="pt-PT" sz="800" dirty="0" err="1">
                <a:solidFill>
                  <a:srgbClr val="000000"/>
                </a:solidFill>
                <a:effectLst/>
                <a:latin typeface="Arial" panose="020B0604020202020204" pitchFamily="34" charset="0"/>
                <a:cs typeface="Arial" panose="020B0604020202020204" pitchFamily="34" charset="0"/>
              </a:rPr>
              <a:t>Styler</a:t>
            </a:r>
            <a:r>
              <a:rPr lang="pt-PT" sz="800" dirty="0">
                <a:solidFill>
                  <a:srgbClr val="000000"/>
                </a:solidFill>
                <a:effectLst/>
                <a:latin typeface="Arial" panose="020B0604020202020204" pitchFamily="34" charset="0"/>
                <a:cs typeface="Arial" panose="020B0604020202020204" pitchFamily="34" charset="0"/>
              </a:rPr>
              <a:t> IV, S. </a:t>
            </a:r>
            <a:r>
              <a:rPr lang="pt-PT" sz="800" dirty="0" err="1">
                <a:solidFill>
                  <a:srgbClr val="000000"/>
                </a:solidFill>
                <a:effectLst/>
                <a:latin typeface="Arial" panose="020B0604020202020204" pitchFamily="34" charset="0"/>
                <a:cs typeface="Arial" panose="020B0604020202020204" pitchFamily="34" charset="0"/>
              </a:rPr>
              <a:t>Bethard</a:t>
            </a:r>
            <a:r>
              <a:rPr lang="pt-PT" sz="800" dirty="0">
                <a:solidFill>
                  <a:srgbClr val="000000"/>
                </a:solidFill>
                <a:effectLst/>
                <a:latin typeface="Arial" panose="020B0604020202020204" pitchFamily="34" charset="0"/>
                <a:cs typeface="Arial" panose="020B0604020202020204" pitchFamily="34" charset="0"/>
              </a:rPr>
              <a:t>, S. Finan, M. Palmer, S. </a:t>
            </a:r>
            <a:r>
              <a:rPr lang="pt-PT" sz="800" dirty="0" err="1">
                <a:solidFill>
                  <a:srgbClr val="000000"/>
                </a:solidFill>
                <a:effectLst/>
                <a:latin typeface="Arial" panose="020B0604020202020204" pitchFamily="34" charset="0"/>
                <a:cs typeface="Arial" panose="020B0604020202020204" pitchFamily="34" charset="0"/>
              </a:rPr>
              <a:t>Pradhan</a:t>
            </a:r>
            <a:r>
              <a:rPr lang="pt-PT" sz="800" dirty="0">
                <a:solidFill>
                  <a:srgbClr val="000000"/>
                </a:solidFill>
                <a:effectLst/>
                <a:latin typeface="Arial" panose="020B0604020202020204" pitchFamily="34" charset="0"/>
                <a:cs typeface="Arial" panose="020B0604020202020204" pitchFamily="34" charset="0"/>
              </a:rPr>
              <a:t>, P. C. de </a:t>
            </a:r>
            <a:r>
              <a:rPr lang="pt-PT" sz="800" dirty="0" err="1">
                <a:solidFill>
                  <a:srgbClr val="000000"/>
                </a:solidFill>
                <a:effectLst/>
                <a:latin typeface="Arial" panose="020B0604020202020204" pitchFamily="34" charset="0"/>
                <a:cs typeface="Arial" panose="020B0604020202020204" pitchFamily="34" charset="0"/>
              </a:rPr>
              <a:t>Groen</a:t>
            </a:r>
            <a:r>
              <a:rPr lang="pt-PT" sz="800" dirty="0">
                <a:solidFill>
                  <a:srgbClr val="000000"/>
                </a:solidFill>
                <a:effectLst/>
                <a:latin typeface="Arial" panose="020B0604020202020204" pitchFamily="34" charset="0"/>
                <a:cs typeface="Arial" panose="020B0604020202020204" pitchFamily="34" charset="0"/>
              </a:rPr>
              <a:t>, B. Erickson, T. Miller, C. </a:t>
            </a:r>
            <a:r>
              <a:rPr lang="pt-PT" sz="800" dirty="0" err="1">
                <a:solidFill>
                  <a:srgbClr val="000000"/>
                </a:solidFill>
                <a:effectLst/>
                <a:latin typeface="Arial" panose="020B0604020202020204" pitchFamily="34" charset="0"/>
                <a:cs typeface="Arial" panose="020B0604020202020204" pitchFamily="34" charset="0"/>
              </a:rPr>
              <a:t>Lin</a:t>
            </a:r>
            <a:r>
              <a:rPr lang="pt-PT" sz="800" dirty="0">
                <a:solidFill>
                  <a:srgbClr val="000000"/>
                </a:solidFill>
                <a:effectLst/>
                <a:latin typeface="Arial" panose="020B0604020202020204" pitchFamily="34" charset="0"/>
                <a:cs typeface="Arial" panose="020B0604020202020204" pitchFamily="34" charset="0"/>
              </a:rPr>
              <a:t>, G. </a:t>
            </a:r>
            <a:r>
              <a:rPr lang="pt-PT" sz="800" dirty="0" err="1">
                <a:solidFill>
                  <a:srgbClr val="000000"/>
                </a:solidFill>
                <a:effectLst/>
                <a:latin typeface="Arial" panose="020B0604020202020204" pitchFamily="34" charset="0"/>
                <a:cs typeface="Arial" panose="020B0604020202020204" pitchFamily="34" charset="0"/>
              </a:rPr>
              <a:t>Savova</a:t>
            </a:r>
            <a:r>
              <a:rPr lang="pt-PT" sz="800" dirty="0">
                <a:solidFill>
                  <a:srgbClr val="000000"/>
                </a:solidFill>
                <a:effectLst/>
                <a:latin typeface="Arial" panose="020B0604020202020204" pitchFamily="34" charset="0"/>
                <a:cs typeface="Arial" panose="020B0604020202020204" pitchFamily="34" charset="0"/>
              </a:rPr>
              <a:t>, J. </a:t>
            </a:r>
            <a:r>
              <a:rPr lang="pt-PT" sz="800" dirty="0" err="1">
                <a:solidFill>
                  <a:srgbClr val="000000"/>
                </a:solidFill>
                <a:effectLst/>
                <a:latin typeface="Arial" panose="020B0604020202020204" pitchFamily="34" charset="0"/>
                <a:cs typeface="Arial" panose="020B0604020202020204" pitchFamily="34" charset="0"/>
              </a:rPr>
              <a:t>Pustejovsky</a:t>
            </a:r>
            <a:r>
              <a:rPr lang="pt-PT" sz="800" dirty="0">
                <a:solidFill>
                  <a:srgbClr val="000000"/>
                </a:solidFill>
                <a:effectLst/>
                <a:latin typeface="Arial" panose="020B0604020202020204" pitchFamily="34" charset="0"/>
                <a:cs typeface="Arial" panose="020B0604020202020204" pitchFamily="34" charset="0"/>
              </a:rPr>
              <a:t>, Temporal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effectLst/>
                <a:latin typeface="Arial" panose="020B0604020202020204" pitchFamily="34" charset="0"/>
                <a:cs typeface="Arial" panose="020B0604020202020204" pitchFamily="34" charset="0"/>
              </a:rPr>
              <a:t> in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clinical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domain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Transactions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Association</a:t>
            </a:r>
            <a:r>
              <a:rPr lang="pt-PT" sz="800" dirty="0">
                <a:solidFill>
                  <a:srgbClr val="000000"/>
                </a:solidFill>
                <a:effectLst/>
                <a:latin typeface="Arial" panose="020B0604020202020204" pitchFamily="34" charset="0"/>
                <a:cs typeface="Arial" panose="020B0604020202020204" pitchFamily="34" charset="0"/>
              </a:rPr>
              <a:t> for </a:t>
            </a:r>
            <a:r>
              <a:rPr lang="pt-PT" sz="800" dirty="0" err="1">
                <a:solidFill>
                  <a:srgbClr val="000000"/>
                </a:solidFill>
                <a:effectLst/>
                <a:latin typeface="Arial" panose="020B0604020202020204" pitchFamily="34" charset="0"/>
                <a:cs typeface="Arial" panose="020B0604020202020204" pitchFamily="34" charset="0"/>
              </a:rPr>
              <a:t>Computational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Linguistics</a:t>
            </a:r>
            <a:r>
              <a:rPr lang="pt-PT" sz="800" dirty="0">
                <a:solidFill>
                  <a:srgbClr val="000000"/>
                </a:solidFill>
                <a:effectLst/>
                <a:latin typeface="Arial" panose="020B0604020202020204" pitchFamily="34" charset="0"/>
                <a:cs typeface="Arial" panose="020B0604020202020204" pitchFamily="34" charset="0"/>
              </a:rPr>
              <a:t> 2 (2014) 143–154. URL: </a:t>
            </a:r>
            <a:r>
              <a:rPr lang="pt-PT" sz="800" dirty="0">
                <a:solidFill>
                  <a:srgbClr val="243E3E"/>
                </a:solidFill>
                <a:effectLst/>
                <a:latin typeface="Arial" panose="020B0604020202020204" pitchFamily="34" charset="0"/>
                <a:cs typeface="Arial" panose="020B0604020202020204" pitchFamily="34" charset="0"/>
                <a:hlinkClick r:id="rId3"/>
              </a:rPr>
              <a:t>https://aclanthology.org/</a:t>
            </a:r>
            <a:r>
              <a:rPr lang="pt-PT" sz="800" dirty="0">
                <a:solidFill>
                  <a:srgbClr val="000000"/>
                </a:solidFill>
                <a:latin typeface="Arial" panose="020B0604020202020204" pitchFamily="34" charset="0"/>
                <a:cs typeface="Arial" panose="020B0604020202020204" pitchFamily="34" charset="0"/>
              </a:rPr>
              <a:t> </a:t>
            </a:r>
            <a:r>
              <a:rPr lang="pt-PT" sz="800" dirty="0">
                <a:solidFill>
                  <a:srgbClr val="243E3E"/>
                </a:solidFill>
                <a:effectLst/>
                <a:latin typeface="Arial" panose="020B0604020202020204" pitchFamily="34" charset="0"/>
                <a:cs typeface="Arial" panose="020B0604020202020204" pitchFamily="34" charset="0"/>
              </a:rPr>
              <a:t>Q14-1012/</a:t>
            </a:r>
            <a:r>
              <a:rPr lang="pt-PT" sz="800" dirty="0">
                <a:solidFill>
                  <a:srgbClr val="000000"/>
                </a:solidFill>
                <a:effectLst/>
                <a:latin typeface="Arial" panose="020B0604020202020204" pitchFamily="34" charset="0"/>
                <a:cs typeface="Arial" panose="020B0604020202020204" pitchFamily="34" charset="0"/>
              </a:rPr>
              <a:t>. doi:</a:t>
            </a:r>
            <a:r>
              <a:rPr lang="pt-PT" sz="800" dirty="0">
                <a:solidFill>
                  <a:srgbClr val="243E3E"/>
                </a:solidFill>
                <a:effectLst/>
                <a:latin typeface="Arial" panose="020B0604020202020204" pitchFamily="34" charset="0"/>
                <a:cs typeface="Arial" panose="020B0604020202020204" pitchFamily="34" charset="0"/>
              </a:rPr>
              <a:t>10.1162/tacl_a_00172</a:t>
            </a:r>
            <a:r>
              <a:rPr lang="pt-PT" sz="800" dirty="0">
                <a:solidFill>
                  <a:srgbClr val="000000"/>
                </a:solidFill>
                <a:effectLst/>
                <a:latin typeface="Arial" panose="020B0604020202020204" pitchFamily="34" charset="0"/>
                <a:cs typeface="Arial" panose="020B0604020202020204" pitchFamily="34" charset="0"/>
              </a:rPr>
              <a:t>.</a:t>
            </a:r>
          </a:p>
          <a:p>
            <a:pPr>
              <a:buNone/>
            </a:pPr>
            <a:r>
              <a:rPr lang="pt-PT" sz="800" dirty="0">
                <a:solidFill>
                  <a:srgbClr val="000000"/>
                </a:solidFill>
                <a:effectLst/>
                <a:latin typeface="Arial" panose="020B0604020202020204" pitchFamily="34" charset="0"/>
                <a:cs typeface="Arial" panose="020B0604020202020204" pitchFamily="34" charset="0"/>
              </a:rPr>
              <a:t>[13] W. </a:t>
            </a:r>
            <a:r>
              <a:rPr lang="pt-PT" sz="800" dirty="0" err="1">
                <a:solidFill>
                  <a:srgbClr val="000000"/>
                </a:solidFill>
                <a:effectLst/>
                <a:latin typeface="Arial" panose="020B0604020202020204" pitchFamily="34" charset="0"/>
                <a:cs typeface="Arial" panose="020B0604020202020204" pitchFamily="34" charset="0"/>
              </a:rPr>
              <a:t>Sun</a:t>
            </a:r>
            <a:r>
              <a:rPr lang="pt-PT" sz="800" dirty="0">
                <a:solidFill>
                  <a:srgbClr val="000000"/>
                </a:solidFill>
                <a:effectLst/>
                <a:latin typeface="Arial" panose="020B0604020202020204" pitchFamily="34" charset="0"/>
                <a:cs typeface="Arial" panose="020B0604020202020204" pitchFamily="34" charset="0"/>
              </a:rPr>
              <a:t>, A. </a:t>
            </a:r>
            <a:r>
              <a:rPr lang="pt-PT" sz="800" dirty="0" err="1">
                <a:solidFill>
                  <a:srgbClr val="000000"/>
                </a:solidFill>
                <a:effectLst/>
                <a:latin typeface="Arial" panose="020B0604020202020204" pitchFamily="34" charset="0"/>
                <a:cs typeface="Arial" panose="020B0604020202020204" pitchFamily="34" charset="0"/>
              </a:rPr>
              <a:t>Rumshisky</a:t>
            </a:r>
            <a:r>
              <a:rPr lang="pt-PT" sz="800" dirty="0">
                <a:solidFill>
                  <a:srgbClr val="000000"/>
                </a:solidFill>
                <a:effectLst/>
                <a:latin typeface="Arial" panose="020B0604020202020204" pitchFamily="34" charset="0"/>
                <a:cs typeface="Arial" panose="020B0604020202020204" pitchFamily="34" charset="0"/>
              </a:rPr>
              <a:t>, O. </a:t>
            </a:r>
            <a:r>
              <a:rPr lang="pt-PT" sz="800" dirty="0" err="1">
                <a:solidFill>
                  <a:srgbClr val="000000"/>
                </a:solidFill>
                <a:effectLst/>
                <a:latin typeface="Arial" panose="020B0604020202020204" pitchFamily="34" charset="0"/>
                <a:cs typeface="Arial" panose="020B0604020202020204" pitchFamily="34" charset="0"/>
              </a:rPr>
              <a:t>Uzuner</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Annotating</a:t>
            </a:r>
            <a:r>
              <a:rPr lang="pt-PT" sz="800" dirty="0">
                <a:solidFill>
                  <a:srgbClr val="000000"/>
                </a:solidFill>
                <a:effectLst/>
                <a:latin typeface="Arial" panose="020B0604020202020204" pitchFamily="34" charset="0"/>
                <a:cs typeface="Arial" panose="020B0604020202020204" pitchFamily="34" charset="0"/>
              </a:rPr>
              <a:t> temporal </a:t>
            </a:r>
            <a:r>
              <a:rPr lang="pt-PT" sz="800" dirty="0" err="1">
                <a:solidFill>
                  <a:srgbClr val="000000"/>
                </a:solidFill>
                <a:effectLst/>
                <a:latin typeface="Arial" panose="020B0604020202020204" pitchFamily="34" charset="0"/>
                <a:cs typeface="Arial" panose="020B0604020202020204" pitchFamily="34" charset="0"/>
              </a:rPr>
              <a:t>information</a:t>
            </a:r>
            <a:r>
              <a:rPr lang="pt-PT" sz="800" dirty="0">
                <a:solidFill>
                  <a:srgbClr val="000000"/>
                </a:solidFill>
                <a:effectLst/>
                <a:latin typeface="Arial" panose="020B0604020202020204" pitchFamily="34" charset="0"/>
                <a:cs typeface="Arial" panose="020B0604020202020204" pitchFamily="34" charset="0"/>
              </a:rPr>
              <a:t> in </a:t>
            </a:r>
            <a:r>
              <a:rPr lang="pt-PT" sz="800" dirty="0" err="1">
                <a:solidFill>
                  <a:srgbClr val="000000"/>
                </a:solidFill>
                <a:effectLst/>
                <a:latin typeface="Arial" panose="020B0604020202020204" pitchFamily="34" charset="0"/>
                <a:cs typeface="Arial" panose="020B0604020202020204" pitchFamily="34" charset="0"/>
              </a:rPr>
              <a:t>clinical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narratives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Journal</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Biomedical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Informatics</a:t>
            </a:r>
            <a:r>
              <a:rPr lang="pt-PT" sz="800" dirty="0">
                <a:solidFill>
                  <a:srgbClr val="000000"/>
                </a:solidFill>
                <a:effectLst/>
                <a:latin typeface="Arial" panose="020B0604020202020204" pitchFamily="34" charset="0"/>
                <a:cs typeface="Arial" panose="020B0604020202020204" pitchFamily="34" charset="0"/>
              </a:rPr>
              <a:t> 46 (2013) S5–S12. URL: </a:t>
            </a:r>
            <a:r>
              <a:rPr lang="pt-PT" sz="800" dirty="0">
                <a:solidFill>
                  <a:srgbClr val="243E3E"/>
                </a:solidFill>
                <a:effectLst/>
                <a:latin typeface="Arial" panose="020B0604020202020204" pitchFamily="34" charset="0"/>
                <a:cs typeface="Arial" panose="020B0604020202020204" pitchFamily="34" charset="0"/>
                <a:hlinkClick r:id="rId4"/>
              </a:rPr>
              <a:t>https://doi.org/10.1016/j.jbi.2013.07.004</a:t>
            </a:r>
            <a:r>
              <a:rPr lang="pt-PT" sz="800" dirty="0">
                <a:solidFill>
                  <a:srgbClr val="000000"/>
                </a:solidFill>
                <a:effectLst/>
                <a:latin typeface="Arial" panose="020B0604020202020204" pitchFamily="34" charset="0"/>
                <a:cs typeface="Arial" panose="020B0604020202020204" pitchFamily="34" charset="0"/>
                <a:hlinkClick r:id="rId4"/>
              </a:rPr>
              <a:t>. doi:</a:t>
            </a:r>
            <a:r>
              <a:rPr lang="pt-PT" sz="800" dirty="0">
                <a:solidFill>
                  <a:srgbClr val="243E3E"/>
                </a:solidFill>
                <a:effectLst/>
                <a:latin typeface="Arial" panose="020B0604020202020204" pitchFamily="34" charset="0"/>
                <a:cs typeface="Arial" panose="020B0604020202020204" pitchFamily="34" charset="0"/>
                <a:hlinkClick r:id="rId4"/>
              </a:rPr>
              <a:t>10</a:t>
            </a:r>
            <a:r>
              <a:rPr lang="pt-PT" sz="800" dirty="0">
                <a:solidFill>
                  <a:srgbClr val="243E3E"/>
                </a:solidFill>
                <a:effectLst/>
                <a:latin typeface="Arial" panose="020B0604020202020204" pitchFamily="34" charset="0"/>
                <a:cs typeface="Arial" panose="020B0604020202020204" pitchFamily="34" charset="0"/>
              </a:rPr>
              <a:t>.</a:t>
            </a:r>
            <a:r>
              <a:rPr lang="pt-PT" sz="800" dirty="0">
                <a:solidFill>
                  <a:srgbClr val="000000"/>
                </a:solidFill>
                <a:latin typeface="Arial" panose="020B0604020202020204" pitchFamily="34" charset="0"/>
                <a:cs typeface="Arial" panose="020B0604020202020204" pitchFamily="34" charset="0"/>
              </a:rPr>
              <a:t> </a:t>
            </a:r>
            <a:r>
              <a:rPr lang="pt-PT" sz="800" dirty="0">
                <a:solidFill>
                  <a:srgbClr val="243E3E"/>
                </a:solidFill>
                <a:effectLst/>
                <a:latin typeface="Arial" panose="020B0604020202020204" pitchFamily="34" charset="0"/>
                <a:cs typeface="Arial" panose="020B0604020202020204" pitchFamily="34" charset="0"/>
              </a:rPr>
              <a:t>1016/j.jbi.2013.07.004</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buNone/>
            </a:pPr>
            <a:r>
              <a:rPr lang="pt-PT" sz="800" dirty="0">
                <a:solidFill>
                  <a:srgbClr val="000000"/>
                </a:solidFill>
                <a:effectLst/>
                <a:latin typeface="Arial" panose="020B0604020202020204" pitchFamily="34" charset="0"/>
                <a:cs typeface="Arial" panose="020B0604020202020204" pitchFamily="34" charset="0"/>
              </a:rPr>
              <a:t>[14] </a:t>
            </a:r>
            <a:r>
              <a:rPr lang="pt-PT" sz="800" dirty="0" err="1">
                <a:solidFill>
                  <a:srgbClr val="000000"/>
                </a:solidFill>
                <a:effectLst/>
                <a:latin typeface="Arial" panose="020B0604020202020204" pitchFamily="34" charset="0"/>
                <a:cs typeface="Arial" panose="020B0604020202020204" pitchFamily="34" charset="0"/>
              </a:rPr>
              <a:t>International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Organization</a:t>
            </a:r>
            <a:r>
              <a:rPr lang="pt-PT" sz="800" dirty="0">
                <a:solidFill>
                  <a:srgbClr val="000000"/>
                </a:solidFill>
                <a:effectLst/>
                <a:latin typeface="Arial" panose="020B0604020202020204" pitchFamily="34" charset="0"/>
                <a:cs typeface="Arial" panose="020B0604020202020204" pitchFamily="34" charset="0"/>
              </a:rPr>
              <a:t> for </a:t>
            </a:r>
            <a:r>
              <a:rPr lang="pt-PT" sz="800" dirty="0" err="1">
                <a:solidFill>
                  <a:srgbClr val="000000"/>
                </a:solidFill>
                <a:effectLst/>
                <a:latin typeface="Arial" panose="020B0604020202020204" pitchFamily="34" charset="0"/>
                <a:cs typeface="Arial" panose="020B0604020202020204" pitchFamily="34" charset="0"/>
              </a:rPr>
              <a:t>Standardization</a:t>
            </a:r>
            <a:r>
              <a:rPr lang="pt-PT" sz="800" dirty="0">
                <a:solidFill>
                  <a:srgbClr val="000000"/>
                </a:solidFill>
                <a:effectLst/>
                <a:latin typeface="Arial" panose="020B0604020202020204" pitchFamily="34" charset="0"/>
                <a:cs typeface="Arial" panose="020B0604020202020204" pitchFamily="34" charset="0"/>
              </a:rPr>
              <a:t>, Iso 24617:2012 - </a:t>
            </a:r>
            <a:r>
              <a:rPr lang="pt-PT" sz="800" dirty="0" err="1">
                <a:solidFill>
                  <a:srgbClr val="000000"/>
                </a:solidFill>
                <a:effectLst/>
                <a:latin typeface="Arial" panose="020B0604020202020204" pitchFamily="34" charset="0"/>
                <a:cs typeface="Arial" panose="020B0604020202020204" pitchFamily="34" charset="0"/>
              </a:rPr>
              <a:t>language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resource</a:t>
            </a:r>
            <a:r>
              <a:rPr lang="pt-PT" sz="800" dirty="0">
                <a:solidFill>
                  <a:srgbClr val="000000"/>
                </a:solidFill>
                <a:effectLst/>
                <a:latin typeface="Arial" panose="020B0604020202020204" pitchFamily="34" charset="0"/>
                <a:cs typeface="Arial" panose="020B0604020202020204" pitchFamily="34" charset="0"/>
              </a:rPr>
              <a:t> management – </a:t>
            </a:r>
            <a:r>
              <a:rPr lang="pt-PT" sz="800" dirty="0" err="1">
                <a:solidFill>
                  <a:srgbClr val="000000"/>
                </a:solidFill>
                <a:effectLst/>
                <a:latin typeface="Arial" panose="020B0604020202020204" pitchFamily="34" charset="0"/>
                <a:cs typeface="Arial" panose="020B0604020202020204" pitchFamily="34" charset="0"/>
              </a:rPr>
              <a:t>semantic</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framework</a:t>
            </a:r>
            <a:r>
              <a:rPr lang="pt-PT" sz="800" dirty="0">
                <a:solidFill>
                  <a:srgbClr val="000000"/>
                </a:solidFill>
                <a:effectLst/>
                <a:latin typeface="Arial" panose="020B0604020202020204" pitchFamily="34" charset="0"/>
                <a:cs typeface="Arial" panose="020B0604020202020204" pitchFamily="34" charset="0"/>
              </a:rPr>
              <a:t>, 2012.</a:t>
            </a:r>
          </a:p>
          <a:p>
            <a:pPr>
              <a:buNone/>
            </a:pPr>
            <a:r>
              <a:rPr lang="pt-PT" sz="800" dirty="0">
                <a:solidFill>
                  <a:srgbClr val="000000"/>
                </a:solidFill>
                <a:effectLst/>
                <a:latin typeface="Arial" panose="020B0604020202020204" pitchFamily="34" charset="0"/>
                <a:cs typeface="Arial" panose="020B0604020202020204" pitchFamily="34" charset="0"/>
              </a:rPr>
              <a:t>[15] D. </a:t>
            </a:r>
            <a:r>
              <a:rPr lang="pt-PT" sz="800" dirty="0" err="1">
                <a:solidFill>
                  <a:srgbClr val="000000"/>
                </a:solidFill>
                <a:effectLst/>
                <a:latin typeface="Arial" panose="020B0604020202020204" pitchFamily="34" charset="0"/>
                <a:cs typeface="Arial" panose="020B0604020202020204" pitchFamily="34" charset="0"/>
              </a:rPr>
              <a:t>Albright</a:t>
            </a:r>
            <a:r>
              <a:rPr lang="pt-PT" sz="800" dirty="0">
                <a:solidFill>
                  <a:srgbClr val="000000"/>
                </a:solidFill>
                <a:effectLst/>
                <a:latin typeface="Arial" panose="020B0604020202020204" pitchFamily="34" charset="0"/>
                <a:cs typeface="Arial" panose="020B0604020202020204" pitchFamily="34" charset="0"/>
              </a:rPr>
              <a:t>, A. </a:t>
            </a:r>
            <a:r>
              <a:rPr lang="pt-PT" sz="800" dirty="0" err="1">
                <a:solidFill>
                  <a:srgbClr val="000000"/>
                </a:solidFill>
                <a:effectLst/>
                <a:latin typeface="Arial" panose="020B0604020202020204" pitchFamily="34" charset="0"/>
                <a:cs typeface="Arial" panose="020B0604020202020204" pitchFamily="34" charset="0"/>
              </a:rPr>
              <a:t>Lanfranchi</a:t>
            </a:r>
            <a:r>
              <a:rPr lang="pt-PT" sz="800" dirty="0">
                <a:solidFill>
                  <a:srgbClr val="000000"/>
                </a:solidFill>
                <a:effectLst/>
                <a:latin typeface="Arial" panose="020B0604020202020204" pitchFamily="34" charset="0"/>
                <a:cs typeface="Arial" panose="020B0604020202020204" pitchFamily="34" charset="0"/>
              </a:rPr>
              <a:t>, A. </a:t>
            </a:r>
            <a:r>
              <a:rPr lang="pt-PT" sz="800" dirty="0" err="1">
                <a:solidFill>
                  <a:srgbClr val="000000"/>
                </a:solidFill>
                <a:effectLst/>
                <a:latin typeface="Arial" panose="020B0604020202020204" pitchFamily="34" charset="0"/>
                <a:cs typeface="Arial" panose="020B0604020202020204" pitchFamily="34" charset="0"/>
              </a:rPr>
              <a:t>Fredriksen</a:t>
            </a:r>
            <a:r>
              <a:rPr lang="pt-PT" sz="800" dirty="0">
                <a:solidFill>
                  <a:srgbClr val="000000"/>
                </a:solidFill>
                <a:effectLst/>
                <a:latin typeface="Arial" panose="020B0604020202020204" pitchFamily="34" charset="0"/>
                <a:cs typeface="Arial" panose="020B0604020202020204" pitchFamily="34" charset="0"/>
              </a:rPr>
              <a:t>, I. </a:t>
            </a:r>
            <a:r>
              <a:rPr lang="pt-PT" sz="800" dirty="0" err="1">
                <a:solidFill>
                  <a:srgbClr val="000000"/>
                </a:solidFill>
                <a:effectLst/>
                <a:latin typeface="Arial" panose="020B0604020202020204" pitchFamily="34" charset="0"/>
                <a:cs typeface="Arial" panose="020B0604020202020204" pitchFamily="34" charset="0"/>
              </a:rPr>
              <a:t>WilliamF.Styler</a:t>
            </a:r>
            <a:r>
              <a:rPr lang="pt-PT" sz="800" dirty="0">
                <a:solidFill>
                  <a:srgbClr val="000000"/>
                </a:solidFill>
                <a:effectLst/>
                <a:latin typeface="Arial" panose="020B0604020202020204" pitchFamily="34" charset="0"/>
                <a:cs typeface="Arial" panose="020B0604020202020204" pitchFamily="34" charset="0"/>
              </a:rPr>
              <a:t>, C. </a:t>
            </a:r>
            <a:r>
              <a:rPr lang="pt-PT" sz="800" dirty="0" err="1">
                <a:solidFill>
                  <a:srgbClr val="000000"/>
                </a:solidFill>
                <a:effectLst/>
                <a:latin typeface="Arial" panose="020B0604020202020204" pitchFamily="34" charset="0"/>
                <a:cs typeface="Arial" panose="020B0604020202020204" pitchFamily="34" charset="0"/>
              </a:rPr>
              <a:t>Warner</a:t>
            </a:r>
            <a:r>
              <a:rPr lang="pt-PT" sz="800" dirty="0">
                <a:solidFill>
                  <a:srgbClr val="000000"/>
                </a:solidFill>
                <a:effectLst/>
                <a:latin typeface="Arial" panose="020B0604020202020204" pitchFamily="34" charset="0"/>
                <a:cs typeface="Arial" panose="020B0604020202020204" pitchFamily="34" charset="0"/>
              </a:rPr>
              <a:t>, J. D. </a:t>
            </a:r>
            <a:r>
              <a:rPr lang="pt-PT" sz="800" dirty="0" err="1">
                <a:solidFill>
                  <a:srgbClr val="000000"/>
                </a:solidFill>
                <a:effectLst/>
                <a:latin typeface="Arial" panose="020B0604020202020204" pitchFamily="34" charset="0"/>
                <a:cs typeface="Arial" panose="020B0604020202020204" pitchFamily="34" charset="0"/>
              </a:rPr>
              <a:t>Hwang</a:t>
            </a:r>
            <a:r>
              <a:rPr lang="pt-PT" sz="800" dirty="0">
                <a:solidFill>
                  <a:srgbClr val="000000"/>
                </a:solidFill>
                <a:effectLst/>
                <a:latin typeface="Arial" panose="020B0604020202020204" pitchFamily="34" charset="0"/>
                <a:cs typeface="Arial" panose="020B0604020202020204" pitchFamily="34" charset="0"/>
              </a:rPr>
              <a:t>, J. D. Choi, D. </a:t>
            </a:r>
            <a:r>
              <a:rPr lang="pt-PT" sz="800" dirty="0" err="1">
                <a:solidFill>
                  <a:srgbClr val="000000"/>
                </a:solidFill>
                <a:effectLst/>
                <a:latin typeface="Arial" panose="020B0604020202020204" pitchFamily="34" charset="0"/>
                <a:cs typeface="Arial" panose="020B0604020202020204" pitchFamily="34" charset="0"/>
              </a:rPr>
              <a:t>Dligach</a:t>
            </a:r>
            <a:r>
              <a:rPr lang="pt-PT" sz="800" dirty="0">
                <a:solidFill>
                  <a:srgbClr val="000000"/>
                </a:solidFill>
                <a:effectLst/>
                <a:latin typeface="Arial" panose="020B0604020202020204" pitchFamily="34" charset="0"/>
                <a:cs typeface="Arial" panose="020B0604020202020204" pitchFamily="34" charset="0"/>
              </a:rPr>
              <a:t>, R. D. Nielsen, J. H. Martin, W. H. </a:t>
            </a:r>
            <a:r>
              <a:rPr lang="pt-PT" sz="800" dirty="0" err="1">
                <a:solidFill>
                  <a:srgbClr val="000000"/>
                </a:solidFill>
                <a:effectLst/>
                <a:latin typeface="Arial" panose="020B0604020202020204" pitchFamily="34" charset="0"/>
                <a:cs typeface="Arial" panose="020B0604020202020204" pitchFamily="34" charset="0"/>
              </a:rPr>
              <a:t>Ward</a:t>
            </a:r>
            <a:r>
              <a:rPr lang="pt-PT" sz="800" dirty="0">
                <a:solidFill>
                  <a:srgbClr val="000000"/>
                </a:solidFill>
                <a:effectLst/>
                <a:latin typeface="Arial" panose="020B0604020202020204" pitchFamily="34" charset="0"/>
                <a:cs typeface="Arial" panose="020B0604020202020204" pitchFamily="34" charset="0"/>
              </a:rPr>
              <a:t>, M. Palmer, G. K. </a:t>
            </a:r>
            <a:r>
              <a:rPr lang="pt-PT" sz="800" dirty="0" err="1">
                <a:solidFill>
                  <a:srgbClr val="000000"/>
                </a:solidFill>
                <a:effectLst/>
                <a:latin typeface="Arial" panose="020B0604020202020204" pitchFamily="34" charset="0"/>
                <a:cs typeface="Arial" panose="020B0604020202020204" pitchFamily="34" charset="0"/>
              </a:rPr>
              <a:t>Savova</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Towards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comprehensive</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syntactic</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semantic</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clinical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narrative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Journal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American</a:t>
            </a:r>
            <a:r>
              <a:rPr lang="pt-PT" sz="800" dirty="0">
                <a:solidFill>
                  <a:srgbClr val="000000"/>
                </a:solidFill>
                <a:effectLst/>
                <a:latin typeface="Arial" panose="020B0604020202020204" pitchFamily="34" charset="0"/>
                <a:cs typeface="Arial" panose="020B0604020202020204" pitchFamily="34" charset="0"/>
              </a:rPr>
              <a:t> Medical </a:t>
            </a:r>
            <a:r>
              <a:rPr lang="pt-PT" sz="800" dirty="0" err="1">
                <a:solidFill>
                  <a:srgbClr val="000000"/>
                </a:solidFill>
                <a:effectLst/>
                <a:latin typeface="Arial" panose="020B0604020202020204" pitchFamily="34" charset="0"/>
                <a:cs typeface="Arial" panose="020B0604020202020204" pitchFamily="34" charset="0"/>
              </a:rPr>
              <a:t>Informatics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Association</a:t>
            </a:r>
            <a:r>
              <a:rPr lang="pt-PT" sz="800" dirty="0">
                <a:solidFill>
                  <a:srgbClr val="000000"/>
                </a:solidFill>
                <a:effectLst/>
                <a:latin typeface="Arial" panose="020B0604020202020204" pitchFamily="34" charset="0"/>
                <a:cs typeface="Arial" panose="020B0604020202020204" pitchFamily="34" charset="0"/>
              </a:rPr>
              <a:t> : JAMIA 20 (2013) 922 – 930. URL: </a:t>
            </a:r>
            <a:r>
              <a:rPr lang="pt-PT" sz="800" dirty="0">
                <a:solidFill>
                  <a:srgbClr val="243E3E"/>
                </a:solidFill>
                <a:effectLst/>
                <a:latin typeface="Arial" panose="020B0604020202020204" pitchFamily="34" charset="0"/>
                <a:cs typeface="Arial" panose="020B0604020202020204" pitchFamily="34" charset="0"/>
                <a:hlinkClick r:id="rId5"/>
              </a:rPr>
              <a:t>https://api.semanticscholar.org/CorpusID</a:t>
            </a:r>
            <a:r>
              <a:rPr lang="pt-PT" sz="800" dirty="0">
                <a:solidFill>
                  <a:srgbClr val="243E3E"/>
                </a:solidFill>
                <a:effectLst/>
                <a:latin typeface="Arial" panose="020B0604020202020204" pitchFamily="34" charset="0"/>
                <a:cs typeface="Arial" panose="020B0604020202020204" pitchFamily="34" charset="0"/>
              </a:rPr>
              <a:t>:</a:t>
            </a:r>
            <a:r>
              <a:rPr lang="pt-PT" sz="800" dirty="0">
                <a:solidFill>
                  <a:srgbClr val="000000"/>
                </a:solidFill>
                <a:latin typeface="Arial" panose="020B0604020202020204" pitchFamily="34" charset="0"/>
                <a:cs typeface="Arial" panose="020B0604020202020204" pitchFamily="34" charset="0"/>
              </a:rPr>
              <a:t> </a:t>
            </a:r>
            <a:r>
              <a:rPr lang="pt-PT" sz="800" dirty="0">
                <a:solidFill>
                  <a:srgbClr val="243E3E"/>
                </a:solidFill>
                <a:effectLst/>
                <a:latin typeface="Arial" panose="020B0604020202020204" pitchFamily="34" charset="0"/>
                <a:cs typeface="Arial" panose="020B0604020202020204" pitchFamily="34" charset="0"/>
              </a:rPr>
              <a:t>15409975</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buNone/>
            </a:pPr>
            <a:r>
              <a:rPr lang="pt-PT" sz="800" dirty="0">
                <a:solidFill>
                  <a:srgbClr val="000000"/>
                </a:solidFill>
                <a:effectLst/>
                <a:latin typeface="Arial" panose="020B0604020202020204" pitchFamily="34" charset="0"/>
                <a:cs typeface="Arial" panose="020B0604020202020204" pitchFamily="34" charset="0"/>
              </a:rPr>
              <a:t>[16] A. Miranda-Escalada, M. López-Arevalo, J. </a:t>
            </a:r>
            <a:r>
              <a:rPr lang="pt-PT" sz="800" dirty="0" err="1">
                <a:solidFill>
                  <a:srgbClr val="000000"/>
                </a:solidFill>
                <a:effectLst/>
                <a:latin typeface="Arial" panose="020B0604020202020204" pitchFamily="34" charset="0"/>
                <a:cs typeface="Arial" panose="020B0604020202020204" pitchFamily="34" charset="0"/>
              </a:rPr>
              <a:t>Armengol-Estapé</a:t>
            </a:r>
            <a:r>
              <a:rPr lang="pt-PT" sz="800" dirty="0">
                <a:solidFill>
                  <a:srgbClr val="000000"/>
                </a:solidFill>
                <a:effectLst/>
                <a:latin typeface="Arial" panose="020B0604020202020204" pitchFamily="34" charset="0"/>
                <a:cs typeface="Arial" panose="020B0604020202020204" pitchFamily="34" charset="0"/>
              </a:rPr>
              <a:t>, M. T. Martín-Valverde, F. </a:t>
            </a:r>
            <a:r>
              <a:rPr lang="pt-PT" sz="800" dirty="0" err="1">
                <a:solidFill>
                  <a:srgbClr val="000000"/>
                </a:solidFill>
                <a:effectLst/>
                <a:latin typeface="Arial" panose="020B0604020202020204" pitchFamily="34" charset="0"/>
                <a:cs typeface="Arial" panose="020B0604020202020204" pitchFamily="34" charset="0"/>
              </a:rPr>
              <a:t>Sanz</a:t>
            </a:r>
            <a:r>
              <a:rPr lang="pt-PT" sz="800" dirty="0">
                <a:solidFill>
                  <a:srgbClr val="000000"/>
                </a:solidFill>
                <a:effectLst/>
                <a:latin typeface="Arial" panose="020B0604020202020204" pitchFamily="34" charset="0"/>
                <a:cs typeface="Arial" panose="020B0604020202020204" pitchFamily="34" charset="0"/>
              </a:rPr>
              <a:t>, L. I. </a:t>
            </a:r>
            <a:r>
              <a:rPr lang="pt-PT" sz="800" dirty="0" err="1">
                <a:solidFill>
                  <a:srgbClr val="000000"/>
                </a:solidFill>
                <a:effectLst/>
                <a:latin typeface="Arial" panose="020B0604020202020204" pitchFamily="34" charset="0"/>
                <a:cs typeface="Arial" panose="020B0604020202020204" pitchFamily="34" charset="0"/>
              </a:rPr>
              <a:t>Furlong</a:t>
            </a:r>
            <a:r>
              <a:rPr lang="pt-PT" sz="800" dirty="0">
                <a:solidFill>
                  <a:srgbClr val="000000"/>
                </a:solidFill>
                <a:effectLst/>
                <a:latin typeface="Arial" panose="020B0604020202020204" pitchFamily="34" charset="0"/>
                <a:cs typeface="Arial" panose="020B0604020202020204" pitchFamily="34" charset="0"/>
              </a:rPr>
              <a:t>, M. </a:t>
            </a:r>
            <a:r>
              <a:rPr lang="pt-PT" sz="800" dirty="0" err="1">
                <a:solidFill>
                  <a:srgbClr val="000000"/>
                </a:solidFill>
                <a:effectLst/>
                <a:latin typeface="Arial" panose="020B0604020202020204" pitchFamily="34" charset="0"/>
                <a:cs typeface="Arial" panose="020B0604020202020204" pitchFamily="34" charset="0"/>
              </a:rPr>
              <a:t>Krallinger</a:t>
            </a:r>
            <a:r>
              <a:rPr lang="pt-PT" sz="800" dirty="0">
                <a:solidFill>
                  <a:srgbClr val="000000"/>
                </a:solidFill>
                <a:effectLst/>
                <a:latin typeface="Arial" panose="020B0604020202020204" pitchFamily="34" charset="0"/>
                <a:cs typeface="Arial" panose="020B0604020202020204" pitchFamily="34" charset="0"/>
              </a:rPr>
              <a:t>, A </a:t>
            </a:r>
            <a:r>
              <a:rPr lang="pt-PT" sz="800" dirty="0" err="1">
                <a:solidFill>
                  <a:srgbClr val="000000"/>
                </a:solidFill>
                <a:effectLst/>
                <a:latin typeface="Arial" panose="020B0604020202020204" pitchFamily="34" charset="0"/>
                <a:cs typeface="Arial" panose="020B0604020202020204" pitchFamily="34" charset="0"/>
              </a:rPr>
              <a:t>clinical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gold</a:t>
            </a:r>
            <a:r>
              <a:rPr lang="pt-PT" sz="800" dirty="0">
                <a:solidFill>
                  <a:srgbClr val="000000"/>
                </a:solidFill>
                <a:latin typeface="Arial" panose="020B0604020202020204" pitchFamily="34" charset="0"/>
                <a:cs typeface="Arial" panose="020B0604020202020204" pitchFamily="34" charset="0"/>
              </a:rPr>
              <a:t> </a:t>
            </a:r>
            <a:r>
              <a:rPr lang="pt-PT" sz="800" dirty="0">
                <a:solidFill>
                  <a:srgbClr val="000000"/>
                </a:solidFill>
                <a:effectLst/>
                <a:latin typeface="Arial" panose="020B0604020202020204" pitchFamily="34" charset="0"/>
                <a:cs typeface="Arial" panose="020B0604020202020204" pitchFamily="34" charset="0"/>
              </a:rPr>
              <a:t>standard corpus in </a:t>
            </a:r>
            <a:r>
              <a:rPr lang="pt-PT" sz="800" dirty="0" err="1">
                <a:solidFill>
                  <a:srgbClr val="000000"/>
                </a:solidFill>
                <a:effectLst/>
                <a:latin typeface="Arial" panose="020B0604020202020204" pitchFamily="34" charset="0"/>
                <a:cs typeface="Arial" panose="020B0604020202020204" pitchFamily="34" charset="0"/>
              </a:rPr>
              <a:t>spanish</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Mining</a:t>
            </a:r>
            <a:r>
              <a:rPr lang="pt-PT" sz="800" dirty="0">
                <a:solidFill>
                  <a:srgbClr val="000000"/>
                </a:solidFill>
                <a:effectLst/>
                <a:latin typeface="Arial" panose="020B0604020202020204" pitchFamily="34" charset="0"/>
                <a:cs typeface="Arial" panose="020B0604020202020204" pitchFamily="34" charset="0"/>
              </a:rPr>
              <a:t> adverse </a:t>
            </a:r>
            <a:r>
              <a:rPr lang="pt-PT" sz="800" dirty="0" err="1">
                <a:solidFill>
                  <a:srgbClr val="000000"/>
                </a:solidFill>
                <a:effectLst/>
                <a:latin typeface="Arial" panose="020B0604020202020204" pitchFamily="34" charset="0"/>
                <a:cs typeface="Arial" panose="020B0604020202020204" pitchFamily="34" charset="0"/>
              </a:rPr>
              <a:t>drug</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reactions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Journal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Biomedical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Informatics</a:t>
            </a:r>
            <a:r>
              <a:rPr lang="pt-PT" sz="800" dirty="0">
                <a:solidFill>
                  <a:srgbClr val="000000"/>
                </a:solidFill>
                <a:effectLst/>
                <a:latin typeface="Arial" panose="020B0604020202020204" pitchFamily="34" charset="0"/>
                <a:cs typeface="Arial" panose="020B0604020202020204" pitchFamily="34" charset="0"/>
              </a:rPr>
              <a:t> 56 (2015) 318–332. URL: </a:t>
            </a:r>
            <a:r>
              <a:rPr lang="pt-PT" sz="800" dirty="0">
                <a:solidFill>
                  <a:srgbClr val="243E3E"/>
                </a:solidFill>
                <a:effectLst/>
                <a:latin typeface="Arial" panose="020B0604020202020204" pitchFamily="34" charset="0"/>
                <a:cs typeface="Arial" panose="020B0604020202020204" pitchFamily="34" charset="0"/>
                <a:hlinkClick r:id="rId6"/>
              </a:rPr>
              <a:t>https://doi.org/10.1016/j.jbi.2015.06.016</a:t>
            </a:r>
            <a:r>
              <a:rPr lang="pt-PT" sz="800" dirty="0">
                <a:solidFill>
                  <a:srgbClr val="000000"/>
                </a:solidFill>
                <a:effectLst/>
                <a:latin typeface="Arial" panose="020B0604020202020204" pitchFamily="34" charset="0"/>
                <a:cs typeface="Arial" panose="020B0604020202020204" pitchFamily="34" charset="0"/>
              </a:rPr>
              <a:t>. doi:</a:t>
            </a:r>
            <a:r>
              <a:rPr lang="pt-PT" sz="800" dirty="0">
                <a:solidFill>
                  <a:srgbClr val="243E3E"/>
                </a:solidFill>
                <a:effectLst/>
                <a:latin typeface="Arial" panose="020B0604020202020204" pitchFamily="34" charset="0"/>
                <a:cs typeface="Arial" panose="020B0604020202020204" pitchFamily="34" charset="0"/>
              </a:rPr>
              <a:t>10.1016/j.jbi.2015.06.016</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buNone/>
            </a:pPr>
            <a:r>
              <a:rPr lang="pt-PT" sz="800" dirty="0">
                <a:solidFill>
                  <a:srgbClr val="000000"/>
                </a:solidFill>
                <a:effectLst/>
                <a:latin typeface="Arial" panose="020B0604020202020204" pitchFamily="34" charset="0"/>
                <a:cs typeface="Arial" panose="020B0604020202020204" pitchFamily="34" charset="0"/>
              </a:rPr>
              <a:t>[17] L. </a:t>
            </a:r>
            <a:r>
              <a:rPr lang="pt-PT" sz="800" dirty="0" err="1">
                <a:solidFill>
                  <a:srgbClr val="000000"/>
                </a:solidFill>
                <a:effectLst/>
                <a:latin typeface="Arial" panose="020B0604020202020204" pitchFamily="34" charset="0"/>
                <a:cs typeface="Arial" panose="020B0604020202020204" pitchFamily="34" charset="0"/>
              </a:rPr>
              <a:t>Campillos</a:t>
            </a:r>
            <a:r>
              <a:rPr lang="pt-PT" sz="800" dirty="0">
                <a:solidFill>
                  <a:srgbClr val="000000"/>
                </a:solidFill>
                <a:effectLst/>
                <a:latin typeface="Arial" panose="020B0604020202020204" pitchFamily="34" charset="0"/>
                <a:cs typeface="Arial" panose="020B0604020202020204" pitchFamily="34" charset="0"/>
              </a:rPr>
              <a:t>, L. </a:t>
            </a:r>
            <a:r>
              <a:rPr lang="pt-PT" sz="800" dirty="0" err="1">
                <a:solidFill>
                  <a:srgbClr val="000000"/>
                </a:solidFill>
                <a:effectLst/>
                <a:latin typeface="Arial" panose="020B0604020202020204" pitchFamily="34" charset="0"/>
                <a:cs typeface="Arial" panose="020B0604020202020204" pitchFamily="34" charset="0"/>
              </a:rPr>
              <a:t>Deléger</a:t>
            </a:r>
            <a:r>
              <a:rPr lang="pt-PT" sz="800" dirty="0">
                <a:solidFill>
                  <a:srgbClr val="000000"/>
                </a:solidFill>
                <a:effectLst/>
                <a:latin typeface="Arial" panose="020B0604020202020204" pitchFamily="34" charset="0"/>
                <a:cs typeface="Arial" panose="020B0604020202020204" pitchFamily="34" charset="0"/>
              </a:rPr>
              <a:t>, C. </a:t>
            </a:r>
            <a:r>
              <a:rPr lang="pt-PT" sz="800" dirty="0" err="1">
                <a:solidFill>
                  <a:srgbClr val="000000"/>
                </a:solidFill>
                <a:effectLst/>
                <a:latin typeface="Arial" panose="020B0604020202020204" pitchFamily="34" charset="0"/>
                <a:cs typeface="Arial" panose="020B0604020202020204" pitchFamily="34" charset="0"/>
              </a:rPr>
              <a:t>Grouin</a:t>
            </a:r>
            <a:r>
              <a:rPr lang="pt-PT" sz="800" dirty="0">
                <a:solidFill>
                  <a:srgbClr val="000000"/>
                </a:solidFill>
                <a:effectLst/>
                <a:latin typeface="Arial" panose="020B0604020202020204" pitchFamily="34" charset="0"/>
                <a:cs typeface="Arial" panose="020B0604020202020204" pitchFamily="34" charset="0"/>
              </a:rPr>
              <a:t>, T. </a:t>
            </a:r>
            <a:r>
              <a:rPr lang="pt-PT" sz="800" dirty="0" err="1">
                <a:solidFill>
                  <a:srgbClr val="000000"/>
                </a:solidFill>
                <a:effectLst/>
                <a:latin typeface="Arial" panose="020B0604020202020204" pitchFamily="34" charset="0"/>
                <a:cs typeface="Arial" panose="020B0604020202020204" pitchFamily="34" charset="0"/>
              </a:rPr>
              <a:t>Hamon</a:t>
            </a:r>
            <a:r>
              <a:rPr lang="pt-PT" sz="800" dirty="0">
                <a:solidFill>
                  <a:srgbClr val="000000"/>
                </a:solidFill>
                <a:effectLst/>
                <a:latin typeface="Arial" panose="020B0604020202020204" pitchFamily="34" charset="0"/>
                <a:cs typeface="Arial" panose="020B0604020202020204" pitchFamily="34" charset="0"/>
              </a:rPr>
              <a:t>, A.-L. </a:t>
            </a:r>
            <a:r>
              <a:rPr lang="pt-PT" sz="800" dirty="0" err="1">
                <a:solidFill>
                  <a:srgbClr val="000000"/>
                </a:solidFill>
                <a:effectLst/>
                <a:latin typeface="Arial" panose="020B0604020202020204" pitchFamily="34" charset="0"/>
                <a:cs typeface="Arial" panose="020B0604020202020204" pitchFamily="34" charset="0"/>
              </a:rPr>
              <a:t>Ligozat</a:t>
            </a:r>
            <a:r>
              <a:rPr lang="pt-PT" sz="800" dirty="0">
                <a:solidFill>
                  <a:srgbClr val="000000"/>
                </a:solidFill>
                <a:effectLst/>
                <a:latin typeface="Arial" panose="020B0604020202020204" pitchFamily="34" charset="0"/>
                <a:cs typeface="Arial" panose="020B0604020202020204" pitchFamily="34" charset="0"/>
              </a:rPr>
              <a:t>, A. </a:t>
            </a:r>
            <a:r>
              <a:rPr lang="pt-PT" sz="800" dirty="0" err="1">
                <a:solidFill>
                  <a:srgbClr val="000000"/>
                </a:solidFill>
                <a:effectLst/>
                <a:latin typeface="Arial" panose="020B0604020202020204" pitchFamily="34" charset="0"/>
                <a:cs typeface="Arial" panose="020B0604020202020204" pitchFamily="34" charset="0"/>
              </a:rPr>
              <a:t>Névéol</a:t>
            </a:r>
            <a:r>
              <a:rPr lang="pt-PT" sz="800" dirty="0">
                <a:solidFill>
                  <a:srgbClr val="000000"/>
                </a:solidFill>
                <a:effectLst/>
                <a:latin typeface="Arial" panose="020B0604020202020204" pitchFamily="34" charset="0"/>
                <a:cs typeface="Arial" panose="020B0604020202020204" pitchFamily="34" charset="0"/>
              </a:rPr>
              <a:t>, A </a:t>
            </a:r>
            <a:r>
              <a:rPr lang="pt-PT" sz="800" dirty="0" err="1">
                <a:solidFill>
                  <a:srgbClr val="000000"/>
                </a:solidFill>
                <a:effectLst/>
                <a:latin typeface="Arial" panose="020B0604020202020204" pitchFamily="34" charset="0"/>
                <a:cs typeface="Arial" panose="020B0604020202020204" pitchFamily="34" charset="0"/>
              </a:rPr>
              <a:t>french</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clinical</a:t>
            </a:r>
            <a:r>
              <a:rPr lang="pt-PT" sz="800" dirty="0">
                <a:solidFill>
                  <a:srgbClr val="000000"/>
                </a:solidFill>
                <a:effectLst/>
                <a:latin typeface="Arial" panose="020B0604020202020204" pitchFamily="34" charset="0"/>
                <a:cs typeface="Arial" panose="020B0604020202020204" pitchFamily="34" charset="0"/>
              </a:rPr>
              <a:t> corpus </a:t>
            </a:r>
            <a:r>
              <a:rPr lang="pt-PT" sz="800" dirty="0" err="1">
                <a:solidFill>
                  <a:srgbClr val="000000"/>
                </a:solidFill>
                <a:effectLst/>
                <a:latin typeface="Arial" panose="020B0604020202020204" pitchFamily="34" charset="0"/>
                <a:cs typeface="Arial" panose="020B0604020202020204" pitchFamily="34" charset="0"/>
              </a:rPr>
              <a:t>with</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comprehensive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semantic</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Development</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medical </a:t>
            </a:r>
            <a:r>
              <a:rPr lang="pt-PT" sz="800" dirty="0" err="1">
                <a:solidFill>
                  <a:srgbClr val="000000"/>
                </a:solidFill>
                <a:effectLst/>
                <a:latin typeface="Arial" panose="020B0604020202020204" pitchFamily="34" charset="0"/>
                <a:cs typeface="Arial" panose="020B0604020202020204" pitchFamily="34" charset="0"/>
              </a:rPr>
              <a:t>entity</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relation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limsi</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annotated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text</a:t>
            </a:r>
            <a:r>
              <a:rPr lang="pt-PT" sz="800" dirty="0">
                <a:solidFill>
                  <a:srgbClr val="000000"/>
                </a:solidFill>
                <a:effectLst/>
                <a:latin typeface="Arial" panose="020B0604020202020204" pitchFamily="34" charset="0"/>
                <a:cs typeface="Arial" panose="020B0604020202020204" pitchFamily="34" charset="0"/>
              </a:rPr>
              <a:t> corpus (</a:t>
            </a:r>
            <a:r>
              <a:rPr lang="pt-PT" sz="800" dirty="0" err="1">
                <a:solidFill>
                  <a:srgbClr val="000000"/>
                </a:solidFill>
                <a:effectLst/>
                <a:latin typeface="Arial" panose="020B0604020202020204" pitchFamily="34" charset="0"/>
                <a:cs typeface="Arial" panose="020B0604020202020204" pitchFamily="34" charset="0"/>
              </a:rPr>
              <a:t>merlot</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Language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Resources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Evaluation</a:t>
            </a:r>
            <a:r>
              <a:rPr lang="pt-PT" sz="800" dirty="0">
                <a:solidFill>
                  <a:srgbClr val="000000"/>
                </a:solidFill>
                <a:effectLst/>
                <a:latin typeface="Arial" panose="020B0604020202020204" pitchFamily="34" charset="0"/>
                <a:cs typeface="Arial" panose="020B0604020202020204" pitchFamily="34" charset="0"/>
              </a:rPr>
              <a:t> 52 (2018) 571–601. URL: </a:t>
            </a:r>
            <a:r>
              <a:rPr lang="pt-PT" sz="800" dirty="0" err="1">
                <a:solidFill>
                  <a:srgbClr val="243E3E"/>
                </a:solidFill>
                <a:effectLst/>
                <a:latin typeface="Arial" panose="020B0604020202020204" pitchFamily="34" charset="0"/>
                <a:cs typeface="Arial" panose="020B0604020202020204" pitchFamily="34" charset="0"/>
              </a:rPr>
              <a:t>https</a:t>
            </a:r>
            <a:r>
              <a:rPr lang="pt-PT" sz="800" dirty="0">
                <a:solidFill>
                  <a:srgbClr val="243E3E"/>
                </a:solidFill>
                <a:effectLst/>
                <a:latin typeface="Arial" panose="020B0604020202020204" pitchFamily="34" charset="0"/>
                <a:cs typeface="Arial" panose="020B0604020202020204" pitchFamily="34" charset="0"/>
              </a:rPr>
              <a:t>://</a:t>
            </a:r>
            <a:r>
              <a:rPr lang="pt-PT" sz="800" dirty="0" err="1">
                <a:solidFill>
                  <a:srgbClr val="243E3E"/>
                </a:solidFill>
                <a:effectLst/>
                <a:latin typeface="Arial" panose="020B0604020202020204" pitchFamily="34" charset="0"/>
                <a:cs typeface="Arial" panose="020B0604020202020204" pitchFamily="34" charset="0"/>
              </a:rPr>
              <a:t>doi.org</a:t>
            </a:r>
            <a:r>
              <a:rPr lang="pt-PT" sz="800" dirty="0">
                <a:solidFill>
                  <a:srgbClr val="243E3E"/>
                </a:solidFill>
                <a:effectLst/>
                <a:latin typeface="Arial" panose="020B0604020202020204" pitchFamily="34" charset="0"/>
                <a:cs typeface="Arial" panose="020B0604020202020204" pitchFamily="34" charset="0"/>
              </a:rPr>
              <a:t>/10.1007/s10579-017-9382-y</a:t>
            </a:r>
            <a:r>
              <a:rPr lang="pt-PT" sz="800" dirty="0">
                <a:solidFill>
                  <a:srgbClr val="000000"/>
                </a:solidFill>
                <a:effectLst/>
                <a:latin typeface="Arial" panose="020B0604020202020204" pitchFamily="34" charset="0"/>
                <a:cs typeface="Arial" panose="020B0604020202020204" pitchFamily="34" charset="0"/>
              </a:rPr>
              <a:t>. doi:</a:t>
            </a:r>
            <a:r>
              <a:rPr lang="pt-PT" sz="800" dirty="0">
                <a:solidFill>
                  <a:srgbClr val="243E3E"/>
                </a:solidFill>
                <a:effectLst/>
                <a:latin typeface="Arial" panose="020B0604020202020204" pitchFamily="34" charset="0"/>
                <a:cs typeface="Arial" panose="020B0604020202020204" pitchFamily="34" charset="0"/>
              </a:rPr>
              <a:t>10.1007/s10579-017-9382-y</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3732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82877-6AC1-1041-875A-5C5E0FF4AEA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5684AFD-D802-D797-9DDF-46CDBDE90852}"/>
              </a:ext>
            </a:extLst>
          </p:cNvPr>
          <p:cNvSpPr>
            <a:spLocks noGrp="1"/>
          </p:cNvSpPr>
          <p:nvPr>
            <p:ph type="title"/>
          </p:nvPr>
        </p:nvSpPr>
        <p:spPr>
          <a:xfrm>
            <a:off x="113289" y="227567"/>
            <a:ext cx="7704000" cy="572700"/>
          </a:xfrm>
        </p:spPr>
        <p:txBody>
          <a:bodyPr/>
          <a:lstStyle/>
          <a:p>
            <a:r>
              <a:rPr lang="pt-PT" sz="2000" dirty="0" err="1"/>
              <a:t>References</a:t>
            </a:r>
            <a:endParaRPr lang="pt-PT" sz="2000" dirty="0"/>
          </a:p>
        </p:txBody>
      </p:sp>
      <p:sp>
        <p:nvSpPr>
          <p:cNvPr id="14" name="CaixaDeTexto 13">
            <a:extLst>
              <a:ext uri="{FF2B5EF4-FFF2-40B4-BE49-F238E27FC236}">
                <a16:creationId xmlns:a16="http://schemas.microsoft.com/office/drawing/2014/main" id="{D2970EBB-0BCB-F1E2-6922-C13392AFE476}"/>
              </a:ext>
            </a:extLst>
          </p:cNvPr>
          <p:cNvSpPr txBox="1"/>
          <p:nvPr/>
        </p:nvSpPr>
        <p:spPr>
          <a:xfrm>
            <a:off x="113288" y="712177"/>
            <a:ext cx="8793319" cy="390876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buNone/>
            </a:pPr>
            <a:r>
              <a:rPr lang="pt-PT" sz="800" dirty="0">
                <a:solidFill>
                  <a:srgbClr val="000000"/>
                </a:solidFill>
                <a:effectLst/>
                <a:latin typeface="Arial" panose="020B0604020202020204" pitchFamily="34" charset="0"/>
                <a:cs typeface="Arial" panose="020B0604020202020204" pitchFamily="34" charset="0"/>
              </a:rPr>
              <a:t>[18] J. V. A. d. Souza, Y. B. </a:t>
            </a:r>
            <a:r>
              <a:rPr lang="pt-PT" sz="800" dirty="0" err="1">
                <a:solidFill>
                  <a:srgbClr val="000000"/>
                </a:solidFill>
                <a:effectLst/>
                <a:latin typeface="Arial" panose="020B0604020202020204" pitchFamily="34" charset="0"/>
                <a:cs typeface="Arial" panose="020B0604020202020204" pitchFamily="34" charset="0"/>
              </a:rPr>
              <a:t>Gumiel</a:t>
            </a:r>
            <a:r>
              <a:rPr lang="pt-PT" sz="800" dirty="0">
                <a:solidFill>
                  <a:srgbClr val="000000"/>
                </a:solidFill>
                <a:effectLst/>
                <a:latin typeface="Arial" panose="020B0604020202020204" pitchFamily="34" charset="0"/>
                <a:cs typeface="Arial" panose="020B0604020202020204" pitchFamily="34" charset="0"/>
              </a:rPr>
              <a:t>, L. E. S. e. Oliveira, C. M. C. Moro, </a:t>
            </a:r>
            <a:r>
              <a:rPr lang="pt-PT" sz="800" dirty="0" err="1">
                <a:solidFill>
                  <a:srgbClr val="000000"/>
                </a:solidFill>
                <a:effectLst/>
                <a:latin typeface="Arial" panose="020B0604020202020204" pitchFamily="34" charset="0"/>
                <a:cs typeface="Arial" panose="020B0604020202020204" pitchFamily="34" charset="0"/>
              </a:rPr>
              <a:t>Named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entity</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recognition</a:t>
            </a:r>
            <a:r>
              <a:rPr lang="pt-PT" sz="800" dirty="0">
                <a:solidFill>
                  <a:srgbClr val="000000"/>
                </a:solidFill>
                <a:effectLst/>
                <a:latin typeface="Arial" panose="020B0604020202020204" pitchFamily="34" charset="0"/>
                <a:cs typeface="Arial" panose="020B0604020202020204" pitchFamily="34" charset="0"/>
              </a:rPr>
              <a:t> for </a:t>
            </a:r>
            <a:r>
              <a:rPr lang="pt-PT" sz="800" dirty="0" err="1">
                <a:solidFill>
                  <a:srgbClr val="000000"/>
                </a:solidFill>
                <a:effectLst/>
                <a:latin typeface="Arial" panose="020B0604020202020204" pitchFamily="34" charset="0"/>
                <a:cs typeface="Arial" panose="020B0604020202020204" pitchFamily="34" charset="0"/>
              </a:rPr>
              <a:t>clinical</a:t>
            </a:r>
            <a:r>
              <a:rPr lang="pt-PT" sz="800" dirty="0">
                <a:solidFill>
                  <a:srgbClr val="000000"/>
                </a:solidFill>
                <a:effectLst/>
                <a:latin typeface="Arial" panose="020B0604020202020204" pitchFamily="34" charset="0"/>
                <a:cs typeface="Arial" panose="020B0604020202020204" pitchFamily="34" charset="0"/>
              </a:rPr>
              <a:t> portuguese corpus </a:t>
            </a:r>
            <a:r>
              <a:rPr lang="pt-PT" sz="800" dirty="0" err="1">
                <a:solidFill>
                  <a:srgbClr val="000000"/>
                </a:solidFill>
                <a:effectLst/>
                <a:latin typeface="Arial" panose="020B0604020202020204" pitchFamily="34" charset="0"/>
                <a:cs typeface="Arial" panose="020B0604020202020204" pitchFamily="34" charset="0"/>
              </a:rPr>
              <a:t>with</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conditional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random</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fields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semantic</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groups</a:t>
            </a:r>
            <a:r>
              <a:rPr lang="pt-PT" sz="800" dirty="0">
                <a:solidFill>
                  <a:srgbClr val="000000"/>
                </a:solidFill>
                <a:effectLst/>
                <a:latin typeface="Arial" panose="020B0604020202020204" pitchFamily="34" charset="0"/>
                <a:cs typeface="Arial" panose="020B0604020202020204" pitchFamily="34" charset="0"/>
              </a:rPr>
              <a:t>, in: Simpósio Brasileiro de Computação Aplicada à Saúde (SBCAS), 2019, pp. 318–323. URL: </a:t>
            </a:r>
            <a:r>
              <a:rPr lang="pt-PT" sz="800" dirty="0" err="1">
                <a:solidFill>
                  <a:srgbClr val="243E3E"/>
                </a:solidFill>
                <a:effectLst/>
                <a:latin typeface="Arial" panose="020B0604020202020204" pitchFamily="34" charset="0"/>
                <a:cs typeface="Arial" panose="020B0604020202020204" pitchFamily="34" charset="0"/>
              </a:rPr>
              <a:t>https</a:t>
            </a:r>
            <a:r>
              <a:rPr lang="pt-PT" sz="800" dirty="0">
                <a:solidFill>
                  <a:srgbClr val="243E3E"/>
                </a:solidFill>
                <a:effectLst/>
                <a:latin typeface="Arial" panose="020B0604020202020204" pitchFamily="34" charset="0"/>
                <a:cs typeface="Arial" panose="020B0604020202020204" pitchFamily="34" charset="0"/>
              </a:rPr>
              <a:t>://</a:t>
            </a:r>
            <a:r>
              <a:rPr lang="pt-PT" sz="800" dirty="0" err="1">
                <a:solidFill>
                  <a:srgbClr val="243E3E"/>
                </a:solidFill>
                <a:effectLst/>
                <a:latin typeface="Arial" panose="020B0604020202020204" pitchFamily="34" charset="0"/>
                <a:cs typeface="Arial" panose="020B0604020202020204" pitchFamily="34" charset="0"/>
              </a:rPr>
              <a:t>doi.org</a:t>
            </a:r>
            <a:r>
              <a:rPr lang="pt-PT" sz="800" dirty="0">
                <a:solidFill>
                  <a:srgbClr val="243E3E"/>
                </a:solidFill>
                <a:effectLst/>
                <a:latin typeface="Arial" panose="020B0604020202020204" pitchFamily="34" charset="0"/>
                <a:cs typeface="Arial" panose="020B0604020202020204" pitchFamily="34" charset="0"/>
              </a:rPr>
              <a:t>/10.5753/sbcas.2019.6269</a:t>
            </a:r>
            <a:r>
              <a:rPr lang="pt-PT" sz="800" dirty="0">
                <a:solidFill>
                  <a:srgbClr val="000000"/>
                </a:solidFill>
                <a:effectLst/>
                <a:latin typeface="Arial" panose="020B0604020202020204" pitchFamily="34" charset="0"/>
                <a:cs typeface="Arial" panose="020B0604020202020204" pitchFamily="34" charset="0"/>
              </a:rPr>
              <a:t>. doi:</a:t>
            </a:r>
            <a:r>
              <a:rPr lang="pt-PT" sz="800" dirty="0">
                <a:solidFill>
                  <a:srgbClr val="243E3E"/>
                </a:solidFill>
                <a:effectLst/>
                <a:latin typeface="Arial" panose="020B0604020202020204" pitchFamily="34" charset="0"/>
                <a:cs typeface="Arial" panose="020B0604020202020204" pitchFamily="34" charset="0"/>
              </a:rPr>
              <a:t>10.5753/sbcas.2019.6269</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buNone/>
            </a:pPr>
            <a:r>
              <a:rPr lang="pt-PT" sz="800" dirty="0">
                <a:solidFill>
                  <a:srgbClr val="000000"/>
                </a:solidFill>
                <a:effectLst/>
                <a:latin typeface="Arial" panose="020B0604020202020204" pitchFamily="34" charset="0"/>
                <a:cs typeface="Arial" panose="020B0604020202020204" pitchFamily="34" charset="0"/>
              </a:rPr>
              <a:t>[19] L. E. S. e. Oliveira, A. C. </a:t>
            </a:r>
            <a:r>
              <a:rPr lang="pt-PT" sz="800" dirty="0" err="1">
                <a:solidFill>
                  <a:srgbClr val="000000"/>
                </a:solidFill>
                <a:effectLst/>
                <a:latin typeface="Arial" panose="020B0604020202020204" pitchFamily="34" charset="0"/>
                <a:cs typeface="Arial" panose="020B0604020202020204" pitchFamily="34" charset="0"/>
              </a:rPr>
              <a:t>Peters</a:t>
            </a:r>
            <a:r>
              <a:rPr lang="pt-PT" sz="800" dirty="0">
                <a:solidFill>
                  <a:srgbClr val="000000"/>
                </a:solidFill>
                <a:effectLst/>
                <a:latin typeface="Arial" panose="020B0604020202020204" pitchFamily="34" charset="0"/>
                <a:cs typeface="Arial" panose="020B0604020202020204" pitchFamily="34" charset="0"/>
              </a:rPr>
              <a:t>, A. M. P. da Silva, C. P. </a:t>
            </a:r>
            <a:r>
              <a:rPr lang="pt-PT" sz="800" dirty="0" err="1">
                <a:solidFill>
                  <a:srgbClr val="000000"/>
                </a:solidFill>
                <a:effectLst/>
                <a:latin typeface="Arial" panose="020B0604020202020204" pitchFamily="34" charset="0"/>
                <a:cs typeface="Arial" panose="020B0604020202020204" pitchFamily="34" charset="0"/>
              </a:rPr>
              <a:t>Gebeluca</a:t>
            </a:r>
            <a:r>
              <a:rPr lang="pt-PT" sz="800" dirty="0">
                <a:solidFill>
                  <a:srgbClr val="000000"/>
                </a:solidFill>
                <a:effectLst/>
                <a:latin typeface="Arial" panose="020B0604020202020204" pitchFamily="34" charset="0"/>
                <a:cs typeface="Arial" panose="020B0604020202020204" pitchFamily="34" charset="0"/>
              </a:rPr>
              <a:t>, Y. B. </a:t>
            </a:r>
            <a:r>
              <a:rPr lang="pt-PT" sz="800" dirty="0" err="1">
                <a:solidFill>
                  <a:srgbClr val="000000"/>
                </a:solidFill>
                <a:effectLst/>
                <a:latin typeface="Arial" panose="020B0604020202020204" pitchFamily="34" charset="0"/>
                <a:cs typeface="Arial" panose="020B0604020202020204" pitchFamily="34" charset="0"/>
              </a:rPr>
              <a:t>Gumiel</a:t>
            </a:r>
            <a:r>
              <a:rPr lang="pt-PT" sz="800" dirty="0">
                <a:solidFill>
                  <a:srgbClr val="000000"/>
                </a:solidFill>
                <a:effectLst/>
                <a:latin typeface="Arial" panose="020B0604020202020204" pitchFamily="34" charset="0"/>
                <a:cs typeface="Arial" panose="020B0604020202020204" pitchFamily="34" charset="0"/>
              </a:rPr>
              <a:t>, L. M. M. </a:t>
            </a:r>
            <a:r>
              <a:rPr lang="pt-PT" sz="800" dirty="0" err="1">
                <a:solidFill>
                  <a:srgbClr val="000000"/>
                </a:solidFill>
                <a:effectLst/>
                <a:latin typeface="Arial" panose="020B0604020202020204" pitchFamily="34" charset="0"/>
                <a:cs typeface="Arial" panose="020B0604020202020204" pitchFamily="34" charset="0"/>
              </a:rPr>
              <a:t>Cintho</a:t>
            </a:r>
            <a:r>
              <a:rPr lang="pt-PT" sz="800" dirty="0">
                <a:solidFill>
                  <a:srgbClr val="000000"/>
                </a:solidFill>
                <a:effectLst/>
                <a:latin typeface="Arial" panose="020B0604020202020204" pitchFamily="34" charset="0"/>
                <a:cs typeface="Arial" panose="020B0604020202020204" pitchFamily="34" charset="0"/>
              </a:rPr>
              <a:t>, D. R. Carvalho, S. Al </a:t>
            </a:r>
            <a:r>
              <a:rPr lang="pt-PT" sz="800" dirty="0" err="1">
                <a:solidFill>
                  <a:srgbClr val="000000"/>
                </a:solidFill>
                <a:effectLst/>
                <a:latin typeface="Arial" panose="020B0604020202020204" pitchFamily="34" charset="0"/>
                <a:cs typeface="Arial" panose="020B0604020202020204" pitchFamily="34" charset="0"/>
              </a:rPr>
              <a:t>Hasan</a:t>
            </a:r>
            <a:r>
              <a:rPr lang="pt-PT" sz="800" dirty="0">
                <a:solidFill>
                  <a:srgbClr val="000000"/>
                </a:solidFill>
                <a:effectLst/>
                <a:latin typeface="Arial" panose="020B0604020202020204" pitchFamily="34" charset="0"/>
                <a:cs typeface="Arial" panose="020B0604020202020204" pitchFamily="34" charset="0"/>
              </a:rPr>
              <a:t>, C. M. C. Moro, </a:t>
            </a:r>
            <a:r>
              <a:rPr lang="pt-PT" sz="800" dirty="0" err="1">
                <a:solidFill>
                  <a:srgbClr val="000000"/>
                </a:solidFill>
                <a:effectLst/>
                <a:latin typeface="Arial" panose="020B0604020202020204" pitchFamily="34" charset="0"/>
                <a:cs typeface="Arial" panose="020B0604020202020204" pitchFamily="34" charset="0"/>
              </a:rPr>
              <a:t>Semclinbr</a:t>
            </a:r>
            <a:r>
              <a:rPr lang="pt-PT" sz="800" dirty="0">
                <a:solidFill>
                  <a:srgbClr val="000000"/>
                </a:solidFill>
                <a:effectLst/>
                <a:latin typeface="Arial" panose="020B0604020202020204" pitchFamily="34" charset="0"/>
                <a:cs typeface="Arial" panose="020B0604020202020204" pitchFamily="34" charset="0"/>
              </a:rPr>
              <a:t>—a </a:t>
            </a:r>
            <a:r>
              <a:rPr lang="pt-PT" sz="800" dirty="0" err="1">
                <a:solidFill>
                  <a:srgbClr val="000000"/>
                </a:solidFill>
                <a:effectLst/>
                <a:latin typeface="Arial" panose="020B0604020202020204" pitchFamily="34" charset="0"/>
                <a:cs typeface="Arial" panose="020B0604020202020204" pitchFamily="34" charset="0"/>
              </a:rPr>
              <a:t>multi-institutional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multi-specialty</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semantically</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annotated</a:t>
            </a:r>
            <a:r>
              <a:rPr lang="pt-PT" sz="800" dirty="0">
                <a:solidFill>
                  <a:srgbClr val="000000"/>
                </a:solidFill>
                <a:effectLst/>
                <a:latin typeface="Arial" panose="020B0604020202020204" pitchFamily="34" charset="0"/>
                <a:cs typeface="Arial" panose="020B0604020202020204" pitchFamily="34" charset="0"/>
              </a:rPr>
              <a:t> corpus for portuguese </a:t>
            </a:r>
            <a:r>
              <a:rPr lang="pt-PT" sz="800" dirty="0" err="1">
                <a:solidFill>
                  <a:srgbClr val="000000"/>
                </a:solidFill>
                <a:effectLst/>
                <a:latin typeface="Arial" panose="020B0604020202020204" pitchFamily="34" charset="0"/>
                <a:cs typeface="Arial" panose="020B0604020202020204" pitchFamily="34" charset="0"/>
              </a:rPr>
              <a:t>clinical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nlp</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tasks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Journal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Biomedical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Semantics</a:t>
            </a:r>
            <a:r>
              <a:rPr lang="pt-PT" sz="800" dirty="0">
                <a:solidFill>
                  <a:srgbClr val="000000"/>
                </a:solidFill>
                <a:effectLst/>
                <a:latin typeface="Arial" panose="020B0604020202020204" pitchFamily="34" charset="0"/>
                <a:cs typeface="Arial" panose="020B0604020202020204" pitchFamily="34" charset="0"/>
              </a:rPr>
              <a:t> 13 (2022) 13. URL: </a:t>
            </a:r>
            <a:r>
              <a:rPr lang="pt-PT" sz="800" dirty="0" err="1">
                <a:solidFill>
                  <a:srgbClr val="243E3E"/>
                </a:solidFill>
                <a:effectLst/>
                <a:latin typeface="Arial" panose="020B0604020202020204" pitchFamily="34" charset="0"/>
                <a:cs typeface="Arial" panose="020B0604020202020204" pitchFamily="34" charset="0"/>
              </a:rPr>
              <a:t>https</a:t>
            </a:r>
            <a:r>
              <a:rPr lang="pt-PT" sz="800" dirty="0">
                <a:solidFill>
                  <a:srgbClr val="243E3E"/>
                </a:solidFill>
                <a:effectLst/>
                <a:latin typeface="Arial" panose="020B0604020202020204" pitchFamily="34" charset="0"/>
                <a:cs typeface="Arial" panose="020B0604020202020204" pitchFamily="34" charset="0"/>
              </a:rPr>
              <a:t>://</a:t>
            </a:r>
            <a:r>
              <a:rPr lang="pt-PT" sz="800" dirty="0" err="1">
                <a:solidFill>
                  <a:srgbClr val="243E3E"/>
                </a:solidFill>
                <a:effectLst/>
                <a:latin typeface="Arial" panose="020B0604020202020204" pitchFamily="34" charset="0"/>
                <a:cs typeface="Arial" panose="020B0604020202020204" pitchFamily="34" charset="0"/>
              </a:rPr>
              <a:t>doi.org</a:t>
            </a:r>
            <a:r>
              <a:rPr lang="pt-PT" sz="800" dirty="0">
                <a:solidFill>
                  <a:srgbClr val="243E3E"/>
                </a:solidFill>
                <a:effectLst/>
                <a:latin typeface="Arial" panose="020B0604020202020204" pitchFamily="34" charset="0"/>
                <a:cs typeface="Arial" panose="020B0604020202020204" pitchFamily="34" charset="0"/>
              </a:rPr>
              <a:t>/10.1186/s13326-022-00269-1</a:t>
            </a:r>
            <a:r>
              <a:rPr lang="pt-PT" sz="800" dirty="0">
                <a:solidFill>
                  <a:srgbClr val="000000"/>
                </a:solidFill>
                <a:effectLst/>
                <a:latin typeface="Arial" panose="020B0604020202020204" pitchFamily="34" charset="0"/>
                <a:cs typeface="Arial" panose="020B0604020202020204" pitchFamily="34" charset="0"/>
              </a:rPr>
              <a:t>. doi:</a:t>
            </a:r>
            <a:r>
              <a:rPr lang="pt-PT" sz="800" dirty="0">
                <a:solidFill>
                  <a:srgbClr val="243E3E"/>
                </a:solidFill>
                <a:effectLst/>
                <a:latin typeface="Arial" panose="020B0604020202020204" pitchFamily="34" charset="0"/>
                <a:cs typeface="Arial" panose="020B0604020202020204" pitchFamily="34" charset="0"/>
              </a:rPr>
              <a:t>10.1186/s13326-022-00269-1</a:t>
            </a:r>
            <a:r>
              <a:rPr lang="pt-PT" sz="800" dirty="0">
                <a:solidFill>
                  <a:srgbClr val="000000"/>
                </a:solidFill>
                <a:effectLst/>
                <a:latin typeface="Arial" panose="020B0604020202020204" pitchFamily="34" charset="0"/>
                <a:cs typeface="Arial" panose="020B0604020202020204" pitchFamily="34" charset="0"/>
              </a:rPr>
              <a:t>.</a:t>
            </a:r>
          </a:p>
          <a:p>
            <a:pPr>
              <a:buNone/>
            </a:pPr>
            <a:r>
              <a:rPr lang="pt-PT" sz="800" dirty="0">
                <a:solidFill>
                  <a:srgbClr val="000000"/>
                </a:solidFill>
                <a:effectLst/>
                <a:latin typeface="Arial" panose="020B0604020202020204" pitchFamily="34" charset="0"/>
                <a:cs typeface="Arial" panose="020B0604020202020204" pitchFamily="34" charset="0"/>
              </a:rPr>
              <a:t>[20] N. C. Rocha, A. M. P. Barbosa, Y. O. </a:t>
            </a:r>
            <a:r>
              <a:rPr lang="pt-PT" sz="800" dirty="0" err="1">
                <a:solidFill>
                  <a:srgbClr val="000000"/>
                </a:solidFill>
                <a:effectLst/>
                <a:latin typeface="Arial" panose="020B0604020202020204" pitchFamily="34" charset="0"/>
                <a:cs typeface="Arial" panose="020B0604020202020204" pitchFamily="34" charset="0"/>
              </a:rPr>
              <a:t>Schnr</a:t>
            </a:r>
            <a:r>
              <a:rPr lang="pt-PT" sz="800" dirty="0">
                <a:solidFill>
                  <a:srgbClr val="000000"/>
                </a:solidFill>
                <a:effectLst/>
                <a:latin typeface="Arial" panose="020B0604020202020204" pitchFamily="34" charset="0"/>
                <a:cs typeface="Arial" panose="020B0604020202020204" pitchFamily="34" charset="0"/>
              </a:rPr>
              <a:t>, J. Machado-</a:t>
            </a:r>
            <a:r>
              <a:rPr lang="pt-PT" sz="800" dirty="0" err="1">
                <a:solidFill>
                  <a:srgbClr val="000000"/>
                </a:solidFill>
                <a:effectLst/>
                <a:latin typeface="Arial" panose="020B0604020202020204" pitchFamily="34" charset="0"/>
                <a:cs typeface="Arial" panose="020B0604020202020204" pitchFamily="34" charset="0"/>
              </a:rPr>
              <a:t>Rugolo</a:t>
            </a:r>
            <a:r>
              <a:rPr lang="pt-PT" sz="800" dirty="0">
                <a:solidFill>
                  <a:srgbClr val="000000"/>
                </a:solidFill>
                <a:effectLst/>
                <a:latin typeface="Arial" panose="020B0604020202020204" pitchFamily="34" charset="0"/>
                <a:cs typeface="Arial" panose="020B0604020202020204" pitchFamily="34" charset="0"/>
              </a:rPr>
              <a:t>, L. G. M. de Andrade, J. E. Corrente, L. V. de Arruda Silveira, Natural </a:t>
            </a:r>
            <a:r>
              <a:rPr lang="pt-PT" sz="800" dirty="0" err="1">
                <a:solidFill>
                  <a:srgbClr val="000000"/>
                </a:solidFill>
                <a:effectLst/>
                <a:latin typeface="Arial" panose="020B0604020202020204" pitchFamily="34" charset="0"/>
                <a:cs typeface="Arial" panose="020B0604020202020204" pitchFamily="34" charset="0"/>
              </a:rPr>
              <a:t>language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processing</a:t>
            </a:r>
            <a:r>
              <a:rPr lang="pt-PT" sz="800" dirty="0">
                <a:solidFill>
                  <a:srgbClr val="000000"/>
                </a:solidFill>
                <a:effectLst/>
                <a:latin typeface="Arial" panose="020B0604020202020204" pitchFamily="34" charset="0"/>
                <a:cs typeface="Arial" panose="020B0604020202020204" pitchFamily="34" charset="0"/>
              </a:rPr>
              <a:t> to </a:t>
            </a:r>
            <a:r>
              <a:rPr lang="pt-PT" sz="800" dirty="0" err="1">
                <a:solidFill>
                  <a:srgbClr val="000000"/>
                </a:solidFill>
                <a:effectLst/>
                <a:latin typeface="Arial" panose="020B0604020202020204" pitchFamily="34" charset="0"/>
                <a:cs typeface="Arial" panose="020B0604020202020204" pitchFamily="34" charset="0"/>
              </a:rPr>
              <a:t>extract</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information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from</a:t>
            </a:r>
            <a:r>
              <a:rPr lang="pt-PT" sz="800" dirty="0">
                <a:solidFill>
                  <a:srgbClr val="000000"/>
                </a:solidFill>
                <a:effectLst/>
                <a:latin typeface="Arial" panose="020B0604020202020204" pitchFamily="34" charset="0"/>
                <a:cs typeface="Arial" panose="020B0604020202020204" pitchFamily="34" charset="0"/>
              </a:rPr>
              <a:t> portuguese- </a:t>
            </a:r>
            <a:r>
              <a:rPr lang="pt-PT" sz="800" dirty="0" err="1">
                <a:solidFill>
                  <a:srgbClr val="000000"/>
                </a:solidFill>
                <a:effectLst/>
                <a:latin typeface="Arial" panose="020B0604020202020204" pitchFamily="34" charset="0"/>
                <a:cs typeface="Arial" panose="020B0604020202020204" pitchFamily="34" charset="0"/>
              </a:rPr>
              <a:t>language</a:t>
            </a:r>
            <a:r>
              <a:rPr lang="pt-PT" sz="800" dirty="0">
                <a:solidFill>
                  <a:srgbClr val="000000"/>
                </a:solidFill>
                <a:effectLst/>
                <a:latin typeface="Arial" panose="020B0604020202020204" pitchFamily="34" charset="0"/>
                <a:cs typeface="Arial" panose="020B0604020202020204" pitchFamily="34" charset="0"/>
              </a:rPr>
              <a:t> medical records, Data 8 (2023) </a:t>
            </a:r>
            <a:r>
              <a:rPr lang="pt-PT" sz="800" dirty="0" err="1">
                <a:solidFill>
                  <a:srgbClr val="000000"/>
                </a:solidFill>
                <a:effectLst/>
                <a:latin typeface="Arial" panose="020B0604020202020204" pitchFamily="34" charset="0"/>
                <a:cs typeface="Arial" panose="020B0604020202020204" pitchFamily="34" charset="0"/>
              </a:rPr>
              <a:t>Article</a:t>
            </a:r>
            <a:r>
              <a:rPr lang="pt-PT" sz="800" dirty="0">
                <a:solidFill>
                  <a:srgbClr val="000000"/>
                </a:solidFill>
                <a:effectLst/>
                <a:latin typeface="Arial" panose="020B0604020202020204" pitchFamily="34" charset="0"/>
                <a:cs typeface="Arial" panose="020B0604020202020204" pitchFamily="34" charset="0"/>
              </a:rPr>
              <a:t> 1. URL: </a:t>
            </a:r>
            <a:r>
              <a:rPr lang="pt-PT" sz="800" dirty="0">
                <a:solidFill>
                  <a:srgbClr val="243E3E"/>
                </a:solidFill>
                <a:effectLst/>
                <a:latin typeface="Arial" panose="020B0604020202020204" pitchFamily="34" charset="0"/>
                <a:cs typeface="Arial" panose="020B0604020202020204" pitchFamily="34" charset="0"/>
                <a:hlinkClick r:id="rId3"/>
              </a:rPr>
              <a:t>https://doi.org/10.3390/data8010011</a:t>
            </a:r>
            <a:r>
              <a:rPr lang="pt-PT" sz="800" dirty="0">
                <a:solidFill>
                  <a:srgbClr val="000000"/>
                </a:solidFill>
                <a:effectLst/>
                <a:latin typeface="Arial" panose="020B0604020202020204" pitchFamily="34" charset="0"/>
                <a:cs typeface="Arial" panose="020B0604020202020204" pitchFamily="34" charset="0"/>
              </a:rPr>
              <a:t>. doi:</a:t>
            </a:r>
            <a:r>
              <a:rPr lang="pt-PT" sz="800" dirty="0">
                <a:solidFill>
                  <a:srgbClr val="243E3E"/>
                </a:solidFill>
                <a:effectLst/>
                <a:latin typeface="Arial" panose="020B0604020202020204" pitchFamily="34" charset="0"/>
                <a:cs typeface="Arial" panose="020B0604020202020204" pitchFamily="34" charset="0"/>
              </a:rPr>
              <a:t>10.3390/data8010011</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buNone/>
            </a:pPr>
            <a:r>
              <a:rPr lang="pt-PT" sz="800" dirty="0">
                <a:solidFill>
                  <a:srgbClr val="000000"/>
                </a:solidFill>
                <a:effectLst/>
                <a:latin typeface="Arial" panose="020B0604020202020204" pitchFamily="34" charset="0"/>
                <a:cs typeface="Arial" panose="020B0604020202020204" pitchFamily="34" charset="0"/>
              </a:rPr>
              <a:t>[21] F. Lopes, C. Teixeira, H. Gonçalo Oliveira, </a:t>
            </a:r>
            <a:r>
              <a:rPr lang="pt-PT" sz="800" dirty="0" err="1">
                <a:solidFill>
                  <a:srgbClr val="000000"/>
                </a:solidFill>
                <a:effectLst/>
                <a:latin typeface="Arial" panose="020B0604020202020204" pitchFamily="34" charset="0"/>
                <a:cs typeface="Arial" panose="020B0604020202020204" pitchFamily="34" charset="0"/>
              </a:rPr>
              <a:t>Contributions</a:t>
            </a:r>
            <a:r>
              <a:rPr lang="pt-PT" sz="800" dirty="0">
                <a:solidFill>
                  <a:srgbClr val="000000"/>
                </a:solidFill>
                <a:effectLst/>
                <a:latin typeface="Arial" panose="020B0604020202020204" pitchFamily="34" charset="0"/>
                <a:cs typeface="Arial" panose="020B0604020202020204" pitchFamily="34" charset="0"/>
              </a:rPr>
              <a:t> to </a:t>
            </a:r>
            <a:r>
              <a:rPr lang="pt-PT" sz="800" dirty="0" err="1">
                <a:solidFill>
                  <a:srgbClr val="000000"/>
                </a:solidFill>
                <a:effectLst/>
                <a:latin typeface="Arial" panose="020B0604020202020204" pitchFamily="34" charset="0"/>
                <a:cs typeface="Arial" panose="020B0604020202020204" pitchFamily="34" charset="0"/>
              </a:rPr>
              <a:t>clinical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named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entity</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recognition</a:t>
            </a:r>
            <a:r>
              <a:rPr lang="pt-PT" sz="800" dirty="0">
                <a:solidFill>
                  <a:srgbClr val="000000"/>
                </a:solidFill>
                <a:effectLst/>
                <a:latin typeface="Arial" panose="020B0604020202020204" pitchFamily="34" charset="0"/>
                <a:cs typeface="Arial" panose="020B0604020202020204" pitchFamily="34" charset="0"/>
              </a:rPr>
              <a:t> in portuguese, in: D. </a:t>
            </a:r>
            <a:r>
              <a:rPr lang="pt-PT" sz="800" dirty="0" err="1">
                <a:solidFill>
                  <a:srgbClr val="000000"/>
                </a:solidFill>
                <a:effectLst/>
                <a:latin typeface="Arial" panose="020B0604020202020204" pitchFamily="34" charset="0"/>
                <a:cs typeface="Arial" panose="020B0604020202020204" pitchFamily="34" charset="0"/>
              </a:rPr>
              <a:t>Demner-Fushman</a:t>
            </a:r>
            <a:r>
              <a:rPr lang="pt-PT" sz="800" dirty="0">
                <a:solidFill>
                  <a:srgbClr val="000000"/>
                </a:solidFill>
                <a:effectLst/>
                <a:latin typeface="Arial" panose="020B0604020202020204" pitchFamily="34" charset="0"/>
                <a:cs typeface="Arial" panose="020B0604020202020204" pitchFamily="34" charset="0"/>
              </a:rPr>
              <a:t>, K. B. Cohen, S. </a:t>
            </a:r>
            <a:r>
              <a:rPr lang="pt-PT" sz="800" dirty="0" err="1">
                <a:solidFill>
                  <a:srgbClr val="000000"/>
                </a:solidFill>
                <a:effectLst/>
                <a:latin typeface="Arial" panose="020B0604020202020204" pitchFamily="34" charset="0"/>
                <a:cs typeface="Arial" panose="020B0604020202020204" pitchFamily="34" charset="0"/>
              </a:rPr>
              <a:t>Ananiadou</a:t>
            </a:r>
            <a:r>
              <a:rPr lang="pt-PT" sz="800" dirty="0">
                <a:solidFill>
                  <a:srgbClr val="000000"/>
                </a:solidFill>
                <a:effectLst/>
                <a:latin typeface="Arial" panose="020B0604020202020204" pitchFamily="34" charset="0"/>
                <a:cs typeface="Arial" panose="020B0604020202020204" pitchFamily="34" charset="0"/>
              </a:rPr>
              <a:t>, J. </a:t>
            </a:r>
            <a:r>
              <a:rPr lang="pt-PT" sz="800" dirty="0" err="1">
                <a:solidFill>
                  <a:srgbClr val="000000"/>
                </a:solidFill>
                <a:effectLst/>
                <a:latin typeface="Arial" panose="020B0604020202020204" pitchFamily="34" charset="0"/>
                <a:cs typeface="Arial" panose="020B0604020202020204" pitchFamily="34" charset="0"/>
              </a:rPr>
              <a:t>Tsujii</a:t>
            </a:r>
            <a:r>
              <a:rPr lang="pt-PT" sz="800" dirty="0">
                <a:solidFill>
                  <a:srgbClr val="000000"/>
                </a:solidFill>
                <a:effectLst/>
                <a:latin typeface="Arial" panose="020B0604020202020204" pitchFamily="34" charset="0"/>
                <a:cs typeface="Arial" panose="020B0604020202020204" pitchFamily="34" charset="0"/>
              </a:rPr>
              <a:t> (Eds.), </a:t>
            </a:r>
            <a:r>
              <a:rPr lang="pt-PT" sz="800" dirty="0" err="1">
                <a:solidFill>
                  <a:srgbClr val="000000"/>
                </a:solidFill>
                <a:effectLst/>
                <a:latin typeface="Arial" panose="020B0604020202020204" pitchFamily="34" charset="0"/>
                <a:cs typeface="Arial" panose="020B0604020202020204" pitchFamily="34" charset="0"/>
              </a:rPr>
              <a:t>Proceedings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18th </a:t>
            </a:r>
            <a:r>
              <a:rPr lang="pt-PT" sz="800" dirty="0" err="1">
                <a:solidFill>
                  <a:srgbClr val="000000"/>
                </a:solidFill>
                <a:effectLst/>
                <a:latin typeface="Arial" panose="020B0604020202020204" pitchFamily="34" charset="0"/>
                <a:cs typeface="Arial" panose="020B0604020202020204" pitchFamily="34" charset="0"/>
              </a:rPr>
              <a:t>BioNLP</a:t>
            </a:r>
            <a:r>
              <a:rPr lang="pt-PT" sz="800" dirty="0">
                <a:solidFill>
                  <a:srgbClr val="000000"/>
                </a:solidFill>
                <a:effectLst/>
                <a:latin typeface="Arial" panose="020B0604020202020204" pitchFamily="34" charset="0"/>
                <a:cs typeface="Arial" panose="020B0604020202020204" pitchFamily="34" charset="0"/>
              </a:rPr>
              <a:t> Workshop </a:t>
            </a:r>
            <a:r>
              <a:rPr lang="pt-PT" sz="800" dirty="0" err="1">
                <a:solidFill>
                  <a:srgbClr val="000000"/>
                </a:solidFill>
                <a:effectLst/>
                <a:latin typeface="Arial" panose="020B0604020202020204" pitchFamily="34" charset="0"/>
                <a:cs typeface="Arial" panose="020B0604020202020204" pitchFamily="34" charset="0"/>
              </a:rPr>
              <a:t>and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Shared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Task</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Association</a:t>
            </a:r>
            <a:r>
              <a:rPr lang="pt-PT" sz="800" dirty="0">
                <a:solidFill>
                  <a:srgbClr val="000000"/>
                </a:solidFill>
                <a:effectLst/>
                <a:latin typeface="Arial" panose="020B0604020202020204" pitchFamily="34" charset="0"/>
                <a:cs typeface="Arial" panose="020B0604020202020204" pitchFamily="34" charset="0"/>
              </a:rPr>
              <a:t> for </a:t>
            </a:r>
            <a:r>
              <a:rPr lang="pt-PT" sz="800" dirty="0" err="1">
                <a:solidFill>
                  <a:srgbClr val="000000"/>
                </a:solidFill>
                <a:effectLst/>
                <a:latin typeface="Arial" panose="020B0604020202020204" pitchFamily="34" charset="0"/>
                <a:cs typeface="Arial" panose="020B0604020202020204" pitchFamily="34" charset="0"/>
              </a:rPr>
              <a:t>Computational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Linguistics</a:t>
            </a:r>
            <a:r>
              <a:rPr lang="pt-PT" sz="800" dirty="0">
                <a:solidFill>
                  <a:srgbClr val="000000"/>
                </a:solidFill>
                <a:effectLst/>
                <a:latin typeface="Arial" panose="020B0604020202020204" pitchFamily="34" charset="0"/>
                <a:cs typeface="Arial" panose="020B0604020202020204" pitchFamily="34" charset="0"/>
              </a:rPr>
              <a:t>, 2019, pp. 223–233. URL: </a:t>
            </a:r>
            <a:r>
              <a:rPr lang="pt-PT" sz="800" dirty="0" err="1">
                <a:solidFill>
                  <a:srgbClr val="243E3E"/>
                </a:solidFill>
                <a:effectLst/>
                <a:latin typeface="Arial" panose="020B0604020202020204" pitchFamily="34" charset="0"/>
                <a:cs typeface="Arial" panose="020B0604020202020204" pitchFamily="34" charset="0"/>
              </a:rPr>
              <a:t>https</a:t>
            </a:r>
            <a:r>
              <a:rPr lang="pt-PT" sz="800" dirty="0">
                <a:solidFill>
                  <a:srgbClr val="243E3E"/>
                </a:solidFill>
                <a:effectLst/>
                <a:latin typeface="Arial" panose="020B0604020202020204" pitchFamily="34" charset="0"/>
                <a:cs typeface="Arial" panose="020B0604020202020204" pitchFamily="34" charset="0"/>
              </a:rPr>
              <a:t>://</a:t>
            </a:r>
            <a:r>
              <a:rPr lang="pt-PT" sz="800" dirty="0" err="1">
                <a:solidFill>
                  <a:srgbClr val="243E3E"/>
                </a:solidFill>
                <a:effectLst/>
                <a:latin typeface="Arial" panose="020B0604020202020204" pitchFamily="34" charset="0"/>
                <a:cs typeface="Arial" panose="020B0604020202020204" pitchFamily="34" charset="0"/>
              </a:rPr>
              <a:t>doi.org</a:t>
            </a:r>
            <a:r>
              <a:rPr lang="pt-PT" sz="800" dirty="0">
                <a:solidFill>
                  <a:srgbClr val="243E3E"/>
                </a:solidFill>
                <a:effectLst/>
                <a:latin typeface="Arial" panose="020B0604020202020204" pitchFamily="34" charset="0"/>
                <a:cs typeface="Arial" panose="020B0604020202020204" pitchFamily="34" charset="0"/>
              </a:rPr>
              <a:t>/10.18653/v1/W19-5024</a:t>
            </a:r>
            <a:r>
              <a:rPr lang="pt-PT" sz="800" dirty="0">
                <a:solidFill>
                  <a:srgbClr val="000000"/>
                </a:solidFill>
                <a:effectLst/>
                <a:latin typeface="Arial" panose="020B0604020202020204" pitchFamily="34" charset="0"/>
                <a:cs typeface="Arial" panose="020B0604020202020204" pitchFamily="34" charset="0"/>
              </a:rPr>
              <a:t>. doi:</a:t>
            </a:r>
            <a:r>
              <a:rPr lang="pt-PT" sz="800" dirty="0">
                <a:solidFill>
                  <a:srgbClr val="243E3E"/>
                </a:solidFill>
                <a:effectLst/>
                <a:latin typeface="Arial" panose="020B0604020202020204" pitchFamily="34" charset="0"/>
                <a:cs typeface="Arial" panose="020B0604020202020204" pitchFamily="34" charset="0"/>
              </a:rPr>
              <a:t>10.18653/v1/W19-5024</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buNone/>
            </a:pPr>
            <a:r>
              <a:rPr lang="pt-PT" sz="800" dirty="0">
                <a:solidFill>
                  <a:srgbClr val="000000"/>
                </a:solidFill>
                <a:effectLst/>
                <a:latin typeface="Arial" panose="020B0604020202020204" pitchFamily="34" charset="0"/>
                <a:cs typeface="Arial" panose="020B0604020202020204" pitchFamily="34" charset="0"/>
              </a:rPr>
              <a:t>[22] M. Nunes, J. Boné, J. C. Ferreira, P. Chaves, L. B. Elvas, </a:t>
            </a:r>
            <a:r>
              <a:rPr lang="pt-PT" sz="800" dirty="0" err="1">
                <a:solidFill>
                  <a:srgbClr val="000000"/>
                </a:solidFill>
                <a:effectLst/>
                <a:latin typeface="Arial" panose="020B0604020202020204" pitchFamily="34" charset="0"/>
                <a:cs typeface="Arial" panose="020B0604020202020204" pitchFamily="34" charset="0"/>
              </a:rPr>
              <a:t>Medialbertina</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european</a:t>
            </a:r>
            <a:r>
              <a:rPr lang="pt-PT" sz="800" dirty="0">
                <a:solidFill>
                  <a:srgbClr val="000000"/>
                </a:solidFill>
                <a:effectLst/>
                <a:latin typeface="Arial" panose="020B0604020202020204" pitchFamily="34" charset="0"/>
                <a:cs typeface="Arial" panose="020B0604020202020204" pitchFamily="34" charset="0"/>
              </a:rPr>
              <a:t> portuguese medical </a:t>
            </a:r>
            <a:r>
              <a:rPr lang="pt-PT" sz="800" dirty="0" err="1">
                <a:solidFill>
                  <a:srgbClr val="000000"/>
                </a:solidFill>
                <a:effectLst/>
                <a:latin typeface="Arial" panose="020B0604020202020204" pitchFamily="34" charset="0"/>
                <a:cs typeface="Arial" panose="020B0604020202020204" pitchFamily="34" charset="0"/>
              </a:rPr>
              <a:t>language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model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Computers</a:t>
            </a:r>
            <a:r>
              <a:rPr lang="pt-PT" sz="800" dirty="0">
                <a:solidFill>
                  <a:srgbClr val="000000"/>
                </a:solidFill>
                <a:effectLst/>
                <a:latin typeface="Arial" panose="020B0604020202020204" pitchFamily="34" charset="0"/>
                <a:cs typeface="Arial" panose="020B0604020202020204" pitchFamily="34" charset="0"/>
              </a:rPr>
              <a:t> in </a:t>
            </a:r>
            <a:r>
              <a:rPr lang="pt-PT" sz="800" dirty="0" err="1">
                <a:solidFill>
                  <a:srgbClr val="000000"/>
                </a:solidFill>
                <a:effectLst/>
                <a:latin typeface="Arial" panose="020B0604020202020204" pitchFamily="34" charset="0"/>
                <a:cs typeface="Arial" panose="020B0604020202020204" pitchFamily="34" charset="0"/>
              </a:rPr>
              <a:t>Biology</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and</a:t>
            </a:r>
            <a:r>
              <a:rPr lang="pt-PT" sz="800" dirty="0">
                <a:solidFill>
                  <a:srgbClr val="000000"/>
                </a:solidFill>
                <a:effectLst/>
                <a:latin typeface="Arial" panose="020B0604020202020204" pitchFamily="34" charset="0"/>
                <a:cs typeface="Arial" panose="020B0604020202020204" pitchFamily="34" charset="0"/>
              </a:rPr>
              <a:t> Medicine 182 (2024) 109233. URL: </a:t>
            </a:r>
            <a:r>
              <a:rPr lang="pt-PT" sz="800" dirty="0" err="1">
                <a:solidFill>
                  <a:srgbClr val="243E3E"/>
                </a:solidFill>
                <a:effectLst/>
                <a:latin typeface="Arial" panose="020B0604020202020204" pitchFamily="34" charset="0"/>
                <a:cs typeface="Arial" panose="020B0604020202020204" pitchFamily="34" charset="0"/>
              </a:rPr>
              <a:t>https</a:t>
            </a:r>
            <a:r>
              <a:rPr lang="pt-PT" sz="800" dirty="0">
                <a:solidFill>
                  <a:srgbClr val="243E3E"/>
                </a:solidFill>
                <a:effectLst/>
                <a:latin typeface="Arial" panose="020B0604020202020204" pitchFamily="34" charset="0"/>
                <a:cs typeface="Arial" panose="020B0604020202020204" pitchFamily="34" charset="0"/>
              </a:rPr>
              <a:t>://</a:t>
            </a:r>
            <a:r>
              <a:rPr lang="pt-PT" sz="800" dirty="0" err="1">
                <a:solidFill>
                  <a:srgbClr val="243E3E"/>
                </a:solidFill>
                <a:effectLst/>
                <a:latin typeface="Arial" panose="020B0604020202020204" pitchFamily="34" charset="0"/>
                <a:cs typeface="Arial" panose="020B0604020202020204" pitchFamily="34" charset="0"/>
              </a:rPr>
              <a:t>doi.org</a:t>
            </a:r>
            <a:r>
              <a:rPr lang="pt-PT" sz="800" dirty="0">
                <a:solidFill>
                  <a:srgbClr val="243E3E"/>
                </a:solidFill>
                <a:effectLst/>
                <a:latin typeface="Arial" panose="020B0604020202020204" pitchFamily="34" charset="0"/>
                <a:cs typeface="Arial" panose="020B0604020202020204" pitchFamily="34" charset="0"/>
              </a:rPr>
              <a:t>/10.1016/j.compbiomed.2024.109233</a:t>
            </a:r>
            <a:r>
              <a:rPr lang="pt-PT" sz="800" dirty="0">
                <a:solidFill>
                  <a:srgbClr val="000000"/>
                </a:solidFill>
                <a:effectLst/>
                <a:latin typeface="Arial" panose="020B0604020202020204" pitchFamily="34" charset="0"/>
                <a:cs typeface="Arial" panose="020B0604020202020204" pitchFamily="34" charset="0"/>
              </a:rPr>
              <a:t>. doi:</a:t>
            </a:r>
            <a:r>
              <a:rPr lang="pt-PT" sz="800" dirty="0">
                <a:solidFill>
                  <a:srgbClr val="243E3E"/>
                </a:solidFill>
                <a:effectLst/>
                <a:latin typeface="Arial" panose="020B0604020202020204" pitchFamily="34" charset="0"/>
                <a:cs typeface="Arial" panose="020B0604020202020204" pitchFamily="34" charset="0"/>
              </a:rPr>
              <a:t>10.1016/j.compbiomed.2024.109233</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buNone/>
            </a:pPr>
            <a:r>
              <a:rPr lang="pt-PT" sz="800" dirty="0">
                <a:solidFill>
                  <a:srgbClr val="000000"/>
                </a:solidFill>
                <a:effectLst/>
                <a:latin typeface="Arial" panose="020B0604020202020204" pitchFamily="34" charset="0"/>
                <a:cs typeface="Arial" panose="020B0604020202020204" pitchFamily="34" charset="0"/>
              </a:rPr>
              <a:t>[23] P. Silvano, A. Leal, F. Silva, I. Cantante, F. Oliveira, A. Jorge, </a:t>
            </a:r>
            <a:r>
              <a:rPr lang="pt-PT" sz="800" dirty="0" err="1">
                <a:solidFill>
                  <a:srgbClr val="000000"/>
                </a:solidFill>
                <a:effectLst/>
                <a:latin typeface="Arial" panose="020B0604020202020204" pitchFamily="34" charset="0"/>
                <a:cs typeface="Arial" panose="020B0604020202020204" pitchFamily="34" charset="0"/>
              </a:rPr>
              <a:t>Developing</a:t>
            </a:r>
            <a:r>
              <a:rPr lang="pt-PT" sz="800" dirty="0">
                <a:solidFill>
                  <a:srgbClr val="000000"/>
                </a:solidFill>
                <a:effectLst/>
                <a:latin typeface="Arial" panose="020B0604020202020204" pitchFamily="34" charset="0"/>
                <a:cs typeface="Arial" panose="020B0604020202020204" pitchFamily="34" charset="0"/>
              </a:rPr>
              <a:t> a </a:t>
            </a:r>
            <a:r>
              <a:rPr lang="pt-PT" sz="800" dirty="0" err="1">
                <a:solidFill>
                  <a:srgbClr val="000000"/>
                </a:solidFill>
                <a:effectLst/>
                <a:latin typeface="Arial" panose="020B0604020202020204" pitchFamily="34" charset="0"/>
                <a:cs typeface="Arial" panose="020B0604020202020204" pitchFamily="34" charset="0"/>
              </a:rPr>
              <a:t>multilayer</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semantic</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scheme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based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on</a:t>
            </a:r>
            <a:r>
              <a:rPr lang="pt-PT" sz="800" dirty="0">
                <a:solidFill>
                  <a:srgbClr val="000000"/>
                </a:solidFill>
                <a:effectLst/>
                <a:latin typeface="Arial" panose="020B0604020202020204" pitchFamily="34" charset="0"/>
                <a:cs typeface="Arial" panose="020B0604020202020204" pitchFamily="34" charset="0"/>
              </a:rPr>
              <a:t> ISSO standards for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visualization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 </a:t>
            </a:r>
            <a:r>
              <a:rPr lang="pt-PT" sz="800" dirty="0" err="1">
                <a:solidFill>
                  <a:srgbClr val="000000"/>
                </a:solidFill>
                <a:effectLst/>
                <a:latin typeface="Arial" panose="020B0604020202020204" pitchFamily="34" charset="0"/>
                <a:cs typeface="Arial" panose="020B0604020202020204" pitchFamily="34" charset="0"/>
              </a:rPr>
              <a:t>newswire</a:t>
            </a:r>
            <a:r>
              <a:rPr lang="pt-PT" sz="800" dirty="0">
                <a:solidFill>
                  <a:srgbClr val="000000"/>
                </a:solidFill>
                <a:effectLst/>
                <a:latin typeface="Arial" panose="020B0604020202020204" pitchFamily="34" charset="0"/>
                <a:cs typeface="Arial" panose="020B0604020202020204" pitchFamily="34" charset="0"/>
              </a:rPr>
              <a:t> corpus, in: H. </a:t>
            </a:r>
            <a:r>
              <a:rPr lang="pt-PT" sz="800" dirty="0" err="1">
                <a:solidFill>
                  <a:srgbClr val="000000"/>
                </a:solidFill>
                <a:effectLst/>
                <a:latin typeface="Arial" panose="020B0604020202020204" pitchFamily="34" charset="0"/>
                <a:cs typeface="Arial" panose="020B0604020202020204" pitchFamily="34" charset="0"/>
              </a:rPr>
              <a:t>Bunt</a:t>
            </a:r>
            <a:r>
              <a:rPr lang="pt-PT" sz="800" dirty="0">
                <a:solidFill>
                  <a:srgbClr val="000000"/>
                </a:solidFill>
                <a:latin typeface="Arial" panose="020B0604020202020204" pitchFamily="34" charset="0"/>
                <a:cs typeface="Arial" panose="020B0604020202020204" pitchFamily="34" charset="0"/>
              </a:rPr>
              <a:t> </a:t>
            </a:r>
            <a:r>
              <a:rPr lang="pt-PT" sz="800" dirty="0">
                <a:solidFill>
                  <a:srgbClr val="000000"/>
                </a:solidFill>
                <a:effectLst/>
                <a:latin typeface="Arial" panose="020B0604020202020204" pitchFamily="34" charset="0"/>
                <a:cs typeface="Arial" panose="020B0604020202020204" pitchFamily="34" charset="0"/>
              </a:rPr>
              <a:t>(Ed.), </a:t>
            </a:r>
            <a:r>
              <a:rPr lang="pt-PT" sz="800" dirty="0" err="1">
                <a:solidFill>
                  <a:srgbClr val="000000"/>
                </a:solidFill>
                <a:effectLst/>
                <a:latin typeface="Arial" panose="020B0604020202020204" pitchFamily="34" charset="0"/>
                <a:cs typeface="Arial" panose="020B0604020202020204" pitchFamily="34" charset="0"/>
              </a:rPr>
              <a:t>Proceedings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17th </a:t>
            </a:r>
            <a:r>
              <a:rPr lang="pt-PT" sz="800" dirty="0" err="1">
                <a:solidFill>
                  <a:srgbClr val="000000"/>
                </a:solidFill>
                <a:effectLst/>
                <a:latin typeface="Arial" panose="020B0604020202020204" pitchFamily="34" charset="0"/>
                <a:cs typeface="Arial" panose="020B0604020202020204" pitchFamily="34" charset="0"/>
              </a:rPr>
              <a:t>Joint</a:t>
            </a:r>
            <a:r>
              <a:rPr lang="pt-PT" sz="800" dirty="0">
                <a:solidFill>
                  <a:srgbClr val="000000"/>
                </a:solidFill>
                <a:effectLst/>
                <a:latin typeface="Arial" panose="020B0604020202020204" pitchFamily="34" charset="0"/>
                <a:cs typeface="Arial" panose="020B0604020202020204" pitchFamily="34" charset="0"/>
              </a:rPr>
              <a:t> ACL - ISO Workshop </a:t>
            </a:r>
            <a:r>
              <a:rPr lang="pt-PT" sz="800" dirty="0" err="1">
                <a:solidFill>
                  <a:srgbClr val="000000"/>
                </a:solidFill>
                <a:effectLst/>
                <a:latin typeface="Arial" panose="020B0604020202020204" pitchFamily="34" charset="0"/>
                <a:cs typeface="Arial" panose="020B0604020202020204" pitchFamily="34" charset="0"/>
              </a:rPr>
              <a:t>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Interoperable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Semantic</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Association</a:t>
            </a:r>
            <a:r>
              <a:rPr lang="pt-PT" sz="800" dirty="0">
                <a:solidFill>
                  <a:srgbClr val="000000"/>
                </a:solidFill>
                <a:effectLst/>
                <a:latin typeface="Arial" panose="020B0604020202020204" pitchFamily="34" charset="0"/>
                <a:cs typeface="Arial" panose="020B0604020202020204" pitchFamily="34" charset="0"/>
              </a:rPr>
              <a:t> for </a:t>
            </a:r>
            <a:r>
              <a:rPr lang="pt-PT" sz="800" dirty="0" err="1">
                <a:solidFill>
                  <a:srgbClr val="000000"/>
                </a:solidFill>
                <a:effectLst/>
                <a:latin typeface="Arial" panose="020B0604020202020204" pitchFamily="34" charset="0"/>
                <a:cs typeface="Arial" panose="020B0604020202020204" pitchFamily="34" charset="0"/>
              </a:rPr>
              <a:t>Computational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Linguistics</a:t>
            </a:r>
            <a:r>
              <a:rPr lang="pt-PT" sz="800" dirty="0">
                <a:solidFill>
                  <a:srgbClr val="000000"/>
                </a:solidFill>
                <a:effectLst/>
                <a:latin typeface="Arial" panose="020B0604020202020204" pitchFamily="34" charset="0"/>
                <a:cs typeface="Arial" panose="020B0604020202020204" pitchFamily="34" charset="0"/>
              </a:rPr>
              <a:t>, Groningen,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Netherlands</a:t>
            </a:r>
            <a:r>
              <a:rPr lang="pt-PT" sz="800" dirty="0">
                <a:solidFill>
                  <a:srgbClr val="000000"/>
                </a:solidFill>
                <a:effectLst/>
                <a:latin typeface="Arial" panose="020B0604020202020204" pitchFamily="34" charset="0"/>
                <a:cs typeface="Arial" panose="020B0604020202020204" pitchFamily="34" charset="0"/>
              </a:rPr>
              <a:t> (online), 2021, pp. 1–13. URL: </a:t>
            </a:r>
            <a:r>
              <a:rPr lang="pt-PT" sz="800" dirty="0" err="1">
                <a:solidFill>
                  <a:srgbClr val="243E3E"/>
                </a:solidFill>
                <a:effectLst/>
                <a:latin typeface="Arial" panose="020B0604020202020204" pitchFamily="34" charset="0"/>
                <a:cs typeface="Arial" panose="020B0604020202020204" pitchFamily="34" charset="0"/>
              </a:rPr>
              <a:t>https</a:t>
            </a:r>
            <a:r>
              <a:rPr lang="pt-PT" sz="800" dirty="0">
                <a:solidFill>
                  <a:srgbClr val="243E3E"/>
                </a:solidFill>
                <a:effectLst/>
                <a:latin typeface="Arial" panose="020B0604020202020204" pitchFamily="34" charset="0"/>
                <a:cs typeface="Arial" panose="020B0604020202020204" pitchFamily="34" charset="0"/>
              </a:rPr>
              <a:t>://</a:t>
            </a:r>
            <a:r>
              <a:rPr lang="pt-PT" sz="800" dirty="0" err="1">
                <a:solidFill>
                  <a:srgbClr val="243E3E"/>
                </a:solidFill>
                <a:effectLst/>
                <a:latin typeface="Arial" panose="020B0604020202020204" pitchFamily="34" charset="0"/>
                <a:cs typeface="Arial" panose="020B0604020202020204" pitchFamily="34" charset="0"/>
              </a:rPr>
              <a:t>aclanthology.org</a:t>
            </a:r>
            <a:r>
              <a:rPr lang="pt-PT" sz="800" dirty="0">
                <a:solidFill>
                  <a:srgbClr val="243E3E"/>
                </a:solidFill>
                <a:effectLst/>
                <a:latin typeface="Arial" panose="020B0604020202020204" pitchFamily="34" charset="0"/>
                <a:cs typeface="Arial" panose="020B0604020202020204" pitchFamily="34" charset="0"/>
              </a:rPr>
              <a:t>/2021.isa-1.1/</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buNone/>
            </a:pPr>
            <a:r>
              <a:rPr lang="pt-PT" sz="800" dirty="0">
                <a:solidFill>
                  <a:srgbClr val="000000"/>
                </a:solidFill>
                <a:effectLst/>
                <a:latin typeface="Arial" panose="020B0604020202020204" pitchFamily="34" charset="0"/>
                <a:cs typeface="Arial" panose="020B0604020202020204" pitchFamily="34" charset="0"/>
              </a:rPr>
              <a:t>[24] A. Leal, P. Silvano, E. Amorim, I. Cantante, F. Silva, A. Jorge, R. Campos,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place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iso-space</a:t>
            </a:r>
            <a:r>
              <a:rPr lang="pt-PT" sz="800" dirty="0">
                <a:solidFill>
                  <a:srgbClr val="000000"/>
                </a:solidFill>
                <a:latin typeface="Arial" panose="020B0604020202020204" pitchFamily="34" charset="0"/>
                <a:cs typeface="Arial" panose="020B0604020202020204" pitchFamily="34" charset="0"/>
              </a:rPr>
              <a:t> </a:t>
            </a:r>
            <a:r>
              <a:rPr lang="pt-PT" sz="800" dirty="0">
                <a:solidFill>
                  <a:srgbClr val="000000"/>
                </a:solidFill>
                <a:effectLst/>
                <a:latin typeface="Arial" panose="020B0604020202020204" pitchFamily="34" charset="0"/>
                <a:cs typeface="Arial" panose="020B0604020202020204" pitchFamily="34" charset="0"/>
              </a:rPr>
              <a:t>in text2story </a:t>
            </a:r>
            <a:r>
              <a:rPr lang="pt-PT" sz="800" dirty="0" err="1">
                <a:solidFill>
                  <a:srgbClr val="000000"/>
                </a:solidFill>
                <a:effectLst/>
                <a:latin typeface="Arial" panose="020B0604020202020204" pitchFamily="34" charset="0"/>
                <a:cs typeface="Arial" panose="020B0604020202020204" pitchFamily="34" charset="0"/>
              </a:rPr>
              <a:t>multilayer</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scheme</a:t>
            </a:r>
            <a:r>
              <a:rPr lang="pt-PT" sz="800" dirty="0">
                <a:solidFill>
                  <a:srgbClr val="000000"/>
                </a:solidFill>
                <a:effectLst/>
                <a:latin typeface="Arial" panose="020B0604020202020204" pitchFamily="34" charset="0"/>
                <a:cs typeface="Arial" panose="020B0604020202020204" pitchFamily="34" charset="0"/>
              </a:rPr>
              <a:t>, in: H. </a:t>
            </a:r>
            <a:r>
              <a:rPr lang="pt-PT" sz="800" dirty="0" err="1">
                <a:solidFill>
                  <a:srgbClr val="000000"/>
                </a:solidFill>
                <a:effectLst/>
                <a:latin typeface="Arial" panose="020B0604020202020204" pitchFamily="34" charset="0"/>
                <a:cs typeface="Arial" panose="020B0604020202020204" pitchFamily="34" charset="0"/>
              </a:rPr>
              <a:t>Bunt</a:t>
            </a:r>
            <a:r>
              <a:rPr lang="pt-PT" sz="800" dirty="0">
                <a:solidFill>
                  <a:srgbClr val="000000"/>
                </a:solidFill>
                <a:effectLst/>
                <a:latin typeface="Arial" panose="020B0604020202020204" pitchFamily="34" charset="0"/>
                <a:cs typeface="Arial" panose="020B0604020202020204" pitchFamily="34" charset="0"/>
              </a:rPr>
              <a:t> (Ed.), </a:t>
            </a:r>
            <a:r>
              <a:rPr lang="pt-PT" sz="800" dirty="0" err="1">
                <a:solidFill>
                  <a:srgbClr val="000000"/>
                </a:solidFill>
                <a:effectLst/>
                <a:latin typeface="Arial" panose="020B0604020202020204" pitchFamily="34" charset="0"/>
                <a:cs typeface="Arial" panose="020B0604020202020204" pitchFamily="34" charset="0"/>
              </a:rPr>
              <a:t>Proceedings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18th </a:t>
            </a:r>
            <a:r>
              <a:rPr lang="pt-PT" sz="800" dirty="0" err="1">
                <a:solidFill>
                  <a:srgbClr val="000000"/>
                </a:solidFill>
                <a:effectLst/>
                <a:latin typeface="Arial" panose="020B0604020202020204" pitchFamily="34" charset="0"/>
                <a:cs typeface="Arial" panose="020B0604020202020204" pitchFamily="34" charset="0"/>
              </a:rPr>
              <a:t>Joint</a:t>
            </a:r>
            <a:r>
              <a:rPr lang="pt-PT" sz="800" dirty="0">
                <a:solidFill>
                  <a:srgbClr val="000000"/>
                </a:solidFill>
                <a:effectLst/>
                <a:latin typeface="Arial" panose="020B0604020202020204" pitchFamily="34" charset="0"/>
                <a:cs typeface="Arial" panose="020B0604020202020204" pitchFamily="34" charset="0"/>
              </a:rPr>
              <a:t> ACL- ISO Workshop </a:t>
            </a:r>
            <a:r>
              <a:rPr lang="pt-PT" sz="800" dirty="0" err="1">
                <a:solidFill>
                  <a:srgbClr val="000000"/>
                </a:solidFill>
                <a:effectLst/>
                <a:latin typeface="Arial" panose="020B0604020202020204" pitchFamily="34" charset="0"/>
                <a:cs typeface="Arial" panose="020B0604020202020204" pitchFamily="34" charset="0"/>
              </a:rPr>
              <a:t>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Interoperable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Semantic</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within</a:t>
            </a:r>
            <a:r>
              <a:rPr lang="pt-PT" sz="800" dirty="0">
                <a:solidFill>
                  <a:srgbClr val="000000"/>
                </a:solidFill>
                <a:effectLst/>
                <a:latin typeface="Arial" panose="020B0604020202020204" pitchFamily="34" charset="0"/>
                <a:cs typeface="Arial" panose="020B0604020202020204" pitchFamily="34" charset="0"/>
              </a:rPr>
              <a:t> LREC2022, </a:t>
            </a:r>
            <a:r>
              <a:rPr lang="pt-PT" sz="800" dirty="0" err="1">
                <a:solidFill>
                  <a:srgbClr val="000000"/>
                </a:solidFill>
                <a:effectLst/>
                <a:latin typeface="Arial" panose="020B0604020202020204" pitchFamily="34" charset="0"/>
                <a:cs typeface="Arial" panose="020B0604020202020204" pitchFamily="34" charset="0"/>
              </a:rPr>
              <a:t>European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Language</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Resources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Association</a:t>
            </a:r>
            <a:r>
              <a:rPr lang="pt-PT" sz="800" dirty="0">
                <a:solidFill>
                  <a:srgbClr val="000000"/>
                </a:solidFill>
                <a:effectLst/>
                <a:latin typeface="Arial" panose="020B0604020202020204" pitchFamily="34" charset="0"/>
                <a:cs typeface="Arial" panose="020B0604020202020204" pitchFamily="34" charset="0"/>
              </a:rPr>
              <a:t>, 2022, pp. 61–70. URL: </a:t>
            </a:r>
            <a:r>
              <a:rPr lang="pt-PT" sz="800" dirty="0" err="1">
                <a:solidFill>
                  <a:srgbClr val="243E3E"/>
                </a:solidFill>
                <a:effectLst/>
                <a:latin typeface="Arial" panose="020B0604020202020204" pitchFamily="34" charset="0"/>
                <a:cs typeface="Arial" panose="020B0604020202020204" pitchFamily="34" charset="0"/>
              </a:rPr>
              <a:t>https</a:t>
            </a:r>
            <a:r>
              <a:rPr lang="pt-PT" sz="800" dirty="0">
                <a:solidFill>
                  <a:srgbClr val="243E3E"/>
                </a:solidFill>
                <a:effectLst/>
                <a:latin typeface="Arial" panose="020B0604020202020204" pitchFamily="34" charset="0"/>
                <a:cs typeface="Arial" panose="020B0604020202020204" pitchFamily="34" charset="0"/>
              </a:rPr>
              <a:t>://</a:t>
            </a:r>
            <a:r>
              <a:rPr lang="pt-PT" sz="800" dirty="0" err="1">
                <a:solidFill>
                  <a:srgbClr val="243E3E"/>
                </a:solidFill>
                <a:effectLst/>
                <a:latin typeface="Arial" panose="020B0604020202020204" pitchFamily="34" charset="0"/>
                <a:cs typeface="Arial" panose="020B0604020202020204" pitchFamily="34" charset="0"/>
              </a:rPr>
              <a:t>aclanthology.org</a:t>
            </a:r>
            <a:r>
              <a:rPr lang="pt-PT" sz="800" dirty="0">
                <a:solidFill>
                  <a:srgbClr val="243E3E"/>
                </a:solidFill>
                <a:effectLst/>
                <a:latin typeface="Arial" panose="020B0604020202020204" pitchFamily="34" charset="0"/>
                <a:cs typeface="Arial" panose="020B0604020202020204" pitchFamily="34" charset="0"/>
              </a:rPr>
              <a:t>/2022.isa-1.8</a:t>
            </a:r>
            <a:r>
              <a:rPr lang="pt-PT" sz="800" dirty="0">
                <a:solidFill>
                  <a:srgbClr val="000000"/>
                </a:solidFill>
                <a:effectLst/>
                <a:latin typeface="Arial" panose="020B0604020202020204" pitchFamily="34" charset="0"/>
                <a:cs typeface="Arial" panose="020B0604020202020204" pitchFamily="34" charset="0"/>
              </a:rPr>
              <a:t>.</a:t>
            </a:r>
          </a:p>
          <a:p>
            <a:pPr>
              <a:buNone/>
            </a:pPr>
            <a:r>
              <a:rPr lang="pt-PT" sz="800" dirty="0">
                <a:solidFill>
                  <a:srgbClr val="000000"/>
                </a:solidFill>
                <a:effectLst/>
                <a:latin typeface="Arial" panose="020B0604020202020204" pitchFamily="34" charset="0"/>
                <a:cs typeface="Arial" panose="020B0604020202020204" pitchFamily="34" charset="0"/>
              </a:rPr>
              <a:t>[25] P. Silvano, E. Amorim, A. Leal, I. Cantante, F. d. Silva, A. Jorge, R. Campos, S. S. Nunes,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visualisation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reporting</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events</a:t>
            </a:r>
            <a:r>
              <a:rPr lang="pt-PT" sz="800" dirty="0">
                <a:solidFill>
                  <a:srgbClr val="000000"/>
                </a:solidFill>
                <a:latin typeface="Arial" panose="020B0604020202020204" pitchFamily="34" charset="0"/>
                <a:cs typeface="Arial" panose="020B0604020202020204" pitchFamily="34" charset="0"/>
              </a:rPr>
              <a:t> </a:t>
            </a:r>
            <a:r>
              <a:rPr lang="pt-PT" sz="800" dirty="0">
                <a:solidFill>
                  <a:srgbClr val="000000"/>
                </a:solidFill>
                <a:effectLst/>
                <a:latin typeface="Arial" panose="020B0604020202020204" pitchFamily="34" charset="0"/>
                <a:cs typeface="Arial" panose="020B0604020202020204" pitchFamily="34" charset="0"/>
              </a:rPr>
              <a:t>in textual </a:t>
            </a:r>
            <a:r>
              <a:rPr lang="pt-PT" sz="800" dirty="0" err="1">
                <a:solidFill>
                  <a:srgbClr val="000000"/>
                </a:solidFill>
                <a:effectLst/>
                <a:latin typeface="Arial" panose="020B0604020202020204" pitchFamily="34" charset="0"/>
                <a:cs typeface="Arial" panose="020B0604020202020204" pitchFamily="34" charset="0"/>
              </a:rPr>
              <a:t>narratives</a:t>
            </a:r>
            <a:r>
              <a:rPr lang="pt-PT" sz="800" dirty="0">
                <a:solidFill>
                  <a:srgbClr val="000000"/>
                </a:solidFill>
                <a:effectLst/>
                <a:latin typeface="Arial" panose="020B0604020202020204" pitchFamily="34" charset="0"/>
                <a:cs typeface="Arial" panose="020B0604020202020204" pitchFamily="34" charset="0"/>
              </a:rPr>
              <a:t>, in: </a:t>
            </a:r>
            <a:r>
              <a:rPr lang="pt-PT" sz="800" dirty="0" err="1">
                <a:solidFill>
                  <a:srgbClr val="000000"/>
                </a:solidFill>
                <a:effectLst/>
                <a:latin typeface="Arial" panose="020B0604020202020204" pitchFamily="34" charset="0"/>
                <a:cs typeface="Arial" panose="020B0604020202020204" pitchFamily="34" charset="0"/>
              </a:rPr>
              <a:t>Proceedings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Text2Story 2023: </a:t>
            </a:r>
            <a:r>
              <a:rPr lang="pt-PT" sz="800" dirty="0" err="1">
                <a:solidFill>
                  <a:srgbClr val="000000"/>
                </a:solidFill>
                <a:effectLst/>
                <a:latin typeface="Arial" panose="020B0604020202020204" pitchFamily="34" charset="0"/>
                <a:cs typeface="Arial" panose="020B0604020202020204" pitchFamily="34" charset="0"/>
              </a:rPr>
              <a:t>Sixth</a:t>
            </a:r>
            <a:r>
              <a:rPr lang="pt-PT" sz="800" dirty="0">
                <a:solidFill>
                  <a:srgbClr val="000000"/>
                </a:solidFill>
                <a:effectLst/>
                <a:latin typeface="Arial" panose="020B0604020202020204" pitchFamily="34" charset="0"/>
                <a:cs typeface="Arial" panose="020B0604020202020204" pitchFamily="34" charset="0"/>
              </a:rPr>
              <a:t> Workshop </a:t>
            </a:r>
            <a:r>
              <a:rPr lang="pt-PT" sz="800" dirty="0" err="1">
                <a:solidFill>
                  <a:srgbClr val="000000"/>
                </a:solidFill>
                <a:effectLst/>
                <a:latin typeface="Arial" panose="020B0604020202020204" pitchFamily="34" charset="0"/>
                <a:cs typeface="Arial" panose="020B0604020202020204" pitchFamily="34" charset="0"/>
              </a:rPr>
              <a:t>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Narrative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Extraction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From</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Texts</a:t>
            </a:r>
            <a:r>
              <a:rPr lang="pt-PT" sz="800" dirty="0">
                <a:solidFill>
                  <a:srgbClr val="000000"/>
                </a:solidFill>
                <a:effectLst/>
                <a:latin typeface="Arial" panose="020B0604020202020204" pitchFamily="34" charset="0"/>
                <a:cs typeface="Arial" panose="020B0604020202020204" pitchFamily="34" charset="0"/>
              </a:rPr>
              <a:t>, CEUR Workshop </a:t>
            </a:r>
            <a:r>
              <a:rPr lang="pt-PT" sz="800" dirty="0" err="1">
                <a:solidFill>
                  <a:srgbClr val="000000"/>
                </a:solidFill>
                <a:effectLst/>
                <a:latin typeface="Arial" panose="020B0604020202020204" pitchFamily="34" charset="0"/>
                <a:cs typeface="Arial" panose="020B0604020202020204" pitchFamily="34" charset="0"/>
              </a:rPr>
              <a:t>Proceedings</a:t>
            </a:r>
            <a:r>
              <a:rPr lang="pt-PT" sz="800" dirty="0">
                <a:solidFill>
                  <a:srgbClr val="000000"/>
                </a:solidFill>
                <a:effectLst/>
                <a:latin typeface="Arial" panose="020B0604020202020204" pitchFamily="34" charset="0"/>
                <a:cs typeface="Arial" panose="020B0604020202020204" pitchFamily="34" charset="0"/>
              </a:rPr>
              <a:t>, Dublin, </a:t>
            </a:r>
            <a:r>
              <a:rPr lang="pt-PT" sz="800" dirty="0" err="1">
                <a:solidFill>
                  <a:srgbClr val="000000"/>
                </a:solidFill>
                <a:effectLst/>
                <a:latin typeface="Arial" panose="020B0604020202020204" pitchFamily="34" charset="0"/>
                <a:cs typeface="Arial" panose="020B0604020202020204" pitchFamily="34" charset="0"/>
              </a:rPr>
              <a:t>Ireland</a:t>
            </a:r>
            <a:r>
              <a:rPr lang="pt-PT" sz="800" dirty="0">
                <a:solidFill>
                  <a:srgbClr val="000000"/>
                </a:solidFill>
                <a:effectLst/>
                <a:latin typeface="Arial" panose="020B0604020202020204" pitchFamily="34" charset="0"/>
                <a:cs typeface="Arial" panose="020B0604020202020204" pitchFamily="34" charset="0"/>
              </a:rPr>
              <a:t>, 2023, pp. 47–59.</a:t>
            </a:r>
          </a:p>
          <a:p>
            <a:pPr>
              <a:buNone/>
            </a:pPr>
            <a:r>
              <a:rPr lang="pt-PT" sz="800" dirty="0">
                <a:solidFill>
                  <a:srgbClr val="000000"/>
                </a:solidFill>
                <a:effectLst/>
                <a:latin typeface="Arial" panose="020B0604020202020204" pitchFamily="34" charset="0"/>
                <a:cs typeface="Arial" panose="020B0604020202020204" pitchFamily="34" charset="0"/>
              </a:rPr>
              <a:t>[26] P. Silvano, E. Amorim, A. Leal, I. Cantante, A. Jorge, R. Campos, N. </a:t>
            </a:r>
            <a:r>
              <a:rPr lang="pt-PT" sz="800" dirty="0" err="1">
                <a:solidFill>
                  <a:srgbClr val="000000"/>
                </a:solidFill>
                <a:effectLst/>
                <a:latin typeface="Arial" panose="020B0604020202020204" pitchFamily="34" charset="0"/>
                <a:cs typeface="Arial" panose="020B0604020202020204" pitchFamily="34" charset="0"/>
              </a:rPr>
              <a:t>Yu</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Untangling</a:t>
            </a:r>
            <a:r>
              <a:rPr lang="pt-PT" sz="800" dirty="0">
                <a:solidFill>
                  <a:srgbClr val="000000"/>
                </a:solidFill>
                <a:effectLst/>
                <a:latin typeface="Arial" panose="020B0604020202020204" pitchFamily="34" charset="0"/>
                <a:cs typeface="Arial" panose="020B0604020202020204" pitchFamily="34" charset="0"/>
              </a:rPr>
              <a:t> a web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latin typeface="Arial" panose="020B0604020202020204" pitchFamily="34" charset="0"/>
                <a:cs typeface="Arial" panose="020B0604020202020204" pitchFamily="34" charset="0"/>
              </a:rPr>
              <a:t> </a:t>
            </a:r>
            <a:r>
              <a:rPr lang="pt-PT" sz="800" dirty="0">
                <a:solidFill>
                  <a:srgbClr val="000000"/>
                </a:solidFill>
                <a:effectLst/>
                <a:latin typeface="Arial" panose="020B0604020202020204" pitchFamily="34" charset="0"/>
                <a:cs typeface="Arial" panose="020B0604020202020204" pitchFamily="34" charset="0"/>
              </a:rPr>
              <a:t>temporal </a:t>
            </a:r>
            <a:r>
              <a:rPr lang="pt-PT" sz="800" dirty="0" err="1">
                <a:solidFill>
                  <a:srgbClr val="000000"/>
                </a:solidFill>
                <a:effectLst/>
                <a:latin typeface="Arial" panose="020B0604020202020204" pitchFamily="34" charset="0"/>
                <a:cs typeface="Arial" panose="020B0604020202020204" pitchFamily="34" charset="0"/>
              </a:rPr>
              <a:t>relations</a:t>
            </a:r>
            <a:r>
              <a:rPr lang="pt-PT" sz="800" dirty="0">
                <a:solidFill>
                  <a:srgbClr val="000000"/>
                </a:solidFill>
                <a:effectLst/>
                <a:latin typeface="Arial" panose="020B0604020202020204" pitchFamily="34" charset="0"/>
                <a:cs typeface="Arial" panose="020B0604020202020204" pitchFamily="34" charset="0"/>
              </a:rPr>
              <a:t> in </a:t>
            </a:r>
            <a:r>
              <a:rPr lang="pt-PT" sz="800" dirty="0" err="1">
                <a:solidFill>
                  <a:srgbClr val="000000"/>
                </a:solidFill>
                <a:effectLst/>
                <a:latin typeface="Arial" panose="020B0604020202020204" pitchFamily="34" charset="0"/>
                <a:cs typeface="Arial" panose="020B0604020202020204" pitchFamily="34" charset="0"/>
              </a:rPr>
              <a:t>news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articles</a:t>
            </a:r>
            <a:r>
              <a:rPr lang="pt-PT" sz="800" dirty="0">
                <a:solidFill>
                  <a:srgbClr val="000000"/>
                </a:solidFill>
                <a:effectLst/>
                <a:latin typeface="Arial" panose="020B0604020202020204" pitchFamily="34" charset="0"/>
                <a:cs typeface="Arial" panose="020B0604020202020204" pitchFamily="34" charset="0"/>
              </a:rPr>
              <a:t>, in: </a:t>
            </a:r>
            <a:r>
              <a:rPr lang="pt-PT" sz="800" dirty="0" err="1">
                <a:solidFill>
                  <a:srgbClr val="000000"/>
                </a:solidFill>
                <a:effectLst/>
                <a:latin typeface="Arial" panose="020B0604020202020204" pitchFamily="34" charset="0"/>
                <a:cs typeface="Arial" panose="020B0604020202020204" pitchFamily="34" charset="0"/>
              </a:rPr>
              <a:t>Proceedings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Text2Story - </a:t>
            </a:r>
            <a:r>
              <a:rPr lang="pt-PT" sz="800" dirty="0" err="1">
                <a:solidFill>
                  <a:srgbClr val="000000"/>
                </a:solidFill>
                <a:effectLst/>
                <a:latin typeface="Arial" panose="020B0604020202020204" pitchFamily="34" charset="0"/>
                <a:cs typeface="Arial" panose="020B0604020202020204" pitchFamily="34" charset="0"/>
              </a:rPr>
              <a:t>Seventh</a:t>
            </a:r>
            <a:r>
              <a:rPr lang="pt-PT" sz="800" dirty="0">
                <a:solidFill>
                  <a:srgbClr val="000000"/>
                </a:solidFill>
                <a:effectLst/>
                <a:latin typeface="Arial" panose="020B0604020202020204" pitchFamily="34" charset="0"/>
                <a:cs typeface="Arial" panose="020B0604020202020204" pitchFamily="34" charset="0"/>
              </a:rPr>
              <a:t> Workshop </a:t>
            </a:r>
            <a:r>
              <a:rPr lang="pt-PT" sz="800" dirty="0" err="1">
                <a:solidFill>
                  <a:srgbClr val="000000"/>
                </a:solidFill>
                <a:effectLst/>
                <a:latin typeface="Arial" panose="020B0604020202020204" pitchFamily="34" charset="0"/>
                <a:cs typeface="Arial" panose="020B0604020202020204" pitchFamily="34" charset="0"/>
              </a:rPr>
              <a:t>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Narrative</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Extraction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From</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Texts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Held</a:t>
            </a:r>
            <a:r>
              <a:rPr lang="pt-PT" sz="800" dirty="0">
                <a:solidFill>
                  <a:srgbClr val="000000"/>
                </a:solidFill>
                <a:effectLst/>
                <a:latin typeface="Arial" panose="020B0604020202020204" pitchFamily="34" charset="0"/>
                <a:cs typeface="Arial" panose="020B0604020202020204" pitchFamily="34" charset="0"/>
              </a:rPr>
              <a:t> in </a:t>
            </a:r>
            <a:r>
              <a:rPr lang="pt-PT" sz="800" dirty="0" err="1">
                <a:solidFill>
                  <a:srgbClr val="000000"/>
                </a:solidFill>
                <a:effectLst/>
                <a:latin typeface="Arial" panose="020B0604020202020204" pitchFamily="34" charset="0"/>
                <a:cs typeface="Arial" panose="020B0604020202020204" pitchFamily="34" charset="0"/>
              </a:rPr>
              <a:t>Conjunction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with</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46th </a:t>
            </a:r>
            <a:r>
              <a:rPr lang="pt-PT" sz="800" dirty="0" err="1">
                <a:solidFill>
                  <a:srgbClr val="000000"/>
                </a:solidFill>
                <a:effectLst/>
                <a:latin typeface="Arial" panose="020B0604020202020204" pitchFamily="34" charset="0"/>
                <a:cs typeface="Arial" panose="020B0604020202020204" pitchFamily="34" charset="0"/>
              </a:rPr>
              <a:t>European</a:t>
            </a:r>
            <a:r>
              <a:rPr lang="pt-PT" sz="800" dirty="0">
                <a:solidFill>
                  <a:srgbClr val="000000"/>
                </a:solidFill>
                <a:effectLst/>
                <a:latin typeface="Arial" panose="020B0604020202020204" pitchFamily="34" charset="0"/>
                <a:cs typeface="Arial" panose="020B0604020202020204" pitchFamily="34" charset="0"/>
              </a:rPr>
              <a:t> Conference </a:t>
            </a:r>
            <a:r>
              <a:rPr lang="pt-PT" sz="800" dirty="0" err="1">
                <a:solidFill>
                  <a:srgbClr val="000000"/>
                </a:solidFill>
                <a:effectLst/>
                <a:latin typeface="Arial" panose="020B0604020202020204" pitchFamily="34" charset="0"/>
                <a:cs typeface="Arial" panose="020B0604020202020204" pitchFamily="34" charset="0"/>
              </a:rPr>
              <a:t>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Information</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Retrieval</a:t>
            </a:r>
            <a:r>
              <a:rPr lang="pt-PT" sz="800" dirty="0">
                <a:solidFill>
                  <a:srgbClr val="000000"/>
                </a:solidFill>
                <a:effectLst/>
                <a:latin typeface="Arial" panose="020B0604020202020204" pitchFamily="34" charset="0"/>
                <a:cs typeface="Arial" panose="020B0604020202020204" pitchFamily="34" charset="0"/>
              </a:rPr>
              <a:t> (ECIR 2024), 2024, pp. 77–92. URL: </a:t>
            </a:r>
            <a:r>
              <a:rPr lang="pt-PT" sz="800" dirty="0" err="1">
                <a:solidFill>
                  <a:srgbClr val="243E3E"/>
                </a:solidFill>
                <a:effectLst/>
                <a:latin typeface="Arial" panose="020B0604020202020204" pitchFamily="34" charset="0"/>
                <a:cs typeface="Arial" panose="020B0604020202020204" pitchFamily="34" charset="0"/>
              </a:rPr>
              <a:t>https</a:t>
            </a:r>
            <a:r>
              <a:rPr lang="pt-PT" sz="800" dirty="0">
                <a:solidFill>
                  <a:srgbClr val="243E3E"/>
                </a:solidFill>
                <a:effectLst/>
                <a:latin typeface="Arial" panose="020B0604020202020204" pitchFamily="34" charset="0"/>
                <a:cs typeface="Arial" panose="020B0604020202020204" pitchFamily="34" charset="0"/>
              </a:rPr>
              <a:t>://</a:t>
            </a:r>
            <a:r>
              <a:rPr lang="pt-PT" sz="800" dirty="0" err="1">
                <a:solidFill>
                  <a:srgbClr val="243E3E"/>
                </a:solidFill>
                <a:effectLst/>
                <a:latin typeface="Arial" panose="020B0604020202020204" pitchFamily="34" charset="0"/>
                <a:cs typeface="Arial" panose="020B0604020202020204" pitchFamily="34" charset="0"/>
              </a:rPr>
              <a:t>repositorio-aberto.up.pt</a:t>
            </a:r>
            <a:r>
              <a:rPr lang="pt-PT" sz="800" dirty="0">
                <a:solidFill>
                  <a:srgbClr val="243E3E"/>
                </a:solidFill>
                <a:effectLst/>
                <a:latin typeface="Arial" panose="020B0604020202020204" pitchFamily="34" charset="0"/>
                <a:cs typeface="Arial" panose="020B0604020202020204" pitchFamily="34" charset="0"/>
              </a:rPr>
              <a:t>/</a:t>
            </a:r>
            <a:r>
              <a:rPr lang="pt-PT" sz="800" dirty="0" err="1">
                <a:solidFill>
                  <a:srgbClr val="243E3E"/>
                </a:solidFill>
                <a:effectLst/>
                <a:latin typeface="Arial" panose="020B0604020202020204" pitchFamily="34" charset="0"/>
                <a:cs typeface="Arial" panose="020B0604020202020204" pitchFamily="34" charset="0"/>
              </a:rPr>
              <a:t>handle</a:t>
            </a:r>
            <a:r>
              <a:rPr lang="pt-PT" sz="800" dirty="0">
                <a:solidFill>
                  <a:srgbClr val="243E3E"/>
                </a:solidFill>
                <a:effectLst/>
                <a:latin typeface="Arial" panose="020B0604020202020204" pitchFamily="34" charset="0"/>
                <a:cs typeface="Arial" panose="020B0604020202020204" pitchFamily="34" charset="0"/>
              </a:rPr>
              <a:t>/10216/158767</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buNone/>
            </a:pPr>
            <a:r>
              <a:rPr lang="pt-PT" sz="800" dirty="0">
                <a:solidFill>
                  <a:srgbClr val="000000"/>
                </a:solidFill>
                <a:effectLst/>
                <a:latin typeface="Arial" panose="020B0604020202020204" pitchFamily="34" charset="0"/>
                <a:cs typeface="Arial" panose="020B0604020202020204" pitchFamily="34" charset="0"/>
              </a:rPr>
              <a:t>[27] M. A. Leite, </a:t>
            </a:r>
            <a:r>
              <a:rPr lang="pt-PT" sz="800" dirty="0" err="1">
                <a:solidFill>
                  <a:srgbClr val="000000"/>
                </a:solidFill>
                <a:effectLst/>
                <a:latin typeface="Arial" panose="020B0604020202020204" pitchFamily="34" charset="0"/>
                <a:cs typeface="Arial" panose="020B0604020202020204" pitchFamily="34" charset="0"/>
              </a:rPr>
              <a:t>Ontology-Based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Extraction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Structuring</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Narrative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Elements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from</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Clinical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Texts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Mater´s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thesis</a:t>
            </a:r>
            <a:r>
              <a:rPr lang="pt-PT" sz="800" dirty="0">
                <a:solidFill>
                  <a:srgbClr val="000000"/>
                </a:solidFill>
                <a:effectLst/>
                <a:latin typeface="Arial" panose="020B0604020202020204" pitchFamily="34" charset="0"/>
                <a:cs typeface="Arial" panose="020B0604020202020204" pitchFamily="34" charset="0"/>
              </a:rPr>
              <a:t>, Universidade do Porto, 2024.</a:t>
            </a:r>
          </a:p>
          <a:p>
            <a:pPr>
              <a:buNone/>
            </a:pPr>
            <a:r>
              <a:rPr lang="pt-PT" sz="800" dirty="0">
                <a:solidFill>
                  <a:srgbClr val="000000"/>
                </a:solidFill>
                <a:effectLst/>
                <a:latin typeface="Arial" panose="020B0604020202020204" pitchFamily="34" charset="0"/>
                <a:cs typeface="Arial" panose="020B0604020202020204" pitchFamily="34" charset="0"/>
              </a:rPr>
              <a:t>[28] S. </a:t>
            </a:r>
            <a:r>
              <a:rPr lang="pt-PT" sz="800" dirty="0" err="1">
                <a:solidFill>
                  <a:srgbClr val="000000"/>
                </a:solidFill>
                <a:effectLst/>
                <a:latin typeface="Arial" panose="020B0604020202020204" pitchFamily="34" charset="0"/>
                <a:cs typeface="Arial" panose="020B0604020202020204" pitchFamily="34" charset="0"/>
              </a:rPr>
              <a:t>Sheikholeslami</a:t>
            </a:r>
            <a:r>
              <a:rPr lang="pt-PT" sz="800" dirty="0">
                <a:solidFill>
                  <a:srgbClr val="000000"/>
                </a:solidFill>
                <a:effectLst/>
                <a:latin typeface="Arial" panose="020B0604020202020204" pitchFamily="34" charset="0"/>
                <a:cs typeface="Arial" panose="020B0604020202020204" pitchFamily="34" charset="0"/>
              </a:rPr>
              <a:t>, M. </a:t>
            </a:r>
            <a:r>
              <a:rPr lang="pt-PT" sz="800" dirty="0" err="1">
                <a:solidFill>
                  <a:srgbClr val="000000"/>
                </a:solidFill>
                <a:effectLst/>
                <a:latin typeface="Arial" panose="020B0604020202020204" pitchFamily="34" charset="0"/>
                <a:cs typeface="Arial" panose="020B0604020202020204" pitchFamily="34" charset="0"/>
              </a:rPr>
              <a:t>Meister</a:t>
            </a:r>
            <a:r>
              <a:rPr lang="pt-PT" sz="800" dirty="0">
                <a:solidFill>
                  <a:srgbClr val="000000"/>
                </a:solidFill>
                <a:effectLst/>
                <a:latin typeface="Arial" panose="020B0604020202020204" pitchFamily="34" charset="0"/>
                <a:cs typeface="Arial" panose="020B0604020202020204" pitchFamily="34" charset="0"/>
              </a:rPr>
              <a:t>, T. Wang, A. H. </a:t>
            </a:r>
            <a:r>
              <a:rPr lang="pt-PT" sz="800" dirty="0" err="1">
                <a:solidFill>
                  <a:srgbClr val="000000"/>
                </a:solidFill>
                <a:effectLst/>
                <a:latin typeface="Arial" panose="020B0604020202020204" pitchFamily="34" charset="0"/>
                <a:cs typeface="Arial" panose="020B0604020202020204" pitchFamily="34" charset="0"/>
              </a:rPr>
              <a:t>Payberah</a:t>
            </a:r>
            <a:r>
              <a:rPr lang="pt-PT" sz="800" dirty="0">
                <a:solidFill>
                  <a:srgbClr val="000000"/>
                </a:solidFill>
                <a:effectLst/>
                <a:latin typeface="Arial" panose="020B0604020202020204" pitchFamily="34" charset="0"/>
                <a:cs typeface="Arial" panose="020B0604020202020204" pitchFamily="34" charset="0"/>
              </a:rPr>
              <a:t>, V. </a:t>
            </a:r>
            <a:r>
              <a:rPr lang="pt-PT" sz="800" dirty="0" err="1">
                <a:solidFill>
                  <a:srgbClr val="000000"/>
                </a:solidFill>
                <a:effectLst/>
                <a:latin typeface="Arial" panose="020B0604020202020204" pitchFamily="34" charset="0"/>
                <a:cs typeface="Arial" panose="020B0604020202020204" pitchFamily="34" charset="0"/>
              </a:rPr>
              <a:t>Vlassov</a:t>
            </a:r>
            <a:r>
              <a:rPr lang="pt-PT" sz="800" dirty="0">
                <a:solidFill>
                  <a:srgbClr val="000000"/>
                </a:solidFill>
                <a:effectLst/>
                <a:latin typeface="Arial" panose="020B0604020202020204" pitchFamily="34" charset="0"/>
                <a:cs typeface="Arial" panose="020B0604020202020204" pitchFamily="34" charset="0"/>
              </a:rPr>
              <a:t>, J. </a:t>
            </a:r>
            <a:r>
              <a:rPr lang="pt-PT" sz="800" dirty="0" err="1">
                <a:solidFill>
                  <a:srgbClr val="000000"/>
                </a:solidFill>
                <a:effectLst/>
                <a:latin typeface="Arial" panose="020B0604020202020204" pitchFamily="34" charset="0"/>
                <a:cs typeface="Arial" panose="020B0604020202020204" pitchFamily="34" charset="0"/>
              </a:rPr>
              <a:t>Dowling</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Autoablation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Automated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parallel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ablation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studies</a:t>
            </a:r>
            <a:r>
              <a:rPr lang="pt-PT" sz="800" dirty="0">
                <a:solidFill>
                  <a:srgbClr val="000000"/>
                </a:solidFill>
                <a:effectLst/>
                <a:latin typeface="Arial" panose="020B0604020202020204" pitchFamily="34" charset="0"/>
                <a:cs typeface="Arial" panose="020B0604020202020204" pitchFamily="34" charset="0"/>
              </a:rPr>
              <a:t> for </a:t>
            </a:r>
            <a:r>
              <a:rPr lang="pt-PT" sz="800" dirty="0" err="1">
                <a:solidFill>
                  <a:srgbClr val="000000"/>
                </a:solidFill>
                <a:effectLst/>
                <a:latin typeface="Arial" panose="020B0604020202020204" pitchFamily="34" charset="0"/>
                <a:cs typeface="Arial" panose="020B0604020202020204" pitchFamily="34" charset="0"/>
              </a:rPr>
              <a:t>deep</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learning</a:t>
            </a:r>
            <a:r>
              <a:rPr lang="pt-PT" sz="800" dirty="0">
                <a:solidFill>
                  <a:srgbClr val="000000"/>
                </a:solidFill>
                <a:effectLst/>
                <a:latin typeface="Arial" panose="020B0604020202020204" pitchFamily="34" charset="0"/>
                <a:cs typeface="Arial" panose="020B0604020202020204" pitchFamily="34" charset="0"/>
              </a:rPr>
              <a:t>, in: </a:t>
            </a:r>
            <a:r>
              <a:rPr lang="pt-PT" sz="800" dirty="0" err="1">
                <a:solidFill>
                  <a:srgbClr val="000000"/>
                </a:solidFill>
                <a:effectLst/>
                <a:latin typeface="Arial" panose="020B0604020202020204" pitchFamily="34" charset="0"/>
                <a:cs typeface="Arial" panose="020B0604020202020204" pitchFamily="34" charset="0"/>
              </a:rPr>
              <a:t>Proceedings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1st Workshop </a:t>
            </a:r>
            <a:r>
              <a:rPr lang="pt-PT" sz="800" dirty="0" err="1">
                <a:solidFill>
                  <a:srgbClr val="000000"/>
                </a:solidFill>
                <a:effectLst/>
                <a:latin typeface="Arial" panose="020B0604020202020204" pitchFamily="34" charset="0"/>
                <a:cs typeface="Arial" panose="020B0604020202020204" pitchFamily="34" charset="0"/>
              </a:rPr>
              <a:t>on</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Machine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Learning</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Systems</a:t>
            </a:r>
            <a:r>
              <a:rPr lang="pt-PT" sz="800" dirty="0">
                <a:solidFill>
                  <a:srgbClr val="000000"/>
                </a:solidFill>
                <a:effectLst/>
                <a:latin typeface="Arial" panose="020B0604020202020204" pitchFamily="34" charset="0"/>
                <a:cs typeface="Arial" panose="020B0604020202020204" pitchFamily="34" charset="0"/>
              </a:rPr>
              <a:t>, 2021, pp. 55–61. URL: </a:t>
            </a:r>
            <a:r>
              <a:rPr lang="pt-PT" sz="800" dirty="0">
                <a:solidFill>
                  <a:srgbClr val="243E3E"/>
                </a:solidFill>
                <a:effectLst/>
                <a:latin typeface="Arial" panose="020B0604020202020204" pitchFamily="34" charset="0"/>
                <a:cs typeface="Arial" panose="020B0604020202020204" pitchFamily="34" charset="0"/>
                <a:hlinkClick r:id="rId4"/>
              </a:rPr>
              <a:t>https://doi.org/10.1145/3437984.3458834</a:t>
            </a:r>
            <a:r>
              <a:rPr lang="pt-PT" sz="800" dirty="0">
                <a:solidFill>
                  <a:srgbClr val="000000"/>
                </a:solidFill>
                <a:effectLst/>
                <a:latin typeface="Arial" panose="020B0604020202020204" pitchFamily="34" charset="0"/>
                <a:cs typeface="Arial" panose="020B0604020202020204" pitchFamily="34" charset="0"/>
              </a:rPr>
              <a:t>. doi:</a:t>
            </a:r>
            <a:r>
              <a:rPr lang="pt-PT" sz="800" dirty="0">
                <a:solidFill>
                  <a:srgbClr val="243E3E"/>
                </a:solidFill>
                <a:effectLst/>
                <a:latin typeface="Arial" panose="020B0604020202020204" pitchFamily="34" charset="0"/>
                <a:cs typeface="Arial" panose="020B0604020202020204" pitchFamily="34" charset="0"/>
              </a:rPr>
              <a:t>10.1145/3437984.3458834</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a:p>
            <a:pPr>
              <a:buNone/>
            </a:pPr>
            <a:r>
              <a:rPr lang="pt-PT" sz="800" dirty="0">
                <a:solidFill>
                  <a:srgbClr val="000000"/>
                </a:solidFill>
                <a:effectLst/>
                <a:latin typeface="Arial" panose="020B0604020202020204" pitchFamily="34" charset="0"/>
                <a:cs typeface="Arial" panose="020B0604020202020204" pitchFamily="34" charset="0"/>
              </a:rPr>
              <a:t>[29] R. </a:t>
            </a:r>
            <a:r>
              <a:rPr lang="pt-PT" sz="800" dirty="0" err="1">
                <a:solidFill>
                  <a:srgbClr val="000000"/>
                </a:solidFill>
                <a:effectLst/>
                <a:latin typeface="Arial" panose="020B0604020202020204" pitchFamily="34" charset="0"/>
                <a:cs typeface="Arial" panose="020B0604020202020204" pitchFamily="34" charset="0"/>
              </a:rPr>
              <a:t>Likert</a:t>
            </a:r>
            <a:r>
              <a:rPr lang="pt-PT" sz="800" dirty="0">
                <a:solidFill>
                  <a:srgbClr val="000000"/>
                </a:solidFill>
                <a:effectLst/>
                <a:latin typeface="Arial" panose="020B0604020202020204" pitchFamily="34" charset="0"/>
                <a:cs typeface="Arial" panose="020B0604020202020204" pitchFamily="34" charset="0"/>
              </a:rPr>
              <a:t>, A </a:t>
            </a:r>
            <a:r>
              <a:rPr lang="pt-PT" sz="800" dirty="0" err="1">
                <a:solidFill>
                  <a:srgbClr val="000000"/>
                </a:solidFill>
                <a:effectLst/>
                <a:latin typeface="Arial" panose="020B0604020202020204" pitchFamily="34" charset="0"/>
                <a:cs typeface="Arial" panose="020B0604020202020204" pitchFamily="34" charset="0"/>
              </a:rPr>
              <a:t>technique</a:t>
            </a:r>
            <a:r>
              <a:rPr lang="pt-PT" sz="800" dirty="0">
                <a:solidFill>
                  <a:srgbClr val="000000"/>
                </a:solidFill>
                <a:effectLst/>
                <a:latin typeface="Arial" panose="020B0604020202020204" pitchFamily="34" charset="0"/>
                <a:cs typeface="Arial" panose="020B0604020202020204" pitchFamily="34" charset="0"/>
              </a:rPr>
              <a:t> for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measurement</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attitudes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Archives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Psychology</a:t>
            </a:r>
            <a:r>
              <a:rPr lang="pt-PT" sz="800" dirty="0">
                <a:solidFill>
                  <a:srgbClr val="000000"/>
                </a:solidFill>
                <a:effectLst/>
                <a:latin typeface="Arial" panose="020B0604020202020204" pitchFamily="34" charset="0"/>
                <a:cs typeface="Arial" panose="020B0604020202020204" pitchFamily="34" charset="0"/>
              </a:rPr>
              <a:t>, Nova Iorque, 1932.</a:t>
            </a:r>
          </a:p>
          <a:p>
            <a:pPr>
              <a:buNone/>
            </a:pPr>
            <a:r>
              <a:rPr lang="pt-PT" sz="800" dirty="0">
                <a:solidFill>
                  <a:srgbClr val="000000"/>
                </a:solidFill>
                <a:effectLst/>
                <a:latin typeface="Arial" panose="020B0604020202020204" pitchFamily="34" charset="0"/>
                <a:cs typeface="Arial" panose="020B0604020202020204" pitchFamily="34" charset="0"/>
              </a:rPr>
              <a:t>[30] J.-C. </a:t>
            </a:r>
            <a:r>
              <a:rPr lang="pt-PT" sz="800" dirty="0" err="1">
                <a:solidFill>
                  <a:srgbClr val="000000"/>
                </a:solidFill>
                <a:effectLst/>
                <a:latin typeface="Arial" panose="020B0604020202020204" pitchFamily="34" charset="0"/>
                <a:cs typeface="Arial" panose="020B0604020202020204" pitchFamily="34" charset="0"/>
              </a:rPr>
              <a:t>Klie</a:t>
            </a:r>
            <a:r>
              <a:rPr lang="pt-PT" sz="800" dirty="0">
                <a:solidFill>
                  <a:srgbClr val="000000"/>
                </a:solidFill>
                <a:effectLst/>
                <a:latin typeface="Arial" panose="020B0604020202020204" pitchFamily="34" charset="0"/>
                <a:cs typeface="Arial" panose="020B0604020202020204" pitchFamily="34" charset="0"/>
              </a:rPr>
              <a:t>, M. </a:t>
            </a:r>
            <a:r>
              <a:rPr lang="pt-PT" sz="800" dirty="0" err="1">
                <a:solidFill>
                  <a:srgbClr val="000000"/>
                </a:solidFill>
                <a:effectLst/>
                <a:latin typeface="Arial" panose="020B0604020202020204" pitchFamily="34" charset="0"/>
                <a:cs typeface="Arial" panose="020B0604020202020204" pitchFamily="34" charset="0"/>
              </a:rPr>
              <a:t>Bugert</a:t>
            </a:r>
            <a:r>
              <a:rPr lang="pt-PT" sz="800" dirty="0">
                <a:solidFill>
                  <a:srgbClr val="000000"/>
                </a:solidFill>
                <a:effectLst/>
                <a:latin typeface="Arial" panose="020B0604020202020204" pitchFamily="34" charset="0"/>
                <a:cs typeface="Arial" panose="020B0604020202020204" pitchFamily="34" charset="0"/>
              </a:rPr>
              <a:t>, B. </a:t>
            </a:r>
            <a:r>
              <a:rPr lang="pt-PT" sz="800" dirty="0" err="1">
                <a:solidFill>
                  <a:srgbClr val="000000"/>
                </a:solidFill>
                <a:effectLst/>
                <a:latin typeface="Arial" panose="020B0604020202020204" pitchFamily="34" charset="0"/>
                <a:cs typeface="Arial" panose="020B0604020202020204" pitchFamily="34" charset="0"/>
              </a:rPr>
              <a:t>Boullosa</a:t>
            </a:r>
            <a:r>
              <a:rPr lang="pt-PT" sz="800" dirty="0">
                <a:solidFill>
                  <a:srgbClr val="000000"/>
                </a:solidFill>
                <a:effectLst/>
                <a:latin typeface="Arial" panose="020B0604020202020204" pitchFamily="34" charset="0"/>
                <a:cs typeface="Arial" panose="020B0604020202020204" pitchFamily="34" charset="0"/>
              </a:rPr>
              <a:t>, R. </a:t>
            </a:r>
            <a:r>
              <a:rPr lang="pt-PT" sz="800" dirty="0" err="1">
                <a:solidFill>
                  <a:srgbClr val="000000"/>
                </a:solidFill>
                <a:effectLst/>
                <a:latin typeface="Arial" panose="020B0604020202020204" pitchFamily="34" charset="0"/>
                <a:cs typeface="Arial" panose="020B0604020202020204" pitchFamily="34" charset="0"/>
              </a:rPr>
              <a:t>Eckart</a:t>
            </a:r>
            <a:r>
              <a:rPr lang="pt-PT" sz="800" dirty="0">
                <a:solidFill>
                  <a:srgbClr val="000000"/>
                </a:solidFill>
                <a:effectLst/>
                <a:latin typeface="Arial" panose="020B0604020202020204" pitchFamily="34" charset="0"/>
                <a:cs typeface="Arial" panose="020B0604020202020204" pitchFamily="34" charset="0"/>
              </a:rPr>
              <a:t> de Castilho, I. </a:t>
            </a:r>
            <a:r>
              <a:rPr lang="pt-PT" sz="800" dirty="0" err="1">
                <a:solidFill>
                  <a:srgbClr val="000000"/>
                </a:solidFill>
                <a:effectLst/>
                <a:latin typeface="Arial" panose="020B0604020202020204" pitchFamily="34" charset="0"/>
                <a:cs typeface="Arial" panose="020B0604020202020204" pitchFamily="34" charset="0"/>
              </a:rPr>
              <a:t>Gurevych</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inception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platform</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Machine-assisted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and</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knowledge-oriented</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interactive</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effectLst/>
                <a:latin typeface="Arial" panose="020B0604020202020204" pitchFamily="34" charset="0"/>
                <a:cs typeface="Arial" panose="020B0604020202020204" pitchFamily="34" charset="0"/>
              </a:rPr>
              <a:t>, in: D. </a:t>
            </a:r>
            <a:r>
              <a:rPr lang="pt-PT" sz="800" dirty="0" err="1">
                <a:solidFill>
                  <a:srgbClr val="000000"/>
                </a:solidFill>
                <a:effectLst/>
                <a:latin typeface="Arial" panose="020B0604020202020204" pitchFamily="34" charset="0"/>
                <a:cs typeface="Arial" panose="020B0604020202020204" pitchFamily="34" charset="0"/>
              </a:rPr>
              <a:t>Zhao</a:t>
            </a:r>
            <a:r>
              <a:rPr lang="pt-PT" sz="800" dirty="0">
                <a:solidFill>
                  <a:srgbClr val="000000"/>
                </a:solidFill>
                <a:effectLst/>
                <a:latin typeface="Arial" panose="020B0604020202020204" pitchFamily="34" charset="0"/>
                <a:cs typeface="Arial" panose="020B0604020202020204" pitchFamily="34" charset="0"/>
              </a:rPr>
              <a:t> (Ed.), </a:t>
            </a:r>
            <a:r>
              <a:rPr lang="pt-PT" sz="800" dirty="0" err="1">
                <a:solidFill>
                  <a:srgbClr val="000000"/>
                </a:solidFill>
                <a:effectLst/>
                <a:latin typeface="Arial" panose="020B0604020202020204" pitchFamily="34" charset="0"/>
                <a:cs typeface="Arial" panose="020B0604020202020204" pitchFamily="34" charset="0"/>
              </a:rPr>
              <a:t>Proceedings</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the</a:t>
            </a:r>
            <a:r>
              <a:rPr lang="pt-PT" sz="800" dirty="0">
                <a:solidFill>
                  <a:srgbClr val="000000"/>
                </a:solidFill>
                <a:effectLst/>
                <a:latin typeface="Arial" panose="020B0604020202020204" pitchFamily="34" charset="0"/>
                <a:cs typeface="Arial" panose="020B0604020202020204" pitchFamily="34" charset="0"/>
              </a:rPr>
              <a:t> 27th </a:t>
            </a:r>
            <a:r>
              <a:rPr lang="pt-PT" sz="800" dirty="0" err="1">
                <a:solidFill>
                  <a:srgbClr val="000000"/>
                </a:solidFill>
                <a:effectLst/>
                <a:latin typeface="Arial" panose="020B0604020202020204" pitchFamily="34" charset="0"/>
                <a:cs typeface="Arial" panose="020B0604020202020204" pitchFamily="34" charset="0"/>
              </a:rPr>
              <a:t>International</a:t>
            </a:r>
            <a:r>
              <a:rPr lang="pt-PT" sz="800" dirty="0">
                <a:solidFill>
                  <a:srgbClr val="000000"/>
                </a:solidFill>
                <a:effectLst/>
                <a:latin typeface="Arial" panose="020B0604020202020204" pitchFamily="34" charset="0"/>
                <a:cs typeface="Arial" panose="020B0604020202020204" pitchFamily="34" charset="0"/>
              </a:rPr>
              <a:t> Conference </a:t>
            </a:r>
            <a:r>
              <a:rPr lang="pt-PT" sz="800" dirty="0" err="1">
                <a:solidFill>
                  <a:srgbClr val="000000"/>
                </a:solidFill>
                <a:effectLst/>
                <a:latin typeface="Arial" panose="020B0604020202020204" pitchFamily="34" charset="0"/>
                <a:cs typeface="Arial" panose="020B0604020202020204" pitchFamily="34" charset="0"/>
              </a:rPr>
              <a:t>on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Computational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Linguistics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System</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Demonstrations</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Association</a:t>
            </a:r>
            <a:r>
              <a:rPr lang="pt-PT" sz="800" dirty="0">
                <a:solidFill>
                  <a:srgbClr val="000000"/>
                </a:solidFill>
                <a:effectLst/>
                <a:latin typeface="Arial" panose="020B0604020202020204" pitchFamily="34" charset="0"/>
                <a:cs typeface="Arial" panose="020B0604020202020204" pitchFamily="34" charset="0"/>
              </a:rPr>
              <a:t> for </a:t>
            </a:r>
            <a:r>
              <a:rPr lang="pt-PT" sz="800" dirty="0" err="1">
                <a:solidFill>
                  <a:srgbClr val="000000"/>
                </a:solidFill>
                <a:effectLst/>
                <a:latin typeface="Arial" panose="020B0604020202020204" pitchFamily="34" charset="0"/>
                <a:cs typeface="Arial" panose="020B0604020202020204" pitchFamily="34" charset="0"/>
              </a:rPr>
              <a:t>Computational</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Linguistics</a:t>
            </a:r>
            <a:r>
              <a:rPr lang="pt-PT" sz="800" dirty="0">
                <a:solidFill>
                  <a:srgbClr val="000000"/>
                </a:solidFill>
                <a:effectLst/>
                <a:latin typeface="Arial" panose="020B0604020202020204" pitchFamily="34" charset="0"/>
                <a:cs typeface="Arial" panose="020B0604020202020204" pitchFamily="34" charset="0"/>
              </a:rPr>
              <a:t>, 2018, pp. 5–9. URL: </a:t>
            </a:r>
            <a:r>
              <a:rPr lang="pt-PT" sz="800" dirty="0" err="1">
                <a:solidFill>
                  <a:srgbClr val="243E3E"/>
                </a:solidFill>
                <a:effectLst/>
                <a:latin typeface="Arial" panose="020B0604020202020204" pitchFamily="34" charset="0"/>
                <a:cs typeface="Arial" panose="020B0604020202020204" pitchFamily="34" charset="0"/>
              </a:rPr>
              <a:t>https</a:t>
            </a:r>
            <a:r>
              <a:rPr lang="pt-PT" sz="800" dirty="0">
                <a:solidFill>
                  <a:srgbClr val="243E3E"/>
                </a:solidFill>
                <a:effectLst/>
                <a:latin typeface="Arial" panose="020B0604020202020204" pitchFamily="34" charset="0"/>
                <a:cs typeface="Arial" panose="020B0604020202020204" pitchFamily="34" charset="0"/>
              </a:rPr>
              <a:t>://</a:t>
            </a:r>
            <a:r>
              <a:rPr lang="pt-PT" sz="800" dirty="0" err="1">
                <a:solidFill>
                  <a:srgbClr val="243E3E"/>
                </a:solidFill>
                <a:effectLst/>
                <a:latin typeface="Arial" panose="020B0604020202020204" pitchFamily="34" charset="0"/>
                <a:cs typeface="Arial" panose="020B0604020202020204" pitchFamily="34" charset="0"/>
              </a:rPr>
              <a:t>aclanthology.org</a:t>
            </a:r>
            <a:r>
              <a:rPr lang="pt-PT" sz="800" dirty="0">
                <a:solidFill>
                  <a:srgbClr val="243E3E"/>
                </a:solidFill>
                <a:effectLst/>
                <a:latin typeface="Arial" panose="020B0604020202020204" pitchFamily="34" charset="0"/>
                <a:cs typeface="Arial" panose="020B0604020202020204" pitchFamily="34" charset="0"/>
              </a:rPr>
              <a:t>/C18-2002</a:t>
            </a:r>
            <a:r>
              <a:rPr lang="pt-PT" sz="800" dirty="0">
                <a:solidFill>
                  <a:srgbClr val="000000"/>
                </a:solidFill>
                <a:effectLst/>
                <a:latin typeface="Arial" panose="020B0604020202020204" pitchFamily="34" charset="0"/>
                <a:cs typeface="Arial" panose="020B0604020202020204" pitchFamily="34" charset="0"/>
              </a:rPr>
              <a:t>.</a:t>
            </a:r>
          </a:p>
          <a:p>
            <a:pPr>
              <a:buNone/>
            </a:pPr>
            <a:r>
              <a:rPr lang="pt-PT" sz="800" dirty="0">
                <a:solidFill>
                  <a:srgbClr val="000000"/>
                </a:solidFill>
                <a:effectLst/>
                <a:latin typeface="Arial" panose="020B0604020202020204" pitchFamily="34" charset="0"/>
                <a:cs typeface="Arial" panose="020B0604020202020204" pitchFamily="34" charset="0"/>
              </a:rPr>
              <a:t>[31] R. </a:t>
            </a:r>
            <a:r>
              <a:rPr lang="pt-PT" sz="800" dirty="0" err="1">
                <a:solidFill>
                  <a:srgbClr val="000000"/>
                </a:solidFill>
                <a:effectLst/>
                <a:latin typeface="Arial" panose="020B0604020202020204" pitchFamily="34" charset="0"/>
                <a:cs typeface="Arial" panose="020B0604020202020204" pitchFamily="34" charset="0"/>
              </a:rPr>
              <a:t>Artstein</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Inter-annotator</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agreement</a:t>
            </a:r>
            <a:r>
              <a:rPr lang="pt-PT" sz="800" dirty="0">
                <a:solidFill>
                  <a:srgbClr val="000000"/>
                </a:solidFill>
                <a:effectLst/>
                <a:latin typeface="Arial" panose="020B0604020202020204" pitchFamily="34" charset="0"/>
                <a:cs typeface="Arial" panose="020B0604020202020204" pitchFamily="34" charset="0"/>
              </a:rPr>
              <a:t>, in: N. Ide, J. </a:t>
            </a:r>
            <a:r>
              <a:rPr lang="pt-PT" sz="800" dirty="0" err="1">
                <a:solidFill>
                  <a:srgbClr val="000000"/>
                </a:solidFill>
                <a:effectLst/>
                <a:latin typeface="Arial" panose="020B0604020202020204" pitchFamily="34" charset="0"/>
                <a:cs typeface="Arial" panose="020B0604020202020204" pitchFamily="34" charset="0"/>
              </a:rPr>
              <a:t>Pustejovsky</a:t>
            </a:r>
            <a:r>
              <a:rPr lang="pt-PT" sz="800" dirty="0">
                <a:solidFill>
                  <a:srgbClr val="000000"/>
                </a:solidFill>
                <a:effectLst/>
                <a:latin typeface="Arial" panose="020B0604020202020204" pitchFamily="34" charset="0"/>
                <a:cs typeface="Arial" panose="020B0604020202020204" pitchFamily="34" charset="0"/>
              </a:rPr>
              <a:t> (Eds.), </a:t>
            </a:r>
            <a:r>
              <a:rPr lang="pt-PT" sz="800" dirty="0" err="1">
                <a:solidFill>
                  <a:srgbClr val="000000"/>
                </a:solidFill>
                <a:effectLst/>
                <a:latin typeface="Arial" panose="020B0604020202020204" pitchFamily="34" charset="0"/>
                <a:cs typeface="Arial" panose="020B0604020202020204" pitchFamily="34" charset="0"/>
              </a:rPr>
              <a:t>Handbook</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of</a:t>
            </a:r>
            <a:r>
              <a:rPr lang="pt-PT" sz="800" dirty="0">
                <a:solidFill>
                  <a:srgbClr val="000000"/>
                </a:solidFill>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Linguistic</a:t>
            </a:r>
            <a:r>
              <a:rPr lang="pt-PT" sz="800" dirty="0">
                <a:solidFill>
                  <a:srgbClr val="000000"/>
                </a:solidFill>
                <a:effectLst/>
                <a:latin typeface="Arial" panose="020B0604020202020204" pitchFamily="34" charset="0"/>
                <a:cs typeface="Arial" panose="020B0604020202020204" pitchFamily="34" charset="0"/>
              </a:rPr>
              <a:t> </a:t>
            </a:r>
            <a:r>
              <a:rPr lang="pt-PT" sz="800" dirty="0" err="1">
                <a:solidFill>
                  <a:srgbClr val="000000"/>
                </a:solidFill>
                <a:effectLst/>
                <a:latin typeface="Arial" panose="020B0604020202020204" pitchFamily="34" charset="0"/>
                <a:cs typeface="Arial" panose="020B0604020202020204" pitchFamily="34" charset="0"/>
              </a:rPr>
              <a:t>Annotation</a:t>
            </a:r>
            <a:r>
              <a:rPr lang="pt-PT" sz="800" dirty="0">
                <a:solidFill>
                  <a:srgbClr val="000000"/>
                </a:solidFill>
                <a:effectLst/>
                <a:latin typeface="Arial" panose="020B0604020202020204" pitchFamily="34" charset="0"/>
                <a:cs typeface="Arial" panose="020B0604020202020204" pitchFamily="34" charset="0"/>
              </a:rPr>
              <a:t>, Springer </a:t>
            </a:r>
            <a:r>
              <a:rPr lang="pt-PT" sz="800" dirty="0" err="1">
                <a:solidFill>
                  <a:srgbClr val="000000"/>
                </a:solidFill>
                <a:effectLst/>
                <a:latin typeface="Arial" panose="020B0604020202020204" pitchFamily="34" charset="0"/>
                <a:cs typeface="Arial" panose="020B0604020202020204" pitchFamily="34" charset="0"/>
              </a:rPr>
              <a:t>Netherlands</a:t>
            </a:r>
            <a:r>
              <a:rPr lang="pt-PT" sz="800" dirty="0">
                <a:solidFill>
                  <a:srgbClr val="000000"/>
                </a:solidFill>
                <a:effectLst/>
                <a:latin typeface="Arial" panose="020B0604020202020204" pitchFamily="34" charset="0"/>
                <a:cs typeface="Arial" panose="020B0604020202020204" pitchFamily="34" charset="0"/>
              </a:rPr>
              <a:t>, 2017, pp. 297–313. URL: </a:t>
            </a:r>
            <a:r>
              <a:rPr lang="pt-PT" sz="800" dirty="0" err="1">
                <a:solidFill>
                  <a:srgbClr val="243E3E"/>
                </a:solidFill>
                <a:effectLst/>
                <a:latin typeface="Arial" panose="020B0604020202020204" pitchFamily="34" charset="0"/>
                <a:cs typeface="Arial" panose="020B0604020202020204" pitchFamily="34" charset="0"/>
              </a:rPr>
              <a:t>https</a:t>
            </a:r>
            <a:r>
              <a:rPr lang="pt-PT" sz="800" dirty="0">
                <a:solidFill>
                  <a:srgbClr val="243E3E"/>
                </a:solidFill>
                <a:effectLst/>
                <a:latin typeface="Arial" panose="020B0604020202020204" pitchFamily="34" charset="0"/>
                <a:cs typeface="Arial" panose="020B0604020202020204" pitchFamily="34" charset="0"/>
              </a:rPr>
              <a:t>://</a:t>
            </a:r>
            <a:r>
              <a:rPr lang="pt-PT" sz="800" dirty="0" err="1">
                <a:solidFill>
                  <a:srgbClr val="243E3E"/>
                </a:solidFill>
                <a:effectLst/>
                <a:latin typeface="Arial" panose="020B0604020202020204" pitchFamily="34" charset="0"/>
                <a:cs typeface="Arial" panose="020B0604020202020204" pitchFamily="34" charset="0"/>
              </a:rPr>
              <a:t>doi.org</a:t>
            </a:r>
            <a:r>
              <a:rPr lang="pt-PT" sz="800" dirty="0">
                <a:solidFill>
                  <a:srgbClr val="243E3E"/>
                </a:solidFill>
                <a:effectLst/>
                <a:latin typeface="Arial" panose="020B0604020202020204" pitchFamily="34" charset="0"/>
                <a:cs typeface="Arial" panose="020B0604020202020204" pitchFamily="34" charset="0"/>
              </a:rPr>
              <a:t>/10.1007/978-94-024-0881-2_11</a:t>
            </a:r>
            <a:r>
              <a:rPr lang="pt-PT" sz="800" dirty="0">
                <a:solidFill>
                  <a:srgbClr val="000000"/>
                </a:solidFill>
                <a:effectLst/>
                <a:latin typeface="Arial" panose="020B0604020202020204" pitchFamily="34" charset="0"/>
                <a:cs typeface="Arial" panose="020B0604020202020204" pitchFamily="34" charset="0"/>
              </a:rPr>
              <a:t>. doi:</a:t>
            </a:r>
            <a:r>
              <a:rPr lang="pt-PT" sz="800" dirty="0">
                <a:solidFill>
                  <a:srgbClr val="243E3E"/>
                </a:solidFill>
                <a:effectLst/>
                <a:latin typeface="Arial" panose="020B0604020202020204" pitchFamily="34" charset="0"/>
                <a:cs typeface="Arial" panose="020B0604020202020204" pitchFamily="34" charset="0"/>
              </a:rPr>
              <a:t>10.1007/978-94-024-0881-2_11</a:t>
            </a:r>
            <a:r>
              <a:rPr lang="pt-PT" sz="800" dirty="0">
                <a:solidFill>
                  <a:srgbClr val="000000"/>
                </a:solidFill>
                <a:effectLst/>
                <a:latin typeface="Arial" panose="020B0604020202020204" pitchFamily="34" charset="0"/>
                <a:cs typeface="Arial" panose="020B0604020202020204" pitchFamily="34" charset="0"/>
              </a:rPr>
              <a:t>.</a:t>
            </a:r>
            <a:endParaRPr lang="pt-PT" sz="800" dirty="0">
              <a:solidFill>
                <a:srgbClr val="243E3E"/>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0121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26">
          <a:extLst>
            <a:ext uri="{FF2B5EF4-FFF2-40B4-BE49-F238E27FC236}">
              <a16:creationId xmlns:a16="http://schemas.microsoft.com/office/drawing/2014/main" id="{BB5DD10F-6F0E-5816-9239-9901AB7ADC18}"/>
            </a:ext>
          </a:extLst>
        </p:cNvPr>
        <p:cNvGrpSpPr/>
        <p:nvPr/>
      </p:nvGrpSpPr>
      <p:grpSpPr>
        <a:xfrm>
          <a:off x="0" y="0"/>
          <a:ext cx="0" cy="0"/>
          <a:chOff x="0" y="0"/>
          <a:chExt cx="0" cy="0"/>
        </a:xfrm>
      </p:grpSpPr>
      <p:sp>
        <p:nvSpPr>
          <p:cNvPr id="1227" name="Google Shape;1227;p25">
            <a:extLst>
              <a:ext uri="{FF2B5EF4-FFF2-40B4-BE49-F238E27FC236}">
                <a16:creationId xmlns:a16="http://schemas.microsoft.com/office/drawing/2014/main" id="{D6C720A2-814A-3173-2413-913C1CF2EB10}"/>
              </a:ext>
            </a:extLst>
          </p:cNvPr>
          <p:cNvSpPr txBox="1">
            <a:spLocks noGrp="1"/>
          </p:cNvSpPr>
          <p:nvPr>
            <p:ph type="ctrTitle"/>
          </p:nvPr>
        </p:nvSpPr>
        <p:spPr>
          <a:xfrm>
            <a:off x="866280" y="1795098"/>
            <a:ext cx="7717500" cy="1553304"/>
          </a:xfrm>
          <a:prstGeom prst="rect">
            <a:avLst/>
          </a:prstGeom>
        </p:spPr>
        <p:txBody>
          <a:bodyPr spcFirstLastPara="1" wrap="square" lIns="91425" tIns="91425" rIns="91425" bIns="91425" anchor="b" anchorCtr="0">
            <a:noAutofit/>
          </a:bodyPr>
          <a:lstStyle/>
          <a:p>
            <a:pPr algn="ctr">
              <a:lnSpc>
                <a:spcPct val="150000"/>
              </a:lnSpc>
            </a:pPr>
            <a:r>
              <a:rPr lang="pt-PT" sz="2000" dirty="0" err="1">
                <a:solidFill>
                  <a:srgbClr val="000000"/>
                </a:solidFill>
                <a:effectLst/>
                <a:latin typeface="Montserrat" pitchFamily="2" charset="77"/>
              </a:rPr>
              <a:t>Human</a:t>
            </a:r>
            <a:r>
              <a:rPr lang="pt-PT" sz="2000" dirty="0">
                <a:solidFill>
                  <a:srgbClr val="000000"/>
                </a:solidFill>
                <a:effectLst/>
                <a:latin typeface="Montserrat" pitchFamily="2" charset="77"/>
              </a:rPr>
              <a:t> Experts vs. </a:t>
            </a:r>
            <a:r>
              <a:rPr lang="pt-PT" sz="2000" dirty="0" err="1">
                <a:solidFill>
                  <a:srgbClr val="000000"/>
                </a:solidFill>
                <a:effectLst/>
                <a:latin typeface="Montserrat" pitchFamily="2" charset="77"/>
              </a:rPr>
              <a:t>Large</a:t>
            </a:r>
            <a:r>
              <a:rPr lang="pt-PT" sz="2000" dirty="0">
                <a:solidFill>
                  <a:srgbClr val="000000"/>
                </a:solidFill>
                <a:effectLst/>
                <a:latin typeface="Montserrat" pitchFamily="2" charset="77"/>
              </a:rPr>
              <a:t> </a:t>
            </a:r>
            <a:r>
              <a:rPr lang="pt-PT" sz="2000" dirty="0" err="1">
                <a:solidFill>
                  <a:srgbClr val="000000"/>
                </a:solidFill>
                <a:effectLst/>
                <a:latin typeface="Montserrat" pitchFamily="2" charset="77"/>
              </a:rPr>
              <a:t>Language</a:t>
            </a:r>
            <a:r>
              <a:rPr lang="pt-PT" sz="2000" dirty="0">
                <a:solidFill>
                  <a:srgbClr val="000000"/>
                </a:solidFill>
                <a:effectLst/>
                <a:latin typeface="Montserrat" pitchFamily="2" charset="77"/>
              </a:rPr>
              <a:t> </a:t>
            </a:r>
            <a:r>
              <a:rPr lang="pt-PT" sz="2000" dirty="0" err="1">
                <a:solidFill>
                  <a:srgbClr val="000000"/>
                </a:solidFill>
                <a:effectLst/>
                <a:latin typeface="Montserrat" pitchFamily="2" charset="77"/>
              </a:rPr>
              <a:t>Models</a:t>
            </a:r>
            <a:r>
              <a:rPr lang="pt-PT" sz="2000" dirty="0">
                <a:solidFill>
                  <a:srgbClr val="000000"/>
                </a:solidFill>
                <a:effectLst/>
                <a:latin typeface="Montserrat" pitchFamily="2" charset="77"/>
              </a:rPr>
              <a:t>: </a:t>
            </a:r>
            <a:br>
              <a:rPr lang="pt-PT" sz="2000" dirty="0">
                <a:solidFill>
                  <a:srgbClr val="000000"/>
                </a:solidFill>
                <a:effectLst/>
                <a:latin typeface="Helvetica" pitchFamily="2" charset="0"/>
              </a:rPr>
            </a:br>
            <a:r>
              <a:rPr lang="pt-PT" sz="2000" b="0" dirty="0" err="1"/>
              <a:t>Evaluating</a:t>
            </a:r>
            <a:r>
              <a:rPr lang="pt-PT" sz="2000" b="0" dirty="0"/>
              <a:t> </a:t>
            </a:r>
            <a:r>
              <a:rPr lang="pt-PT" sz="2000" b="0" dirty="0" err="1"/>
              <a:t>Annotation</a:t>
            </a:r>
            <a:r>
              <a:rPr lang="pt-PT" sz="2000" b="0" dirty="0"/>
              <a:t> </a:t>
            </a:r>
            <a:r>
              <a:rPr lang="pt-PT" sz="2000" b="0" dirty="0" err="1"/>
              <a:t>Scheme</a:t>
            </a:r>
            <a:r>
              <a:rPr lang="pt-PT" sz="2000" b="0" dirty="0"/>
              <a:t> </a:t>
            </a:r>
            <a:r>
              <a:rPr lang="pt-PT" sz="2000" b="0" dirty="0" err="1"/>
              <a:t>and</a:t>
            </a:r>
            <a:r>
              <a:rPr lang="pt-PT" sz="2000" b="0" dirty="0"/>
              <a:t> </a:t>
            </a:r>
            <a:r>
              <a:rPr lang="pt-PT" sz="2000" b="0" dirty="0" err="1"/>
              <a:t>Guidelines</a:t>
            </a:r>
            <a:r>
              <a:rPr lang="pt-PT" sz="2000" b="0" dirty="0"/>
              <a:t> </a:t>
            </a:r>
            <a:r>
              <a:rPr lang="pt-PT" sz="2000" b="0" dirty="0" err="1"/>
              <a:t>Development</a:t>
            </a:r>
            <a:r>
              <a:rPr lang="pt-PT" sz="2000" b="0" dirty="0"/>
              <a:t> for </a:t>
            </a:r>
            <a:r>
              <a:rPr lang="pt-PT" sz="2000" b="0" dirty="0" err="1"/>
              <a:t>Clinical</a:t>
            </a:r>
            <a:r>
              <a:rPr lang="pt-PT" sz="2000" b="0" dirty="0"/>
              <a:t> </a:t>
            </a:r>
            <a:r>
              <a:rPr lang="pt-PT" sz="2000" b="0" dirty="0" err="1"/>
              <a:t>Narratives</a:t>
            </a:r>
            <a:endParaRPr lang="pt-PT" sz="2000" b="0" dirty="0"/>
          </a:p>
        </p:txBody>
      </p:sp>
      <p:sp>
        <p:nvSpPr>
          <p:cNvPr id="1228" name="Google Shape;1228;p25">
            <a:extLst>
              <a:ext uri="{FF2B5EF4-FFF2-40B4-BE49-F238E27FC236}">
                <a16:creationId xmlns:a16="http://schemas.microsoft.com/office/drawing/2014/main" id="{4043C151-6CF5-4EB7-C98A-B6EE6820B79B}"/>
              </a:ext>
            </a:extLst>
          </p:cNvPr>
          <p:cNvSpPr txBox="1">
            <a:spLocks noGrp="1"/>
          </p:cNvSpPr>
          <p:nvPr>
            <p:ph type="subTitle" idx="1"/>
          </p:nvPr>
        </p:nvSpPr>
        <p:spPr>
          <a:xfrm>
            <a:off x="809805" y="3557259"/>
            <a:ext cx="6451340" cy="8953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Ana Luísa Fernandes, </a:t>
            </a:r>
            <a:r>
              <a:rPr lang="en" sz="1400" dirty="0">
                <a:latin typeface="Barlow"/>
                <a:ea typeface="Barlow"/>
                <a:cs typeface="Barlow"/>
                <a:sym typeface="Barlow"/>
              </a:rPr>
              <a:t>Purificação Silvano</a:t>
            </a:r>
            <a:r>
              <a:rPr lang="en" sz="1400" dirty="0"/>
              <a:t>, Nuno Guimarães, Rita Rb-Silva</a:t>
            </a:r>
            <a:r>
              <a:rPr lang="en" sz="1400"/>
              <a:t>, </a:t>
            </a:r>
          </a:p>
          <a:p>
            <a:pPr marL="0" lvl="0" indent="0" algn="ctr" rtl="0">
              <a:spcBef>
                <a:spcPts val="0"/>
              </a:spcBef>
              <a:spcAft>
                <a:spcPts val="0"/>
              </a:spcAft>
              <a:buNone/>
            </a:pPr>
            <a:r>
              <a:rPr lang="en" sz="1400">
                <a:latin typeface="Barlow"/>
                <a:ea typeface="Barlow"/>
                <a:cs typeface="Barlow"/>
                <a:sym typeface="Barlow"/>
              </a:rPr>
              <a:t>Tahsir</a:t>
            </a:r>
            <a:r>
              <a:rPr lang="en" sz="1400" dirty="0">
                <a:latin typeface="Barlow"/>
                <a:ea typeface="Barlow"/>
                <a:cs typeface="Barlow"/>
                <a:sym typeface="Barlow"/>
              </a:rPr>
              <a:t> Ahmed Munna,</a:t>
            </a:r>
            <a:r>
              <a:rPr lang="en" sz="1400" dirty="0"/>
              <a:t> Filipe Cunha, António Leal, Ricardo Campos e Alípio Jorge</a:t>
            </a:r>
          </a:p>
          <a:p>
            <a:pPr marL="0" lvl="0" indent="0" algn="l" rtl="0">
              <a:spcBef>
                <a:spcPts val="0"/>
              </a:spcBef>
              <a:spcAft>
                <a:spcPts val="0"/>
              </a:spcAft>
              <a:buNone/>
            </a:pPr>
            <a:endParaRPr sz="1800" dirty="0">
              <a:latin typeface="Barlow"/>
              <a:ea typeface="Barlow"/>
              <a:cs typeface="Barlow"/>
              <a:sym typeface="Barlow"/>
            </a:endParaRPr>
          </a:p>
        </p:txBody>
      </p:sp>
      <p:grpSp>
        <p:nvGrpSpPr>
          <p:cNvPr id="1229" name="Google Shape;1229;p25">
            <a:extLst>
              <a:ext uri="{FF2B5EF4-FFF2-40B4-BE49-F238E27FC236}">
                <a16:creationId xmlns:a16="http://schemas.microsoft.com/office/drawing/2014/main" id="{1278A379-2690-F651-F1C9-4CCF2C43CF68}"/>
              </a:ext>
            </a:extLst>
          </p:cNvPr>
          <p:cNvGrpSpPr/>
          <p:nvPr/>
        </p:nvGrpSpPr>
        <p:grpSpPr>
          <a:xfrm>
            <a:off x="7180196" y="3571597"/>
            <a:ext cx="1066530" cy="1804555"/>
            <a:chOff x="1909325" y="3759025"/>
            <a:chExt cx="837085" cy="1416337"/>
          </a:xfrm>
        </p:grpSpPr>
        <p:sp>
          <p:nvSpPr>
            <p:cNvPr id="1230" name="Google Shape;1230;p25">
              <a:extLst>
                <a:ext uri="{FF2B5EF4-FFF2-40B4-BE49-F238E27FC236}">
                  <a16:creationId xmlns:a16="http://schemas.microsoft.com/office/drawing/2014/main" id="{D8534172-B3FF-AC6D-4D14-2C0E883D84D9}"/>
                </a:ext>
              </a:extLst>
            </p:cNvPr>
            <p:cNvSpPr/>
            <p:nvPr/>
          </p:nvSpPr>
          <p:spPr>
            <a:xfrm>
              <a:off x="2308442" y="4701671"/>
              <a:ext cx="38874" cy="473691"/>
            </a:xfrm>
            <a:custGeom>
              <a:avLst/>
              <a:gdLst/>
              <a:ahLst/>
              <a:cxnLst/>
              <a:rect l="l" t="t" r="r" b="b"/>
              <a:pathLst>
                <a:path w="891" h="10857" extrusionOk="0">
                  <a:moveTo>
                    <a:pt x="0" y="0"/>
                  </a:moveTo>
                  <a:lnTo>
                    <a:pt x="0" y="10856"/>
                  </a:lnTo>
                  <a:lnTo>
                    <a:pt x="890" y="10856"/>
                  </a:lnTo>
                  <a:lnTo>
                    <a:pt x="8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5">
              <a:extLst>
                <a:ext uri="{FF2B5EF4-FFF2-40B4-BE49-F238E27FC236}">
                  <a16:creationId xmlns:a16="http://schemas.microsoft.com/office/drawing/2014/main" id="{77A0F883-DBAC-A3A8-EEDD-3949C4E97758}"/>
                </a:ext>
              </a:extLst>
            </p:cNvPr>
            <p:cNvSpPr/>
            <p:nvPr/>
          </p:nvSpPr>
          <p:spPr>
            <a:xfrm>
              <a:off x="1909325" y="3794757"/>
              <a:ext cx="837085" cy="920942"/>
            </a:xfrm>
            <a:custGeom>
              <a:avLst/>
              <a:gdLst/>
              <a:ahLst/>
              <a:cxnLst/>
              <a:rect l="l" t="t" r="r" b="b"/>
              <a:pathLst>
                <a:path w="19186" h="21108" extrusionOk="0">
                  <a:moveTo>
                    <a:pt x="7582" y="0"/>
                  </a:moveTo>
                  <a:lnTo>
                    <a:pt x="6799" y="36"/>
                  </a:lnTo>
                  <a:lnTo>
                    <a:pt x="6016" y="178"/>
                  </a:lnTo>
                  <a:lnTo>
                    <a:pt x="5233" y="356"/>
                  </a:lnTo>
                  <a:lnTo>
                    <a:pt x="4521" y="605"/>
                  </a:lnTo>
                  <a:lnTo>
                    <a:pt x="3845" y="961"/>
                  </a:lnTo>
                  <a:lnTo>
                    <a:pt x="3169" y="1353"/>
                  </a:lnTo>
                  <a:lnTo>
                    <a:pt x="2563" y="1851"/>
                  </a:lnTo>
                  <a:lnTo>
                    <a:pt x="2030" y="2385"/>
                  </a:lnTo>
                  <a:lnTo>
                    <a:pt x="1496" y="2990"/>
                  </a:lnTo>
                  <a:lnTo>
                    <a:pt x="1069" y="3631"/>
                  </a:lnTo>
                  <a:lnTo>
                    <a:pt x="713" y="4307"/>
                  </a:lnTo>
                  <a:lnTo>
                    <a:pt x="428" y="5019"/>
                  </a:lnTo>
                  <a:lnTo>
                    <a:pt x="214" y="5767"/>
                  </a:lnTo>
                  <a:lnTo>
                    <a:pt x="72" y="6550"/>
                  </a:lnTo>
                  <a:lnTo>
                    <a:pt x="1" y="7333"/>
                  </a:lnTo>
                  <a:lnTo>
                    <a:pt x="36" y="8116"/>
                  </a:lnTo>
                  <a:lnTo>
                    <a:pt x="107" y="9112"/>
                  </a:lnTo>
                  <a:lnTo>
                    <a:pt x="214" y="10038"/>
                  </a:lnTo>
                  <a:lnTo>
                    <a:pt x="321" y="10928"/>
                  </a:lnTo>
                  <a:lnTo>
                    <a:pt x="499" y="11782"/>
                  </a:lnTo>
                  <a:lnTo>
                    <a:pt x="641" y="12565"/>
                  </a:lnTo>
                  <a:lnTo>
                    <a:pt x="855" y="13313"/>
                  </a:lnTo>
                  <a:lnTo>
                    <a:pt x="1069" y="14024"/>
                  </a:lnTo>
                  <a:lnTo>
                    <a:pt x="1282" y="14701"/>
                  </a:lnTo>
                  <a:lnTo>
                    <a:pt x="1531" y="15306"/>
                  </a:lnTo>
                  <a:lnTo>
                    <a:pt x="1780" y="15911"/>
                  </a:lnTo>
                  <a:lnTo>
                    <a:pt x="2065" y="16445"/>
                  </a:lnTo>
                  <a:lnTo>
                    <a:pt x="2350" y="16943"/>
                  </a:lnTo>
                  <a:lnTo>
                    <a:pt x="2635" y="17441"/>
                  </a:lnTo>
                  <a:lnTo>
                    <a:pt x="2955" y="17869"/>
                  </a:lnTo>
                  <a:lnTo>
                    <a:pt x="3275" y="18260"/>
                  </a:lnTo>
                  <a:lnTo>
                    <a:pt x="3596" y="18652"/>
                  </a:lnTo>
                  <a:lnTo>
                    <a:pt x="3952" y="18972"/>
                  </a:lnTo>
                  <a:lnTo>
                    <a:pt x="4308" y="19292"/>
                  </a:lnTo>
                  <a:lnTo>
                    <a:pt x="4664" y="19577"/>
                  </a:lnTo>
                  <a:lnTo>
                    <a:pt x="5019" y="19826"/>
                  </a:lnTo>
                  <a:lnTo>
                    <a:pt x="5411" y="20075"/>
                  </a:lnTo>
                  <a:lnTo>
                    <a:pt x="5767" y="20253"/>
                  </a:lnTo>
                  <a:lnTo>
                    <a:pt x="6158" y="20431"/>
                  </a:lnTo>
                  <a:lnTo>
                    <a:pt x="6550" y="20609"/>
                  </a:lnTo>
                  <a:lnTo>
                    <a:pt x="7298" y="20823"/>
                  </a:lnTo>
                  <a:lnTo>
                    <a:pt x="8081" y="21001"/>
                  </a:lnTo>
                  <a:lnTo>
                    <a:pt x="8864" y="21072"/>
                  </a:lnTo>
                  <a:lnTo>
                    <a:pt x="9611" y="21108"/>
                  </a:lnTo>
                  <a:lnTo>
                    <a:pt x="10359" y="21072"/>
                  </a:lnTo>
                  <a:lnTo>
                    <a:pt x="11106" y="21001"/>
                  </a:lnTo>
                  <a:lnTo>
                    <a:pt x="11889" y="20823"/>
                  </a:lnTo>
                  <a:lnTo>
                    <a:pt x="12672" y="20609"/>
                  </a:lnTo>
                  <a:lnTo>
                    <a:pt x="13028" y="20431"/>
                  </a:lnTo>
                  <a:lnTo>
                    <a:pt x="13420" y="20253"/>
                  </a:lnTo>
                  <a:lnTo>
                    <a:pt x="13811" y="20075"/>
                  </a:lnTo>
                  <a:lnTo>
                    <a:pt x="14167" y="19826"/>
                  </a:lnTo>
                  <a:lnTo>
                    <a:pt x="14523" y="19577"/>
                  </a:lnTo>
                  <a:lnTo>
                    <a:pt x="14879" y="19292"/>
                  </a:lnTo>
                  <a:lnTo>
                    <a:pt x="15235" y="18972"/>
                  </a:lnTo>
                  <a:lnTo>
                    <a:pt x="15591" y="18652"/>
                  </a:lnTo>
                  <a:lnTo>
                    <a:pt x="15911" y="18260"/>
                  </a:lnTo>
                  <a:lnTo>
                    <a:pt x="16232" y="17869"/>
                  </a:lnTo>
                  <a:lnTo>
                    <a:pt x="16552" y="17441"/>
                  </a:lnTo>
                  <a:lnTo>
                    <a:pt x="16872" y="16943"/>
                  </a:lnTo>
                  <a:lnTo>
                    <a:pt x="17157" y="16445"/>
                  </a:lnTo>
                  <a:lnTo>
                    <a:pt x="17406" y="15911"/>
                  </a:lnTo>
                  <a:lnTo>
                    <a:pt x="17691" y="15306"/>
                  </a:lnTo>
                  <a:lnTo>
                    <a:pt x="17905" y="14701"/>
                  </a:lnTo>
                  <a:lnTo>
                    <a:pt x="18154" y="14024"/>
                  </a:lnTo>
                  <a:lnTo>
                    <a:pt x="18332" y="13313"/>
                  </a:lnTo>
                  <a:lnTo>
                    <a:pt x="18545" y="12565"/>
                  </a:lnTo>
                  <a:lnTo>
                    <a:pt x="18723" y="11782"/>
                  </a:lnTo>
                  <a:lnTo>
                    <a:pt x="18866" y="10928"/>
                  </a:lnTo>
                  <a:lnTo>
                    <a:pt x="18972" y="10038"/>
                  </a:lnTo>
                  <a:lnTo>
                    <a:pt x="19079" y="9112"/>
                  </a:lnTo>
                  <a:lnTo>
                    <a:pt x="19186" y="8116"/>
                  </a:lnTo>
                  <a:lnTo>
                    <a:pt x="19186" y="7333"/>
                  </a:lnTo>
                  <a:lnTo>
                    <a:pt x="19115" y="6550"/>
                  </a:lnTo>
                  <a:lnTo>
                    <a:pt x="18972" y="5767"/>
                  </a:lnTo>
                  <a:lnTo>
                    <a:pt x="18759" y="5019"/>
                  </a:lnTo>
                  <a:lnTo>
                    <a:pt x="18474" y="4307"/>
                  </a:lnTo>
                  <a:lnTo>
                    <a:pt x="18118" y="3631"/>
                  </a:lnTo>
                  <a:lnTo>
                    <a:pt x="17691" y="2990"/>
                  </a:lnTo>
                  <a:lnTo>
                    <a:pt x="17193" y="2385"/>
                  </a:lnTo>
                  <a:lnTo>
                    <a:pt x="16623" y="1851"/>
                  </a:lnTo>
                  <a:lnTo>
                    <a:pt x="16018" y="1353"/>
                  </a:lnTo>
                  <a:lnTo>
                    <a:pt x="15377" y="961"/>
                  </a:lnTo>
                  <a:lnTo>
                    <a:pt x="14666" y="605"/>
                  </a:lnTo>
                  <a:lnTo>
                    <a:pt x="13954" y="356"/>
                  </a:lnTo>
                  <a:lnTo>
                    <a:pt x="13206" y="178"/>
                  </a:lnTo>
                  <a:lnTo>
                    <a:pt x="12423" y="36"/>
                  </a:lnTo>
                  <a:lnTo>
                    <a:pt x="11604" y="0"/>
                  </a:lnTo>
                  <a:lnTo>
                    <a:pt x="11604" y="641"/>
                  </a:lnTo>
                  <a:lnTo>
                    <a:pt x="12352" y="677"/>
                  </a:lnTo>
                  <a:lnTo>
                    <a:pt x="13064" y="783"/>
                  </a:lnTo>
                  <a:lnTo>
                    <a:pt x="13740" y="961"/>
                  </a:lnTo>
                  <a:lnTo>
                    <a:pt x="14416" y="1210"/>
                  </a:lnTo>
                  <a:lnTo>
                    <a:pt x="15057" y="1531"/>
                  </a:lnTo>
                  <a:lnTo>
                    <a:pt x="15627" y="1887"/>
                  </a:lnTo>
                  <a:lnTo>
                    <a:pt x="16196" y="2314"/>
                  </a:lnTo>
                  <a:lnTo>
                    <a:pt x="16694" y="2812"/>
                  </a:lnTo>
                  <a:lnTo>
                    <a:pt x="17157" y="3382"/>
                  </a:lnTo>
                  <a:lnTo>
                    <a:pt x="17584" y="3951"/>
                  </a:lnTo>
                  <a:lnTo>
                    <a:pt x="17905" y="4592"/>
                  </a:lnTo>
                  <a:lnTo>
                    <a:pt x="18154" y="5233"/>
                  </a:lnTo>
                  <a:lnTo>
                    <a:pt x="18367" y="5909"/>
                  </a:lnTo>
                  <a:lnTo>
                    <a:pt x="18474" y="6621"/>
                  </a:lnTo>
                  <a:lnTo>
                    <a:pt x="18545" y="7333"/>
                  </a:lnTo>
                  <a:lnTo>
                    <a:pt x="18545" y="8080"/>
                  </a:lnTo>
                  <a:lnTo>
                    <a:pt x="18438" y="9148"/>
                  </a:lnTo>
                  <a:lnTo>
                    <a:pt x="18296" y="10251"/>
                  </a:lnTo>
                  <a:lnTo>
                    <a:pt x="18118" y="11319"/>
                  </a:lnTo>
                  <a:lnTo>
                    <a:pt x="17905" y="12387"/>
                  </a:lnTo>
                  <a:lnTo>
                    <a:pt x="17620" y="13455"/>
                  </a:lnTo>
                  <a:lnTo>
                    <a:pt x="17299" y="14487"/>
                  </a:lnTo>
                  <a:lnTo>
                    <a:pt x="16872" y="15484"/>
                  </a:lnTo>
                  <a:lnTo>
                    <a:pt x="16659" y="15946"/>
                  </a:lnTo>
                  <a:lnTo>
                    <a:pt x="16410" y="16409"/>
                  </a:lnTo>
                  <a:lnTo>
                    <a:pt x="16160" y="16836"/>
                  </a:lnTo>
                  <a:lnTo>
                    <a:pt x="15876" y="17263"/>
                  </a:lnTo>
                  <a:lnTo>
                    <a:pt x="15555" y="17655"/>
                  </a:lnTo>
                  <a:lnTo>
                    <a:pt x="15235" y="18047"/>
                  </a:lnTo>
                  <a:lnTo>
                    <a:pt x="14915" y="18402"/>
                  </a:lnTo>
                  <a:lnTo>
                    <a:pt x="14559" y="18723"/>
                  </a:lnTo>
                  <a:lnTo>
                    <a:pt x="14167" y="19043"/>
                  </a:lnTo>
                  <a:lnTo>
                    <a:pt x="13740" y="19328"/>
                  </a:lnTo>
                  <a:lnTo>
                    <a:pt x="13313" y="19577"/>
                  </a:lnTo>
                  <a:lnTo>
                    <a:pt x="12850" y="19826"/>
                  </a:lnTo>
                  <a:lnTo>
                    <a:pt x="12387" y="20004"/>
                  </a:lnTo>
                  <a:lnTo>
                    <a:pt x="11889" y="20182"/>
                  </a:lnTo>
                  <a:lnTo>
                    <a:pt x="11355" y="20289"/>
                  </a:lnTo>
                  <a:lnTo>
                    <a:pt x="10786" y="20396"/>
                  </a:lnTo>
                  <a:lnTo>
                    <a:pt x="10216" y="20431"/>
                  </a:lnTo>
                  <a:lnTo>
                    <a:pt x="9611" y="20467"/>
                  </a:lnTo>
                  <a:lnTo>
                    <a:pt x="8970" y="20431"/>
                  </a:lnTo>
                  <a:lnTo>
                    <a:pt x="8401" y="20396"/>
                  </a:lnTo>
                  <a:lnTo>
                    <a:pt x="7831" y="20289"/>
                  </a:lnTo>
                  <a:lnTo>
                    <a:pt x="7333" y="20182"/>
                  </a:lnTo>
                  <a:lnTo>
                    <a:pt x="6799" y="20004"/>
                  </a:lnTo>
                  <a:lnTo>
                    <a:pt x="6336" y="19826"/>
                  </a:lnTo>
                  <a:lnTo>
                    <a:pt x="5874" y="19577"/>
                  </a:lnTo>
                  <a:lnTo>
                    <a:pt x="5447" y="19328"/>
                  </a:lnTo>
                  <a:lnTo>
                    <a:pt x="5019" y="19043"/>
                  </a:lnTo>
                  <a:lnTo>
                    <a:pt x="4664" y="18723"/>
                  </a:lnTo>
                  <a:lnTo>
                    <a:pt x="4272" y="18402"/>
                  </a:lnTo>
                  <a:lnTo>
                    <a:pt x="3952" y="18047"/>
                  </a:lnTo>
                  <a:lnTo>
                    <a:pt x="3631" y="17655"/>
                  </a:lnTo>
                  <a:lnTo>
                    <a:pt x="3311" y="17263"/>
                  </a:lnTo>
                  <a:lnTo>
                    <a:pt x="3026" y="16836"/>
                  </a:lnTo>
                  <a:lnTo>
                    <a:pt x="2777" y="16409"/>
                  </a:lnTo>
                  <a:lnTo>
                    <a:pt x="2528" y="15946"/>
                  </a:lnTo>
                  <a:lnTo>
                    <a:pt x="2314" y="15484"/>
                  </a:lnTo>
                  <a:lnTo>
                    <a:pt x="1923" y="14487"/>
                  </a:lnTo>
                  <a:lnTo>
                    <a:pt x="1567" y="13455"/>
                  </a:lnTo>
                  <a:lnTo>
                    <a:pt x="1282" y="12387"/>
                  </a:lnTo>
                  <a:lnTo>
                    <a:pt x="1069" y="11319"/>
                  </a:lnTo>
                  <a:lnTo>
                    <a:pt x="891" y="10251"/>
                  </a:lnTo>
                  <a:lnTo>
                    <a:pt x="748" y="9148"/>
                  </a:lnTo>
                  <a:lnTo>
                    <a:pt x="677" y="8080"/>
                  </a:lnTo>
                  <a:lnTo>
                    <a:pt x="641" y="7333"/>
                  </a:lnTo>
                  <a:lnTo>
                    <a:pt x="713" y="6621"/>
                  </a:lnTo>
                  <a:lnTo>
                    <a:pt x="819" y="5909"/>
                  </a:lnTo>
                  <a:lnTo>
                    <a:pt x="1033" y="5233"/>
                  </a:lnTo>
                  <a:lnTo>
                    <a:pt x="1282" y="4592"/>
                  </a:lnTo>
                  <a:lnTo>
                    <a:pt x="1638" y="3951"/>
                  </a:lnTo>
                  <a:lnTo>
                    <a:pt x="2030" y="3382"/>
                  </a:lnTo>
                  <a:lnTo>
                    <a:pt x="2492" y="2812"/>
                  </a:lnTo>
                  <a:lnTo>
                    <a:pt x="2991" y="2314"/>
                  </a:lnTo>
                  <a:lnTo>
                    <a:pt x="3560" y="1887"/>
                  </a:lnTo>
                  <a:lnTo>
                    <a:pt x="4165" y="1531"/>
                  </a:lnTo>
                  <a:lnTo>
                    <a:pt x="4770" y="1210"/>
                  </a:lnTo>
                  <a:lnTo>
                    <a:pt x="5447" y="961"/>
                  </a:lnTo>
                  <a:lnTo>
                    <a:pt x="6123" y="783"/>
                  </a:lnTo>
                  <a:lnTo>
                    <a:pt x="6835" y="677"/>
                  </a:lnTo>
                  <a:lnTo>
                    <a:pt x="7582" y="641"/>
                  </a:lnTo>
                  <a:lnTo>
                    <a:pt x="75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a:extLst>
                <a:ext uri="{FF2B5EF4-FFF2-40B4-BE49-F238E27FC236}">
                  <a16:creationId xmlns:a16="http://schemas.microsoft.com/office/drawing/2014/main" id="{64C1732B-C636-919E-43F6-AF6E03DE2FB5}"/>
                </a:ext>
              </a:extLst>
            </p:cNvPr>
            <p:cNvSpPr/>
            <p:nvPr/>
          </p:nvSpPr>
          <p:spPr>
            <a:xfrm>
              <a:off x="2187328" y="3777655"/>
              <a:ext cx="59031" cy="63743"/>
            </a:xfrm>
            <a:custGeom>
              <a:avLst/>
              <a:gdLst/>
              <a:ahLst/>
              <a:cxnLst/>
              <a:rect l="l" t="t" r="r" b="b"/>
              <a:pathLst>
                <a:path w="1353" h="1461" extrusionOk="0">
                  <a:moveTo>
                    <a:pt x="356" y="1"/>
                  </a:moveTo>
                  <a:lnTo>
                    <a:pt x="214" y="36"/>
                  </a:lnTo>
                  <a:lnTo>
                    <a:pt x="71" y="108"/>
                  </a:lnTo>
                  <a:lnTo>
                    <a:pt x="0" y="214"/>
                  </a:lnTo>
                  <a:lnTo>
                    <a:pt x="0" y="357"/>
                  </a:lnTo>
                  <a:lnTo>
                    <a:pt x="0" y="1104"/>
                  </a:lnTo>
                  <a:lnTo>
                    <a:pt x="0" y="1247"/>
                  </a:lnTo>
                  <a:lnTo>
                    <a:pt x="71" y="1353"/>
                  </a:lnTo>
                  <a:lnTo>
                    <a:pt x="214" y="1425"/>
                  </a:lnTo>
                  <a:lnTo>
                    <a:pt x="356" y="1460"/>
                  </a:lnTo>
                  <a:lnTo>
                    <a:pt x="997" y="1460"/>
                  </a:lnTo>
                  <a:lnTo>
                    <a:pt x="1139" y="1425"/>
                  </a:lnTo>
                  <a:lnTo>
                    <a:pt x="1246" y="1353"/>
                  </a:lnTo>
                  <a:lnTo>
                    <a:pt x="1317" y="1247"/>
                  </a:lnTo>
                  <a:lnTo>
                    <a:pt x="1353" y="1104"/>
                  </a:lnTo>
                  <a:lnTo>
                    <a:pt x="1353" y="357"/>
                  </a:lnTo>
                  <a:lnTo>
                    <a:pt x="1317" y="214"/>
                  </a:lnTo>
                  <a:lnTo>
                    <a:pt x="1246" y="108"/>
                  </a:lnTo>
                  <a:lnTo>
                    <a:pt x="1139" y="36"/>
                  </a:lnTo>
                  <a:lnTo>
                    <a:pt x="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a:extLst>
                <a:ext uri="{FF2B5EF4-FFF2-40B4-BE49-F238E27FC236}">
                  <a16:creationId xmlns:a16="http://schemas.microsoft.com/office/drawing/2014/main" id="{CF49ADBB-10CD-AB2C-0730-6F1CF8BB10AB}"/>
                </a:ext>
              </a:extLst>
            </p:cNvPr>
            <p:cNvSpPr/>
            <p:nvPr/>
          </p:nvSpPr>
          <p:spPr>
            <a:xfrm>
              <a:off x="2226114" y="3759025"/>
              <a:ext cx="59075" cy="99433"/>
            </a:xfrm>
            <a:custGeom>
              <a:avLst/>
              <a:gdLst/>
              <a:ahLst/>
              <a:cxnLst/>
              <a:rect l="l" t="t" r="r" b="b"/>
              <a:pathLst>
                <a:path w="1354" h="2279" extrusionOk="0">
                  <a:moveTo>
                    <a:pt x="428" y="1"/>
                  </a:moveTo>
                  <a:lnTo>
                    <a:pt x="250" y="36"/>
                  </a:lnTo>
                  <a:lnTo>
                    <a:pt x="108" y="143"/>
                  </a:lnTo>
                  <a:lnTo>
                    <a:pt x="37" y="285"/>
                  </a:lnTo>
                  <a:lnTo>
                    <a:pt x="1" y="428"/>
                  </a:lnTo>
                  <a:lnTo>
                    <a:pt x="1" y="1852"/>
                  </a:lnTo>
                  <a:lnTo>
                    <a:pt x="37" y="2029"/>
                  </a:lnTo>
                  <a:lnTo>
                    <a:pt x="108" y="2172"/>
                  </a:lnTo>
                  <a:lnTo>
                    <a:pt x="250" y="2243"/>
                  </a:lnTo>
                  <a:lnTo>
                    <a:pt x="428" y="2279"/>
                  </a:lnTo>
                  <a:lnTo>
                    <a:pt x="926" y="2279"/>
                  </a:lnTo>
                  <a:lnTo>
                    <a:pt x="1104" y="2243"/>
                  </a:lnTo>
                  <a:lnTo>
                    <a:pt x="1247" y="2172"/>
                  </a:lnTo>
                  <a:lnTo>
                    <a:pt x="1318" y="2029"/>
                  </a:lnTo>
                  <a:lnTo>
                    <a:pt x="1353" y="1852"/>
                  </a:lnTo>
                  <a:lnTo>
                    <a:pt x="1353" y="428"/>
                  </a:lnTo>
                  <a:lnTo>
                    <a:pt x="1318" y="285"/>
                  </a:lnTo>
                  <a:lnTo>
                    <a:pt x="1247" y="143"/>
                  </a:lnTo>
                  <a:lnTo>
                    <a:pt x="1104" y="36"/>
                  </a:lnTo>
                  <a:lnTo>
                    <a:pt x="9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a:extLst>
                <a:ext uri="{FF2B5EF4-FFF2-40B4-BE49-F238E27FC236}">
                  <a16:creationId xmlns:a16="http://schemas.microsoft.com/office/drawing/2014/main" id="{77E71B4E-ECA7-8707-D7E0-8D85C68A1185}"/>
                </a:ext>
              </a:extLst>
            </p:cNvPr>
            <p:cNvSpPr/>
            <p:nvPr/>
          </p:nvSpPr>
          <p:spPr>
            <a:xfrm>
              <a:off x="2409399" y="3777655"/>
              <a:ext cx="60602" cy="63743"/>
            </a:xfrm>
            <a:custGeom>
              <a:avLst/>
              <a:gdLst/>
              <a:ahLst/>
              <a:cxnLst/>
              <a:rect l="l" t="t" r="r" b="b"/>
              <a:pathLst>
                <a:path w="1389" h="1461" extrusionOk="0">
                  <a:moveTo>
                    <a:pt x="356" y="1"/>
                  </a:moveTo>
                  <a:lnTo>
                    <a:pt x="214" y="36"/>
                  </a:lnTo>
                  <a:lnTo>
                    <a:pt x="107" y="108"/>
                  </a:lnTo>
                  <a:lnTo>
                    <a:pt x="36" y="214"/>
                  </a:lnTo>
                  <a:lnTo>
                    <a:pt x="0" y="357"/>
                  </a:lnTo>
                  <a:lnTo>
                    <a:pt x="0" y="1104"/>
                  </a:lnTo>
                  <a:lnTo>
                    <a:pt x="36" y="1247"/>
                  </a:lnTo>
                  <a:lnTo>
                    <a:pt x="107" y="1353"/>
                  </a:lnTo>
                  <a:lnTo>
                    <a:pt x="214" y="1425"/>
                  </a:lnTo>
                  <a:lnTo>
                    <a:pt x="356" y="1460"/>
                  </a:lnTo>
                  <a:lnTo>
                    <a:pt x="1032" y="1460"/>
                  </a:lnTo>
                  <a:lnTo>
                    <a:pt x="1175" y="1425"/>
                  </a:lnTo>
                  <a:lnTo>
                    <a:pt x="1281" y="1353"/>
                  </a:lnTo>
                  <a:lnTo>
                    <a:pt x="1353" y="1247"/>
                  </a:lnTo>
                  <a:lnTo>
                    <a:pt x="1388" y="1104"/>
                  </a:lnTo>
                  <a:lnTo>
                    <a:pt x="1388" y="357"/>
                  </a:lnTo>
                  <a:lnTo>
                    <a:pt x="1353" y="214"/>
                  </a:lnTo>
                  <a:lnTo>
                    <a:pt x="1281" y="108"/>
                  </a:lnTo>
                  <a:lnTo>
                    <a:pt x="1175" y="36"/>
                  </a:lnTo>
                  <a:lnTo>
                    <a:pt x="10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a:extLst>
                <a:ext uri="{FF2B5EF4-FFF2-40B4-BE49-F238E27FC236}">
                  <a16:creationId xmlns:a16="http://schemas.microsoft.com/office/drawing/2014/main" id="{1CDE6463-AC49-7D3F-6A90-40B96A777557}"/>
                </a:ext>
              </a:extLst>
            </p:cNvPr>
            <p:cNvSpPr/>
            <p:nvPr/>
          </p:nvSpPr>
          <p:spPr>
            <a:xfrm>
              <a:off x="2370570" y="3759025"/>
              <a:ext cx="60602" cy="99433"/>
            </a:xfrm>
            <a:custGeom>
              <a:avLst/>
              <a:gdLst/>
              <a:ahLst/>
              <a:cxnLst/>
              <a:rect l="l" t="t" r="r" b="b"/>
              <a:pathLst>
                <a:path w="1389" h="2279" extrusionOk="0">
                  <a:moveTo>
                    <a:pt x="427" y="1"/>
                  </a:moveTo>
                  <a:lnTo>
                    <a:pt x="249" y="36"/>
                  </a:lnTo>
                  <a:lnTo>
                    <a:pt x="143" y="143"/>
                  </a:lnTo>
                  <a:lnTo>
                    <a:pt x="36" y="285"/>
                  </a:lnTo>
                  <a:lnTo>
                    <a:pt x="0" y="428"/>
                  </a:lnTo>
                  <a:lnTo>
                    <a:pt x="0" y="1852"/>
                  </a:lnTo>
                  <a:lnTo>
                    <a:pt x="36" y="2029"/>
                  </a:lnTo>
                  <a:lnTo>
                    <a:pt x="143" y="2172"/>
                  </a:lnTo>
                  <a:lnTo>
                    <a:pt x="249" y="2243"/>
                  </a:lnTo>
                  <a:lnTo>
                    <a:pt x="427" y="2279"/>
                  </a:lnTo>
                  <a:lnTo>
                    <a:pt x="961" y="2279"/>
                  </a:lnTo>
                  <a:lnTo>
                    <a:pt x="1104" y="2243"/>
                  </a:lnTo>
                  <a:lnTo>
                    <a:pt x="1246" y="2172"/>
                  </a:lnTo>
                  <a:lnTo>
                    <a:pt x="1353" y="2029"/>
                  </a:lnTo>
                  <a:lnTo>
                    <a:pt x="1388" y="1852"/>
                  </a:lnTo>
                  <a:lnTo>
                    <a:pt x="1388" y="428"/>
                  </a:lnTo>
                  <a:lnTo>
                    <a:pt x="1353" y="285"/>
                  </a:lnTo>
                  <a:lnTo>
                    <a:pt x="1246" y="143"/>
                  </a:lnTo>
                  <a:lnTo>
                    <a:pt x="1104" y="36"/>
                  </a:lnTo>
                  <a:lnTo>
                    <a:pt x="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a:extLst>
                <a:ext uri="{FF2B5EF4-FFF2-40B4-BE49-F238E27FC236}">
                  <a16:creationId xmlns:a16="http://schemas.microsoft.com/office/drawing/2014/main" id="{9B26D658-D950-11D1-D635-0DD1D1210DF2}"/>
                </a:ext>
              </a:extLst>
            </p:cNvPr>
            <p:cNvSpPr/>
            <p:nvPr/>
          </p:nvSpPr>
          <p:spPr>
            <a:xfrm>
              <a:off x="1934193" y="4356915"/>
              <a:ext cx="788961" cy="374302"/>
            </a:xfrm>
            <a:custGeom>
              <a:avLst/>
              <a:gdLst/>
              <a:ahLst/>
              <a:cxnLst/>
              <a:rect l="l" t="t" r="r" b="b"/>
              <a:pathLst>
                <a:path w="18083" h="8579" extrusionOk="0">
                  <a:moveTo>
                    <a:pt x="854" y="0"/>
                  </a:moveTo>
                  <a:lnTo>
                    <a:pt x="249" y="178"/>
                  </a:lnTo>
                  <a:lnTo>
                    <a:pt x="107" y="214"/>
                  </a:lnTo>
                  <a:lnTo>
                    <a:pt x="36" y="321"/>
                  </a:lnTo>
                  <a:lnTo>
                    <a:pt x="0" y="463"/>
                  </a:lnTo>
                  <a:lnTo>
                    <a:pt x="0" y="605"/>
                  </a:lnTo>
                  <a:lnTo>
                    <a:pt x="285" y="1531"/>
                  </a:lnTo>
                  <a:lnTo>
                    <a:pt x="605" y="2421"/>
                  </a:lnTo>
                  <a:lnTo>
                    <a:pt x="997" y="3275"/>
                  </a:lnTo>
                  <a:lnTo>
                    <a:pt x="1388" y="4023"/>
                  </a:lnTo>
                  <a:lnTo>
                    <a:pt x="1851" y="4770"/>
                  </a:lnTo>
                  <a:lnTo>
                    <a:pt x="2314" y="5411"/>
                  </a:lnTo>
                  <a:lnTo>
                    <a:pt x="2848" y="6016"/>
                  </a:lnTo>
                  <a:lnTo>
                    <a:pt x="3382" y="6550"/>
                  </a:lnTo>
                  <a:lnTo>
                    <a:pt x="3987" y="7012"/>
                  </a:lnTo>
                  <a:lnTo>
                    <a:pt x="4592" y="7404"/>
                  </a:lnTo>
                  <a:lnTo>
                    <a:pt x="5233" y="7760"/>
                  </a:lnTo>
                  <a:lnTo>
                    <a:pt x="5944" y="8045"/>
                  </a:lnTo>
                  <a:lnTo>
                    <a:pt x="6656" y="8258"/>
                  </a:lnTo>
                  <a:lnTo>
                    <a:pt x="7404" y="8436"/>
                  </a:lnTo>
                  <a:lnTo>
                    <a:pt x="8222" y="8543"/>
                  </a:lnTo>
                  <a:lnTo>
                    <a:pt x="9041" y="8579"/>
                  </a:lnTo>
                  <a:lnTo>
                    <a:pt x="9860" y="8543"/>
                  </a:lnTo>
                  <a:lnTo>
                    <a:pt x="10643" y="8436"/>
                  </a:lnTo>
                  <a:lnTo>
                    <a:pt x="11390" y="8258"/>
                  </a:lnTo>
                  <a:lnTo>
                    <a:pt x="12102" y="8045"/>
                  </a:lnTo>
                  <a:lnTo>
                    <a:pt x="12814" y="7760"/>
                  </a:lnTo>
                  <a:lnTo>
                    <a:pt x="13455" y="7404"/>
                  </a:lnTo>
                  <a:lnTo>
                    <a:pt x="14096" y="7012"/>
                  </a:lnTo>
                  <a:lnTo>
                    <a:pt x="14665" y="6550"/>
                  </a:lnTo>
                  <a:lnTo>
                    <a:pt x="15235" y="6016"/>
                  </a:lnTo>
                  <a:lnTo>
                    <a:pt x="15733" y="5411"/>
                  </a:lnTo>
                  <a:lnTo>
                    <a:pt x="16231" y="4770"/>
                  </a:lnTo>
                  <a:lnTo>
                    <a:pt x="16658" y="4023"/>
                  </a:lnTo>
                  <a:lnTo>
                    <a:pt x="17085" y="3275"/>
                  </a:lnTo>
                  <a:lnTo>
                    <a:pt x="17441" y="2421"/>
                  </a:lnTo>
                  <a:lnTo>
                    <a:pt x="17762" y="1531"/>
                  </a:lnTo>
                  <a:lnTo>
                    <a:pt x="18046" y="605"/>
                  </a:lnTo>
                  <a:lnTo>
                    <a:pt x="18082" y="463"/>
                  </a:lnTo>
                  <a:lnTo>
                    <a:pt x="18046" y="321"/>
                  </a:lnTo>
                  <a:lnTo>
                    <a:pt x="17940" y="214"/>
                  </a:lnTo>
                  <a:lnTo>
                    <a:pt x="17833" y="178"/>
                  </a:lnTo>
                  <a:lnTo>
                    <a:pt x="17192" y="0"/>
                  </a:lnTo>
                  <a:lnTo>
                    <a:pt x="17085" y="0"/>
                  </a:lnTo>
                  <a:lnTo>
                    <a:pt x="16943" y="36"/>
                  </a:lnTo>
                  <a:lnTo>
                    <a:pt x="16836" y="143"/>
                  </a:lnTo>
                  <a:lnTo>
                    <a:pt x="16801" y="250"/>
                  </a:lnTo>
                  <a:lnTo>
                    <a:pt x="16552" y="1104"/>
                  </a:lnTo>
                  <a:lnTo>
                    <a:pt x="16231" y="1887"/>
                  </a:lnTo>
                  <a:lnTo>
                    <a:pt x="15911" y="2634"/>
                  </a:lnTo>
                  <a:lnTo>
                    <a:pt x="15590" y="3311"/>
                  </a:lnTo>
                  <a:lnTo>
                    <a:pt x="15199" y="3916"/>
                  </a:lnTo>
                  <a:lnTo>
                    <a:pt x="14772" y="4485"/>
                  </a:lnTo>
                  <a:lnTo>
                    <a:pt x="14345" y="5019"/>
                  </a:lnTo>
                  <a:lnTo>
                    <a:pt x="13882" y="5482"/>
                  </a:lnTo>
                  <a:lnTo>
                    <a:pt x="13384" y="5909"/>
                  </a:lnTo>
                  <a:lnTo>
                    <a:pt x="12850" y="6265"/>
                  </a:lnTo>
                  <a:lnTo>
                    <a:pt x="12280" y="6550"/>
                  </a:lnTo>
                  <a:lnTo>
                    <a:pt x="11675" y="6799"/>
                  </a:lnTo>
                  <a:lnTo>
                    <a:pt x="11070" y="7012"/>
                  </a:lnTo>
                  <a:lnTo>
                    <a:pt x="10429" y="7119"/>
                  </a:lnTo>
                  <a:lnTo>
                    <a:pt x="9753" y="7226"/>
                  </a:lnTo>
                  <a:lnTo>
                    <a:pt x="9041" y="7262"/>
                  </a:lnTo>
                  <a:lnTo>
                    <a:pt x="8329" y="7226"/>
                  </a:lnTo>
                  <a:lnTo>
                    <a:pt x="7653" y="7119"/>
                  </a:lnTo>
                  <a:lnTo>
                    <a:pt x="6977" y="7012"/>
                  </a:lnTo>
                  <a:lnTo>
                    <a:pt x="6372" y="6799"/>
                  </a:lnTo>
                  <a:lnTo>
                    <a:pt x="5766" y="6550"/>
                  </a:lnTo>
                  <a:lnTo>
                    <a:pt x="5233" y="6265"/>
                  </a:lnTo>
                  <a:lnTo>
                    <a:pt x="4699" y="5909"/>
                  </a:lnTo>
                  <a:lnTo>
                    <a:pt x="4200" y="5482"/>
                  </a:lnTo>
                  <a:lnTo>
                    <a:pt x="3702" y="5019"/>
                  </a:lnTo>
                  <a:lnTo>
                    <a:pt x="3275" y="4485"/>
                  </a:lnTo>
                  <a:lnTo>
                    <a:pt x="2848" y="3916"/>
                  </a:lnTo>
                  <a:lnTo>
                    <a:pt x="2492" y="3311"/>
                  </a:lnTo>
                  <a:lnTo>
                    <a:pt x="2136" y="2634"/>
                  </a:lnTo>
                  <a:lnTo>
                    <a:pt x="1816" y="1887"/>
                  </a:lnTo>
                  <a:lnTo>
                    <a:pt x="1531" y="1104"/>
                  </a:lnTo>
                  <a:lnTo>
                    <a:pt x="1246" y="250"/>
                  </a:lnTo>
                  <a:lnTo>
                    <a:pt x="1210" y="143"/>
                  </a:lnTo>
                  <a:lnTo>
                    <a:pt x="1104" y="36"/>
                  </a:lnTo>
                  <a:lnTo>
                    <a:pt x="9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CaixaDeTexto 4">
            <a:extLst>
              <a:ext uri="{FF2B5EF4-FFF2-40B4-BE49-F238E27FC236}">
                <a16:creationId xmlns:a16="http://schemas.microsoft.com/office/drawing/2014/main" id="{E752B482-73C8-F542-43CF-03CE9A882F96}"/>
              </a:ext>
            </a:extLst>
          </p:cNvPr>
          <p:cNvSpPr txBox="1"/>
          <p:nvPr/>
        </p:nvSpPr>
        <p:spPr>
          <a:xfrm>
            <a:off x="1782766" y="614180"/>
            <a:ext cx="5478379" cy="972061"/>
          </a:xfrm>
          <a:prstGeom prst="rect">
            <a:avLst/>
          </a:prstGeom>
          <a:solidFill>
            <a:schemeClr val="accent1"/>
          </a:solidFill>
        </p:spPr>
        <p:txBody>
          <a:bodyPr wrap="square" rtlCol="0">
            <a:spAutoFit/>
          </a:bodyPr>
          <a:lstStyle/>
          <a:p>
            <a:pPr algn="ctr">
              <a:spcAft>
                <a:spcPts val="1125"/>
              </a:spcAft>
              <a:buNone/>
            </a:pPr>
            <a:r>
              <a:rPr lang="pt-PT" sz="1600" b="1" i="0" u="none" strike="noStrike" dirty="0">
                <a:solidFill>
                  <a:schemeClr val="tx1"/>
                </a:solidFill>
                <a:effectLst/>
                <a:latin typeface="+mj-lt"/>
              </a:rPr>
              <a:t>Text2Story 2025</a:t>
            </a:r>
          </a:p>
          <a:p>
            <a:pPr algn="ctr">
              <a:spcAft>
                <a:spcPts val="1125"/>
              </a:spcAft>
            </a:pPr>
            <a:r>
              <a:rPr lang="pt-PT" sz="1600" b="0" i="0" u="none" strike="noStrike" dirty="0" err="1">
                <a:solidFill>
                  <a:schemeClr val="tx1"/>
                </a:solidFill>
                <a:effectLst/>
                <a:latin typeface="+mj-lt"/>
              </a:rPr>
              <a:t>Eighth</a:t>
            </a:r>
            <a:r>
              <a:rPr lang="pt-PT" sz="1600" b="0" i="0" u="none" strike="noStrike" dirty="0">
                <a:solidFill>
                  <a:schemeClr val="tx1"/>
                </a:solidFill>
                <a:effectLst/>
                <a:latin typeface="+mj-lt"/>
              </a:rPr>
              <a:t> </a:t>
            </a:r>
            <a:r>
              <a:rPr lang="pt-PT" sz="1600" b="0" i="0" u="none" strike="noStrike" dirty="0" err="1">
                <a:solidFill>
                  <a:schemeClr val="tx1"/>
                </a:solidFill>
                <a:effectLst/>
                <a:latin typeface="+mj-lt"/>
              </a:rPr>
              <a:t>International</a:t>
            </a:r>
            <a:r>
              <a:rPr lang="pt-PT" sz="1600" b="0" i="0" u="none" strike="noStrike" dirty="0">
                <a:solidFill>
                  <a:schemeClr val="tx1"/>
                </a:solidFill>
                <a:effectLst/>
                <a:latin typeface="+mj-lt"/>
              </a:rPr>
              <a:t> Workshop </a:t>
            </a:r>
            <a:r>
              <a:rPr lang="pt-PT" sz="1600" b="0" i="0" u="none" strike="noStrike" dirty="0" err="1">
                <a:solidFill>
                  <a:schemeClr val="tx1"/>
                </a:solidFill>
                <a:effectLst/>
                <a:latin typeface="+mj-lt"/>
              </a:rPr>
              <a:t>on</a:t>
            </a:r>
            <a:r>
              <a:rPr lang="pt-PT" sz="1600" b="0" i="0" u="none" strike="noStrike" dirty="0">
                <a:solidFill>
                  <a:schemeClr val="tx1"/>
                </a:solidFill>
                <a:effectLst/>
                <a:latin typeface="+mj-lt"/>
              </a:rPr>
              <a:t> </a:t>
            </a:r>
            <a:r>
              <a:rPr lang="pt-PT" sz="1600" b="0" i="0" u="none" strike="noStrike" dirty="0" err="1">
                <a:solidFill>
                  <a:schemeClr val="tx1"/>
                </a:solidFill>
                <a:effectLst/>
                <a:latin typeface="+mj-lt"/>
              </a:rPr>
              <a:t>Narrative</a:t>
            </a:r>
            <a:r>
              <a:rPr lang="pt-PT" sz="1600" b="0" i="0" u="none" strike="noStrike" dirty="0">
                <a:solidFill>
                  <a:schemeClr val="tx1"/>
                </a:solidFill>
                <a:effectLst/>
                <a:latin typeface="+mj-lt"/>
              </a:rPr>
              <a:t> </a:t>
            </a:r>
            <a:r>
              <a:rPr lang="pt-PT" sz="1600" b="0" i="0" u="none" strike="noStrike" dirty="0" err="1">
                <a:solidFill>
                  <a:schemeClr val="tx1"/>
                </a:solidFill>
                <a:effectLst/>
                <a:latin typeface="+mj-lt"/>
              </a:rPr>
              <a:t>Extraction</a:t>
            </a:r>
            <a:r>
              <a:rPr lang="pt-PT" sz="1600" b="0" i="0" u="none" strike="noStrike" dirty="0">
                <a:solidFill>
                  <a:schemeClr val="tx1"/>
                </a:solidFill>
                <a:effectLst/>
                <a:latin typeface="+mj-lt"/>
              </a:rPr>
              <a:t> </a:t>
            </a:r>
            <a:r>
              <a:rPr lang="pt-PT" sz="1600" b="0" i="0" u="none" strike="noStrike" dirty="0" err="1">
                <a:solidFill>
                  <a:schemeClr val="tx1"/>
                </a:solidFill>
                <a:effectLst/>
                <a:latin typeface="+mj-lt"/>
              </a:rPr>
              <a:t>from</a:t>
            </a:r>
            <a:r>
              <a:rPr lang="pt-PT" sz="1600" b="0" i="0" u="none" strike="noStrike" dirty="0">
                <a:solidFill>
                  <a:schemeClr val="tx1"/>
                </a:solidFill>
                <a:effectLst/>
                <a:latin typeface="+mj-lt"/>
              </a:rPr>
              <a:t> </a:t>
            </a:r>
            <a:r>
              <a:rPr lang="pt-PT" sz="1600" b="0" i="0" u="none" strike="noStrike" dirty="0" err="1">
                <a:solidFill>
                  <a:schemeClr val="tx1"/>
                </a:solidFill>
                <a:effectLst/>
                <a:latin typeface="+mj-lt"/>
              </a:rPr>
              <a:t>Texts</a:t>
            </a:r>
            <a:endParaRPr lang="en-US" sz="1600" dirty="0">
              <a:solidFill>
                <a:schemeClr val="tx1"/>
              </a:solidFill>
              <a:latin typeface="+mj-lt"/>
            </a:endParaRPr>
          </a:p>
        </p:txBody>
      </p:sp>
      <p:pic>
        <p:nvPicPr>
          <p:cNvPr id="2" name="Imagem 1" descr="Uma imagem com texto, Tipo de letra, captura de ecrã, Gráficos&#10;&#10;Os conteúdos gerados por IA poderão estar incorretos.">
            <a:extLst>
              <a:ext uri="{FF2B5EF4-FFF2-40B4-BE49-F238E27FC236}">
                <a16:creationId xmlns:a16="http://schemas.microsoft.com/office/drawing/2014/main" id="{CCAD55B4-B218-4088-FF33-5B802FC694B1}"/>
              </a:ext>
            </a:extLst>
          </p:cNvPr>
          <p:cNvPicPr>
            <a:picLocks noChangeAspect="1"/>
          </p:cNvPicPr>
          <p:nvPr/>
        </p:nvPicPr>
        <p:blipFill>
          <a:blip r:embed="rId3"/>
          <a:stretch>
            <a:fillRect/>
          </a:stretch>
        </p:blipFill>
        <p:spPr>
          <a:xfrm>
            <a:off x="764766" y="614180"/>
            <a:ext cx="1118089" cy="535255"/>
          </a:xfrm>
          <a:prstGeom prst="rect">
            <a:avLst/>
          </a:prstGeom>
        </p:spPr>
      </p:pic>
      <p:grpSp>
        <p:nvGrpSpPr>
          <p:cNvPr id="3" name="Google Shape;6610;p58">
            <a:extLst>
              <a:ext uri="{FF2B5EF4-FFF2-40B4-BE49-F238E27FC236}">
                <a16:creationId xmlns:a16="http://schemas.microsoft.com/office/drawing/2014/main" id="{FB185D68-4BFC-EEB7-6C69-486C66FC06BA}"/>
              </a:ext>
            </a:extLst>
          </p:cNvPr>
          <p:cNvGrpSpPr/>
          <p:nvPr/>
        </p:nvGrpSpPr>
        <p:grpSpPr>
          <a:xfrm>
            <a:off x="187245" y="614180"/>
            <a:ext cx="463391" cy="403151"/>
            <a:chOff x="-25465201" y="3565175"/>
            <a:chExt cx="388979" cy="338413"/>
          </a:xfrm>
          <a:solidFill>
            <a:schemeClr val="tx2">
              <a:lumMod val="75000"/>
            </a:schemeClr>
          </a:solidFill>
        </p:grpSpPr>
        <p:sp>
          <p:nvSpPr>
            <p:cNvPr id="4" name="Google Shape;6611;p58">
              <a:extLst>
                <a:ext uri="{FF2B5EF4-FFF2-40B4-BE49-F238E27FC236}">
                  <a16:creationId xmlns:a16="http://schemas.microsoft.com/office/drawing/2014/main" id="{EF2CB32C-33E7-C4C7-658D-A6BFFDB7252D}"/>
                </a:ext>
              </a:extLst>
            </p:cNvPr>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612;p58">
              <a:extLst>
                <a:ext uri="{FF2B5EF4-FFF2-40B4-BE49-F238E27FC236}">
                  <a16:creationId xmlns:a16="http://schemas.microsoft.com/office/drawing/2014/main" id="{6A371961-00FB-5645-161E-867CA5C87ACE}"/>
                </a:ext>
              </a:extLst>
            </p:cNvPr>
            <p:cNvSpPr/>
            <p:nvPr/>
          </p:nvSpPr>
          <p:spPr>
            <a:xfrm>
              <a:off x="-25465201" y="3565176"/>
              <a:ext cx="388979" cy="338412"/>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09482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092ED-75A9-5EEC-2A91-E9D4A3BBE32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64AA16A-1197-A2C8-EA6F-8323A592FD36}"/>
              </a:ext>
            </a:extLst>
          </p:cNvPr>
          <p:cNvSpPr>
            <a:spLocks noGrp="1"/>
          </p:cNvSpPr>
          <p:nvPr>
            <p:ph type="title"/>
          </p:nvPr>
        </p:nvSpPr>
        <p:spPr>
          <a:xfrm>
            <a:off x="2139892" y="122628"/>
            <a:ext cx="5001570" cy="572700"/>
          </a:xfrm>
        </p:spPr>
        <p:txBody>
          <a:bodyPr/>
          <a:lstStyle/>
          <a:p>
            <a:pPr algn="ctr"/>
            <a:r>
              <a:rPr lang="pt-PT" sz="2000" dirty="0" err="1">
                <a:solidFill>
                  <a:schemeClr val="accent6">
                    <a:lumMod val="50000"/>
                  </a:schemeClr>
                </a:solidFill>
              </a:rPr>
              <a:t>What</a:t>
            </a:r>
            <a:r>
              <a:rPr lang="pt-PT" sz="2000" dirty="0">
                <a:solidFill>
                  <a:schemeClr val="accent6">
                    <a:lumMod val="50000"/>
                  </a:schemeClr>
                </a:solidFill>
              </a:rPr>
              <a:t> </a:t>
            </a:r>
            <a:r>
              <a:rPr lang="pt-PT" sz="2000" dirty="0" err="1">
                <a:solidFill>
                  <a:schemeClr val="accent6">
                    <a:lumMod val="50000"/>
                  </a:schemeClr>
                </a:solidFill>
              </a:rPr>
              <a:t>is</a:t>
            </a:r>
            <a:r>
              <a:rPr lang="pt-PT" sz="2000" dirty="0">
                <a:solidFill>
                  <a:schemeClr val="accent6">
                    <a:lumMod val="50000"/>
                  </a:schemeClr>
                </a:solidFill>
              </a:rPr>
              <a:t> </a:t>
            </a:r>
            <a:r>
              <a:rPr lang="pt-PT" sz="2000" dirty="0" err="1">
                <a:solidFill>
                  <a:schemeClr val="accent6">
                    <a:lumMod val="50000"/>
                  </a:schemeClr>
                </a:solidFill>
              </a:rPr>
              <a:t>an</a:t>
            </a:r>
            <a:r>
              <a:rPr lang="pt-PT" sz="2000" dirty="0">
                <a:solidFill>
                  <a:schemeClr val="accent6">
                    <a:lumMod val="50000"/>
                  </a:schemeClr>
                </a:solidFill>
              </a:rPr>
              <a:t> </a:t>
            </a:r>
            <a:r>
              <a:rPr lang="pt-PT" sz="2000" dirty="0" err="1">
                <a:solidFill>
                  <a:schemeClr val="accent6">
                    <a:lumMod val="50000"/>
                  </a:schemeClr>
                </a:solidFill>
              </a:rPr>
              <a:t>annotation</a:t>
            </a:r>
            <a:r>
              <a:rPr lang="pt-PT" sz="2000" dirty="0">
                <a:solidFill>
                  <a:schemeClr val="accent6">
                    <a:lumMod val="50000"/>
                  </a:schemeClr>
                </a:solidFill>
              </a:rPr>
              <a:t> </a:t>
            </a:r>
            <a:r>
              <a:rPr lang="pt-PT" sz="2000" dirty="0" err="1">
                <a:solidFill>
                  <a:schemeClr val="accent6">
                    <a:lumMod val="50000"/>
                  </a:schemeClr>
                </a:solidFill>
              </a:rPr>
              <a:t>scheme</a:t>
            </a:r>
            <a:r>
              <a:rPr lang="pt-PT" sz="2000" dirty="0">
                <a:solidFill>
                  <a:schemeClr val="accent6">
                    <a:lumMod val="50000"/>
                  </a:schemeClr>
                </a:solidFill>
              </a:rPr>
              <a:t>?</a:t>
            </a:r>
          </a:p>
        </p:txBody>
      </p:sp>
      <p:sp>
        <p:nvSpPr>
          <p:cNvPr id="8" name="CaixaDeTexto 7">
            <a:extLst>
              <a:ext uri="{FF2B5EF4-FFF2-40B4-BE49-F238E27FC236}">
                <a16:creationId xmlns:a16="http://schemas.microsoft.com/office/drawing/2014/main" id="{331B2C7E-97F9-D97B-D3DF-25499CA8CFC0}"/>
              </a:ext>
            </a:extLst>
          </p:cNvPr>
          <p:cNvSpPr txBox="1"/>
          <p:nvPr/>
        </p:nvSpPr>
        <p:spPr>
          <a:xfrm>
            <a:off x="549566" y="864820"/>
            <a:ext cx="7784123" cy="134504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lnSpc>
                <a:spcPct val="150000"/>
              </a:lnSpc>
              <a:buFont typeface="Arial" panose="020B0604020202020204" pitchFamily="34" charset="0"/>
              <a:buChar char="•"/>
            </a:pPr>
            <a:r>
              <a:rPr lang="pt-PT" dirty="0" err="1"/>
              <a:t>Descriptive</a:t>
            </a:r>
            <a:r>
              <a:rPr lang="pt-PT" dirty="0"/>
              <a:t> </a:t>
            </a:r>
            <a:r>
              <a:rPr lang="pt-PT" dirty="0" err="1"/>
              <a:t>and</a:t>
            </a:r>
            <a:r>
              <a:rPr lang="pt-PT" dirty="0"/>
              <a:t> </a:t>
            </a:r>
            <a:r>
              <a:rPr lang="pt-PT" dirty="0" err="1"/>
              <a:t>analytical</a:t>
            </a:r>
            <a:r>
              <a:rPr lang="pt-PT" dirty="0"/>
              <a:t> </a:t>
            </a:r>
            <a:r>
              <a:rPr lang="pt-PT" dirty="0" err="1"/>
              <a:t>labels</a:t>
            </a:r>
            <a:r>
              <a:rPr lang="pt-PT" dirty="0"/>
              <a:t> </a:t>
            </a:r>
            <a:r>
              <a:rPr lang="pt-PT" dirty="0" err="1"/>
              <a:t>assigned</a:t>
            </a:r>
            <a:r>
              <a:rPr lang="pt-PT" dirty="0"/>
              <a:t> to </a:t>
            </a:r>
            <a:r>
              <a:rPr lang="pt-PT" dirty="0" err="1"/>
              <a:t>linguistic</a:t>
            </a:r>
            <a:r>
              <a:rPr lang="pt-PT" dirty="0"/>
              <a:t> data </a:t>
            </a:r>
            <a:r>
              <a:rPr lang="pt-PT" dirty="0" err="1"/>
              <a:t>based</a:t>
            </a:r>
            <a:r>
              <a:rPr lang="pt-PT" dirty="0"/>
              <a:t> </a:t>
            </a:r>
            <a:r>
              <a:rPr lang="pt-PT" dirty="0" err="1"/>
              <a:t>on</a:t>
            </a:r>
            <a:r>
              <a:rPr lang="pt-PT" dirty="0"/>
              <a:t> </a:t>
            </a:r>
            <a:r>
              <a:rPr lang="pt-PT" dirty="0" err="1"/>
              <a:t>predefined</a:t>
            </a:r>
            <a:r>
              <a:rPr lang="pt-PT" dirty="0"/>
              <a:t> </a:t>
            </a:r>
            <a:r>
              <a:rPr lang="pt-PT" dirty="0" err="1"/>
              <a:t>guidelines</a:t>
            </a:r>
            <a:r>
              <a:rPr lang="pt-PT" dirty="0"/>
              <a:t>;</a:t>
            </a:r>
          </a:p>
          <a:p>
            <a:pPr marL="285750" indent="-285750">
              <a:lnSpc>
                <a:spcPct val="150000"/>
              </a:lnSpc>
              <a:buFont typeface="Arial" panose="020B0604020202020204" pitchFamily="34" charset="0"/>
              <a:buChar char="•"/>
            </a:pPr>
            <a:r>
              <a:rPr lang="pt-PT" dirty="0" err="1"/>
              <a:t>These</a:t>
            </a:r>
            <a:r>
              <a:rPr lang="pt-PT" dirty="0"/>
              <a:t> </a:t>
            </a:r>
            <a:r>
              <a:rPr lang="pt-PT" dirty="0" err="1"/>
              <a:t>specify</a:t>
            </a:r>
            <a:r>
              <a:rPr lang="pt-PT" dirty="0"/>
              <a:t> </a:t>
            </a:r>
            <a:r>
              <a:rPr lang="pt-PT" dirty="0" err="1"/>
              <a:t>labels</a:t>
            </a:r>
            <a:r>
              <a:rPr lang="pt-PT" dirty="0"/>
              <a:t>, </a:t>
            </a:r>
            <a:r>
              <a:rPr lang="pt-PT" dirty="0" err="1"/>
              <a:t>features</a:t>
            </a:r>
            <a:r>
              <a:rPr lang="pt-PT" dirty="0"/>
              <a:t>, </a:t>
            </a:r>
            <a:r>
              <a:rPr lang="pt-PT" dirty="0" err="1"/>
              <a:t>annotation</a:t>
            </a:r>
            <a:r>
              <a:rPr lang="pt-PT" dirty="0"/>
              <a:t> </a:t>
            </a:r>
            <a:r>
              <a:rPr lang="pt-PT" dirty="0" err="1"/>
              <a:t>units</a:t>
            </a:r>
            <a:r>
              <a:rPr lang="pt-PT" dirty="0"/>
              <a:t>, </a:t>
            </a:r>
            <a:r>
              <a:rPr lang="pt-PT" dirty="0" err="1"/>
              <a:t>and</a:t>
            </a:r>
            <a:r>
              <a:rPr lang="pt-PT" dirty="0"/>
              <a:t> </a:t>
            </a:r>
            <a:r>
              <a:rPr lang="pt-PT" dirty="0" err="1"/>
              <a:t>procedures</a:t>
            </a:r>
            <a:r>
              <a:rPr lang="pt-PT" dirty="0"/>
              <a:t>; </a:t>
            </a:r>
          </a:p>
          <a:p>
            <a:pPr marL="285750" indent="-285750">
              <a:lnSpc>
                <a:spcPct val="150000"/>
              </a:lnSpc>
              <a:buFont typeface="Arial" panose="020B0604020202020204" pitchFamily="34" charset="0"/>
              <a:buChar char="•"/>
            </a:pPr>
            <a:r>
              <a:rPr lang="pt-PT" dirty="0"/>
              <a:t>Clear </a:t>
            </a:r>
            <a:r>
              <a:rPr lang="pt-PT" dirty="0" err="1"/>
              <a:t>operational</a:t>
            </a:r>
            <a:r>
              <a:rPr lang="pt-PT" dirty="0"/>
              <a:t> </a:t>
            </a:r>
            <a:r>
              <a:rPr lang="pt-PT" dirty="0" err="1"/>
              <a:t>definitions</a:t>
            </a:r>
            <a:r>
              <a:rPr lang="pt-PT" dirty="0"/>
              <a:t> </a:t>
            </a:r>
            <a:r>
              <a:rPr lang="pt-PT" dirty="0" err="1"/>
              <a:t>ensure</a:t>
            </a:r>
            <a:r>
              <a:rPr lang="pt-PT" dirty="0"/>
              <a:t> </a:t>
            </a:r>
            <a:r>
              <a:rPr lang="pt-PT" dirty="0" err="1"/>
              <a:t>consistency</a:t>
            </a:r>
            <a:r>
              <a:rPr lang="pt-PT" dirty="0"/>
              <a:t> </a:t>
            </a:r>
            <a:r>
              <a:rPr lang="pt-PT" dirty="0" err="1"/>
              <a:t>among</a:t>
            </a:r>
            <a:r>
              <a:rPr lang="pt-PT" dirty="0"/>
              <a:t> </a:t>
            </a:r>
            <a:r>
              <a:rPr lang="pt-PT" dirty="0" err="1"/>
              <a:t>annotators</a:t>
            </a:r>
            <a:r>
              <a:rPr lang="pt-PT" dirty="0"/>
              <a:t>;</a:t>
            </a:r>
          </a:p>
          <a:p>
            <a:pPr marL="285750" indent="-285750">
              <a:lnSpc>
                <a:spcPct val="150000"/>
              </a:lnSpc>
              <a:buFont typeface="Arial" panose="020B0604020202020204" pitchFamily="34" charset="0"/>
              <a:buChar char="•"/>
            </a:pPr>
            <a:r>
              <a:rPr lang="pt-PT" dirty="0"/>
              <a:t>In </a:t>
            </a:r>
            <a:r>
              <a:rPr lang="pt-PT" dirty="0" err="1"/>
              <a:t>machine</a:t>
            </a:r>
            <a:r>
              <a:rPr lang="pt-PT" dirty="0"/>
              <a:t> </a:t>
            </a:r>
            <a:r>
              <a:rPr lang="pt-PT" dirty="0" err="1"/>
              <a:t>learning</a:t>
            </a:r>
            <a:r>
              <a:rPr lang="pt-PT" dirty="0"/>
              <a:t>, </a:t>
            </a:r>
            <a:r>
              <a:rPr lang="pt-PT" dirty="0" err="1"/>
              <a:t>schemes</a:t>
            </a:r>
            <a:r>
              <a:rPr lang="pt-PT" dirty="0"/>
              <a:t> </a:t>
            </a:r>
            <a:r>
              <a:rPr lang="pt-PT" dirty="0" err="1"/>
              <a:t>may</a:t>
            </a:r>
            <a:r>
              <a:rPr lang="pt-PT" dirty="0"/>
              <a:t> </a:t>
            </a:r>
            <a:r>
              <a:rPr lang="pt-PT" dirty="0" err="1"/>
              <a:t>highlight</a:t>
            </a:r>
            <a:r>
              <a:rPr lang="pt-PT" dirty="0"/>
              <a:t> </a:t>
            </a:r>
            <a:r>
              <a:rPr lang="pt-PT" dirty="0" err="1"/>
              <a:t>features</a:t>
            </a:r>
            <a:r>
              <a:rPr lang="pt-PT" dirty="0"/>
              <a:t> </a:t>
            </a:r>
            <a:r>
              <a:rPr lang="pt-PT" dirty="0" err="1"/>
              <a:t>linked</a:t>
            </a:r>
            <a:r>
              <a:rPr lang="pt-PT" dirty="0"/>
              <a:t> to </a:t>
            </a:r>
            <a:r>
              <a:rPr lang="pt-PT" dirty="0" err="1"/>
              <a:t>labels</a:t>
            </a:r>
            <a:r>
              <a:rPr lang="pt-PT" dirty="0"/>
              <a:t>. </a:t>
            </a:r>
          </a:p>
        </p:txBody>
      </p:sp>
      <p:pic>
        <p:nvPicPr>
          <p:cNvPr id="4" name="Imagem 3" descr="Uma imagem com texto, Tipo de letra, número, file&#10;&#10;Os conteúdos gerados por IA poderão estar incorretos.">
            <a:extLst>
              <a:ext uri="{FF2B5EF4-FFF2-40B4-BE49-F238E27FC236}">
                <a16:creationId xmlns:a16="http://schemas.microsoft.com/office/drawing/2014/main" id="{39E15046-B64F-2466-4FF1-144D9E461E34}"/>
              </a:ext>
            </a:extLst>
          </p:cNvPr>
          <p:cNvPicPr>
            <a:picLocks noChangeAspect="1"/>
          </p:cNvPicPr>
          <p:nvPr/>
        </p:nvPicPr>
        <p:blipFill>
          <a:blip r:embed="rId2"/>
          <a:stretch>
            <a:fillRect/>
          </a:stretch>
        </p:blipFill>
        <p:spPr>
          <a:xfrm>
            <a:off x="1323288" y="2379360"/>
            <a:ext cx="6236677" cy="1899320"/>
          </a:xfrm>
          <a:prstGeom prst="rect">
            <a:avLst/>
          </a:prstGeom>
        </p:spPr>
      </p:pic>
      <p:sp>
        <p:nvSpPr>
          <p:cNvPr id="5" name="CaixaDeTexto 4">
            <a:extLst>
              <a:ext uri="{FF2B5EF4-FFF2-40B4-BE49-F238E27FC236}">
                <a16:creationId xmlns:a16="http://schemas.microsoft.com/office/drawing/2014/main" id="{1F65C9F5-96EC-5246-4282-6F42EB4DFEBD}"/>
              </a:ext>
            </a:extLst>
          </p:cNvPr>
          <p:cNvSpPr txBox="1"/>
          <p:nvPr/>
        </p:nvSpPr>
        <p:spPr>
          <a:xfrm>
            <a:off x="1323288" y="4332756"/>
            <a:ext cx="5818174" cy="230832"/>
          </a:xfrm>
          <a:prstGeom prst="rect">
            <a:avLst/>
          </a:prstGeom>
          <a:noFill/>
        </p:spPr>
        <p:txBody>
          <a:bodyPr wrap="square" rtlCol="0">
            <a:spAutoFit/>
          </a:bodyPr>
          <a:lstStyle/>
          <a:p>
            <a:r>
              <a:rPr lang="pt-PT" sz="900" dirty="0"/>
              <a:t>Figure 1. </a:t>
            </a:r>
            <a:r>
              <a:rPr lang="pt-PT" sz="900" dirty="0" err="1"/>
              <a:t>Example</a:t>
            </a:r>
            <a:r>
              <a:rPr lang="pt-PT" sz="900" dirty="0"/>
              <a:t> </a:t>
            </a:r>
            <a:r>
              <a:rPr lang="pt-PT" sz="900" dirty="0" err="1"/>
              <a:t>of</a:t>
            </a:r>
            <a:r>
              <a:rPr lang="pt-PT" sz="900" dirty="0"/>
              <a:t> </a:t>
            </a:r>
            <a:r>
              <a:rPr lang="pt-PT" sz="900" dirty="0" err="1"/>
              <a:t>an</a:t>
            </a:r>
            <a:r>
              <a:rPr lang="pt-PT" sz="900" dirty="0"/>
              <a:t> </a:t>
            </a:r>
            <a:r>
              <a:rPr lang="pt-PT" sz="900" dirty="0" err="1"/>
              <a:t>annotated</a:t>
            </a:r>
            <a:r>
              <a:rPr lang="pt-PT" sz="900" dirty="0"/>
              <a:t> medical </a:t>
            </a:r>
            <a:r>
              <a:rPr lang="pt-PT" sz="900" dirty="0" err="1"/>
              <a:t>report</a:t>
            </a:r>
            <a:endParaRPr lang="pt-PT" sz="900" dirty="0"/>
          </a:p>
        </p:txBody>
      </p:sp>
      <p:sp>
        <p:nvSpPr>
          <p:cNvPr id="3" name="Google Shape;6612;p58">
            <a:extLst>
              <a:ext uri="{FF2B5EF4-FFF2-40B4-BE49-F238E27FC236}">
                <a16:creationId xmlns:a16="http://schemas.microsoft.com/office/drawing/2014/main" id="{F938645F-7292-1E05-44CC-23D3454AF9A3}"/>
              </a:ext>
            </a:extLst>
          </p:cNvPr>
          <p:cNvSpPr/>
          <p:nvPr/>
        </p:nvSpPr>
        <p:spPr>
          <a:xfrm>
            <a:off x="8425637" y="579011"/>
            <a:ext cx="463391" cy="40315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3349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Uma imagem com diagrama, esboço, Esquema, Desenho técnico&#10;&#10;Descrição gerada automaticamente">
            <a:extLst>
              <a:ext uri="{FF2B5EF4-FFF2-40B4-BE49-F238E27FC236}">
                <a16:creationId xmlns:a16="http://schemas.microsoft.com/office/drawing/2014/main" id="{F2A054AF-DF8C-D4C6-7D97-A6767ABC2970}"/>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216150" y="108267"/>
            <a:ext cx="4711700" cy="4926965"/>
          </a:xfrm>
          <a:prstGeom prst="rect">
            <a:avLst/>
          </a:prstGeom>
          <a:solidFill>
            <a:schemeClr val="bg1"/>
          </a:solidFill>
        </p:spPr>
      </p:pic>
    </p:spTree>
    <p:extLst>
      <p:ext uri="{BB962C8B-B14F-4D97-AF65-F5344CB8AC3E}">
        <p14:creationId xmlns:p14="http://schemas.microsoft.com/office/powerpoint/2010/main" val="1636618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DE95B-C724-BCB5-902C-C84BBFA3E910}"/>
            </a:ext>
          </a:extLst>
        </p:cNvPr>
        <p:cNvGrpSpPr/>
        <p:nvPr/>
      </p:nvGrpSpPr>
      <p:grpSpPr>
        <a:xfrm>
          <a:off x="0" y="0"/>
          <a:ext cx="0" cy="0"/>
          <a:chOff x="0" y="0"/>
          <a:chExt cx="0" cy="0"/>
        </a:xfrm>
      </p:grpSpPr>
      <p:pic>
        <p:nvPicPr>
          <p:cNvPr id="3" name="Imagem 2" descr="Uma imagem com diagrama, esboço, Esquema, Desenho técnico&#10;&#10;Descrição gerada automaticamente">
            <a:extLst>
              <a:ext uri="{FF2B5EF4-FFF2-40B4-BE49-F238E27FC236}">
                <a16:creationId xmlns:a16="http://schemas.microsoft.com/office/drawing/2014/main" id="{A1ACD8D8-027B-DC40-A835-E372158BF667}"/>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b="46952"/>
          <a:stretch/>
        </p:blipFill>
        <p:spPr>
          <a:xfrm>
            <a:off x="106326" y="151309"/>
            <a:ext cx="8867553" cy="4612078"/>
          </a:xfrm>
          <a:prstGeom prst="rect">
            <a:avLst/>
          </a:prstGeom>
          <a:solidFill>
            <a:schemeClr val="bg1"/>
          </a:solidFill>
        </p:spPr>
      </p:pic>
    </p:spTree>
    <p:extLst>
      <p:ext uri="{BB962C8B-B14F-4D97-AF65-F5344CB8AC3E}">
        <p14:creationId xmlns:p14="http://schemas.microsoft.com/office/powerpoint/2010/main" val="3890438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8AFEF4-5351-F1F1-8326-F4A5EE3BFFC8}"/>
              </a:ext>
            </a:extLst>
          </p:cNvPr>
          <p:cNvSpPr>
            <a:spLocks noGrp="1"/>
          </p:cNvSpPr>
          <p:nvPr>
            <p:ph type="title"/>
          </p:nvPr>
        </p:nvSpPr>
        <p:spPr>
          <a:xfrm>
            <a:off x="717686" y="160317"/>
            <a:ext cx="7704000" cy="572700"/>
          </a:xfrm>
        </p:spPr>
        <p:txBody>
          <a:bodyPr/>
          <a:lstStyle/>
          <a:p>
            <a:r>
              <a:rPr lang="pt-PT" sz="2000" dirty="0"/>
              <a:t>1.1. </a:t>
            </a:r>
            <a:r>
              <a:rPr lang="pt-PT" sz="2000" dirty="0" err="1"/>
              <a:t>Motivation</a:t>
            </a:r>
            <a:endParaRPr lang="pt-PT" sz="2000" dirty="0"/>
          </a:p>
        </p:txBody>
      </p:sp>
      <p:grpSp>
        <p:nvGrpSpPr>
          <p:cNvPr id="15" name="Google Shape;6610;p58">
            <a:extLst>
              <a:ext uri="{FF2B5EF4-FFF2-40B4-BE49-F238E27FC236}">
                <a16:creationId xmlns:a16="http://schemas.microsoft.com/office/drawing/2014/main" id="{7118B819-729A-0BD9-5C21-6193F1817373}"/>
              </a:ext>
            </a:extLst>
          </p:cNvPr>
          <p:cNvGrpSpPr/>
          <p:nvPr/>
        </p:nvGrpSpPr>
        <p:grpSpPr>
          <a:xfrm>
            <a:off x="758753" y="1004910"/>
            <a:ext cx="355633" cy="330288"/>
            <a:chOff x="-25465200" y="3565175"/>
            <a:chExt cx="298525" cy="277250"/>
          </a:xfrm>
        </p:grpSpPr>
        <p:sp>
          <p:nvSpPr>
            <p:cNvPr id="16" name="Google Shape;6611;p58">
              <a:extLst>
                <a:ext uri="{FF2B5EF4-FFF2-40B4-BE49-F238E27FC236}">
                  <a16:creationId xmlns:a16="http://schemas.microsoft.com/office/drawing/2014/main" id="{9AF4E99C-15F1-56F6-7220-8FF402B90870}"/>
                </a:ext>
              </a:extLst>
            </p:cNvPr>
            <p:cNvSpPr/>
            <p:nvPr/>
          </p:nvSpPr>
          <p:spPr>
            <a:xfrm>
              <a:off x="-25413225" y="3565175"/>
              <a:ext cx="172500" cy="103975"/>
            </a:xfrm>
            <a:custGeom>
              <a:avLst/>
              <a:gdLst/>
              <a:ahLst/>
              <a:cxnLst/>
              <a:rect l="l" t="t" r="r" b="b"/>
              <a:pathLst>
                <a:path w="6900" h="4159" extrusionOk="0">
                  <a:moveTo>
                    <a:pt x="4884" y="1166"/>
                  </a:moveTo>
                  <a:lnTo>
                    <a:pt x="5797" y="2079"/>
                  </a:lnTo>
                  <a:lnTo>
                    <a:pt x="4884" y="2079"/>
                  </a:lnTo>
                  <a:lnTo>
                    <a:pt x="4884" y="1166"/>
                  </a:lnTo>
                  <a:close/>
                  <a:moveTo>
                    <a:pt x="379" y="0"/>
                  </a:moveTo>
                  <a:cubicBezTo>
                    <a:pt x="158" y="0"/>
                    <a:pt x="0" y="158"/>
                    <a:pt x="0" y="347"/>
                  </a:cubicBezTo>
                  <a:lnTo>
                    <a:pt x="0" y="3151"/>
                  </a:lnTo>
                  <a:cubicBezTo>
                    <a:pt x="284" y="2899"/>
                    <a:pt x="631" y="2804"/>
                    <a:pt x="1040" y="2804"/>
                  </a:cubicBezTo>
                  <a:lnTo>
                    <a:pt x="4065" y="2804"/>
                  </a:lnTo>
                  <a:cubicBezTo>
                    <a:pt x="4726" y="2804"/>
                    <a:pt x="5325" y="3151"/>
                    <a:pt x="5608" y="3718"/>
                  </a:cubicBezTo>
                  <a:lnTo>
                    <a:pt x="5797" y="4159"/>
                  </a:lnTo>
                  <a:lnTo>
                    <a:pt x="6900" y="4159"/>
                  </a:lnTo>
                  <a:lnTo>
                    <a:pt x="6900" y="2426"/>
                  </a:lnTo>
                  <a:cubicBezTo>
                    <a:pt x="6900" y="2394"/>
                    <a:pt x="6869" y="2237"/>
                    <a:pt x="6774" y="2205"/>
                  </a:cubicBezTo>
                  <a:lnTo>
                    <a:pt x="4695" y="126"/>
                  </a:lnTo>
                  <a:cubicBezTo>
                    <a:pt x="4726" y="32"/>
                    <a:pt x="4632" y="0"/>
                    <a:pt x="4537"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612;p58">
              <a:extLst>
                <a:ext uri="{FF2B5EF4-FFF2-40B4-BE49-F238E27FC236}">
                  <a16:creationId xmlns:a16="http://schemas.microsoft.com/office/drawing/2014/main" id="{30192D4B-938C-9844-5D32-52B479831F8D}"/>
                </a:ext>
              </a:extLst>
            </p:cNvPr>
            <p:cNvSpPr/>
            <p:nvPr/>
          </p:nvSpPr>
          <p:spPr>
            <a:xfrm>
              <a:off x="-25465200" y="3650225"/>
              <a:ext cx="298525" cy="19220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CaixaDeTexto 18">
            <a:extLst>
              <a:ext uri="{FF2B5EF4-FFF2-40B4-BE49-F238E27FC236}">
                <a16:creationId xmlns:a16="http://schemas.microsoft.com/office/drawing/2014/main" id="{A2DD9442-4B49-C701-2BE0-D7AAB15AAAE1}"/>
              </a:ext>
            </a:extLst>
          </p:cNvPr>
          <p:cNvSpPr txBox="1"/>
          <p:nvPr/>
        </p:nvSpPr>
        <p:spPr>
          <a:xfrm>
            <a:off x="1276427" y="820696"/>
            <a:ext cx="7046902" cy="69871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lnSpc>
                <a:spcPct val="150000"/>
              </a:lnSpc>
            </a:pPr>
            <a:r>
              <a:rPr lang="pt-PT" b="1" dirty="0" err="1"/>
              <a:t>EHRs</a:t>
            </a:r>
            <a:r>
              <a:rPr lang="pt-PT" dirty="0"/>
              <a:t>: </a:t>
            </a:r>
            <a:r>
              <a:rPr lang="pt-PT" dirty="0" err="1"/>
              <a:t>large</a:t>
            </a:r>
            <a:r>
              <a:rPr lang="pt-PT" dirty="0"/>
              <a:t> volumes </a:t>
            </a:r>
            <a:r>
              <a:rPr lang="pt-PT" dirty="0" err="1"/>
              <a:t>of</a:t>
            </a:r>
            <a:r>
              <a:rPr lang="pt-PT" dirty="0"/>
              <a:t> </a:t>
            </a:r>
            <a:r>
              <a:rPr lang="pt-PT" dirty="0" err="1"/>
              <a:t>unstructured</a:t>
            </a:r>
            <a:r>
              <a:rPr lang="pt-PT" dirty="0"/>
              <a:t> </a:t>
            </a:r>
            <a:r>
              <a:rPr lang="pt-PT" dirty="0" err="1"/>
              <a:t>text</a:t>
            </a:r>
            <a:r>
              <a:rPr lang="pt-PT" dirty="0"/>
              <a:t>, </a:t>
            </a:r>
            <a:r>
              <a:rPr lang="pt-PT" dirty="0" err="1"/>
              <a:t>posing</a:t>
            </a:r>
            <a:r>
              <a:rPr lang="pt-PT" dirty="0"/>
              <a:t> </a:t>
            </a:r>
            <a:r>
              <a:rPr lang="pt-PT" dirty="0" err="1"/>
              <a:t>challenges</a:t>
            </a:r>
            <a:r>
              <a:rPr lang="pt-PT" dirty="0"/>
              <a:t> for </a:t>
            </a:r>
            <a:r>
              <a:rPr lang="pt-PT" dirty="0" err="1"/>
              <a:t>organization</a:t>
            </a:r>
            <a:r>
              <a:rPr lang="pt-PT" dirty="0"/>
              <a:t>, management, </a:t>
            </a:r>
            <a:r>
              <a:rPr lang="pt-PT" dirty="0" err="1"/>
              <a:t>and</a:t>
            </a:r>
            <a:r>
              <a:rPr lang="pt-PT" dirty="0"/>
              <a:t> reuse in </a:t>
            </a:r>
            <a:r>
              <a:rPr lang="pt-PT" dirty="0" err="1"/>
              <a:t>clinical</a:t>
            </a:r>
            <a:r>
              <a:rPr lang="pt-PT" dirty="0"/>
              <a:t> </a:t>
            </a:r>
            <a:r>
              <a:rPr lang="pt-PT" dirty="0" err="1"/>
              <a:t>and</a:t>
            </a:r>
            <a:r>
              <a:rPr lang="pt-PT" dirty="0"/>
              <a:t> research </a:t>
            </a:r>
            <a:r>
              <a:rPr lang="pt-PT" dirty="0" err="1"/>
              <a:t>settings</a:t>
            </a:r>
            <a:r>
              <a:rPr lang="pt-PT" dirty="0"/>
              <a:t> </a:t>
            </a:r>
            <a:r>
              <a:rPr lang="pt-PT" sz="1200" dirty="0"/>
              <a:t>(</a:t>
            </a:r>
            <a:r>
              <a:rPr lang="pt-PT" sz="1200" dirty="0" err="1"/>
              <a:t>Irrera</a:t>
            </a:r>
            <a:r>
              <a:rPr lang="pt-PT" sz="1200" dirty="0"/>
              <a:t> </a:t>
            </a:r>
            <a:r>
              <a:rPr lang="pt-PT" sz="1200" dirty="0" err="1"/>
              <a:t>et</a:t>
            </a:r>
            <a:r>
              <a:rPr lang="pt-PT" sz="1200" dirty="0"/>
              <a:t> al. 2024).</a:t>
            </a:r>
          </a:p>
        </p:txBody>
      </p:sp>
      <p:sp>
        <p:nvSpPr>
          <p:cNvPr id="20" name="CaixaDeTexto 19">
            <a:extLst>
              <a:ext uri="{FF2B5EF4-FFF2-40B4-BE49-F238E27FC236}">
                <a16:creationId xmlns:a16="http://schemas.microsoft.com/office/drawing/2014/main" id="{A1F8FB79-CAED-C185-DA88-B7CC647D924F}"/>
              </a:ext>
            </a:extLst>
          </p:cNvPr>
          <p:cNvSpPr txBox="1"/>
          <p:nvPr/>
        </p:nvSpPr>
        <p:spPr>
          <a:xfrm>
            <a:off x="1276428" y="1802197"/>
            <a:ext cx="7067752" cy="69871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lnSpc>
                <a:spcPct val="150000"/>
              </a:lnSpc>
            </a:pPr>
            <a:r>
              <a:rPr lang="pt-PT" b="1" dirty="0"/>
              <a:t>NLP </a:t>
            </a:r>
            <a:r>
              <a:rPr lang="pt-PT" b="1" dirty="0" err="1"/>
              <a:t>techniques</a:t>
            </a:r>
            <a:r>
              <a:rPr lang="pt-PT" dirty="0"/>
              <a:t>: </a:t>
            </a:r>
            <a:r>
              <a:rPr lang="pt-PT" dirty="0" err="1"/>
              <a:t>key</a:t>
            </a:r>
            <a:r>
              <a:rPr lang="pt-PT" dirty="0"/>
              <a:t> to </a:t>
            </a:r>
            <a:r>
              <a:rPr lang="pt-PT" dirty="0" err="1"/>
              <a:t>automating</a:t>
            </a:r>
            <a:r>
              <a:rPr lang="pt-PT" dirty="0"/>
              <a:t> </a:t>
            </a:r>
            <a:r>
              <a:rPr lang="pt-PT" dirty="0" err="1"/>
              <a:t>the</a:t>
            </a:r>
            <a:r>
              <a:rPr lang="pt-PT" dirty="0"/>
              <a:t> </a:t>
            </a:r>
            <a:r>
              <a:rPr lang="pt-PT" dirty="0" err="1"/>
              <a:t>retrieval</a:t>
            </a:r>
            <a:r>
              <a:rPr lang="pt-PT" dirty="0"/>
              <a:t>, </a:t>
            </a:r>
            <a:r>
              <a:rPr lang="pt-PT" dirty="0" err="1"/>
              <a:t>processing</a:t>
            </a:r>
            <a:r>
              <a:rPr lang="pt-PT" dirty="0"/>
              <a:t>, </a:t>
            </a:r>
            <a:r>
              <a:rPr lang="pt-PT" dirty="0" err="1"/>
              <a:t>and</a:t>
            </a:r>
            <a:r>
              <a:rPr lang="pt-PT" dirty="0"/>
              <a:t> </a:t>
            </a:r>
            <a:r>
              <a:rPr lang="pt-PT" dirty="0" err="1"/>
              <a:t>extraction</a:t>
            </a:r>
            <a:r>
              <a:rPr lang="pt-PT" dirty="0"/>
              <a:t> </a:t>
            </a:r>
            <a:r>
              <a:rPr lang="pt-PT" dirty="0" err="1"/>
              <a:t>of</a:t>
            </a:r>
            <a:r>
              <a:rPr lang="pt-PT" dirty="0"/>
              <a:t> </a:t>
            </a:r>
            <a:r>
              <a:rPr lang="pt-PT" dirty="0" err="1"/>
              <a:t>relevant</a:t>
            </a:r>
            <a:r>
              <a:rPr lang="pt-PT" dirty="0"/>
              <a:t> </a:t>
            </a:r>
            <a:r>
              <a:rPr lang="pt-PT" dirty="0" err="1"/>
              <a:t>biomedical</a:t>
            </a:r>
            <a:r>
              <a:rPr lang="pt-PT" dirty="0"/>
              <a:t> data </a:t>
            </a:r>
            <a:r>
              <a:rPr lang="pt-PT" sz="1200" dirty="0"/>
              <a:t>(</a:t>
            </a:r>
            <a:r>
              <a:rPr lang="pt-PT" sz="1200" dirty="0" err="1"/>
              <a:t>Irrera</a:t>
            </a:r>
            <a:r>
              <a:rPr lang="pt-PT" sz="1200" dirty="0"/>
              <a:t> </a:t>
            </a:r>
            <a:r>
              <a:rPr lang="pt-PT" sz="1200" dirty="0" err="1"/>
              <a:t>et</a:t>
            </a:r>
            <a:r>
              <a:rPr lang="pt-PT" sz="1200" dirty="0"/>
              <a:t> al. 2024).</a:t>
            </a:r>
          </a:p>
        </p:txBody>
      </p:sp>
      <p:grpSp>
        <p:nvGrpSpPr>
          <p:cNvPr id="21" name="Google Shape;9386;p63">
            <a:extLst>
              <a:ext uri="{FF2B5EF4-FFF2-40B4-BE49-F238E27FC236}">
                <a16:creationId xmlns:a16="http://schemas.microsoft.com/office/drawing/2014/main" id="{17190CAD-C55E-03FF-12B1-72D2A97CB8C0}"/>
              </a:ext>
            </a:extLst>
          </p:cNvPr>
          <p:cNvGrpSpPr/>
          <p:nvPr/>
        </p:nvGrpSpPr>
        <p:grpSpPr>
          <a:xfrm>
            <a:off x="758753" y="1937250"/>
            <a:ext cx="360260" cy="355498"/>
            <a:chOff x="-34418125" y="2271100"/>
            <a:chExt cx="296950" cy="293025"/>
          </a:xfrm>
        </p:grpSpPr>
        <p:sp>
          <p:nvSpPr>
            <p:cNvPr id="22" name="Google Shape;9387;p63">
              <a:extLst>
                <a:ext uri="{FF2B5EF4-FFF2-40B4-BE49-F238E27FC236}">
                  <a16:creationId xmlns:a16="http://schemas.microsoft.com/office/drawing/2014/main" id="{6131C5C7-DBE8-FBBC-AC06-2664DABA5D3B}"/>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388;p63">
              <a:extLst>
                <a:ext uri="{FF2B5EF4-FFF2-40B4-BE49-F238E27FC236}">
                  <a16:creationId xmlns:a16="http://schemas.microsoft.com/office/drawing/2014/main" id="{E8866BCE-692F-BA26-1095-2E9F5FB818EA}"/>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89;p63">
              <a:extLst>
                <a:ext uri="{FF2B5EF4-FFF2-40B4-BE49-F238E27FC236}">
                  <a16:creationId xmlns:a16="http://schemas.microsoft.com/office/drawing/2014/main" id="{EB774FBB-F200-76E0-D474-514D016A2172}"/>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90;p63">
              <a:extLst>
                <a:ext uri="{FF2B5EF4-FFF2-40B4-BE49-F238E27FC236}">
                  <a16:creationId xmlns:a16="http://schemas.microsoft.com/office/drawing/2014/main" id="{83A32299-8998-8895-A218-7B324EBFCA05}"/>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91;p63">
              <a:extLst>
                <a:ext uri="{FF2B5EF4-FFF2-40B4-BE49-F238E27FC236}">
                  <a16:creationId xmlns:a16="http://schemas.microsoft.com/office/drawing/2014/main" id="{C3D3F296-FEB9-144F-DBEB-5707D3344A92}"/>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 name="CaixaDeTexto 26">
            <a:extLst>
              <a:ext uri="{FF2B5EF4-FFF2-40B4-BE49-F238E27FC236}">
                <a16:creationId xmlns:a16="http://schemas.microsoft.com/office/drawing/2014/main" id="{76DEA9AF-E6A5-A1DE-A05C-ECC1A43F941E}"/>
              </a:ext>
            </a:extLst>
          </p:cNvPr>
          <p:cNvSpPr txBox="1"/>
          <p:nvPr/>
        </p:nvSpPr>
        <p:spPr>
          <a:xfrm>
            <a:off x="1276428" y="2767672"/>
            <a:ext cx="7067752" cy="69871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lnSpc>
                <a:spcPct val="150000"/>
              </a:lnSpc>
            </a:pPr>
            <a:r>
              <a:rPr lang="pt-PT" b="1" dirty="0" err="1"/>
              <a:t>Advances</a:t>
            </a:r>
            <a:r>
              <a:rPr lang="pt-PT" b="1" dirty="0"/>
              <a:t> in NLP</a:t>
            </a:r>
            <a:r>
              <a:rPr lang="pt-PT" dirty="0"/>
              <a:t>: </a:t>
            </a:r>
            <a:r>
              <a:rPr lang="pt-PT" dirty="0" err="1"/>
              <a:t>high</a:t>
            </a:r>
            <a:r>
              <a:rPr lang="pt-PT" dirty="0"/>
              <a:t>-performance </a:t>
            </a:r>
            <a:r>
              <a:rPr lang="pt-PT" dirty="0" err="1"/>
              <a:t>information</a:t>
            </a:r>
            <a:r>
              <a:rPr lang="pt-PT" dirty="0"/>
              <a:t> </a:t>
            </a:r>
            <a:r>
              <a:rPr lang="pt-PT" dirty="0" err="1"/>
              <a:t>extraction</a:t>
            </a:r>
            <a:r>
              <a:rPr lang="pt-PT" dirty="0"/>
              <a:t>, </a:t>
            </a:r>
            <a:r>
              <a:rPr lang="pt-PT" dirty="0" err="1"/>
              <a:t>but</a:t>
            </a:r>
            <a:r>
              <a:rPr lang="pt-PT" dirty="0"/>
              <a:t> </a:t>
            </a:r>
            <a:r>
              <a:rPr lang="pt-PT" dirty="0" err="1"/>
              <a:t>creating</a:t>
            </a:r>
            <a:r>
              <a:rPr lang="pt-PT" dirty="0"/>
              <a:t> </a:t>
            </a:r>
            <a:r>
              <a:rPr lang="pt-PT" u="sng" dirty="0" err="1"/>
              <a:t>quality</a:t>
            </a:r>
            <a:r>
              <a:rPr lang="pt-PT" u="sng" dirty="0"/>
              <a:t> </a:t>
            </a:r>
            <a:r>
              <a:rPr lang="pt-PT" u="sng" dirty="0" err="1"/>
              <a:t>annotated</a:t>
            </a:r>
            <a:r>
              <a:rPr lang="pt-PT" u="sng" dirty="0"/>
              <a:t> corpora </a:t>
            </a:r>
            <a:r>
              <a:rPr lang="pt-PT" dirty="0"/>
              <a:t>for </a:t>
            </a:r>
            <a:r>
              <a:rPr lang="pt-PT" dirty="0" err="1"/>
              <a:t>model</a:t>
            </a:r>
            <a:r>
              <a:rPr lang="pt-PT" dirty="0"/>
              <a:t> training </a:t>
            </a:r>
            <a:r>
              <a:rPr lang="pt-PT" dirty="0" err="1"/>
              <a:t>and</a:t>
            </a:r>
            <a:r>
              <a:rPr lang="pt-PT" dirty="0"/>
              <a:t> </a:t>
            </a:r>
            <a:r>
              <a:rPr lang="pt-PT" dirty="0" err="1"/>
              <a:t>evaluation</a:t>
            </a:r>
            <a:r>
              <a:rPr lang="pt-PT" dirty="0"/>
              <a:t> </a:t>
            </a:r>
            <a:r>
              <a:rPr lang="pt-PT" dirty="0" err="1"/>
              <a:t>is</a:t>
            </a:r>
            <a:r>
              <a:rPr lang="pt-PT" dirty="0"/>
              <a:t> a major </a:t>
            </a:r>
            <a:r>
              <a:rPr lang="pt-PT" dirty="0" err="1"/>
              <a:t>challenge</a:t>
            </a:r>
            <a:r>
              <a:rPr lang="pt-PT" dirty="0"/>
              <a:t> </a:t>
            </a:r>
            <a:r>
              <a:rPr lang="pt-PT" sz="1000" dirty="0"/>
              <a:t>(</a:t>
            </a:r>
            <a:r>
              <a:rPr lang="pt-PT" sz="1000" dirty="0" err="1"/>
              <a:t>Zhu</a:t>
            </a:r>
            <a:r>
              <a:rPr lang="pt-PT" sz="1000" dirty="0"/>
              <a:t> </a:t>
            </a:r>
            <a:r>
              <a:rPr lang="pt-PT" sz="1000" dirty="0" err="1"/>
              <a:t>et</a:t>
            </a:r>
            <a:r>
              <a:rPr lang="pt-PT" sz="1000" dirty="0"/>
              <a:t> al. 2024).</a:t>
            </a:r>
            <a:endParaRPr lang="pt-PT" sz="1100" dirty="0"/>
          </a:p>
        </p:txBody>
      </p:sp>
      <p:sp>
        <p:nvSpPr>
          <p:cNvPr id="28" name="CaixaDeTexto 27">
            <a:extLst>
              <a:ext uri="{FF2B5EF4-FFF2-40B4-BE49-F238E27FC236}">
                <a16:creationId xmlns:a16="http://schemas.microsoft.com/office/drawing/2014/main" id="{D09D79E7-0476-3722-B5DA-714CB5003580}"/>
              </a:ext>
            </a:extLst>
          </p:cNvPr>
          <p:cNvSpPr txBox="1"/>
          <p:nvPr/>
        </p:nvSpPr>
        <p:spPr>
          <a:xfrm>
            <a:off x="1276428" y="3911445"/>
            <a:ext cx="7065976" cy="69871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lnSpc>
                <a:spcPct val="150000"/>
              </a:lnSpc>
            </a:pPr>
            <a:r>
              <a:rPr lang="pt-PT" b="1" dirty="0" err="1"/>
              <a:t>High-quality</a:t>
            </a:r>
            <a:r>
              <a:rPr lang="pt-PT" b="1" dirty="0"/>
              <a:t> </a:t>
            </a:r>
            <a:r>
              <a:rPr lang="pt-PT" b="1" dirty="0" err="1"/>
              <a:t>datasets</a:t>
            </a:r>
            <a:r>
              <a:rPr lang="pt-PT" dirty="0"/>
              <a:t>: </a:t>
            </a:r>
            <a:r>
              <a:rPr lang="pt-PT" dirty="0" err="1"/>
              <a:t>requirement</a:t>
            </a:r>
            <a:r>
              <a:rPr lang="pt-PT" dirty="0"/>
              <a:t> </a:t>
            </a:r>
            <a:r>
              <a:rPr lang="pt-PT" dirty="0" err="1"/>
              <a:t>of</a:t>
            </a:r>
            <a:r>
              <a:rPr lang="pt-PT" dirty="0"/>
              <a:t> a </a:t>
            </a:r>
            <a:r>
              <a:rPr lang="pt-PT" dirty="0" err="1"/>
              <a:t>robust</a:t>
            </a:r>
            <a:r>
              <a:rPr lang="pt-PT" dirty="0"/>
              <a:t> </a:t>
            </a:r>
            <a:r>
              <a:rPr lang="pt-PT" u="sng" dirty="0" err="1"/>
              <a:t>annotation</a:t>
            </a:r>
            <a:r>
              <a:rPr lang="pt-PT" u="sng" dirty="0"/>
              <a:t> </a:t>
            </a:r>
            <a:r>
              <a:rPr lang="pt-PT" u="sng" dirty="0" err="1"/>
              <a:t>scheme</a:t>
            </a:r>
            <a:r>
              <a:rPr lang="pt-PT" dirty="0"/>
              <a:t> </a:t>
            </a:r>
            <a:r>
              <a:rPr lang="pt-PT" dirty="0" err="1"/>
              <a:t>that</a:t>
            </a:r>
            <a:r>
              <a:rPr lang="pt-PT" dirty="0"/>
              <a:t> </a:t>
            </a:r>
            <a:r>
              <a:rPr lang="pt-PT" dirty="0" err="1"/>
              <a:t>accurately</a:t>
            </a:r>
            <a:r>
              <a:rPr lang="pt-PT" dirty="0"/>
              <a:t> captures </a:t>
            </a:r>
            <a:r>
              <a:rPr lang="pt-PT" dirty="0" err="1"/>
              <a:t>the</a:t>
            </a:r>
            <a:r>
              <a:rPr lang="pt-PT" dirty="0"/>
              <a:t> </a:t>
            </a:r>
            <a:r>
              <a:rPr lang="pt-PT" dirty="0" err="1"/>
              <a:t>unique</a:t>
            </a:r>
            <a:r>
              <a:rPr lang="pt-PT" dirty="0"/>
              <a:t> </a:t>
            </a:r>
            <a:r>
              <a:rPr lang="pt-PT" dirty="0" err="1"/>
              <a:t>characteristics</a:t>
            </a:r>
            <a:r>
              <a:rPr lang="pt-PT" dirty="0"/>
              <a:t> </a:t>
            </a:r>
            <a:r>
              <a:rPr lang="pt-PT" dirty="0" err="1"/>
              <a:t>of</a:t>
            </a:r>
            <a:r>
              <a:rPr lang="pt-PT" dirty="0"/>
              <a:t> </a:t>
            </a:r>
            <a:r>
              <a:rPr lang="pt-PT" dirty="0" err="1"/>
              <a:t>clinical</a:t>
            </a:r>
            <a:r>
              <a:rPr lang="pt-PT" dirty="0"/>
              <a:t> </a:t>
            </a:r>
            <a:r>
              <a:rPr lang="pt-PT" dirty="0" err="1"/>
              <a:t>text</a:t>
            </a:r>
            <a:r>
              <a:rPr lang="pt-PT" dirty="0"/>
              <a:t> </a:t>
            </a:r>
            <a:r>
              <a:rPr lang="pt-PT" dirty="0" err="1"/>
              <a:t>with</a:t>
            </a:r>
            <a:r>
              <a:rPr lang="pt-PT" dirty="0"/>
              <a:t> </a:t>
            </a:r>
            <a:r>
              <a:rPr lang="pt-PT" dirty="0" err="1"/>
              <a:t>precision</a:t>
            </a:r>
            <a:r>
              <a:rPr lang="pt-PT" dirty="0"/>
              <a:t> </a:t>
            </a:r>
            <a:r>
              <a:rPr lang="pt-PT" dirty="0" err="1"/>
              <a:t>and</a:t>
            </a:r>
            <a:r>
              <a:rPr lang="pt-PT" dirty="0"/>
              <a:t> </a:t>
            </a:r>
            <a:r>
              <a:rPr lang="pt-PT" dirty="0" err="1"/>
              <a:t>completeness</a:t>
            </a:r>
            <a:r>
              <a:rPr lang="pt-PT" dirty="0"/>
              <a:t>.</a:t>
            </a:r>
          </a:p>
        </p:txBody>
      </p:sp>
      <p:grpSp>
        <p:nvGrpSpPr>
          <p:cNvPr id="29" name="Google Shape;8950;p63">
            <a:extLst>
              <a:ext uri="{FF2B5EF4-FFF2-40B4-BE49-F238E27FC236}">
                <a16:creationId xmlns:a16="http://schemas.microsoft.com/office/drawing/2014/main" id="{DB94C22E-9DA0-41FA-76D6-86939F4AF5CE}"/>
              </a:ext>
            </a:extLst>
          </p:cNvPr>
          <p:cNvGrpSpPr/>
          <p:nvPr/>
        </p:nvGrpSpPr>
        <p:grpSpPr>
          <a:xfrm>
            <a:off x="717686" y="3078989"/>
            <a:ext cx="421927" cy="399248"/>
            <a:chOff x="-1592325" y="3957400"/>
            <a:chExt cx="293025" cy="277275"/>
          </a:xfrm>
          <a:solidFill>
            <a:schemeClr val="accent1"/>
          </a:solidFill>
        </p:grpSpPr>
        <p:sp>
          <p:nvSpPr>
            <p:cNvPr id="30" name="Google Shape;8951;p63">
              <a:extLst>
                <a:ext uri="{FF2B5EF4-FFF2-40B4-BE49-F238E27FC236}">
                  <a16:creationId xmlns:a16="http://schemas.microsoft.com/office/drawing/2014/main" id="{F8B0796A-D244-708B-BAE1-638532BFD151}"/>
                </a:ext>
              </a:extLst>
            </p:cNvPr>
            <p:cNvSpPr/>
            <p:nvPr/>
          </p:nvSpPr>
          <p:spPr>
            <a:xfrm>
              <a:off x="-1591550" y="3957400"/>
              <a:ext cx="292250" cy="68550"/>
            </a:xfrm>
            <a:custGeom>
              <a:avLst/>
              <a:gdLst/>
              <a:ahLst/>
              <a:cxnLst/>
              <a:rect l="l" t="t" r="r" b="b"/>
              <a:pathLst>
                <a:path w="11690" h="2742" extrusionOk="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952;p63">
              <a:extLst>
                <a:ext uri="{FF2B5EF4-FFF2-40B4-BE49-F238E27FC236}">
                  <a16:creationId xmlns:a16="http://schemas.microsoft.com/office/drawing/2014/main" id="{9E9F9F05-DCC0-929A-1990-7D59C0C771A6}"/>
                </a:ext>
              </a:extLst>
            </p:cNvPr>
            <p:cNvSpPr/>
            <p:nvPr/>
          </p:nvSpPr>
          <p:spPr>
            <a:xfrm>
              <a:off x="-1592325" y="4043250"/>
              <a:ext cx="291450" cy="171725"/>
            </a:xfrm>
            <a:custGeom>
              <a:avLst/>
              <a:gdLst/>
              <a:ahLst/>
              <a:cxnLst/>
              <a:rect l="l" t="t" r="r" b="b"/>
              <a:pathLst>
                <a:path w="11658" h="6869" extrusionOk="0">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953;p63">
              <a:extLst>
                <a:ext uri="{FF2B5EF4-FFF2-40B4-BE49-F238E27FC236}">
                  <a16:creationId xmlns:a16="http://schemas.microsoft.com/office/drawing/2014/main" id="{484C3AF1-DD2B-1D1D-B85B-78A1DD1DF9A3}"/>
                </a:ext>
              </a:extLst>
            </p:cNvPr>
            <p:cNvSpPr/>
            <p:nvPr/>
          </p:nvSpPr>
          <p:spPr>
            <a:xfrm>
              <a:off x="-1471825" y="4129100"/>
              <a:ext cx="51225" cy="51225"/>
            </a:xfrm>
            <a:custGeom>
              <a:avLst/>
              <a:gdLst/>
              <a:ahLst/>
              <a:cxnLst/>
              <a:rect l="l" t="t" r="r" b="b"/>
              <a:pathLst>
                <a:path w="2049" h="2049" extrusionOk="0">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954;p63">
              <a:extLst>
                <a:ext uri="{FF2B5EF4-FFF2-40B4-BE49-F238E27FC236}">
                  <a16:creationId xmlns:a16="http://schemas.microsoft.com/office/drawing/2014/main" id="{F12050D1-2489-A8C5-9BD3-4D172CE78B69}"/>
                </a:ext>
              </a:extLst>
            </p:cNvPr>
            <p:cNvSpPr/>
            <p:nvPr/>
          </p:nvSpPr>
          <p:spPr>
            <a:xfrm>
              <a:off x="-1526175" y="4077900"/>
              <a:ext cx="156775" cy="156775"/>
            </a:xfrm>
            <a:custGeom>
              <a:avLst/>
              <a:gdLst/>
              <a:ahLst/>
              <a:cxnLst/>
              <a:rect l="l" t="t" r="r" b="b"/>
              <a:pathLst>
                <a:path w="6271" h="6271" extrusionOk="0">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8846;p63">
            <a:extLst>
              <a:ext uri="{FF2B5EF4-FFF2-40B4-BE49-F238E27FC236}">
                <a16:creationId xmlns:a16="http://schemas.microsoft.com/office/drawing/2014/main" id="{4727B3FE-D509-591C-C76A-A2CFCABCE135}"/>
              </a:ext>
            </a:extLst>
          </p:cNvPr>
          <p:cNvGrpSpPr/>
          <p:nvPr/>
        </p:nvGrpSpPr>
        <p:grpSpPr>
          <a:xfrm>
            <a:off x="724489" y="4064546"/>
            <a:ext cx="424159" cy="419659"/>
            <a:chOff x="-1182750" y="3962900"/>
            <a:chExt cx="294575" cy="291450"/>
          </a:xfrm>
          <a:solidFill>
            <a:schemeClr val="tx2">
              <a:lumMod val="60000"/>
              <a:lumOff val="40000"/>
            </a:schemeClr>
          </a:solidFill>
        </p:grpSpPr>
        <p:sp>
          <p:nvSpPr>
            <p:cNvPr id="35" name="Google Shape;8847;p63">
              <a:extLst>
                <a:ext uri="{FF2B5EF4-FFF2-40B4-BE49-F238E27FC236}">
                  <a16:creationId xmlns:a16="http://schemas.microsoft.com/office/drawing/2014/main" id="{5C4AF54D-7E08-B834-D7BC-A09BEAEF5B10}"/>
                </a:ext>
              </a:extLst>
            </p:cNvPr>
            <p:cNvSpPr/>
            <p:nvPr/>
          </p:nvSpPr>
          <p:spPr>
            <a:xfrm>
              <a:off x="-1078000" y="40306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848;p63">
              <a:extLst>
                <a:ext uri="{FF2B5EF4-FFF2-40B4-BE49-F238E27FC236}">
                  <a16:creationId xmlns:a16="http://schemas.microsoft.com/office/drawing/2014/main" id="{BD3C5E08-47BF-D231-DF92-D06E638C2348}"/>
                </a:ext>
              </a:extLst>
            </p:cNvPr>
            <p:cNvSpPr/>
            <p:nvPr/>
          </p:nvSpPr>
          <p:spPr>
            <a:xfrm>
              <a:off x="-1129200" y="409995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849;p63">
              <a:extLst>
                <a:ext uri="{FF2B5EF4-FFF2-40B4-BE49-F238E27FC236}">
                  <a16:creationId xmlns:a16="http://schemas.microsoft.com/office/drawing/2014/main" id="{51A4195F-DFEF-27EC-F8E9-A1B7913E1F32}"/>
                </a:ext>
              </a:extLst>
            </p:cNvPr>
            <p:cNvSpPr/>
            <p:nvPr/>
          </p:nvSpPr>
          <p:spPr>
            <a:xfrm>
              <a:off x="-1009475" y="40818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725" y="158"/>
                    <a:pt x="567"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850;p63">
              <a:extLst>
                <a:ext uri="{FF2B5EF4-FFF2-40B4-BE49-F238E27FC236}">
                  <a16:creationId xmlns:a16="http://schemas.microsoft.com/office/drawing/2014/main" id="{B56D4C15-C84E-B0F8-5C30-CC830C97B697}"/>
                </a:ext>
              </a:extLst>
            </p:cNvPr>
            <p:cNvSpPr/>
            <p:nvPr/>
          </p:nvSpPr>
          <p:spPr>
            <a:xfrm>
              <a:off x="-1182750" y="4168475"/>
              <a:ext cx="292225" cy="34675"/>
            </a:xfrm>
            <a:custGeom>
              <a:avLst/>
              <a:gdLst/>
              <a:ahLst/>
              <a:cxnLst/>
              <a:rect l="l" t="t" r="r" b="b"/>
              <a:pathLst>
                <a:path w="11689" h="1387" extrusionOk="0">
                  <a:moveTo>
                    <a:pt x="0" y="1"/>
                  </a:moveTo>
                  <a:lnTo>
                    <a:pt x="0" y="347"/>
                  </a:lnTo>
                  <a:lnTo>
                    <a:pt x="63" y="347"/>
                  </a:lnTo>
                  <a:cubicBezTo>
                    <a:pt x="63" y="914"/>
                    <a:pt x="504" y="1387"/>
                    <a:pt x="1071" y="1387"/>
                  </a:cubicBezTo>
                  <a:lnTo>
                    <a:pt x="10680" y="1387"/>
                  </a:lnTo>
                  <a:cubicBezTo>
                    <a:pt x="11247" y="1387"/>
                    <a:pt x="11688" y="914"/>
                    <a:pt x="11688" y="347"/>
                  </a:cubicBezTo>
                  <a:lnTo>
                    <a:pt x="116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851;p63">
              <a:extLst>
                <a:ext uri="{FF2B5EF4-FFF2-40B4-BE49-F238E27FC236}">
                  <a16:creationId xmlns:a16="http://schemas.microsoft.com/office/drawing/2014/main" id="{510C557C-A217-4651-C272-22C210F7DC7E}"/>
                </a:ext>
              </a:extLst>
            </p:cNvPr>
            <p:cNvSpPr/>
            <p:nvPr/>
          </p:nvSpPr>
          <p:spPr>
            <a:xfrm>
              <a:off x="-1117400" y="4220475"/>
              <a:ext cx="161500" cy="33875"/>
            </a:xfrm>
            <a:custGeom>
              <a:avLst/>
              <a:gdLst/>
              <a:ahLst/>
              <a:cxnLst/>
              <a:rect l="l" t="t" r="r" b="b"/>
              <a:pathLst>
                <a:path w="6460" h="1355" extrusionOk="0">
                  <a:moveTo>
                    <a:pt x="1513" y="0"/>
                  </a:moveTo>
                  <a:lnTo>
                    <a:pt x="1356" y="693"/>
                  </a:lnTo>
                  <a:lnTo>
                    <a:pt x="474" y="693"/>
                  </a:lnTo>
                  <a:cubicBezTo>
                    <a:pt x="32" y="693"/>
                    <a:pt x="1" y="1355"/>
                    <a:pt x="474" y="1355"/>
                  </a:cubicBezTo>
                  <a:lnTo>
                    <a:pt x="5924" y="1355"/>
                  </a:lnTo>
                  <a:cubicBezTo>
                    <a:pt x="6459" y="1355"/>
                    <a:pt x="6459" y="693"/>
                    <a:pt x="5987" y="693"/>
                  </a:cubicBezTo>
                  <a:lnTo>
                    <a:pt x="5073" y="693"/>
                  </a:lnTo>
                  <a:lnTo>
                    <a:pt x="491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852;p63">
              <a:extLst>
                <a:ext uri="{FF2B5EF4-FFF2-40B4-BE49-F238E27FC236}">
                  <a16:creationId xmlns:a16="http://schemas.microsoft.com/office/drawing/2014/main" id="{C05F5388-F74A-4BD2-4D1B-D5B2D231C6F7}"/>
                </a:ext>
              </a:extLst>
            </p:cNvPr>
            <p:cNvSpPr/>
            <p:nvPr/>
          </p:nvSpPr>
          <p:spPr>
            <a:xfrm>
              <a:off x="-958300" y="40141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853;p63">
              <a:extLst>
                <a:ext uri="{FF2B5EF4-FFF2-40B4-BE49-F238E27FC236}">
                  <a16:creationId xmlns:a16="http://schemas.microsoft.com/office/drawing/2014/main" id="{FEAB4E34-6CC4-8731-7A92-D9AADB219762}"/>
                </a:ext>
              </a:extLst>
            </p:cNvPr>
            <p:cNvSpPr/>
            <p:nvPr/>
          </p:nvSpPr>
          <p:spPr>
            <a:xfrm>
              <a:off x="-1180400" y="3962900"/>
              <a:ext cx="292225" cy="188275"/>
            </a:xfrm>
            <a:custGeom>
              <a:avLst/>
              <a:gdLst/>
              <a:ahLst/>
              <a:cxnLst/>
              <a:rect l="l" t="t" r="r" b="b"/>
              <a:pathLst>
                <a:path w="11689" h="7531" extrusionOk="0">
                  <a:moveTo>
                    <a:pt x="9232" y="1324"/>
                  </a:moveTo>
                  <a:cubicBezTo>
                    <a:pt x="9799" y="1324"/>
                    <a:pt x="10271" y="1797"/>
                    <a:pt x="10271" y="2364"/>
                  </a:cubicBezTo>
                  <a:cubicBezTo>
                    <a:pt x="10271" y="2922"/>
                    <a:pt x="9822" y="3391"/>
                    <a:pt x="9247" y="3391"/>
                  </a:cubicBezTo>
                  <a:cubicBezTo>
                    <a:pt x="9140" y="3391"/>
                    <a:pt x="9029" y="3375"/>
                    <a:pt x="8916" y="3341"/>
                  </a:cubicBezTo>
                  <a:lnTo>
                    <a:pt x="8034" y="4538"/>
                  </a:lnTo>
                  <a:cubicBezTo>
                    <a:pt x="8507" y="5199"/>
                    <a:pt x="7971" y="6144"/>
                    <a:pt x="7152" y="6144"/>
                  </a:cubicBezTo>
                  <a:cubicBezTo>
                    <a:pt x="6491" y="6144"/>
                    <a:pt x="5987" y="5514"/>
                    <a:pt x="6176" y="4790"/>
                  </a:cubicBezTo>
                  <a:lnTo>
                    <a:pt x="4978" y="3908"/>
                  </a:lnTo>
                  <a:cubicBezTo>
                    <a:pt x="4839" y="4007"/>
                    <a:pt x="4661" y="4069"/>
                    <a:pt x="4470" y="4069"/>
                  </a:cubicBezTo>
                  <a:cubicBezTo>
                    <a:pt x="4359" y="4069"/>
                    <a:pt x="4243" y="4048"/>
                    <a:pt x="4128" y="4002"/>
                  </a:cubicBezTo>
                  <a:lnTo>
                    <a:pt x="3214" y="5199"/>
                  </a:lnTo>
                  <a:cubicBezTo>
                    <a:pt x="3340" y="5357"/>
                    <a:pt x="3372" y="5546"/>
                    <a:pt x="3372" y="5735"/>
                  </a:cubicBezTo>
                  <a:cubicBezTo>
                    <a:pt x="3372" y="6302"/>
                    <a:pt x="2899" y="6775"/>
                    <a:pt x="2363" y="6775"/>
                  </a:cubicBezTo>
                  <a:cubicBezTo>
                    <a:pt x="1796" y="6775"/>
                    <a:pt x="1324" y="6302"/>
                    <a:pt x="1324" y="5735"/>
                  </a:cubicBezTo>
                  <a:cubicBezTo>
                    <a:pt x="1324" y="5199"/>
                    <a:pt x="1796" y="4727"/>
                    <a:pt x="2363" y="4727"/>
                  </a:cubicBezTo>
                  <a:cubicBezTo>
                    <a:pt x="2489" y="4727"/>
                    <a:pt x="2552" y="4758"/>
                    <a:pt x="2678" y="4758"/>
                  </a:cubicBezTo>
                  <a:lnTo>
                    <a:pt x="3592" y="3593"/>
                  </a:lnTo>
                  <a:cubicBezTo>
                    <a:pt x="3120" y="2899"/>
                    <a:pt x="3624" y="1954"/>
                    <a:pt x="4443" y="1954"/>
                  </a:cubicBezTo>
                  <a:cubicBezTo>
                    <a:pt x="5104" y="1954"/>
                    <a:pt x="5640" y="2584"/>
                    <a:pt x="5419" y="3309"/>
                  </a:cubicBezTo>
                  <a:lnTo>
                    <a:pt x="6617" y="4223"/>
                  </a:lnTo>
                  <a:cubicBezTo>
                    <a:pt x="6766" y="4116"/>
                    <a:pt x="6959" y="4038"/>
                    <a:pt x="7165" y="4038"/>
                  </a:cubicBezTo>
                  <a:cubicBezTo>
                    <a:pt x="7264" y="4038"/>
                    <a:pt x="7365" y="4056"/>
                    <a:pt x="7467" y="4097"/>
                  </a:cubicBezTo>
                  <a:lnTo>
                    <a:pt x="8381" y="2899"/>
                  </a:lnTo>
                  <a:cubicBezTo>
                    <a:pt x="8255" y="2742"/>
                    <a:pt x="8223" y="2553"/>
                    <a:pt x="8223" y="2364"/>
                  </a:cubicBezTo>
                  <a:cubicBezTo>
                    <a:pt x="8223" y="1797"/>
                    <a:pt x="8696" y="1324"/>
                    <a:pt x="9232" y="1324"/>
                  </a:cubicBezTo>
                  <a:close/>
                  <a:moveTo>
                    <a:pt x="1009" y="1"/>
                  </a:moveTo>
                  <a:cubicBezTo>
                    <a:pt x="473" y="1"/>
                    <a:pt x="1" y="474"/>
                    <a:pt x="1" y="1009"/>
                  </a:cubicBezTo>
                  <a:lnTo>
                    <a:pt x="1" y="7531"/>
                  </a:lnTo>
                  <a:lnTo>
                    <a:pt x="11689" y="7531"/>
                  </a:lnTo>
                  <a:lnTo>
                    <a:pt x="11689" y="1009"/>
                  </a:lnTo>
                  <a:cubicBezTo>
                    <a:pt x="11657" y="411"/>
                    <a:pt x="11185" y="1"/>
                    <a:pt x="106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6612;p58">
            <a:extLst>
              <a:ext uri="{FF2B5EF4-FFF2-40B4-BE49-F238E27FC236}">
                <a16:creationId xmlns:a16="http://schemas.microsoft.com/office/drawing/2014/main" id="{75D74164-AAEB-8986-0F2B-C4A33704B869}"/>
              </a:ext>
            </a:extLst>
          </p:cNvPr>
          <p:cNvSpPr/>
          <p:nvPr/>
        </p:nvSpPr>
        <p:spPr>
          <a:xfrm>
            <a:off x="8421686" y="575282"/>
            <a:ext cx="463391" cy="40315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61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26"/>
          <p:cNvSpPr txBox="1">
            <a:spLocks noGrp="1"/>
          </p:cNvSpPr>
          <p:nvPr>
            <p:ph type="title"/>
          </p:nvPr>
        </p:nvSpPr>
        <p:spPr>
          <a:xfrm>
            <a:off x="435155" y="207799"/>
            <a:ext cx="6304732"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1.1. Motivation</a:t>
            </a:r>
            <a:endParaRPr sz="2000" dirty="0"/>
          </a:p>
        </p:txBody>
      </p:sp>
      <p:graphicFrame>
        <p:nvGraphicFramePr>
          <p:cNvPr id="1243" name="Google Shape;1243;p26"/>
          <p:cNvGraphicFramePr/>
          <p:nvPr>
            <p:extLst>
              <p:ext uri="{D42A27DB-BD31-4B8C-83A1-F6EECF244321}">
                <p14:modId xmlns:p14="http://schemas.microsoft.com/office/powerpoint/2010/main" val="2404995235"/>
              </p:ext>
            </p:extLst>
          </p:nvPr>
        </p:nvGraphicFramePr>
        <p:xfrm>
          <a:off x="526094" y="1570450"/>
          <a:ext cx="7861738" cy="1219110"/>
        </p:xfrm>
        <a:graphic>
          <a:graphicData uri="http://schemas.openxmlformats.org/drawingml/2006/table">
            <a:tbl>
              <a:tblPr>
                <a:noFill/>
                <a:tableStyleId>{CCF80EB7-413B-4627-B8BF-CFF24E66328B}</a:tableStyleId>
              </a:tblPr>
              <a:tblGrid>
                <a:gridCol w="2605480">
                  <a:extLst>
                    <a:ext uri="{9D8B030D-6E8A-4147-A177-3AD203B41FA5}">
                      <a16:colId xmlns:a16="http://schemas.microsoft.com/office/drawing/2014/main" val="20000"/>
                    </a:ext>
                  </a:extLst>
                </a:gridCol>
                <a:gridCol w="5256258">
                  <a:extLst>
                    <a:ext uri="{9D8B030D-6E8A-4147-A177-3AD203B41FA5}">
                      <a16:colId xmlns:a16="http://schemas.microsoft.com/office/drawing/2014/main" val="20001"/>
                    </a:ext>
                  </a:extLst>
                </a:gridCol>
              </a:tblGrid>
              <a:tr h="336296">
                <a:tc>
                  <a:txBody>
                    <a:bodyPr/>
                    <a:lstStyle/>
                    <a:p>
                      <a:r>
                        <a:rPr lang="pt-PT" sz="1100" b="1" i="0" u="none" strike="noStrike" cap="none" dirty="0">
                          <a:solidFill>
                            <a:srgbClr val="000000"/>
                          </a:solidFill>
                          <a:effectLst/>
                          <a:latin typeface="Barlow" pitchFamily="2" charset="77"/>
                          <a:ea typeface="Arial"/>
                          <a:cs typeface="Arial"/>
                          <a:sym typeface="Arial"/>
                        </a:rPr>
                        <a:t>i2b2 (</a:t>
                      </a:r>
                      <a:r>
                        <a:rPr lang="pt-PT" sz="1100" b="1" i="0" u="none" strike="noStrike" cap="none" dirty="0" err="1">
                          <a:solidFill>
                            <a:srgbClr val="000000"/>
                          </a:solidFill>
                          <a:effectLst/>
                          <a:latin typeface="Barlow" pitchFamily="2" charset="77"/>
                          <a:ea typeface="Arial"/>
                          <a:cs typeface="Arial"/>
                          <a:sym typeface="Arial"/>
                        </a:rPr>
                        <a:t>Sun</a:t>
                      </a:r>
                      <a:r>
                        <a:rPr lang="pt-PT" sz="1100" b="1" i="0" u="none" strike="noStrike" cap="none" dirty="0">
                          <a:solidFill>
                            <a:srgbClr val="000000"/>
                          </a:solidFill>
                          <a:effectLst/>
                          <a:latin typeface="Barlow" pitchFamily="2" charset="77"/>
                          <a:ea typeface="Arial"/>
                          <a:cs typeface="Arial"/>
                          <a:sym typeface="Arial"/>
                        </a:rPr>
                        <a:t> </a:t>
                      </a:r>
                      <a:r>
                        <a:rPr lang="pt-PT" sz="1100" b="1" i="0" u="none" strike="noStrike" cap="none" dirty="0" err="1">
                          <a:solidFill>
                            <a:srgbClr val="000000"/>
                          </a:solidFill>
                          <a:effectLst/>
                          <a:latin typeface="Barlow" pitchFamily="2" charset="77"/>
                          <a:ea typeface="Arial"/>
                          <a:cs typeface="Arial"/>
                          <a:sym typeface="Arial"/>
                        </a:rPr>
                        <a:t>et</a:t>
                      </a:r>
                      <a:r>
                        <a:rPr lang="pt-PT" sz="1100" b="1" i="0" u="none" strike="noStrike" cap="none" dirty="0">
                          <a:solidFill>
                            <a:srgbClr val="000000"/>
                          </a:solidFill>
                          <a:effectLst/>
                          <a:latin typeface="Barlow" pitchFamily="2" charset="77"/>
                          <a:ea typeface="Arial"/>
                          <a:cs typeface="Arial"/>
                          <a:sym typeface="Arial"/>
                        </a:rPr>
                        <a:t> al. 2013) </a:t>
                      </a:r>
                    </a:p>
                    <a:p>
                      <a:r>
                        <a:rPr lang="pt-PT" sz="1100" b="1" i="0" u="none" strike="noStrike" cap="none" dirty="0">
                          <a:solidFill>
                            <a:srgbClr val="000000"/>
                          </a:solidFill>
                          <a:effectLst/>
                          <a:latin typeface="Barlow" pitchFamily="2" charset="77"/>
                          <a:ea typeface="Arial"/>
                          <a:cs typeface="Arial"/>
                          <a:sym typeface="Arial"/>
                        </a:rPr>
                        <a:t>THYME) (</a:t>
                      </a:r>
                      <a:r>
                        <a:rPr lang="pt-PT" sz="1100" b="1" i="0" u="none" strike="noStrike" cap="none" dirty="0" err="1">
                          <a:solidFill>
                            <a:srgbClr val="000000"/>
                          </a:solidFill>
                          <a:effectLst/>
                          <a:latin typeface="Barlow" pitchFamily="2" charset="77"/>
                          <a:ea typeface="Arial"/>
                          <a:cs typeface="Arial"/>
                          <a:sym typeface="Arial"/>
                        </a:rPr>
                        <a:t>Styler</a:t>
                      </a:r>
                      <a:r>
                        <a:rPr lang="pt-PT" sz="1100" b="1" i="0" u="none" strike="noStrike" cap="none" dirty="0">
                          <a:solidFill>
                            <a:srgbClr val="000000"/>
                          </a:solidFill>
                          <a:effectLst/>
                          <a:latin typeface="Barlow" pitchFamily="2" charset="77"/>
                          <a:ea typeface="Arial"/>
                          <a:cs typeface="Arial"/>
                          <a:sym typeface="Arial"/>
                        </a:rPr>
                        <a:t> 2014)</a:t>
                      </a:r>
                    </a:p>
                  </a:txBody>
                  <a:tcPr marL="91425" marR="9142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a:txBody>
                    <a:bodyPr/>
                    <a:lstStyle/>
                    <a:p>
                      <a:r>
                        <a:rPr lang="pt-PT" sz="1100" b="0" i="0" u="none" strike="noStrike" cap="none" dirty="0" err="1">
                          <a:solidFill>
                            <a:srgbClr val="000000"/>
                          </a:solidFill>
                          <a:effectLst/>
                          <a:latin typeface="Barlow" pitchFamily="2" charset="77"/>
                          <a:ea typeface="Arial"/>
                          <a:cs typeface="Arial"/>
                          <a:sym typeface="Arial"/>
                        </a:rPr>
                        <a:t>Event</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and</a:t>
                      </a:r>
                      <a:r>
                        <a:rPr lang="pt-PT" sz="1100" b="0" i="0" u="none" strike="noStrike" cap="none" dirty="0">
                          <a:solidFill>
                            <a:srgbClr val="000000"/>
                          </a:solidFill>
                          <a:effectLst/>
                          <a:latin typeface="Barlow" pitchFamily="2" charset="77"/>
                          <a:ea typeface="Arial"/>
                          <a:cs typeface="Arial"/>
                          <a:sym typeface="Arial"/>
                        </a:rPr>
                        <a:t> temporal </a:t>
                      </a:r>
                      <a:r>
                        <a:rPr lang="pt-PT" sz="1100" b="0" i="0" u="none" strike="noStrike" cap="none" dirty="0" err="1">
                          <a:solidFill>
                            <a:srgbClr val="000000"/>
                          </a:solidFill>
                          <a:effectLst/>
                          <a:latin typeface="Barlow" pitchFamily="2" charset="77"/>
                          <a:ea typeface="Arial"/>
                          <a:cs typeface="Arial"/>
                          <a:sym typeface="Arial"/>
                        </a:rPr>
                        <a:t>relation</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annotations</a:t>
                      </a:r>
                      <a:r>
                        <a:rPr lang="pt-PT" sz="1100" b="0" i="0" u="none" strike="noStrike" cap="none" dirty="0">
                          <a:solidFill>
                            <a:srgbClr val="000000"/>
                          </a:solidFill>
                          <a:effectLst/>
                          <a:latin typeface="Barlow" pitchFamily="2" charset="77"/>
                          <a:ea typeface="Arial"/>
                          <a:cs typeface="Arial"/>
                          <a:sym typeface="Arial"/>
                        </a:rPr>
                        <a:t> (ISO </a:t>
                      </a:r>
                      <a:r>
                        <a:rPr lang="pt-PT" sz="1100" b="0" i="0" u="none" strike="noStrike" cap="none" dirty="0" err="1">
                          <a:solidFill>
                            <a:srgbClr val="000000"/>
                          </a:solidFill>
                          <a:effectLst/>
                          <a:latin typeface="Barlow" pitchFamily="2" charset="77"/>
                          <a:ea typeface="Arial"/>
                          <a:cs typeface="Arial"/>
                          <a:sym typeface="Arial"/>
                        </a:rPr>
                        <a:t>TimeML</a:t>
                      </a:r>
                      <a:endParaRPr lang="pt-PT" sz="1100" b="0" i="0" u="none" strike="noStrike" cap="none" dirty="0">
                        <a:solidFill>
                          <a:srgbClr val="000000"/>
                        </a:solidFill>
                        <a:effectLst/>
                        <a:latin typeface="Barlow" pitchFamily="2" charset="77"/>
                        <a:ea typeface="Arial"/>
                        <a:cs typeface="Arial"/>
                        <a:sym typeface="Arial"/>
                      </a:endParaRPr>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33629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PT" sz="1100" b="1" u="none" dirty="0">
                          <a:solidFill>
                            <a:schemeClr val="dk1"/>
                          </a:solidFill>
                          <a:latin typeface="Barlow" pitchFamily="2" charset="77"/>
                          <a:ea typeface="Barlow"/>
                          <a:cs typeface="Barlow"/>
                          <a:sym typeface="Barlow"/>
                        </a:rPr>
                        <a:t>MERLOT (</a:t>
                      </a:r>
                      <a:r>
                        <a:rPr lang="pt-PT" sz="1100" b="1" dirty="0">
                          <a:solidFill>
                            <a:srgbClr val="000000"/>
                          </a:solidFill>
                          <a:effectLst/>
                          <a:latin typeface="Arial" panose="020B0604020202020204" pitchFamily="34" charset="0"/>
                          <a:cs typeface="Arial" panose="020B0604020202020204" pitchFamily="34" charset="0"/>
                        </a:rPr>
                        <a:t>Miranda-Escalada, 2015)</a:t>
                      </a:r>
                      <a:endParaRPr lang="pt-PT" sz="1100" b="1" u="none" dirty="0">
                        <a:solidFill>
                          <a:schemeClr val="dk1"/>
                        </a:solidFill>
                        <a:latin typeface="Barlow" pitchFamily="2" charset="77"/>
                        <a:ea typeface="Barlow"/>
                        <a:cs typeface="Barlow"/>
                        <a:sym typeface="Barlow"/>
                      </a:endParaRPr>
                    </a:p>
                  </a:txBody>
                  <a:tcPr marL="91425" marR="9142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a:txBody>
                    <a:bodyPr/>
                    <a:lstStyle/>
                    <a:p>
                      <a:r>
                        <a:rPr lang="pt-PT" sz="1100" b="0" i="0" u="none" strike="noStrike" cap="none" dirty="0" err="1">
                          <a:solidFill>
                            <a:srgbClr val="000000"/>
                          </a:solidFill>
                          <a:effectLst/>
                          <a:latin typeface="Barlow" pitchFamily="2" charset="77"/>
                          <a:ea typeface="Arial"/>
                          <a:cs typeface="Arial"/>
                          <a:sym typeface="Arial"/>
                        </a:rPr>
                        <a:t>Comprehensive</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semantic</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annotation</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framework</a:t>
                      </a:r>
                      <a:r>
                        <a:rPr lang="pt-PT" sz="1100" b="0" i="0" u="none" strike="noStrike" cap="none" dirty="0">
                          <a:solidFill>
                            <a:srgbClr val="000000"/>
                          </a:solidFill>
                          <a:effectLst/>
                          <a:latin typeface="Barlow" pitchFamily="2" charset="77"/>
                          <a:ea typeface="Arial"/>
                          <a:cs typeface="Arial"/>
                          <a:sym typeface="Arial"/>
                        </a:rPr>
                        <a:t> for </a:t>
                      </a:r>
                      <a:r>
                        <a:rPr lang="pt-PT" sz="1100" b="0" i="0" u="none" strike="noStrike" cap="none" dirty="0" err="1">
                          <a:solidFill>
                            <a:srgbClr val="000000"/>
                          </a:solidFill>
                          <a:effectLst/>
                          <a:latin typeface="Barlow" pitchFamily="2" charset="77"/>
                          <a:ea typeface="Arial"/>
                          <a:cs typeface="Arial"/>
                          <a:sym typeface="Arial"/>
                        </a:rPr>
                        <a:t>clinical</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documents</a:t>
                      </a:r>
                      <a:r>
                        <a:rPr lang="pt-PT" sz="1100" b="0" i="0" u="none" strike="noStrike" cap="none" dirty="0">
                          <a:solidFill>
                            <a:srgbClr val="000000"/>
                          </a:solidFill>
                          <a:effectLst/>
                          <a:latin typeface="Barlow" pitchFamily="2" charset="77"/>
                          <a:ea typeface="Arial"/>
                          <a:cs typeface="Arial"/>
                          <a:sym typeface="Arial"/>
                        </a:rPr>
                        <a:t> in </a:t>
                      </a:r>
                      <a:r>
                        <a:rPr lang="pt-PT" sz="1100" b="0" i="0" u="none" strike="noStrike" cap="none" dirty="0" err="1">
                          <a:solidFill>
                            <a:srgbClr val="000000"/>
                          </a:solidFill>
                          <a:effectLst/>
                          <a:latin typeface="Barlow" pitchFamily="2" charset="77"/>
                          <a:ea typeface="Arial"/>
                          <a:cs typeface="Arial"/>
                          <a:sym typeface="Arial"/>
                        </a:rPr>
                        <a:t>French</a:t>
                      </a:r>
                      <a:r>
                        <a:rPr lang="pt-PT" sz="1100" b="0" i="0" u="none" strike="noStrike" cap="none" dirty="0">
                          <a:solidFill>
                            <a:srgbClr val="000000"/>
                          </a:solidFill>
                          <a:effectLst/>
                          <a:latin typeface="Barlow" pitchFamily="2" charset="77"/>
                          <a:ea typeface="Arial"/>
                          <a:cs typeface="Arial"/>
                          <a:sym typeface="Arial"/>
                        </a:rPr>
                        <a:t>. </a:t>
                      </a:r>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568441882"/>
                  </a:ext>
                </a:extLst>
              </a:tr>
              <a:tr h="336296">
                <a:tc>
                  <a:txBody>
                    <a:bodyPr/>
                    <a:lstStyle/>
                    <a:p>
                      <a:r>
                        <a:rPr lang="pt-PT" sz="1100" b="1" i="0" u="none" strike="noStrike" cap="none" dirty="0">
                          <a:solidFill>
                            <a:srgbClr val="000000"/>
                          </a:solidFill>
                          <a:effectLst/>
                          <a:latin typeface="Barlow" pitchFamily="2" charset="77"/>
                          <a:ea typeface="Arial"/>
                          <a:cs typeface="Arial"/>
                          <a:sym typeface="Arial"/>
                        </a:rPr>
                        <a:t>Patel </a:t>
                      </a:r>
                      <a:r>
                        <a:rPr lang="pt-PT" sz="1100" b="1" i="0" u="none" strike="noStrike" cap="none" dirty="0" err="1">
                          <a:solidFill>
                            <a:srgbClr val="000000"/>
                          </a:solidFill>
                          <a:effectLst/>
                          <a:latin typeface="Barlow" pitchFamily="2" charset="77"/>
                          <a:ea typeface="Arial"/>
                          <a:cs typeface="Arial"/>
                          <a:sym typeface="Arial"/>
                        </a:rPr>
                        <a:t>et</a:t>
                      </a:r>
                      <a:r>
                        <a:rPr lang="pt-PT" sz="1100" b="1" i="0" u="none" strike="noStrike" cap="none" dirty="0">
                          <a:solidFill>
                            <a:srgbClr val="000000"/>
                          </a:solidFill>
                          <a:effectLst/>
                          <a:latin typeface="Barlow" pitchFamily="2" charset="77"/>
                          <a:ea typeface="Arial"/>
                          <a:cs typeface="Arial"/>
                          <a:sym typeface="Arial"/>
                        </a:rPr>
                        <a:t> al. (2018)</a:t>
                      </a:r>
                    </a:p>
                  </a:txBody>
                  <a:tcPr marL="91425" marR="9142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r>
                        <a:rPr lang="pt-PT" sz="1100" b="0" i="0" u="none" strike="noStrike" cap="none" dirty="0" err="1">
                          <a:solidFill>
                            <a:srgbClr val="000000"/>
                          </a:solidFill>
                          <a:effectLst/>
                          <a:latin typeface="Barlow" pitchFamily="2" charset="77"/>
                          <a:ea typeface="Arial"/>
                          <a:cs typeface="Arial"/>
                          <a:sym typeface="Arial"/>
                        </a:rPr>
                        <a:t>Large</a:t>
                      </a:r>
                      <a:r>
                        <a:rPr lang="pt-PT" sz="1100" b="0" i="0" u="none" strike="noStrike" cap="none" dirty="0">
                          <a:solidFill>
                            <a:srgbClr val="000000"/>
                          </a:solidFill>
                          <a:effectLst/>
                          <a:latin typeface="Barlow" pitchFamily="2" charset="77"/>
                          <a:ea typeface="Arial"/>
                          <a:cs typeface="Arial"/>
                          <a:sym typeface="Arial"/>
                        </a:rPr>
                        <a:t> corpus </a:t>
                      </a:r>
                      <a:r>
                        <a:rPr lang="pt-PT" sz="1100" b="0" i="0" u="none" strike="noStrike" cap="none" dirty="0" err="1">
                          <a:solidFill>
                            <a:srgbClr val="000000"/>
                          </a:solidFill>
                          <a:effectLst/>
                          <a:latin typeface="Barlow" pitchFamily="2" charset="77"/>
                          <a:ea typeface="Arial"/>
                          <a:cs typeface="Arial"/>
                          <a:sym typeface="Arial"/>
                        </a:rPr>
                        <a:t>of</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clinical</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documents</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with</a:t>
                      </a:r>
                      <a:r>
                        <a:rPr lang="pt-PT" sz="1100" b="0" i="0" u="none" strike="noStrike" cap="none" dirty="0">
                          <a:solidFill>
                            <a:srgbClr val="000000"/>
                          </a:solidFill>
                          <a:effectLst/>
                          <a:latin typeface="Barlow" pitchFamily="2" charset="77"/>
                          <a:ea typeface="Arial"/>
                          <a:cs typeface="Arial"/>
                          <a:sym typeface="Arial"/>
                        </a:rPr>
                        <a:t> 11 </a:t>
                      </a:r>
                      <a:r>
                        <a:rPr lang="pt-PT" sz="1100" b="0" i="0" u="none" strike="noStrike" cap="none" dirty="0" err="1">
                          <a:solidFill>
                            <a:srgbClr val="000000"/>
                          </a:solidFill>
                          <a:effectLst/>
                          <a:latin typeface="Barlow" pitchFamily="2" charset="77"/>
                          <a:ea typeface="Arial"/>
                          <a:cs typeface="Arial"/>
                          <a:sym typeface="Arial"/>
                        </a:rPr>
                        <a:t>semantic</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groups</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mapped</a:t>
                      </a:r>
                      <a:r>
                        <a:rPr lang="pt-PT" sz="1100" b="0" i="0" u="none" strike="noStrike" cap="none" dirty="0">
                          <a:solidFill>
                            <a:srgbClr val="000000"/>
                          </a:solidFill>
                          <a:effectLst/>
                          <a:latin typeface="Barlow" pitchFamily="2" charset="77"/>
                          <a:ea typeface="Arial"/>
                          <a:cs typeface="Arial"/>
                          <a:sym typeface="Arial"/>
                        </a:rPr>
                        <a:t> to UMLS.</a:t>
                      </a:r>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4" name="CaixaDeTexto 3">
            <a:extLst>
              <a:ext uri="{FF2B5EF4-FFF2-40B4-BE49-F238E27FC236}">
                <a16:creationId xmlns:a16="http://schemas.microsoft.com/office/drawing/2014/main" id="{24F75129-54F7-E29D-E3BA-A29C58A5FBBB}"/>
              </a:ext>
            </a:extLst>
          </p:cNvPr>
          <p:cNvSpPr txBox="1"/>
          <p:nvPr/>
        </p:nvSpPr>
        <p:spPr>
          <a:xfrm>
            <a:off x="526094" y="758607"/>
            <a:ext cx="7861738" cy="698717"/>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buNone/>
            </a:pPr>
            <a:r>
              <a:rPr lang="pt-PT" dirty="0" err="1">
                <a:latin typeface="+mn-lt"/>
              </a:rPr>
              <a:t>Most</a:t>
            </a:r>
            <a:r>
              <a:rPr lang="pt-PT" dirty="0">
                <a:latin typeface="+mn-lt"/>
              </a:rPr>
              <a:t> </a:t>
            </a:r>
            <a:r>
              <a:rPr lang="pt-PT" dirty="0" err="1">
                <a:latin typeface="+mn-lt"/>
              </a:rPr>
              <a:t>clinical</a:t>
            </a:r>
            <a:r>
              <a:rPr lang="pt-PT" dirty="0">
                <a:latin typeface="+mn-lt"/>
              </a:rPr>
              <a:t> NLP research </a:t>
            </a:r>
            <a:r>
              <a:rPr lang="pt-PT" dirty="0" err="1">
                <a:latin typeface="+mn-lt"/>
              </a:rPr>
              <a:t>has</a:t>
            </a:r>
            <a:r>
              <a:rPr lang="pt-PT" dirty="0">
                <a:latin typeface="+mn-lt"/>
              </a:rPr>
              <a:t> </a:t>
            </a:r>
            <a:r>
              <a:rPr lang="pt-PT" dirty="0" err="1">
                <a:latin typeface="+mn-lt"/>
              </a:rPr>
              <a:t>focused</a:t>
            </a:r>
            <a:r>
              <a:rPr lang="pt-PT" dirty="0">
                <a:latin typeface="+mn-lt"/>
              </a:rPr>
              <a:t> </a:t>
            </a:r>
            <a:r>
              <a:rPr lang="pt-PT" dirty="0" err="1">
                <a:latin typeface="+mn-lt"/>
              </a:rPr>
              <a:t>on</a:t>
            </a:r>
            <a:r>
              <a:rPr lang="pt-PT" dirty="0">
                <a:latin typeface="+mn-lt"/>
              </a:rPr>
              <a:t> </a:t>
            </a:r>
            <a:r>
              <a:rPr lang="pt-PT" b="1" dirty="0" err="1">
                <a:latin typeface="+mn-lt"/>
              </a:rPr>
              <a:t>English</a:t>
            </a:r>
            <a:r>
              <a:rPr lang="pt-PT" dirty="0">
                <a:latin typeface="+mn-lt"/>
              </a:rPr>
              <a:t>, </a:t>
            </a:r>
            <a:r>
              <a:rPr lang="pt-PT" dirty="0" err="1">
                <a:latin typeface="+mn-lt"/>
              </a:rPr>
              <a:t>with</a:t>
            </a:r>
            <a:r>
              <a:rPr lang="pt-PT" dirty="0">
                <a:latin typeface="+mn-lt"/>
              </a:rPr>
              <a:t> </a:t>
            </a:r>
            <a:r>
              <a:rPr lang="pt-PT" b="1" dirty="0" err="1">
                <a:latin typeface="+mn-lt"/>
              </a:rPr>
              <a:t>Chinese</a:t>
            </a:r>
            <a:r>
              <a:rPr lang="pt-PT" dirty="0">
                <a:latin typeface="+mn-lt"/>
              </a:rPr>
              <a:t> as </a:t>
            </a:r>
            <a:r>
              <a:rPr lang="pt-PT" dirty="0" err="1">
                <a:latin typeface="+mn-lt"/>
              </a:rPr>
              <a:t>the</a:t>
            </a:r>
            <a:r>
              <a:rPr lang="pt-PT" dirty="0">
                <a:latin typeface="+mn-lt"/>
              </a:rPr>
              <a:t> </a:t>
            </a:r>
            <a:r>
              <a:rPr lang="pt-PT" dirty="0" err="1">
                <a:latin typeface="+mn-lt"/>
              </a:rPr>
              <a:t>second</a:t>
            </a:r>
            <a:r>
              <a:rPr lang="pt-PT" dirty="0">
                <a:latin typeface="+mn-lt"/>
              </a:rPr>
              <a:t> </a:t>
            </a:r>
            <a:r>
              <a:rPr lang="pt-PT" dirty="0" err="1">
                <a:latin typeface="+mn-lt"/>
              </a:rPr>
              <a:t>most</a:t>
            </a:r>
            <a:r>
              <a:rPr lang="pt-PT" dirty="0">
                <a:latin typeface="+mn-lt"/>
              </a:rPr>
              <a:t> </a:t>
            </a:r>
            <a:r>
              <a:rPr lang="pt-PT" dirty="0" err="1">
                <a:latin typeface="+mn-lt"/>
              </a:rPr>
              <a:t>studied</a:t>
            </a:r>
            <a:r>
              <a:rPr lang="pt-PT" dirty="0">
                <a:latin typeface="+mn-lt"/>
              </a:rPr>
              <a:t> </a:t>
            </a:r>
            <a:r>
              <a:rPr lang="pt-PT" dirty="0" err="1">
                <a:latin typeface="+mn-lt"/>
              </a:rPr>
              <a:t>language</a:t>
            </a:r>
            <a:r>
              <a:rPr lang="pt-PT" dirty="0">
                <a:latin typeface="+mn-lt"/>
              </a:rPr>
              <a:t> </a:t>
            </a:r>
            <a:r>
              <a:rPr lang="pt-PT" dirty="0"/>
              <a:t>(</a:t>
            </a:r>
            <a:r>
              <a:rPr lang="pt-PT" dirty="0" err="1"/>
              <a:t>Zhu</a:t>
            </a:r>
            <a:r>
              <a:rPr lang="pt-PT" dirty="0"/>
              <a:t> </a:t>
            </a:r>
            <a:r>
              <a:rPr lang="pt-PT" dirty="0" err="1"/>
              <a:t>et</a:t>
            </a:r>
            <a:r>
              <a:rPr lang="pt-PT" dirty="0"/>
              <a:t> al. 2023)</a:t>
            </a:r>
            <a:r>
              <a:rPr lang="pt-PT" dirty="0">
                <a:latin typeface="+mn-lt"/>
              </a:rPr>
              <a:t>. </a:t>
            </a:r>
            <a:r>
              <a:rPr lang="pt-PT" dirty="0" err="1">
                <a:latin typeface="+mn-lt"/>
              </a:rPr>
              <a:t>Efforts</a:t>
            </a:r>
            <a:r>
              <a:rPr lang="pt-PT" dirty="0">
                <a:latin typeface="+mn-lt"/>
              </a:rPr>
              <a:t> for </a:t>
            </a:r>
            <a:r>
              <a:rPr lang="pt-PT" b="1" dirty="0" err="1">
                <a:latin typeface="+mn-lt"/>
              </a:rPr>
              <a:t>other</a:t>
            </a:r>
            <a:r>
              <a:rPr lang="pt-PT" b="1" dirty="0">
                <a:latin typeface="+mn-lt"/>
              </a:rPr>
              <a:t> </a:t>
            </a:r>
            <a:r>
              <a:rPr lang="pt-PT" b="1" dirty="0" err="1">
                <a:latin typeface="+mn-lt"/>
              </a:rPr>
              <a:t>languages</a:t>
            </a:r>
            <a:r>
              <a:rPr lang="pt-PT" dirty="0">
                <a:latin typeface="+mn-lt"/>
              </a:rPr>
              <a:t> </a:t>
            </a:r>
            <a:r>
              <a:rPr lang="pt-PT" dirty="0" err="1">
                <a:latin typeface="+mn-lt"/>
              </a:rPr>
              <a:t>remain</a:t>
            </a:r>
            <a:r>
              <a:rPr lang="pt-PT" dirty="0">
                <a:latin typeface="+mn-lt"/>
              </a:rPr>
              <a:t> </a:t>
            </a:r>
            <a:r>
              <a:rPr lang="pt-PT" b="1" dirty="0" err="1">
                <a:latin typeface="+mn-lt"/>
              </a:rPr>
              <a:t>significantly</a:t>
            </a:r>
            <a:r>
              <a:rPr lang="pt-PT" b="1" dirty="0">
                <a:latin typeface="+mn-lt"/>
              </a:rPr>
              <a:t> </a:t>
            </a:r>
            <a:r>
              <a:rPr lang="pt-PT" b="1" dirty="0" err="1">
                <a:latin typeface="+mn-lt"/>
              </a:rPr>
              <a:t>limited</a:t>
            </a:r>
            <a:r>
              <a:rPr lang="pt-PT" dirty="0">
                <a:latin typeface="+mn-lt"/>
              </a:rPr>
              <a:t>.</a:t>
            </a:r>
            <a:endParaRPr lang="pt-PT" dirty="0">
              <a:solidFill>
                <a:srgbClr val="000000"/>
              </a:solidFill>
              <a:effectLst/>
              <a:latin typeface="+mn-lt"/>
            </a:endParaRPr>
          </a:p>
        </p:txBody>
      </p:sp>
      <p:sp>
        <p:nvSpPr>
          <p:cNvPr id="2" name="CaixaDeTexto 1">
            <a:extLst>
              <a:ext uri="{FF2B5EF4-FFF2-40B4-BE49-F238E27FC236}">
                <a16:creationId xmlns:a16="http://schemas.microsoft.com/office/drawing/2014/main" id="{F2590D5C-1E20-46BD-C28A-DA823E72BFDA}"/>
              </a:ext>
            </a:extLst>
          </p:cNvPr>
          <p:cNvSpPr txBox="1"/>
          <p:nvPr/>
        </p:nvSpPr>
        <p:spPr>
          <a:xfrm>
            <a:off x="526094" y="2902686"/>
            <a:ext cx="7861737" cy="375552"/>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buNone/>
            </a:pPr>
            <a:r>
              <a:rPr lang="pt-PT" dirty="0">
                <a:latin typeface="+mn-lt"/>
              </a:rPr>
              <a:t>For </a:t>
            </a:r>
            <a:r>
              <a:rPr lang="pt-PT" b="1" dirty="0">
                <a:latin typeface="+mn-lt"/>
              </a:rPr>
              <a:t>Portuguese</a:t>
            </a:r>
            <a:r>
              <a:rPr lang="pt-PT" dirty="0">
                <a:latin typeface="+mn-lt"/>
              </a:rPr>
              <a:t>, </a:t>
            </a:r>
            <a:r>
              <a:rPr lang="pt-PT" dirty="0" err="1">
                <a:latin typeface="+mn-lt"/>
              </a:rPr>
              <a:t>annotation</a:t>
            </a:r>
            <a:r>
              <a:rPr lang="pt-PT" dirty="0">
                <a:latin typeface="+mn-lt"/>
              </a:rPr>
              <a:t> </a:t>
            </a:r>
            <a:r>
              <a:rPr lang="pt-PT" dirty="0" err="1">
                <a:latin typeface="+mn-lt"/>
              </a:rPr>
              <a:t>efforts</a:t>
            </a:r>
            <a:r>
              <a:rPr lang="pt-PT" dirty="0">
                <a:latin typeface="+mn-lt"/>
              </a:rPr>
              <a:t> </a:t>
            </a:r>
            <a:r>
              <a:rPr lang="pt-PT" dirty="0" err="1">
                <a:latin typeface="+mn-lt"/>
              </a:rPr>
              <a:t>remains</a:t>
            </a:r>
            <a:r>
              <a:rPr lang="pt-PT" dirty="0">
                <a:latin typeface="+mn-lt"/>
              </a:rPr>
              <a:t> </a:t>
            </a:r>
            <a:r>
              <a:rPr lang="pt-PT" dirty="0" err="1">
                <a:latin typeface="+mn-lt"/>
              </a:rPr>
              <a:t>particularly</a:t>
            </a:r>
            <a:r>
              <a:rPr lang="pt-PT" dirty="0">
                <a:latin typeface="+mn-lt"/>
              </a:rPr>
              <a:t> </a:t>
            </a:r>
            <a:r>
              <a:rPr lang="pt-PT" dirty="0" err="1">
                <a:latin typeface="+mn-lt"/>
              </a:rPr>
              <a:t>limited</a:t>
            </a:r>
            <a:r>
              <a:rPr lang="pt-PT" dirty="0">
                <a:latin typeface="+mn-lt"/>
              </a:rPr>
              <a:t>.</a:t>
            </a:r>
            <a:endParaRPr lang="pt-PT" dirty="0">
              <a:solidFill>
                <a:srgbClr val="000000"/>
              </a:solidFill>
              <a:effectLst/>
              <a:latin typeface="+mn-lt"/>
            </a:endParaRPr>
          </a:p>
        </p:txBody>
      </p:sp>
      <p:graphicFrame>
        <p:nvGraphicFramePr>
          <p:cNvPr id="3" name="Google Shape;1243;p26">
            <a:extLst>
              <a:ext uri="{FF2B5EF4-FFF2-40B4-BE49-F238E27FC236}">
                <a16:creationId xmlns:a16="http://schemas.microsoft.com/office/drawing/2014/main" id="{A2AB4960-59F4-298E-18C0-68730D03286B}"/>
              </a:ext>
            </a:extLst>
          </p:cNvPr>
          <p:cNvGraphicFramePr/>
          <p:nvPr>
            <p:extLst>
              <p:ext uri="{D42A27DB-BD31-4B8C-83A1-F6EECF244321}">
                <p14:modId xmlns:p14="http://schemas.microsoft.com/office/powerpoint/2010/main" val="1269786034"/>
              </p:ext>
            </p:extLst>
          </p:nvPr>
        </p:nvGraphicFramePr>
        <p:xfrm>
          <a:off x="526094" y="3424302"/>
          <a:ext cx="7979729" cy="1253246"/>
        </p:xfrm>
        <a:graphic>
          <a:graphicData uri="http://schemas.openxmlformats.org/drawingml/2006/table">
            <a:tbl>
              <a:tblPr>
                <a:noFill/>
                <a:tableStyleId>{CCF80EB7-413B-4627-B8BF-CFF24E66328B}</a:tableStyleId>
              </a:tblPr>
              <a:tblGrid>
                <a:gridCol w="2644584">
                  <a:extLst>
                    <a:ext uri="{9D8B030D-6E8A-4147-A177-3AD203B41FA5}">
                      <a16:colId xmlns:a16="http://schemas.microsoft.com/office/drawing/2014/main" val="20000"/>
                    </a:ext>
                  </a:extLst>
                </a:gridCol>
                <a:gridCol w="5335145">
                  <a:extLst>
                    <a:ext uri="{9D8B030D-6E8A-4147-A177-3AD203B41FA5}">
                      <a16:colId xmlns:a16="http://schemas.microsoft.com/office/drawing/2014/main" val="20001"/>
                    </a:ext>
                  </a:extLst>
                </a:gridCol>
              </a:tblGrid>
              <a:tr h="402351">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pt-PT" sz="1100" b="1" i="0" u="none" strike="noStrike" cap="none" dirty="0" err="1">
                          <a:solidFill>
                            <a:srgbClr val="000000"/>
                          </a:solidFill>
                          <a:effectLst/>
                          <a:latin typeface="Barlow" pitchFamily="2" charset="77"/>
                          <a:ea typeface="Arial"/>
                          <a:cs typeface="Arial"/>
                          <a:sym typeface="Arial"/>
                        </a:rPr>
                        <a:t>SemClinBr</a:t>
                      </a:r>
                      <a:r>
                        <a:rPr lang="pt-PT" sz="1100" b="1" i="0" u="none" strike="noStrike" cap="none" dirty="0">
                          <a:solidFill>
                            <a:srgbClr val="000000"/>
                          </a:solidFill>
                          <a:effectLst/>
                          <a:latin typeface="Barlow" pitchFamily="2" charset="77"/>
                          <a:ea typeface="Arial"/>
                          <a:cs typeface="Arial"/>
                          <a:sym typeface="Arial"/>
                        </a:rPr>
                        <a:t> (Oliveira </a:t>
                      </a:r>
                      <a:r>
                        <a:rPr lang="pt-PT" sz="1100" b="1" i="0" u="none" strike="noStrike" cap="none" dirty="0" err="1">
                          <a:solidFill>
                            <a:srgbClr val="000000"/>
                          </a:solidFill>
                          <a:effectLst/>
                          <a:latin typeface="Barlow" pitchFamily="2" charset="77"/>
                          <a:ea typeface="Arial"/>
                          <a:cs typeface="Arial"/>
                          <a:sym typeface="Arial"/>
                        </a:rPr>
                        <a:t>et</a:t>
                      </a:r>
                      <a:r>
                        <a:rPr lang="pt-PT" sz="1100" b="1" i="0" u="none" strike="noStrike" cap="none" dirty="0">
                          <a:solidFill>
                            <a:srgbClr val="000000"/>
                          </a:solidFill>
                          <a:effectLst/>
                          <a:latin typeface="Barlow" pitchFamily="2" charset="77"/>
                          <a:ea typeface="Arial"/>
                          <a:cs typeface="Arial"/>
                          <a:sym typeface="Arial"/>
                        </a:rPr>
                        <a:t> al. 2022)</a:t>
                      </a:r>
                    </a:p>
                  </a:txBody>
                  <a:tcPr marL="91425" marR="9142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a:txBody>
                    <a:bodyPr/>
                    <a:lstStyle/>
                    <a:p>
                      <a:r>
                        <a:rPr lang="pt-PT" sz="1100" b="0" i="0" u="none" strike="noStrike" cap="none" dirty="0" err="1">
                          <a:solidFill>
                            <a:srgbClr val="000000"/>
                          </a:solidFill>
                          <a:effectLst/>
                          <a:latin typeface="Barlow" pitchFamily="2" charset="77"/>
                          <a:ea typeface="Arial"/>
                          <a:cs typeface="Arial"/>
                          <a:sym typeface="Arial"/>
                        </a:rPr>
                        <a:t>Annotated</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clinical</a:t>
                      </a:r>
                      <a:r>
                        <a:rPr lang="pt-PT" sz="1100" b="0" i="0" u="none" strike="noStrike" cap="none" dirty="0">
                          <a:solidFill>
                            <a:srgbClr val="000000"/>
                          </a:solidFill>
                          <a:effectLst/>
                          <a:latin typeface="Barlow" pitchFamily="2" charset="77"/>
                          <a:ea typeface="Arial"/>
                          <a:cs typeface="Arial"/>
                          <a:sym typeface="Arial"/>
                        </a:rPr>
                        <a:t> corpus for </a:t>
                      </a:r>
                      <a:r>
                        <a:rPr lang="pt-PT" sz="1100" b="0" i="0" u="none" strike="noStrike" cap="none" dirty="0" err="1">
                          <a:solidFill>
                            <a:srgbClr val="000000"/>
                          </a:solidFill>
                          <a:effectLst/>
                          <a:latin typeface="Barlow" pitchFamily="2" charset="77"/>
                          <a:ea typeface="Arial"/>
                          <a:cs typeface="Arial"/>
                          <a:sym typeface="Arial"/>
                        </a:rPr>
                        <a:t>Brazilian</a:t>
                      </a:r>
                      <a:r>
                        <a:rPr lang="pt-PT" sz="1100" b="0" i="0" u="none" strike="noStrike" cap="none" dirty="0">
                          <a:solidFill>
                            <a:srgbClr val="000000"/>
                          </a:solidFill>
                          <a:effectLst/>
                          <a:latin typeface="Barlow" pitchFamily="2" charset="77"/>
                          <a:ea typeface="Arial"/>
                          <a:cs typeface="Arial"/>
                          <a:sym typeface="Arial"/>
                        </a:rPr>
                        <a:t> Portuguese, </a:t>
                      </a:r>
                      <a:r>
                        <a:rPr lang="pt-PT" sz="1100" b="0" i="0" u="none" strike="noStrike" cap="none" dirty="0" err="1">
                          <a:solidFill>
                            <a:srgbClr val="000000"/>
                          </a:solidFill>
                          <a:effectLst/>
                          <a:latin typeface="Barlow" pitchFamily="2" charset="77"/>
                          <a:ea typeface="Arial"/>
                          <a:cs typeface="Arial"/>
                          <a:sym typeface="Arial"/>
                        </a:rPr>
                        <a:t>with</a:t>
                      </a:r>
                      <a:r>
                        <a:rPr lang="pt-PT" sz="1100" b="0" i="0" u="none" strike="noStrike" cap="none" dirty="0">
                          <a:solidFill>
                            <a:srgbClr val="000000"/>
                          </a:solidFill>
                          <a:effectLst/>
                          <a:latin typeface="Barlow" pitchFamily="2" charset="77"/>
                          <a:ea typeface="Arial"/>
                          <a:cs typeface="Arial"/>
                          <a:sym typeface="Arial"/>
                        </a:rPr>
                        <a:t> UMLS </a:t>
                      </a:r>
                      <a:r>
                        <a:rPr lang="pt-PT" sz="1100" b="0" i="0" u="none" strike="noStrike" cap="none" dirty="0" err="1">
                          <a:solidFill>
                            <a:srgbClr val="000000"/>
                          </a:solidFill>
                          <a:effectLst/>
                          <a:latin typeface="Barlow" pitchFamily="2" charset="77"/>
                          <a:ea typeface="Arial"/>
                          <a:cs typeface="Arial"/>
                          <a:sym typeface="Arial"/>
                        </a:rPr>
                        <a:t>semantic</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types</a:t>
                      </a:r>
                      <a:r>
                        <a:rPr lang="pt-PT" sz="1100" b="0" i="0" u="none" strike="noStrike" cap="none" dirty="0">
                          <a:solidFill>
                            <a:srgbClr val="000000"/>
                          </a:solidFill>
                          <a:effectLst/>
                          <a:latin typeface="Barlow" pitchFamily="2" charset="77"/>
                          <a:ea typeface="Arial"/>
                          <a:cs typeface="Arial"/>
                          <a:sym typeface="Arial"/>
                        </a:rPr>
                        <a:t>.</a:t>
                      </a:r>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3156950737"/>
                  </a:ext>
                </a:extLst>
              </a:tr>
              <a:tr h="321246">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pt-PT" sz="1100" b="1" i="0" u="none" strike="noStrike" cap="none" dirty="0">
                          <a:solidFill>
                            <a:srgbClr val="000000"/>
                          </a:solidFill>
                          <a:effectLst/>
                          <a:latin typeface="Barlow" pitchFamily="2" charset="77"/>
                          <a:ea typeface="Arial"/>
                          <a:cs typeface="Arial"/>
                          <a:sym typeface="Arial"/>
                        </a:rPr>
                        <a:t>Lopes </a:t>
                      </a:r>
                      <a:r>
                        <a:rPr lang="pt-PT" sz="1100" b="1" i="0" u="none" strike="noStrike" cap="none" dirty="0" err="1">
                          <a:solidFill>
                            <a:srgbClr val="000000"/>
                          </a:solidFill>
                          <a:effectLst/>
                          <a:latin typeface="Barlow" pitchFamily="2" charset="77"/>
                          <a:ea typeface="Arial"/>
                          <a:cs typeface="Arial"/>
                          <a:sym typeface="Arial"/>
                        </a:rPr>
                        <a:t>et</a:t>
                      </a:r>
                      <a:r>
                        <a:rPr lang="pt-PT" sz="1100" b="1" i="0" u="none" strike="noStrike" cap="none" dirty="0">
                          <a:solidFill>
                            <a:srgbClr val="000000"/>
                          </a:solidFill>
                          <a:effectLst/>
                          <a:latin typeface="Barlow" pitchFamily="2" charset="77"/>
                          <a:ea typeface="Arial"/>
                          <a:cs typeface="Arial"/>
                          <a:sym typeface="Arial"/>
                        </a:rPr>
                        <a:t> al. (2019)</a:t>
                      </a:r>
                    </a:p>
                  </a:txBody>
                  <a:tcPr marL="91425" marR="9142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lgn="ctr">
                      <a:solidFill>
                        <a:schemeClr val="lt1"/>
                      </a:solidFill>
                      <a:prstDash val="solid"/>
                      <a:round/>
                      <a:headEnd type="none" w="sm" len="sm"/>
                      <a:tailEnd type="none" w="sm" len="sm"/>
                    </a:lnT>
                    <a:lnB w="19050" cap="flat" cmpd="sng" algn="ctr">
                      <a:solidFill>
                        <a:schemeClr val="lt1"/>
                      </a:solidFill>
                      <a:prstDash val="solid"/>
                      <a:round/>
                      <a:headEnd type="none" w="sm" len="sm"/>
                      <a:tailEnd type="none" w="sm" len="sm"/>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PT" sz="1100" b="0" i="0" u="none" strike="noStrike" cap="none" dirty="0" err="1">
                          <a:solidFill>
                            <a:srgbClr val="000000"/>
                          </a:solidFill>
                          <a:effectLst/>
                          <a:latin typeface="Barlow" pitchFamily="2" charset="77"/>
                          <a:ea typeface="Arial"/>
                          <a:cs typeface="Arial"/>
                          <a:sym typeface="Arial"/>
                        </a:rPr>
                        <a:t>Clinical</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text</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collection</a:t>
                      </a:r>
                      <a:r>
                        <a:rPr lang="pt-PT" sz="1100" b="0" i="0" u="none" strike="noStrike" cap="none" dirty="0">
                          <a:solidFill>
                            <a:srgbClr val="000000"/>
                          </a:solidFill>
                          <a:effectLst/>
                          <a:latin typeface="Barlow" pitchFamily="2" charset="77"/>
                          <a:ea typeface="Arial"/>
                          <a:cs typeface="Arial"/>
                          <a:sym typeface="Arial"/>
                        </a:rPr>
                        <a:t> in </a:t>
                      </a:r>
                      <a:r>
                        <a:rPr lang="pt-PT" sz="1100" b="0" i="0" u="none" strike="noStrike" cap="none" dirty="0" err="1">
                          <a:solidFill>
                            <a:srgbClr val="000000"/>
                          </a:solidFill>
                          <a:effectLst/>
                          <a:latin typeface="Barlow" pitchFamily="2" charset="77"/>
                          <a:ea typeface="Arial"/>
                          <a:cs typeface="Arial"/>
                          <a:sym typeface="Arial"/>
                        </a:rPr>
                        <a:t>European</a:t>
                      </a:r>
                      <a:r>
                        <a:rPr lang="pt-PT" sz="1100" b="0" i="0" u="none" strike="noStrike" cap="none" dirty="0">
                          <a:solidFill>
                            <a:srgbClr val="000000"/>
                          </a:solidFill>
                          <a:effectLst/>
                          <a:latin typeface="Barlow" pitchFamily="2" charset="77"/>
                          <a:ea typeface="Arial"/>
                          <a:cs typeface="Arial"/>
                          <a:sym typeface="Arial"/>
                        </a:rPr>
                        <a:t> Portuguese </a:t>
                      </a:r>
                      <a:r>
                        <a:rPr lang="pt-PT" sz="1100" b="0" i="0" u="none" strike="noStrike" cap="none" dirty="0" err="1">
                          <a:solidFill>
                            <a:srgbClr val="000000"/>
                          </a:solidFill>
                          <a:effectLst/>
                          <a:latin typeface="Barlow" pitchFamily="2" charset="77"/>
                          <a:ea typeface="Arial"/>
                          <a:cs typeface="Arial"/>
                          <a:sym typeface="Arial"/>
                        </a:rPr>
                        <a:t>with</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entities</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manually</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annotated</a:t>
                      </a:r>
                      <a:endParaRPr lang="pt-PT" sz="1100" b="0" i="0" u="none" strike="noStrike" cap="none" dirty="0">
                        <a:solidFill>
                          <a:srgbClr val="000000"/>
                        </a:solidFill>
                        <a:effectLst/>
                        <a:latin typeface="Barlow" pitchFamily="2" charset="77"/>
                        <a:ea typeface="Arial"/>
                        <a:cs typeface="Arial"/>
                        <a:sym typeface="Arial"/>
                      </a:endParaRPr>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lgn="ctr">
                      <a:solidFill>
                        <a:schemeClr val="accent1"/>
                      </a:solidFill>
                      <a:prstDash val="solid"/>
                      <a:round/>
                      <a:headEnd type="none" w="sm" len="sm"/>
                      <a:tailEnd type="none" w="sm" len="sm"/>
                    </a:lnT>
                    <a:lnB w="19050"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2515636873"/>
                  </a:ext>
                </a:extLst>
              </a:tr>
              <a:tr h="495515">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pt-PT" sz="1100" b="1" i="0" u="none" strike="noStrike" cap="none" dirty="0" err="1">
                          <a:solidFill>
                            <a:srgbClr val="000000"/>
                          </a:solidFill>
                          <a:effectLst/>
                          <a:latin typeface="Barlow" pitchFamily="2" charset="77"/>
                          <a:ea typeface="Arial"/>
                          <a:cs typeface="Arial"/>
                          <a:sym typeface="Arial"/>
                        </a:rPr>
                        <a:t>MediAlbertina</a:t>
                      </a:r>
                      <a:r>
                        <a:rPr lang="pt-PT" sz="1100" b="1" i="0" u="none" strike="noStrike" cap="none" dirty="0">
                          <a:solidFill>
                            <a:srgbClr val="000000"/>
                          </a:solidFill>
                          <a:effectLst/>
                          <a:latin typeface="Barlow" pitchFamily="2" charset="77"/>
                          <a:ea typeface="Arial"/>
                          <a:cs typeface="Arial"/>
                          <a:sym typeface="Arial"/>
                        </a:rPr>
                        <a:t> (Nunes </a:t>
                      </a:r>
                      <a:r>
                        <a:rPr lang="pt-PT" sz="1100" b="1" i="0" u="none" strike="noStrike" cap="none" dirty="0" err="1">
                          <a:solidFill>
                            <a:srgbClr val="000000"/>
                          </a:solidFill>
                          <a:effectLst/>
                          <a:latin typeface="Barlow" pitchFamily="2" charset="77"/>
                          <a:ea typeface="Arial"/>
                          <a:cs typeface="Arial"/>
                          <a:sym typeface="Arial"/>
                        </a:rPr>
                        <a:t>et</a:t>
                      </a:r>
                      <a:r>
                        <a:rPr lang="pt-PT" sz="1100" b="1" i="0" u="none" strike="noStrike" cap="none" dirty="0">
                          <a:solidFill>
                            <a:srgbClr val="000000"/>
                          </a:solidFill>
                          <a:effectLst/>
                          <a:latin typeface="Barlow" pitchFamily="2" charset="77"/>
                          <a:ea typeface="Arial"/>
                          <a:cs typeface="Arial"/>
                          <a:sym typeface="Arial"/>
                        </a:rPr>
                        <a:t> al. 2024)</a:t>
                      </a:r>
                    </a:p>
                  </a:txBody>
                  <a:tcPr marL="91425" marR="91425" marT="91425" marB="91425" anchor="ctr">
                    <a:lnL w="19050" cap="flat" cmpd="sng">
                      <a:solidFill>
                        <a:schemeClr val="lt1"/>
                      </a:solidFill>
                      <a:prstDash val="solid"/>
                      <a:round/>
                      <a:headEnd type="none" w="sm" len="sm"/>
                      <a:tailEnd type="none" w="sm" len="sm"/>
                    </a:lnL>
                    <a:lnR w="19050" cap="flat" cmpd="sng" algn="ctr">
                      <a:solidFill>
                        <a:schemeClr val="lt1"/>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accent1"/>
                    </a:solidFill>
                  </a:tcPr>
                </a:tc>
                <a:tc>
                  <a:txBody>
                    <a:bodyPr/>
                    <a:lstStyle/>
                    <a:p>
                      <a:r>
                        <a:rPr lang="pt-PT" sz="1100" b="0" i="0" u="none" strike="noStrike" cap="none" dirty="0">
                          <a:solidFill>
                            <a:srgbClr val="000000"/>
                          </a:solidFill>
                          <a:effectLst/>
                          <a:latin typeface="Barlow" pitchFamily="2" charset="77"/>
                          <a:ea typeface="Arial"/>
                          <a:cs typeface="Arial"/>
                          <a:sym typeface="Arial"/>
                        </a:rPr>
                        <a:t>BERT-</a:t>
                      </a:r>
                      <a:r>
                        <a:rPr lang="pt-PT" sz="1100" b="0" i="0" u="none" strike="noStrike" cap="none" dirty="0" err="1">
                          <a:solidFill>
                            <a:srgbClr val="000000"/>
                          </a:solidFill>
                          <a:effectLst/>
                          <a:latin typeface="Barlow" pitchFamily="2" charset="77"/>
                          <a:ea typeface="Arial"/>
                          <a:cs typeface="Arial"/>
                          <a:sym typeface="Arial"/>
                        </a:rPr>
                        <a:t>based</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encoder</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pre-trained</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on</a:t>
                      </a:r>
                      <a:r>
                        <a:rPr lang="pt-PT" sz="1100" b="0" i="0" u="none" strike="noStrike" cap="none" dirty="0">
                          <a:solidFill>
                            <a:srgbClr val="000000"/>
                          </a:solidFill>
                          <a:effectLst/>
                          <a:latin typeface="Barlow" pitchFamily="2" charset="77"/>
                          <a:ea typeface="Arial"/>
                          <a:cs typeface="Arial"/>
                          <a:sym typeface="Arial"/>
                        </a:rPr>
                        <a:t> </a:t>
                      </a:r>
                      <a:r>
                        <a:rPr lang="pt-PT" sz="1100" b="0" i="0" u="none" strike="noStrike" cap="none" dirty="0" err="1">
                          <a:solidFill>
                            <a:srgbClr val="000000"/>
                          </a:solidFill>
                          <a:effectLst/>
                          <a:latin typeface="Barlow" pitchFamily="2" charset="77"/>
                          <a:ea typeface="Arial"/>
                          <a:cs typeface="Arial"/>
                          <a:sym typeface="Arial"/>
                        </a:rPr>
                        <a:t>European</a:t>
                      </a:r>
                      <a:r>
                        <a:rPr lang="pt-PT" sz="1100" b="0" i="0" u="none" strike="noStrike" cap="none" dirty="0">
                          <a:solidFill>
                            <a:srgbClr val="000000"/>
                          </a:solidFill>
                          <a:effectLst/>
                          <a:latin typeface="Barlow" pitchFamily="2" charset="77"/>
                          <a:ea typeface="Arial"/>
                          <a:cs typeface="Arial"/>
                          <a:sym typeface="Arial"/>
                        </a:rPr>
                        <a:t> Portuguese EMR.</a:t>
                      </a:r>
                    </a:p>
                  </a:txBody>
                  <a:tcPr marL="91425" marR="91425" marT="91425" marB="91425" anchor="ctr">
                    <a:lnL w="19050" cap="flat" cmpd="sng" algn="ctr">
                      <a:solidFill>
                        <a:schemeClr val="lt1"/>
                      </a:solidFill>
                      <a:prstDash val="solid"/>
                      <a:round/>
                      <a:headEnd type="none" w="sm" len="sm"/>
                      <a:tailEnd type="none" w="sm" len="sm"/>
                    </a:lnL>
                    <a:lnR w="19050" cap="flat" cmpd="sng">
                      <a:solidFill>
                        <a:schemeClr val="l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lt1"/>
                      </a:solidFill>
                      <a:prstDash val="solid"/>
                      <a:round/>
                      <a:headEnd type="none" w="sm" len="sm"/>
                      <a:tailEnd type="none" w="sm" len="sm"/>
                    </a:lnB>
                  </a:tcPr>
                </a:tc>
                <a:extLst>
                  <a:ext uri="{0D108BD9-81ED-4DB2-BD59-A6C34878D82A}">
                    <a16:rowId xmlns:a16="http://schemas.microsoft.com/office/drawing/2014/main" val="3703676361"/>
                  </a:ext>
                </a:extLst>
              </a:tr>
            </a:tbl>
          </a:graphicData>
        </a:graphic>
      </p:graphicFrame>
      <p:sp>
        <p:nvSpPr>
          <p:cNvPr id="5" name="Google Shape;6612;p58">
            <a:extLst>
              <a:ext uri="{FF2B5EF4-FFF2-40B4-BE49-F238E27FC236}">
                <a16:creationId xmlns:a16="http://schemas.microsoft.com/office/drawing/2014/main" id="{C76F9619-27A9-2772-75CB-4B2B980CFBC6}"/>
              </a:ext>
            </a:extLst>
          </p:cNvPr>
          <p:cNvSpPr/>
          <p:nvPr/>
        </p:nvSpPr>
        <p:spPr>
          <a:xfrm>
            <a:off x="8418540" y="557032"/>
            <a:ext cx="463391" cy="40315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o Texto 2">
            <a:extLst>
              <a:ext uri="{FF2B5EF4-FFF2-40B4-BE49-F238E27FC236}">
                <a16:creationId xmlns:a16="http://schemas.microsoft.com/office/drawing/2014/main" id="{6C17FCE0-7F21-6469-2BB1-CAAD3C4A3285}"/>
              </a:ext>
            </a:extLst>
          </p:cNvPr>
          <p:cNvSpPr>
            <a:spLocks noGrp="1"/>
          </p:cNvSpPr>
          <p:nvPr>
            <p:ph type="body" idx="1"/>
          </p:nvPr>
        </p:nvSpPr>
        <p:spPr>
          <a:xfrm>
            <a:off x="574342" y="1391832"/>
            <a:ext cx="6131257" cy="2773763"/>
          </a:xfrm>
        </p:spPr>
        <p:style>
          <a:lnRef idx="2">
            <a:schemeClr val="accent2"/>
          </a:lnRef>
          <a:fillRef idx="1">
            <a:schemeClr val="lt1"/>
          </a:fillRef>
          <a:effectRef idx="0">
            <a:schemeClr val="accent2"/>
          </a:effectRef>
          <a:fontRef idx="minor">
            <a:schemeClr val="dk1"/>
          </a:fontRef>
        </p:style>
        <p:txBody>
          <a:bodyPr/>
          <a:lstStyle/>
          <a:p>
            <a:pPr algn="just">
              <a:lnSpc>
                <a:spcPct val="150000"/>
              </a:lnSpc>
              <a:buFont typeface="Arial" panose="020B0604020202020204" pitchFamily="34" charset="0"/>
              <a:buChar char="•"/>
            </a:pPr>
            <a:r>
              <a:rPr lang="pt-PT" b="1" dirty="0" err="1">
                <a:latin typeface="+mn-lt"/>
              </a:rPr>
              <a:t>Complex</a:t>
            </a:r>
            <a:r>
              <a:rPr lang="pt-PT" b="1" dirty="0">
                <a:latin typeface="+mn-lt"/>
              </a:rPr>
              <a:t> </a:t>
            </a:r>
            <a:r>
              <a:rPr lang="pt-PT" b="1" dirty="0" err="1">
                <a:latin typeface="+mn-lt"/>
              </a:rPr>
              <a:t>Task</a:t>
            </a:r>
            <a:r>
              <a:rPr lang="pt-PT" b="1" dirty="0">
                <a:latin typeface="+mn-lt"/>
              </a:rPr>
              <a:t>: </a:t>
            </a:r>
            <a:r>
              <a:rPr lang="pt-PT" dirty="0" err="1">
                <a:latin typeface="+mn-lt"/>
              </a:rPr>
              <a:t>requires</a:t>
            </a:r>
            <a:r>
              <a:rPr lang="pt-PT" dirty="0">
                <a:latin typeface="+mn-lt"/>
              </a:rPr>
              <a:t> expertise in </a:t>
            </a:r>
            <a:r>
              <a:rPr lang="pt-PT" dirty="0" err="1">
                <a:latin typeface="+mn-lt"/>
              </a:rPr>
              <a:t>both</a:t>
            </a:r>
            <a:r>
              <a:rPr lang="pt-PT" dirty="0">
                <a:latin typeface="+mn-lt"/>
              </a:rPr>
              <a:t> </a:t>
            </a:r>
            <a:r>
              <a:rPr lang="pt-PT" dirty="0" err="1">
                <a:latin typeface="+mn-lt"/>
              </a:rPr>
              <a:t>linguistics</a:t>
            </a:r>
            <a:r>
              <a:rPr lang="pt-PT" dirty="0">
                <a:latin typeface="+mn-lt"/>
              </a:rPr>
              <a:t> </a:t>
            </a:r>
            <a:r>
              <a:rPr lang="pt-PT" dirty="0" err="1">
                <a:latin typeface="+mn-lt"/>
              </a:rPr>
              <a:t>and</a:t>
            </a:r>
            <a:r>
              <a:rPr lang="pt-PT" dirty="0">
                <a:latin typeface="+mn-lt"/>
              </a:rPr>
              <a:t> </a:t>
            </a:r>
            <a:r>
              <a:rPr lang="pt-PT" dirty="0" err="1">
                <a:latin typeface="+mn-lt"/>
              </a:rPr>
              <a:t>the</a:t>
            </a:r>
            <a:r>
              <a:rPr lang="pt-PT" dirty="0">
                <a:latin typeface="+mn-lt"/>
              </a:rPr>
              <a:t> medical </a:t>
            </a:r>
            <a:r>
              <a:rPr lang="pt-PT" dirty="0" err="1">
                <a:latin typeface="+mn-lt"/>
              </a:rPr>
              <a:t>domain</a:t>
            </a:r>
            <a:r>
              <a:rPr lang="pt-PT" dirty="0">
                <a:latin typeface="+mn-lt"/>
              </a:rPr>
              <a:t>.</a:t>
            </a:r>
          </a:p>
          <a:p>
            <a:pPr algn="just">
              <a:lnSpc>
                <a:spcPct val="150000"/>
              </a:lnSpc>
              <a:buFont typeface="Arial" panose="020B0604020202020204" pitchFamily="34" charset="0"/>
              <a:buChar char="•"/>
            </a:pPr>
            <a:r>
              <a:rPr lang="pt-PT" b="1" dirty="0">
                <a:latin typeface="+mn-lt"/>
              </a:rPr>
              <a:t>Role </a:t>
            </a:r>
            <a:r>
              <a:rPr lang="pt-PT" b="1" dirty="0" err="1">
                <a:latin typeface="+mn-lt"/>
              </a:rPr>
              <a:t>of</a:t>
            </a:r>
            <a:r>
              <a:rPr lang="pt-PT" b="1" dirty="0">
                <a:latin typeface="+mn-lt"/>
              </a:rPr>
              <a:t> </a:t>
            </a:r>
            <a:r>
              <a:rPr lang="pt-PT" b="1" dirty="0" err="1">
                <a:latin typeface="+mn-lt"/>
              </a:rPr>
              <a:t>LLMs</a:t>
            </a:r>
            <a:r>
              <a:rPr lang="pt-PT" b="1" dirty="0">
                <a:latin typeface="+mn-lt"/>
              </a:rPr>
              <a:t>: </a:t>
            </a:r>
            <a:r>
              <a:rPr lang="pt-PT" dirty="0" err="1">
                <a:latin typeface="+mn-lt"/>
              </a:rPr>
              <a:t>increasing</a:t>
            </a:r>
            <a:r>
              <a:rPr lang="pt-PT" dirty="0">
                <a:latin typeface="+mn-lt"/>
              </a:rPr>
              <a:t> use </a:t>
            </a:r>
            <a:r>
              <a:rPr lang="pt-PT" dirty="0" err="1">
                <a:latin typeface="+mn-lt"/>
              </a:rPr>
              <a:t>of</a:t>
            </a:r>
            <a:r>
              <a:rPr lang="pt-PT" dirty="0">
                <a:latin typeface="+mn-lt"/>
              </a:rPr>
              <a:t> </a:t>
            </a:r>
            <a:r>
              <a:rPr lang="pt-PT" dirty="0" err="1">
                <a:latin typeface="+mn-lt"/>
              </a:rPr>
              <a:t>automated</a:t>
            </a:r>
            <a:r>
              <a:rPr lang="pt-PT" dirty="0">
                <a:latin typeface="+mn-lt"/>
              </a:rPr>
              <a:t> </a:t>
            </a:r>
            <a:r>
              <a:rPr lang="pt-PT" dirty="0" err="1">
                <a:latin typeface="+mn-lt"/>
              </a:rPr>
              <a:t>and</a:t>
            </a:r>
            <a:r>
              <a:rPr lang="pt-PT" dirty="0">
                <a:latin typeface="+mn-lt"/>
              </a:rPr>
              <a:t> </a:t>
            </a:r>
            <a:r>
              <a:rPr lang="pt-PT" dirty="0" err="1">
                <a:latin typeface="+mn-lt"/>
              </a:rPr>
              <a:t>generative</a:t>
            </a:r>
            <a:r>
              <a:rPr lang="pt-PT" dirty="0">
                <a:latin typeface="+mn-lt"/>
              </a:rPr>
              <a:t> </a:t>
            </a:r>
            <a:r>
              <a:rPr lang="pt-PT" dirty="0" err="1">
                <a:latin typeface="+mn-lt"/>
              </a:rPr>
              <a:t>methods</a:t>
            </a:r>
            <a:r>
              <a:rPr lang="pt-PT" dirty="0">
                <a:latin typeface="+mn-lt"/>
              </a:rPr>
              <a:t> for data </a:t>
            </a:r>
            <a:r>
              <a:rPr lang="pt-PT" dirty="0" err="1">
                <a:latin typeface="+mn-lt"/>
              </a:rPr>
              <a:t>annotation</a:t>
            </a:r>
            <a:r>
              <a:rPr lang="pt-PT" dirty="0">
                <a:latin typeface="+mn-lt"/>
              </a:rPr>
              <a:t>.</a:t>
            </a:r>
          </a:p>
          <a:p>
            <a:pPr algn="just">
              <a:lnSpc>
                <a:spcPct val="150000"/>
              </a:lnSpc>
              <a:buFont typeface="Arial" panose="020B0604020202020204" pitchFamily="34" charset="0"/>
              <a:buChar char="•"/>
            </a:pPr>
            <a:r>
              <a:rPr lang="pt-PT" b="1" dirty="0">
                <a:latin typeface="+mn-lt"/>
              </a:rPr>
              <a:t>Performance: </a:t>
            </a:r>
            <a:r>
              <a:rPr lang="pt-PT" dirty="0" err="1">
                <a:latin typeface="+mn-lt"/>
              </a:rPr>
              <a:t>LLMs</a:t>
            </a:r>
            <a:r>
              <a:rPr lang="pt-PT" dirty="0">
                <a:latin typeface="+mn-lt"/>
              </a:rPr>
              <a:t> can compete </a:t>
            </a:r>
            <a:r>
              <a:rPr lang="pt-PT" dirty="0" err="1">
                <a:latin typeface="+mn-lt"/>
              </a:rPr>
              <a:t>with</a:t>
            </a:r>
            <a:r>
              <a:rPr lang="pt-PT" dirty="0">
                <a:latin typeface="+mn-lt"/>
              </a:rPr>
              <a:t> </a:t>
            </a:r>
            <a:r>
              <a:rPr lang="pt-PT" dirty="0" err="1">
                <a:latin typeface="+mn-lt"/>
              </a:rPr>
              <a:t>human</a:t>
            </a:r>
            <a:r>
              <a:rPr lang="pt-PT" dirty="0">
                <a:latin typeface="+mn-lt"/>
              </a:rPr>
              <a:t> </a:t>
            </a:r>
            <a:r>
              <a:rPr lang="pt-PT" dirty="0" err="1">
                <a:latin typeface="+mn-lt"/>
              </a:rPr>
              <a:t>annotators</a:t>
            </a:r>
            <a:r>
              <a:rPr lang="pt-PT" dirty="0">
                <a:latin typeface="+mn-lt"/>
              </a:rPr>
              <a:t> </a:t>
            </a:r>
            <a:r>
              <a:rPr lang="pt-PT" dirty="0" err="1">
                <a:latin typeface="+mn-lt"/>
              </a:rPr>
              <a:t>but</a:t>
            </a:r>
            <a:r>
              <a:rPr lang="pt-PT" dirty="0">
                <a:latin typeface="+mn-lt"/>
              </a:rPr>
              <a:t> </a:t>
            </a:r>
            <a:r>
              <a:rPr lang="pt-PT" dirty="0" err="1">
                <a:latin typeface="+mn-lt"/>
              </a:rPr>
              <a:t>struggle</a:t>
            </a:r>
            <a:r>
              <a:rPr lang="pt-PT" dirty="0">
                <a:latin typeface="+mn-lt"/>
              </a:rPr>
              <a:t> </a:t>
            </a:r>
            <a:r>
              <a:rPr lang="pt-PT" dirty="0" err="1">
                <a:latin typeface="+mn-lt"/>
              </a:rPr>
              <a:t>with</a:t>
            </a:r>
            <a:r>
              <a:rPr lang="pt-PT" dirty="0">
                <a:latin typeface="+mn-lt"/>
              </a:rPr>
              <a:t> </a:t>
            </a:r>
            <a:r>
              <a:rPr lang="pt-PT" dirty="0" err="1">
                <a:latin typeface="+mn-lt"/>
              </a:rPr>
              <a:t>complex</a:t>
            </a:r>
            <a:r>
              <a:rPr lang="pt-PT" dirty="0">
                <a:latin typeface="+mn-lt"/>
              </a:rPr>
              <a:t> </a:t>
            </a:r>
            <a:r>
              <a:rPr lang="pt-PT" dirty="0" err="1">
                <a:latin typeface="+mn-lt"/>
              </a:rPr>
              <a:t>tasks</a:t>
            </a:r>
            <a:r>
              <a:rPr lang="pt-PT" dirty="0">
                <a:latin typeface="+mn-lt"/>
              </a:rPr>
              <a:t>.</a:t>
            </a:r>
          </a:p>
          <a:p>
            <a:pPr algn="just">
              <a:lnSpc>
                <a:spcPct val="150000"/>
              </a:lnSpc>
              <a:buFont typeface="Arial" panose="020B0604020202020204" pitchFamily="34" charset="0"/>
              <a:buChar char="•"/>
            </a:pPr>
            <a:r>
              <a:rPr lang="pt-PT" b="1" dirty="0">
                <a:latin typeface="+mn-lt"/>
              </a:rPr>
              <a:t>Research Gap: </a:t>
            </a:r>
            <a:r>
              <a:rPr lang="pt-PT" dirty="0">
                <a:latin typeface="+mn-lt"/>
              </a:rPr>
              <a:t>no prior </a:t>
            </a:r>
            <a:r>
              <a:rPr lang="pt-PT" dirty="0" err="1">
                <a:latin typeface="+mn-lt"/>
              </a:rPr>
              <a:t>studies</a:t>
            </a:r>
            <a:r>
              <a:rPr lang="pt-PT" dirty="0">
                <a:latin typeface="+mn-lt"/>
              </a:rPr>
              <a:t> </a:t>
            </a:r>
            <a:r>
              <a:rPr lang="pt-PT" dirty="0" err="1">
                <a:latin typeface="+mn-lt"/>
              </a:rPr>
              <a:t>on</a:t>
            </a:r>
            <a:r>
              <a:rPr lang="pt-PT" dirty="0">
                <a:latin typeface="+mn-lt"/>
              </a:rPr>
              <a:t> </a:t>
            </a:r>
            <a:r>
              <a:rPr lang="pt-PT" dirty="0" err="1">
                <a:latin typeface="+mn-lt"/>
              </a:rPr>
              <a:t>LLMs</a:t>
            </a:r>
            <a:r>
              <a:rPr lang="pt-PT" dirty="0">
                <a:latin typeface="+mn-lt"/>
              </a:rPr>
              <a:t> </a:t>
            </a:r>
            <a:r>
              <a:rPr lang="pt-PT" dirty="0" err="1">
                <a:latin typeface="+mn-lt"/>
              </a:rPr>
              <a:t>developing</a:t>
            </a:r>
            <a:r>
              <a:rPr lang="pt-PT" dirty="0">
                <a:latin typeface="+mn-lt"/>
              </a:rPr>
              <a:t> </a:t>
            </a:r>
            <a:r>
              <a:rPr lang="pt-PT" dirty="0" err="1">
                <a:latin typeface="+mn-lt"/>
              </a:rPr>
              <a:t>annotation</a:t>
            </a:r>
            <a:r>
              <a:rPr lang="pt-PT" dirty="0">
                <a:latin typeface="+mn-lt"/>
              </a:rPr>
              <a:t> </a:t>
            </a:r>
            <a:r>
              <a:rPr lang="pt-PT" dirty="0" err="1">
                <a:latin typeface="+mn-lt"/>
              </a:rPr>
              <a:t>schemes</a:t>
            </a:r>
            <a:r>
              <a:rPr lang="pt-PT" dirty="0">
                <a:latin typeface="+mn-lt"/>
              </a:rPr>
              <a:t> for temporal </a:t>
            </a:r>
            <a:r>
              <a:rPr lang="pt-PT" dirty="0" err="1">
                <a:latin typeface="+mn-lt"/>
              </a:rPr>
              <a:t>information</a:t>
            </a:r>
            <a:r>
              <a:rPr lang="pt-PT" dirty="0">
                <a:latin typeface="+mn-lt"/>
              </a:rPr>
              <a:t> in </a:t>
            </a:r>
            <a:r>
              <a:rPr lang="pt-PT" dirty="0" err="1">
                <a:latin typeface="+mn-lt"/>
              </a:rPr>
              <a:t>clinical</a:t>
            </a:r>
            <a:r>
              <a:rPr lang="pt-PT" dirty="0">
                <a:latin typeface="+mn-lt"/>
              </a:rPr>
              <a:t> </a:t>
            </a:r>
            <a:r>
              <a:rPr lang="pt-PT" dirty="0" err="1">
                <a:latin typeface="+mn-lt"/>
              </a:rPr>
              <a:t>narratives</a:t>
            </a:r>
            <a:r>
              <a:rPr lang="pt-PT" dirty="0">
                <a:latin typeface="+mn-lt"/>
              </a:rPr>
              <a:t>.</a:t>
            </a:r>
          </a:p>
        </p:txBody>
      </p:sp>
      <p:pic>
        <p:nvPicPr>
          <p:cNvPr id="7" name="Google Shape;570;p47">
            <a:extLst>
              <a:ext uri="{FF2B5EF4-FFF2-40B4-BE49-F238E27FC236}">
                <a16:creationId xmlns:a16="http://schemas.microsoft.com/office/drawing/2014/main" id="{F5F0E816-12A5-7115-D038-E9B6A3EFED86}"/>
              </a:ext>
            </a:extLst>
          </p:cNvPr>
          <p:cNvPicPr preferRelativeResize="0"/>
          <p:nvPr/>
        </p:nvPicPr>
        <p:blipFill>
          <a:blip r:embed="rId3">
            <a:alphaModFix/>
          </a:blip>
          <a:stretch>
            <a:fillRect/>
          </a:stretch>
        </p:blipFill>
        <p:spPr>
          <a:xfrm>
            <a:off x="6934875" y="1121873"/>
            <a:ext cx="1666764" cy="1449878"/>
          </a:xfrm>
          <a:prstGeom prst="rect">
            <a:avLst/>
          </a:prstGeom>
          <a:noFill/>
          <a:ln>
            <a:noFill/>
          </a:ln>
        </p:spPr>
      </p:pic>
      <p:pic>
        <p:nvPicPr>
          <p:cNvPr id="8" name="Google Shape;571;p47">
            <a:extLst>
              <a:ext uri="{FF2B5EF4-FFF2-40B4-BE49-F238E27FC236}">
                <a16:creationId xmlns:a16="http://schemas.microsoft.com/office/drawing/2014/main" id="{D1CEC539-CA35-CC67-9445-15E8C559CAB1}"/>
              </a:ext>
            </a:extLst>
          </p:cNvPr>
          <p:cNvPicPr preferRelativeResize="0"/>
          <p:nvPr/>
        </p:nvPicPr>
        <p:blipFill>
          <a:blip r:embed="rId4">
            <a:alphaModFix/>
          </a:blip>
          <a:stretch>
            <a:fillRect/>
          </a:stretch>
        </p:blipFill>
        <p:spPr>
          <a:xfrm>
            <a:off x="7467599" y="2715717"/>
            <a:ext cx="1535835" cy="1449878"/>
          </a:xfrm>
          <a:prstGeom prst="rect">
            <a:avLst/>
          </a:prstGeom>
          <a:noFill/>
          <a:ln>
            <a:noFill/>
          </a:ln>
        </p:spPr>
      </p:pic>
      <p:sp>
        <p:nvSpPr>
          <p:cNvPr id="2" name="Título 1">
            <a:extLst>
              <a:ext uri="{FF2B5EF4-FFF2-40B4-BE49-F238E27FC236}">
                <a16:creationId xmlns:a16="http://schemas.microsoft.com/office/drawing/2014/main" id="{85A9B56F-8BF3-2081-E6B9-111F56F2B9ED}"/>
              </a:ext>
            </a:extLst>
          </p:cNvPr>
          <p:cNvSpPr txBox="1">
            <a:spLocks/>
          </p:cNvSpPr>
          <p:nvPr/>
        </p:nvSpPr>
        <p:spPr>
          <a:xfrm>
            <a:off x="720000" y="20506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pt-PT" sz="2000" dirty="0"/>
              <a:t>1.1. </a:t>
            </a:r>
            <a:r>
              <a:rPr lang="pt-PT" sz="2000" dirty="0" err="1"/>
              <a:t>Motivation</a:t>
            </a:r>
            <a:endParaRPr lang="pt-PT" sz="2000" dirty="0"/>
          </a:p>
        </p:txBody>
      </p:sp>
      <p:sp>
        <p:nvSpPr>
          <p:cNvPr id="5" name="CaixaDeTexto 4">
            <a:extLst>
              <a:ext uri="{FF2B5EF4-FFF2-40B4-BE49-F238E27FC236}">
                <a16:creationId xmlns:a16="http://schemas.microsoft.com/office/drawing/2014/main" id="{51D28A45-0A15-91EC-487C-53DECD1224D0}"/>
              </a:ext>
            </a:extLst>
          </p:cNvPr>
          <p:cNvSpPr txBox="1"/>
          <p:nvPr/>
        </p:nvSpPr>
        <p:spPr>
          <a:xfrm>
            <a:off x="574343" y="721583"/>
            <a:ext cx="6360532" cy="45647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lnSpc>
                <a:spcPct val="150000"/>
              </a:lnSpc>
            </a:pPr>
            <a:r>
              <a:rPr lang="pt-PT" sz="1800" b="1" dirty="0" err="1">
                <a:solidFill>
                  <a:schemeClr val="tx1"/>
                </a:solidFill>
              </a:rPr>
              <a:t>Designing</a:t>
            </a:r>
            <a:r>
              <a:rPr lang="pt-PT" sz="1800" b="1" dirty="0">
                <a:solidFill>
                  <a:schemeClr val="tx1"/>
                </a:solidFill>
              </a:rPr>
              <a:t> </a:t>
            </a:r>
            <a:r>
              <a:rPr lang="pt-PT" sz="1800" b="1" dirty="0" err="1">
                <a:solidFill>
                  <a:schemeClr val="tx1"/>
                </a:solidFill>
              </a:rPr>
              <a:t>an</a:t>
            </a:r>
            <a:r>
              <a:rPr lang="pt-PT" sz="1800" b="1" dirty="0">
                <a:solidFill>
                  <a:schemeClr val="tx1"/>
                </a:solidFill>
              </a:rPr>
              <a:t> </a:t>
            </a:r>
            <a:r>
              <a:rPr lang="pt-PT" sz="1800" b="1" dirty="0" err="1">
                <a:solidFill>
                  <a:schemeClr val="tx1"/>
                </a:solidFill>
              </a:rPr>
              <a:t>Annotation</a:t>
            </a:r>
            <a:r>
              <a:rPr lang="pt-PT" sz="1800" b="1" dirty="0">
                <a:solidFill>
                  <a:schemeClr val="tx1"/>
                </a:solidFill>
              </a:rPr>
              <a:t> </a:t>
            </a:r>
            <a:r>
              <a:rPr lang="pt-PT" sz="1800" b="1" dirty="0" err="1">
                <a:solidFill>
                  <a:schemeClr val="tx1"/>
                </a:solidFill>
              </a:rPr>
              <a:t>Scheme</a:t>
            </a:r>
            <a:r>
              <a:rPr lang="pt-PT" sz="1800" b="1" dirty="0">
                <a:solidFill>
                  <a:schemeClr val="tx1"/>
                </a:solidFill>
              </a:rPr>
              <a:t> for </a:t>
            </a:r>
            <a:r>
              <a:rPr lang="pt-PT" sz="1800" b="1" dirty="0" err="1">
                <a:solidFill>
                  <a:schemeClr val="tx1"/>
                </a:solidFill>
              </a:rPr>
              <a:t>Clinical</a:t>
            </a:r>
            <a:r>
              <a:rPr lang="pt-PT" sz="1800" b="1" dirty="0">
                <a:solidFill>
                  <a:schemeClr val="tx1"/>
                </a:solidFill>
              </a:rPr>
              <a:t> </a:t>
            </a:r>
            <a:r>
              <a:rPr lang="pt-PT" sz="1800" b="1" dirty="0" err="1">
                <a:solidFill>
                  <a:schemeClr val="tx1"/>
                </a:solidFill>
              </a:rPr>
              <a:t>Narratives</a:t>
            </a:r>
            <a:endParaRPr lang="pt-PT" b="1" dirty="0">
              <a:solidFill>
                <a:schemeClr val="tx1"/>
              </a:solidFill>
            </a:endParaRPr>
          </a:p>
        </p:txBody>
      </p:sp>
      <p:sp>
        <p:nvSpPr>
          <p:cNvPr id="4" name="Google Shape;6612;p58">
            <a:extLst>
              <a:ext uri="{FF2B5EF4-FFF2-40B4-BE49-F238E27FC236}">
                <a16:creationId xmlns:a16="http://schemas.microsoft.com/office/drawing/2014/main" id="{A5251278-D66A-DAD3-7B98-763E3E2E97D9}"/>
              </a:ext>
            </a:extLst>
          </p:cNvPr>
          <p:cNvSpPr/>
          <p:nvPr/>
        </p:nvSpPr>
        <p:spPr>
          <a:xfrm>
            <a:off x="8424000" y="574760"/>
            <a:ext cx="463391" cy="40315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2622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0969F5F2-E7A4-2D54-5506-A502E7E53ADE}"/>
              </a:ext>
            </a:extLst>
          </p:cNvPr>
          <p:cNvSpPr txBox="1"/>
          <p:nvPr/>
        </p:nvSpPr>
        <p:spPr>
          <a:xfrm>
            <a:off x="873940" y="1778779"/>
            <a:ext cx="7550060" cy="102188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pt-PT" b="1" dirty="0">
                <a:latin typeface="+mn-lt"/>
              </a:rPr>
              <a:t>Performance </a:t>
            </a:r>
            <a:r>
              <a:rPr lang="pt-PT" b="1" dirty="0" err="1">
                <a:latin typeface="+mn-lt"/>
              </a:rPr>
              <a:t>Assessment</a:t>
            </a:r>
            <a:r>
              <a:rPr lang="pt-PT" b="1" dirty="0">
                <a:latin typeface="+mn-lt"/>
              </a:rPr>
              <a:t> </a:t>
            </a:r>
            <a:r>
              <a:rPr lang="pt-PT" b="1" dirty="0" err="1">
                <a:latin typeface="+mn-lt"/>
              </a:rPr>
              <a:t>of</a:t>
            </a:r>
            <a:r>
              <a:rPr lang="pt-PT" b="1" dirty="0">
                <a:latin typeface="+mn-lt"/>
              </a:rPr>
              <a:t> </a:t>
            </a:r>
            <a:r>
              <a:rPr lang="pt-PT" b="1" dirty="0" err="1">
                <a:latin typeface="+mn-lt"/>
              </a:rPr>
              <a:t>LLMs</a:t>
            </a:r>
            <a:r>
              <a:rPr lang="pt-PT" b="1" dirty="0">
                <a:latin typeface="+mn-lt"/>
              </a:rPr>
              <a:t>: </a:t>
            </a:r>
            <a:r>
              <a:rPr lang="pt-PT" dirty="0" err="1">
                <a:latin typeface="+mn-lt"/>
              </a:rPr>
              <a:t>Evaluation</a:t>
            </a:r>
            <a:r>
              <a:rPr lang="pt-PT" dirty="0">
                <a:latin typeface="+mn-lt"/>
              </a:rPr>
              <a:t> </a:t>
            </a:r>
            <a:r>
              <a:rPr lang="pt-PT" dirty="0" err="1">
                <a:latin typeface="+mn-lt"/>
              </a:rPr>
              <a:t>of</a:t>
            </a:r>
            <a:r>
              <a:rPr lang="pt-PT" dirty="0">
                <a:latin typeface="+mn-lt"/>
              </a:rPr>
              <a:t> </a:t>
            </a:r>
            <a:r>
              <a:rPr lang="pt-PT" dirty="0" err="1">
                <a:latin typeface="+mn-lt"/>
              </a:rPr>
              <a:t>the</a:t>
            </a:r>
            <a:r>
              <a:rPr lang="pt-PT" dirty="0">
                <a:latin typeface="+mn-lt"/>
              </a:rPr>
              <a:t> </a:t>
            </a:r>
            <a:r>
              <a:rPr lang="pt-PT" dirty="0" err="1">
                <a:latin typeface="+mn-lt"/>
              </a:rPr>
              <a:t>capability</a:t>
            </a:r>
            <a:r>
              <a:rPr lang="pt-PT" dirty="0">
                <a:latin typeface="+mn-lt"/>
              </a:rPr>
              <a:t> </a:t>
            </a:r>
            <a:r>
              <a:rPr lang="pt-PT" dirty="0" err="1">
                <a:latin typeface="+mn-lt"/>
              </a:rPr>
              <a:t>of</a:t>
            </a:r>
            <a:r>
              <a:rPr lang="pt-PT" dirty="0">
                <a:latin typeface="+mn-lt"/>
              </a:rPr>
              <a:t> </a:t>
            </a:r>
            <a:r>
              <a:rPr lang="pt-PT" dirty="0" err="1">
                <a:latin typeface="+mn-lt"/>
              </a:rPr>
              <a:t>an</a:t>
            </a:r>
            <a:r>
              <a:rPr lang="pt-PT" dirty="0">
                <a:latin typeface="+mn-lt"/>
              </a:rPr>
              <a:t> LLM to </a:t>
            </a:r>
            <a:r>
              <a:rPr lang="pt-PT" dirty="0" err="1">
                <a:latin typeface="+mn-lt"/>
              </a:rPr>
              <a:t>generate</a:t>
            </a:r>
            <a:r>
              <a:rPr lang="pt-PT" dirty="0">
                <a:latin typeface="+mn-lt"/>
              </a:rPr>
              <a:t> </a:t>
            </a:r>
            <a:r>
              <a:rPr lang="pt-PT" dirty="0" err="1">
                <a:latin typeface="+mn-lt"/>
              </a:rPr>
              <a:t>an</a:t>
            </a:r>
            <a:r>
              <a:rPr lang="pt-PT" dirty="0">
                <a:latin typeface="+mn-lt"/>
              </a:rPr>
              <a:t> </a:t>
            </a:r>
            <a:r>
              <a:rPr lang="pt-PT" dirty="0" err="1">
                <a:latin typeface="+mn-lt"/>
              </a:rPr>
              <a:t>annotation</a:t>
            </a:r>
            <a:r>
              <a:rPr lang="pt-PT" dirty="0">
                <a:latin typeface="+mn-lt"/>
              </a:rPr>
              <a:t> </a:t>
            </a:r>
            <a:r>
              <a:rPr lang="pt-PT" dirty="0" err="1">
                <a:latin typeface="+mn-lt"/>
              </a:rPr>
              <a:t>scheme</a:t>
            </a:r>
            <a:r>
              <a:rPr lang="pt-PT" dirty="0">
                <a:latin typeface="+mn-lt"/>
              </a:rPr>
              <a:t> </a:t>
            </a:r>
            <a:r>
              <a:rPr lang="pt-PT" dirty="0" err="1">
                <a:latin typeface="+mn-lt"/>
              </a:rPr>
              <a:t>and</a:t>
            </a:r>
            <a:r>
              <a:rPr lang="pt-PT" dirty="0">
                <a:latin typeface="+mn-lt"/>
              </a:rPr>
              <a:t> </a:t>
            </a:r>
            <a:r>
              <a:rPr lang="pt-PT" dirty="0" err="1">
                <a:latin typeface="+mn-lt"/>
              </a:rPr>
              <a:t>corresponding</a:t>
            </a:r>
            <a:r>
              <a:rPr lang="pt-PT" dirty="0">
                <a:latin typeface="+mn-lt"/>
              </a:rPr>
              <a:t> </a:t>
            </a:r>
            <a:r>
              <a:rPr lang="pt-PT" dirty="0" err="1">
                <a:latin typeface="+mn-lt"/>
              </a:rPr>
              <a:t>guidelines</a:t>
            </a:r>
            <a:r>
              <a:rPr lang="pt-PT" dirty="0">
                <a:latin typeface="+mn-lt"/>
              </a:rPr>
              <a:t>, </a:t>
            </a:r>
            <a:r>
              <a:rPr lang="pt-PT" dirty="0" err="1">
                <a:latin typeface="+mn-lt"/>
              </a:rPr>
              <a:t>with</a:t>
            </a:r>
            <a:r>
              <a:rPr lang="pt-PT" dirty="0">
                <a:latin typeface="+mn-lt"/>
              </a:rPr>
              <a:t> a </a:t>
            </a:r>
            <a:r>
              <a:rPr lang="pt-PT" dirty="0" err="1">
                <a:latin typeface="+mn-lt"/>
              </a:rPr>
              <a:t>specific</a:t>
            </a:r>
            <a:r>
              <a:rPr lang="pt-PT" dirty="0">
                <a:latin typeface="+mn-lt"/>
              </a:rPr>
              <a:t> </a:t>
            </a:r>
            <a:r>
              <a:rPr lang="pt-PT" dirty="0" err="1">
                <a:latin typeface="+mn-lt"/>
              </a:rPr>
              <a:t>focus</a:t>
            </a:r>
            <a:r>
              <a:rPr lang="pt-PT" dirty="0">
                <a:latin typeface="+mn-lt"/>
              </a:rPr>
              <a:t> </a:t>
            </a:r>
            <a:r>
              <a:rPr lang="pt-PT" dirty="0" err="1">
                <a:latin typeface="+mn-lt"/>
              </a:rPr>
              <a:t>on</a:t>
            </a:r>
            <a:r>
              <a:rPr lang="pt-PT" dirty="0">
                <a:latin typeface="+mn-lt"/>
              </a:rPr>
              <a:t> temporal </a:t>
            </a:r>
            <a:r>
              <a:rPr lang="pt-PT" dirty="0" err="1">
                <a:latin typeface="+mn-lt"/>
              </a:rPr>
              <a:t>information</a:t>
            </a:r>
            <a:r>
              <a:rPr lang="pt-PT" dirty="0">
                <a:latin typeface="+mn-lt"/>
              </a:rPr>
              <a:t> in </a:t>
            </a:r>
            <a:r>
              <a:rPr lang="pt-PT" dirty="0" err="1">
                <a:latin typeface="+mn-lt"/>
              </a:rPr>
              <a:t>clinical</a:t>
            </a:r>
            <a:r>
              <a:rPr lang="pt-PT" dirty="0">
                <a:latin typeface="+mn-lt"/>
              </a:rPr>
              <a:t> </a:t>
            </a:r>
            <a:r>
              <a:rPr lang="pt-PT" dirty="0" err="1">
                <a:latin typeface="+mn-lt"/>
              </a:rPr>
              <a:t>narrative</a:t>
            </a:r>
            <a:r>
              <a:rPr lang="pt-PT" dirty="0">
                <a:latin typeface="+mn-lt"/>
              </a:rPr>
              <a:t>.</a:t>
            </a:r>
          </a:p>
        </p:txBody>
      </p:sp>
      <p:sp>
        <p:nvSpPr>
          <p:cNvPr id="8" name="CaixaDeTexto 7">
            <a:extLst>
              <a:ext uri="{FF2B5EF4-FFF2-40B4-BE49-F238E27FC236}">
                <a16:creationId xmlns:a16="http://schemas.microsoft.com/office/drawing/2014/main" id="{2065E6BE-03C4-5173-319A-9921CC773590}"/>
              </a:ext>
            </a:extLst>
          </p:cNvPr>
          <p:cNvSpPr txBox="1"/>
          <p:nvPr/>
        </p:nvSpPr>
        <p:spPr>
          <a:xfrm>
            <a:off x="873940" y="3086102"/>
            <a:ext cx="7550060" cy="69871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pt-PT" b="1" dirty="0" err="1">
                <a:latin typeface="+mn-lt"/>
              </a:rPr>
              <a:t>Comparative</a:t>
            </a:r>
            <a:r>
              <a:rPr lang="pt-PT" b="1" dirty="0">
                <a:latin typeface="+mn-lt"/>
              </a:rPr>
              <a:t> </a:t>
            </a:r>
            <a:r>
              <a:rPr lang="pt-PT" b="1" dirty="0" err="1">
                <a:latin typeface="+mn-lt"/>
              </a:rPr>
              <a:t>Analysis</a:t>
            </a:r>
            <a:r>
              <a:rPr lang="pt-PT" b="1" dirty="0">
                <a:latin typeface="+mn-lt"/>
              </a:rPr>
              <a:t>: </a:t>
            </a:r>
            <a:r>
              <a:rPr lang="pt-PT" dirty="0" err="1">
                <a:latin typeface="+mn-lt"/>
              </a:rPr>
              <a:t>Systematic</a:t>
            </a:r>
            <a:r>
              <a:rPr lang="pt-PT" dirty="0">
                <a:latin typeface="+mn-lt"/>
              </a:rPr>
              <a:t> </a:t>
            </a:r>
            <a:r>
              <a:rPr lang="pt-PT" dirty="0" err="1">
                <a:latin typeface="+mn-lt"/>
              </a:rPr>
              <a:t>comparison</a:t>
            </a:r>
            <a:r>
              <a:rPr lang="pt-PT" dirty="0">
                <a:latin typeface="+mn-lt"/>
              </a:rPr>
              <a:t> </a:t>
            </a:r>
            <a:r>
              <a:rPr lang="pt-PT" dirty="0" err="1">
                <a:latin typeface="+mn-lt"/>
              </a:rPr>
              <a:t>between</a:t>
            </a:r>
            <a:r>
              <a:rPr lang="pt-PT" dirty="0">
                <a:latin typeface="+mn-lt"/>
              </a:rPr>
              <a:t> </a:t>
            </a:r>
            <a:r>
              <a:rPr lang="pt-PT" dirty="0" err="1">
                <a:latin typeface="+mn-lt"/>
              </a:rPr>
              <a:t>human-generated</a:t>
            </a:r>
            <a:r>
              <a:rPr lang="pt-PT" dirty="0">
                <a:latin typeface="+mn-lt"/>
              </a:rPr>
              <a:t> </a:t>
            </a:r>
            <a:r>
              <a:rPr lang="pt-PT" dirty="0" err="1">
                <a:latin typeface="+mn-lt"/>
              </a:rPr>
              <a:t>and</a:t>
            </a:r>
            <a:r>
              <a:rPr lang="pt-PT" dirty="0">
                <a:latin typeface="+mn-lt"/>
              </a:rPr>
              <a:t> LLM-</a:t>
            </a:r>
            <a:r>
              <a:rPr lang="pt-PT" dirty="0" err="1">
                <a:latin typeface="+mn-lt"/>
              </a:rPr>
              <a:t>generated</a:t>
            </a:r>
            <a:r>
              <a:rPr lang="pt-PT" dirty="0">
                <a:latin typeface="+mn-lt"/>
              </a:rPr>
              <a:t> </a:t>
            </a:r>
            <a:r>
              <a:rPr lang="pt-PT" dirty="0" err="1">
                <a:latin typeface="+mn-lt"/>
              </a:rPr>
              <a:t>annotation</a:t>
            </a:r>
            <a:r>
              <a:rPr lang="pt-PT" dirty="0">
                <a:latin typeface="+mn-lt"/>
              </a:rPr>
              <a:t> </a:t>
            </a:r>
            <a:r>
              <a:rPr lang="pt-PT" dirty="0" err="1">
                <a:latin typeface="+mn-lt"/>
              </a:rPr>
              <a:t>schemes</a:t>
            </a:r>
            <a:r>
              <a:rPr lang="pt-PT" dirty="0">
                <a:latin typeface="+mn-lt"/>
              </a:rPr>
              <a:t>, </a:t>
            </a:r>
            <a:r>
              <a:rPr lang="pt-PT" dirty="0" err="1">
                <a:latin typeface="+mn-lt"/>
              </a:rPr>
              <a:t>assessing</a:t>
            </a:r>
            <a:r>
              <a:rPr lang="pt-PT" dirty="0">
                <a:latin typeface="+mn-lt"/>
              </a:rPr>
              <a:t> </a:t>
            </a:r>
            <a:r>
              <a:rPr lang="pt-PT" dirty="0" err="1">
                <a:latin typeface="+mn-lt"/>
              </a:rPr>
              <a:t>their</a:t>
            </a:r>
            <a:r>
              <a:rPr lang="pt-PT" dirty="0">
                <a:latin typeface="+mn-lt"/>
              </a:rPr>
              <a:t> </a:t>
            </a:r>
            <a:r>
              <a:rPr lang="pt-PT" dirty="0" err="1">
                <a:latin typeface="+mn-lt"/>
              </a:rPr>
              <a:t>efficiency</a:t>
            </a:r>
            <a:r>
              <a:rPr lang="pt-PT" dirty="0">
                <a:latin typeface="+mn-lt"/>
              </a:rPr>
              <a:t>, </a:t>
            </a:r>
            <a:r>
              <a:rPr lang="pt-PT" dirty="0" err="1">
                <a:latin typeface="+mn-lt"/>
              </a:rPr>
              <a:t>consistency</a:t>
            </a:r>
            <a:r>
              <a:rPr lang="pt-PT" dirty="0">
                <a:latin typeface="+mn-lt"/>
              </a:rPr>
              <a:t>, </a:t>
            </a:r>
            <a:r>
              <a:rPr lang="pt-PT" dirty="0" err="1">
                <a:latin typeface="+mn-lt"/>
              </a:rPr>
              <a:t>and</a:t>
            </a:r>
            <a:r>
              <a:rPr lang="pt-PT" dirty="0">
                <a:latin typeface="+mn-lt"/>
              </a:rPr>
              <a:t> </a:t>
            </a:r>
            <a:r>
              <a:rPr lang="pt-PT" dirty="0" err="1">
                <a:latin typeface="+mn-lt"/>
              </a:rPr>
              <a:t>applicability</a:t>
            </a:r>
            <a:r>
              <a:rPr lang="pt-PT" dirty="0">
                <a:latin typeface="+mn-lt"/>
              </a:rPr>
              <a:t>.</a:t>
            </a:r>
          </a:p>
        </p:txBody>
      </p:sp>
      <p:sp>
        <p:nvSpPr>
          <p:cNvPr id="9" name="CaixaDeTexto 8">
            <a:extLst>
              <a:ext uri="{FF2B5EF4-FFF2-40B4-BE49-F238E27FC236}">
                <a16:creationId xmlns:a16="http://schemas.microsoft.com/office/drawing/2014/main" id="{39353268-0E2F-B00F-DB08-D48A054546E9}"/>
              </a:ext>
            </a:extLst>
          </p:cNvPr>
          <p:cNvSpPr txBox="1"/>
          <p:nvPr/>
        </p:nvSpPr>
        <p:spPr>
          <a:xfrm>
            <a:off x="873940" y="4072780"/>
            <a:ext cx="7550060" cy="70737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pPr>
            <a:r>
              <a:rPr lang="pt-PT" b="1" dirty="0">
                <a:latin typeface="+mn-lt"/>
              </a:rPr>
              <a:t>Multilingual </a:t>
            </a:r>
            <a:r>
              <a:rPr lang="pt-PT" b="1" dirty="0" err="1">
                <a:latin typeface="+mn-lt"/>
              </a:rPr>
              <a:t>Expansion</a:t>
            </a:r>
            <a:r>
              <a:rPr lang="pt-PT" b="1" dirty="0">
                <a:latin typeface="+mn-lt"/>
              </a:rPr>
              <a:t>: </a:t>
            </a:r>
            <a:r>
              <a:rPr lang="pt-PT" dirty="0" err="1">
                <a:solidFill>
                  <a:srgbClr val="000000"/>
                </a:solidFill>
                <a:effectLst/>
                <a:latin typeface="Helvetica" pitchFamily="2" charset="0"/>
              </a:rPr>
              <a:t>The</a:t>
            </a:r>
            <a:r>
              <a:rPr lang="pt-PT" dirty="0">
                <a:solidFill>
                  <a:srgbClr val="000000"/>
                </a:solidFill>
                <a:effectLst/>
                <a:latin typeface="Helvetica" pitchFamily="2" charset="0"/>
              </a:rPr>
              <a:t> </a:t>
            </a:r>
            <a:r>
              <a:rPr lang="pt-PT" dirty="0" err="1">
                <a:solidFill>
                  <a:srgbClr val="000000"/>
                </a:solidFill>
                <a:effectLst/>
                <a:latin typeface="Helvetica" pitchFamily="2" charset="0"/>
              </a:rPr>
              <a:t>evaluation</a:t>
            </a:r>
            <a:r>
              <a:rPr lang="pt-PT" dirty="0">
                <a:solidFill>
                  <a:srgbClr val="000000"/>
                </a:solidFill>
                <a:effectLst/>
                <a:latin typeface="Helvetica" pitchFamily="2" charset="0"/>
              </a:rPr>
              <a:t> </a:t>
            </a:r>
            <a:r>
              <a:rPr lang="pt-PT" dirty="0" err="1">
                <a:solidFill>
                  <a:srgbClr val="000000"/>
                </a:solidFill>
                <a:effectLst/>
                <a:latin typeface="Helvetica" pitchFamily="2" charset="0"/>
              </a:rPr>
              <a:t>of</a:t>
            </a:r>
            <a:r>
              <a:rPr lang="pt-PT" dirty="0">
                <a:solidFill>
                  <a:srgbClr val="000000"/>
                </a:solidFill>
                <a:effectLst/>
                <a:latin typeface="Helvetica" pitchFamily="2" charset="0"/>
              </a:rPr>
              <a:t> LLM performance </a:t>
            </a:r>
            <a:r>
              <a:rPr lang="pt-PT" dirty="0" err="1">
                <a:solidFill>
                  <a:srgbClr val="000000"/>
                </a:solidFill>
                <a:effectLst/>
                <a:latin typeface="Helvetica" pitchFamily="2" charset="0"/>
              </a:rPr>
              <a:t>will</a:t>
            </a:r>
            <a:r>
              <a:rPr lang="pt-PT" dirty="0">
                <a:solidFill>
                  <a:srgbClr val="000000"/>
                </a:solidFill>
                <a:effectLst/>
                <a:latin typeface="Helvetica" pitchFamily="2" charset="0"/>
              </a:rPr>
              <a:t> </a:t>
            </a:r>
            <a:r>
              <a:rPr lang="pt-PT" dirty="0" err="1">
                <a:solidFill>
                  <a:srgbClr val="000000"/>
                </a:solidFill>
                <a:effectLst/>
                <a:latin typeface="Helvetica" pitchFamily="2" charset="0"/>
              </a:rPr>
              <a:t>be</a:t>
            </a:r>
            <a:r>
              <a:rPr lang="pt-PT" dirty="0">
                <a:solidFill>
                  <a:srgbClr val="000000"/>
                </a:solidFill>
                <a:effectLst/>
                <a:latin typeface="Helvetica" pitchFamily="2" charset="0"/>
              </a:rPr>
              <a:t> </a:t>
            </a:r>
            <a:r>
              <a:rPr lang="pt-PT" dirty="0" err="1">
                <a:solidFill>
                  <a:srgbClr val="000000"/>
                </a:solidFill>
                <a:effectLst/>
                <a:latin typeface="Helvetica" pitchFamily="2" charset="0"/>
              </a:rPr>
              <a:t>extended</a:t>
            </a:r>
            <a:r>
              <a:rPr lang="pt-PT" dirty="0">
                <a:solidFill>
                  <a:srgbClr val="000000"/>
                </a:solidFill>
                <a:effectLst/>
                <a:latin typeface="Helvetica" pitchFamily="2" charset="0"/>
              </a:rPr>
              <a:t> to Portuguese, </a:t>
            </a:r>
            <a:r>
              <a:rPr lang="pt-PT" dirty="0" err="1">
                <a:solidFill>
                  <a:srgbClr val="000000"/>
                </a:solidFill>
                <a:effectLst/>
                <a:latin typeface="Helvetica" pitchFamily="2" charset="0"/>
              </a:rPr>
              <a:t>broadening</a:t>
            </a:r>
            <a:r>
              <a:rPr lang="pt-PT" dirty="0">
                <a:solidFill>
                  <a:srgbClr val="000000"/>
                </a:solidFill>
                <a:effectLst/>
                <a:latin typeface="Helvetica" pitchFamily="2" charset="0"/>
              </a:rPr>
              <a:t> </a:t>
            </a:r>
            <a:r>
              <a:rPr lang="pt-PT" dirty="0" err="1">
                <a:solidFill>
                  <a:srgbClr val="000000"/>
                </a:solidFill>
                <a:effectLst/>
                <a:latin typeface="Helvetica" pitchFamily="2" charset="0"/>
              </a:rPr>
              <a:t>the</a:t>
            </a:r>
            <a:r>
              <a:rPr lang="pt-PT" dirty="0">
                <a:solidFill>
                  <a:srgbClr val="000000"/>
                </a:solidFill>
                <a:effectLst/>
                <a:latin typeface="Helvetica" pitchFamily="2" charset="0"/>
              </a:rPr>
              <a:t> </a:t>
            </a:r>
            <a:r>
              <a:rPr lang="pt-PT" dirty="0" err="1">
                <a:solidFill>
                  <a:srgbClr val="000000"/>
                </a:solidFill>
                <a:effectLst/>
                <a:latin typeface="Helvetica" pitchFamily="2" charset="0"/>
              </a:rPr>
              <a:t>understanding</a:t>
            </a:r>
            <a:r>
              <a:rPr lang="pt-PT" dirty="0">
                <a:solidFill>
                  <a:srgbClr val="000000"/>
                </a:solidFill>
                <a:effectLst/>
                <a:latin typeface="Helvetica" pitchFamily="2" charset="0"/>
              </a:rPr>
              <a:t> </a:t>
            </a:r>
            <a:r>
              <a:rPr lang="pt-PT" dirty="0" err="1">
                <a:solidFill>
                  <a:srgbClr val="000000"/>
                </a:solidFill>
                <a:effectLst/>
                <a:latin typeface="Helvetica" pitchFamily="2" charset="0"/>
              </a:rPr>
              <a:t>of</a:t>
            </a:r>
            <a:r>
              <a:rPr lang="pt-PT" dirty="0">
                <a:solidFill>
                  <a:srgbClr val="000000"/>
                </a:solidFill>
                <a:effectLst/>
                <a:latin typeface="Helvetica" pitchFamily="2" charset="0"/>
              </a:rPr>
              <a:t> </a:t>
            </a:r>
            <a:r>
              <a:rPr lang="pt-PT" dirty="0" err="1">
                <a:solidFill>
                  <a:srgbClr val="000000"/>
                </a:solidFill>
                <a:effectLst/>
                <a:latin typeface="Helvetica" pitchFamily="2" charset="0"/>
              </a:rPr>
              <a:t>their</a:t>
            </a:r>
            <a:r>
              <a:rPr lang="pt-PT" dirty="0">
                <a:solidFill>
                  <a:srgbClr val="000000"/>
                </a:solidFill>
                <a:effectLst/>
                <a:latin typeface="Helvetica" pitchFamily="2" charset="0"/>
              </a:rPr>
              <a:t> </a:t>
            </a:r>
            <a:r>
              <a:rPr lang="pt-PT" dirty="0" err="1">
                <a:solidFill>
                  <a:srgbClr val="000000"/>
                </a:solidFill>
                <a:effectLst/>
                <a:latin typeface="Helvetica" pitchFamily="2" charset="0"/>
              </a:rPr>
              <a:t>capabilities</a:t>
            </a:r>
            <a:r>
              <a:rPr lang="pt-PT" dirty="0">
                <a:latin typeface="Helvetica" pitchFamily="2" charset="0"/>
              </a:rPr>
              <a:t> </a:t>
            </a:r>
            <a:r>
              <a:rPr lang="pt-PT" dirty="0" err="1">
                <a:solidFill>
                  <a:srgbClr val="000000"/>
                </a:solidFill>
                <a:effectLst/>
                <a:latin typeface="Helvetica" pitchFamily="2" charset="0"/>
              </a:rPr>
              <a:t>across</a:t>
            </a:r>
            <a:r>
              <a:rPr lang="pt-PT" dirty="0">
                <a:solidFill>
                  <a:srgbClr val="000000"/>
                </a:solidFill>
                <a:effectLst/>
                <a:latin typeface="Helvetica" pitchFamily="2" charset="0"/>
              </a:rPr>
              <a:t> </a:t>
            </a:r>
            <a:r>
              <a:rPr lang="pt-PT" dirty="0" err="1">
                <a:solidFill>
                  <a:srgbClr val="000000"/>
                </a:solidFill>
                <a:effectLst/>
                <a:latin typeface="Helvetica" pitchFamily="2" charset="0"/>
              </a:rPr>
              <a:t>languages</a:t>
            </a:r>
            <a:r>
              <a:rPr lang="pt-PT" dirty="0">
                <a:solidFill>
                  <a:srgbClr val="000000"/>
                </a:solidFill>
                <a:effectLst/>
                <a:latin typeface="Helvetica" pitchFamily="2" charset="0"/>
              </a:rPr>
              <a:t>.</a:t>
            </a:r>
          </a:p>
        </p:txBody>
      </p:sp>
      <p:grpSp>
        <p:nvGrpSpPr>
          <p:cNvPr id="10" name="Google Shape;7235;p60">
            <a:extLst>
              <a:ext uri="{FF2B5EF4-FFF2-40B4-BE49-F238E27FC236}">
                <a16:creationId xmlns:a16="http://schemas.microsoft.com/office/drawing/2014/main" id="{9256F577-6389-EDBC-6103-C050209E4E2B}"/>
              </a:ext>
            </a:extLst>
          </p:cNvPr>
          <p:cNvGrpSpPr/>
          <p:nvPr/>
        </p:nvGrpSpPr>
        <p:grpSpPr>
          <a:xfrm>
            <a:off x="311455" y="3331291"/>
            <a:ext cx="354586" cy="352675"/>
            <a:chOff x="-35482200" y="3561225"/>
            <a:chExt cx="292225" cy="290650"/>
          </a:xfrm>
          <a:solidFill>
            <a:schemeClr val="accent2">
              <a:lumMod val="60000"/>
              <a:lumOff val="40000"/>
            </a:schemeClr>
          </a:solidFill>
        </p:grpSpPr>
        <p:sp>
          <p:nvSpPr>
            <p:cNvPr id="11" name="Google Shape;7236;p60">
              <a:extLst>
                <a:ext uri="{FF2B5EF4-FFF2-40B4-BE49-F238E27FC236}">
                  <a16:creationId xmlns:a16="http://schemas.microsoft.com/office/drawing/2014/main" id="{0B1843F7-BF14-5860-BF83-EDDBE6196264}"/>
                </a:ext>
              </a:extLst>
            </p:cNvPr>
            <p:cNvSpPr/>
            <p:nvPr/>
          </p:nvSpPr>
          <p:spPr>
            <a:xfrm>
              <a:off x="-35482200" y="3749475"/>
              <a:ext cx="292225" cy="102400"/>
            </a:xfrm>
            <a:custGeom>
              <a:avLst/>
              <a:gdLst/>
              <a:ahLst/>
              <a:cxnLst/>
              <a:rect l="l" t="t" r="r" b="b"/>
              <a:pathLst>
                <a:path w="11689" h="4096" extrusionOk="0">
                  <a:moveTo>
                    <a:pt x="1701" y="0"/>
                  </a:moveTo>
                  <a:cubicBezTo>
                    <a:pt x="1040" y="0"/>
                    <a:pt x="473" y="315"/>
                    <a:pt x="63" y="819"/>
                  </a:cubicBezTo>
                  <a:cubicBezTo>
                    <a:pt x="0" y="945"/>
                    <a:pt x="0" y="1040"/>
                    <a:pt x="32" y="1166"/>
                  </a:cubicBezTo>
                  <a:cubicBezTo>
                    <a:pt x="63" y="1292"/>
                    <a:pt x="189" y="1355"/>
                    <a:pt x="347" y="1355"/>
                  </a:cubicBezTo>
                  <a:lnTo>
                    <a:pt x="1008" y="1355"/>
                  </a:lnTo>
                  <a:cubicBezTo>
                    <a:pt x="1418" y="1355"/>
                    <a:pt x="1670" y="1670"/>
                    <a:pt x="1670" y="2048"/>
                  </a:cubicBezTo>
                  <a:cubicBezTo>
                    <a:pt x="1670" y="2426"/>
                    <a:pt x="1355" y="2710"/>
                    <a:pt x="1008" y="2710"/>
                  </a:cubicBezTo>
                  <a:lnTo>
                    <a:pt x="347" y="2710"/>
                  </a:lnTo>
                  <a:cubicBezTo>
                    <a:pt x="221" y="2710"/>
                    <a:pt x="95" y="2773"/>
                    <a:pt x="32" y="2899"/>
                  </a:cubicBezTo>
                  <a:cubicBezTo>
                    <a:pt x="0" y="3025"/>
                    <a:pt x="0" y="3151"/>
                    <a:pt x="63" y="3245"/>
                  </a:cubicBezTo>
                  <a:cubicBezTo>
                    <a:pt x="410" y="3781"/>
                    <a:pt x="1040" y="4096"/>
                    <a:pt x="1701" y="4096"/>
                  </a:cubicBezTo>
                  <a:cubicBezTo>
                    <a:pt x="2615" y="4096"/>
                    <a:pt x="3371" y="3497"/>
                    <a:pt x="3655" y="2710"/>
                  </a:cubicBezTo>
                  <a:lnTo>
                    <a:pt x="8065" y="2710"/>
                  </a:lnTo>
                  <a:cubicBezTo>
                    <a:pt x="8317" y="3497"/>
                    <a:pt x="9073" y="4096"/>
                    <a:pt x="9987" y="4096"/>
                  </a:cubicBezTo>
                  <a:cubicBezTo>
                    <a:pt x="10649" y="4096"/>
                    <a:pt x="11247" y="3781"/>
                    <a:pt x="11594" y="3245"/>
                  </a:cubicBezTo>
                  <a:cubicBezTo>
                    <a:pt x="11688" y="3119"/>
                    <a:pt x="11688" y="3025"/>
                    <a:pt x="11625" y="2899"/>
                  </a:cubicBezTo>
                  <a:cubicBezTo>
                    <a:pt x="11594" y="2773"/>
                    <a:pt x="11468" y="2710"/>
                    <a:pt x="11310" y="2710"/>
                  </a:cubicBezTo>
                  <a:lnTo>
                    <a:pt x="10649" y="2710"/>
                  </a:lnTo>
                  <a:cubicBezTo>
                    <a:pt x="10271" y="2710"/>
                    <a:pt x="9987" y="2395"/>
                    <a:pt x="9987" y="2048"/>
                  </a:cubicBezTo>
                  <a:cubicBezTo>
                    <a:pt x="9987" y="1670"/>
                    <a:pt x="10302" y="1355"/>
                    <a:pt x="10649" y="1355"/>
                  </a:cubicBezTo>
                  <a:lnTo>
                    <a:pt x="11310" y="1355"/>
                  </a:lnTo>
                  <a:cubicBezTo>
                    <a:pt x="11436" y="1355"/>
                    <a:pt x="11562" y="1292"/>
                    <a:pt x="11625" y="1166"/>
                  </a:cubicBezTo>
                  <a:cubicBezTo>
                    <a:pt x="11688" y="1040"/>
                    <a:pt x="11688" y="945"/>
                    <a:pt x="11594" y="819"/>
                  </a:cubicBezTo>
                  <a:cubicBezTo>
                    <a:pt x="11247" y="315"/>
                    <a:pt x="10649" y="0"/>
                    <a:pt x="9987" y="0"/>
                  </a:cubicBezTo>
                  <a:cubicBezTo>
                    <a:pt x="9073" y="0"/>
                    <a:pt x="8349" y="567"/>
                    <a:pt x="8065" y="1355"/>
                  </a:cubicBezTo>
                  <a:lnTo>
                    <a:pt x="3655" y="1355"/>
                  </a:lnTo>
                  <a:cubicBezTo>
                    <a:pt x="3371" y="567"/>
                    <a:pt x="2615" y="0"/>
                    <a:pt x="1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237;p60">
              <a:extLst>
                <a:ext uri="{FF2B5EF4-FFF2-40B4-BE49-F238E27FC236}">
                  <a16:creationId xmlns:a16="http://schemas.microsoft.com/office/drawing/2014/main" id="{2AB7AA7A-A7FE-C174-89F0-23EA38EE38C6}"/>
                </a:ext>
              </a:extLst>
            </p:cNvPr>
            <p:cNvSpPr/>
            <p:nvPr/>
          </p:nvSpPr>
          <p:spPr>
            <a:xfrm>
              <a:off x="-35371150" y="3561225"/>
              <a:ext cx="68550" cy="68550"/>
            </a:xfrm>
            <a:custGeom>
              <a:avLst/>
              <a:gdLst/>
              <a:ahLst/>
              <a:cxnLst/>
              <a:rect l="l" t="t" r="r" b="b"/>
              <a:pathLst>
                <a:path w="2742" h="2742" extrusionOk="0">
                  <a:moveTo>
                    <a:pt x="1355" y="1"/>
                  </a:moveTo>
                  <a:cubicBezTo>
                    <a:pt x="630" y="1"/>
                    <a:pt x="0" y="631"/>
                    <a:pt x="0" y="1387"/>
                  </a:cubicBezTo>
                  <a:cubicBezTo>
                    <a:pt x="0" y="2111"/>
                    <a:pt x="630" y="2741"/>
                    <a:pt x="1355" y="2741"/>
                  </a:cubicBezTo>
                  <a:cubicBezTo>
                    <a:pt x="2111" y="2741"/>
                    <a:pt x="2741" y="2111"/>
                    <a:pt x="2741" y="1387"/>
                  </a:cubicBezTo>
                  <a:cubicBezTo>
                    <a:pt x="2741" y="631"/>
                    <a:pt x="2111" y="1"/>
                    <a:pt x="13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38;p60">
              <a:extLst>
                <a:ext uri="{FF2B5EF4-FFF2-40B4-BE49-F238E27FC236}">
                  <a16:creationId xmlns:a16="http://schemas.microsoft.com/office/drawing/2014/main" id="{B54152C5-9084-B03A-B6B6-0759E754EF44}"/>
                </a:ext>
              </a:extLst>
            </p:cNvPr>
            <p:cNvSpPr/>
            <p:nvPr/>
          </p:nvSpPr>
          <p:spPr>
            <a:xfrm>
              <a:off x="-35405025" y="3647075"/>
              <a:ext cx="136275" cy="119750"/>
            </a:xfrm>
            <a:custGeom>
              <a:avLst/>
              <a:gdLst/>
              <a:ahLst/>
              <a:cxnLst/>
              <a:rect l="l" t="t" r="r" b="b"/>
              <a:pathLst>
                <a:path w="5451" h="4790" extrusionOk="0">
                  <a:moveTo>
                    <a:pt x="2710" y="1"/>
                  </a:moveTo>
                  <a:cubicBezTo>
                    <a:pt x="1387" y="1"/>
                    <a:pt x="253" y="1009"/>
                    <a:pt x="32" y="2300"/>
                  </a:cubicBezTo>
                  <a:cubicBezTo>
                    <a:pt x="1" y="2521"/>
                    <a:pt x="158" y="2710"/>
                    <a:pt x="410" y="2710"/>
                  </a:cubicBezTo>
                  <a:lnTo>
                    <a:pt x="2395" y="2710"/>
                  </a:lnTo>
                  <a:lnTo>
                    <a:pt x="2395" y="4789"/>
                  </a:lnTo>
                  <a:lnTo>
                    <a:pt x="3088" y="4789"/>
                  </a:lnTo>
                  <a:lnTo>
                    <a:pt x="3088" y="2710"/>
                  </a:lnTo>
                  <a:lnTo>
                    <a:pt x="5073" y="2710"/>
                  </a:lnTo>
                  <a:cubicBezTo>
                    <a:pt x="5293" y="2710"/>
                    <a:pt x="5451" y="2521"/>
                    <a:pt x="5451" y="2300"/>
                  </a:cubicBezTo>
                  <a:cubicBezTo>
                    <a:pt x="5230" y="977"/>
                    <a:pt x="4096" y="1"/>
                    <a:pt x="27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9416;p63">
            <a:extLst>
              <a:ext uri="{FF2B5EF4-FFF2-40B4-BE49-F238E27FC236}">
                <a16:creationId xmlns:a16="http://schemas.microsoft.com/office/drawing/2014/main" id="{E013AF68-8184-3D9F-D5FC-A46069FF9186}"/>
              </a:ext>
            </a:extLst>
          </p:cNvPr>
          <p:cNvGrpSpPr/>
          <p:nvPr/>
        </p:nvGrpSpPr>
        <p:grpSpPr>
          <a:xfrm>
            <a:off x="297395" y="4252526"/>
            <a:ext cx="348855" cy="347879"/>
            <a:chOff x="2821450" y="2957850"/>
            <a:chExt cx="259275" cy="258550"/>
          </a:xfrm>
          <a:solidFill>
            <a:schemeClr val="accent2">
              <a:lumMod val="40000"/>
              <a:lumOff val="60000"/>
            </a:schemeClr>
          </a:solidFill>
        </p:grpSpPr>
        <p:sp>
          <p:nvSpPr>
            <p:cNvPr id="19" name="Google Shape;9417;p63">
              <a:extLst>
                <a:ext uri="{FF2B5EF4-FFF2-40B4-BE49-F238E27FC236}">
                  <a16:creationId xmlns:a16="http://schemas.microsoft.com/office/drawing/2014/main" id="{92C273D9-6354-E2CF-B4A0-FC3764AA01F5}"/>
                </a:ext>
              </a:extLst>
            </p:cNvPr>
            <p:cNvSpPr/>
            <p:nvPr/>
          </p:nvSpPr>
          <p:spPr>
            <a:xfrm>
              <a:off x="2821450" y="3080500"/>
              <a:ext cx="259275" cy="135900"/>
            </a:xfrm>
            <a:custGeom>
              <a:avLst/>
              <a:gdLst/>
              <a:ahLst/>
              <a:cxnLst/>
              <a:rect l="l" t="t" r="r" b="b"/>
              <a:pathLst>
                <a:path w="10371" h="5436" extrusionOk="0">
                  <a:moveTo>
                    <a:pt x="2677" y="585"/>
                  </a:moveTo>
                  <a:cubicBezTo>
                    <a:pt x="3151" y="585"/>
                    <a:pt x="3569" y="1004"/>
                    <a:pt x="3569" y="1505"/>
                  </a:cubicBezTo>
                  <a:cubicBezTo>
                    <a:pt x="3569" y="1979"/>
                    <a:pt x="3151" y="2397"/>
                    <a:pt x="2677" y="2397"/>
                  </a:cubicBezTo>
                  <a:cubicBezTo>
                    <a:pt x="2147" y="2397"/>
                    <a:pt x="1757" y="1979"/>
                    <a:pt x="1757" y="1505"/>
                  </a:cubicBezTo>
                  <a:cubicBezTo>
                    <a:pt x="1757" y="1004"/>
                    <a:pt x="2175" y="585"/>
                    <a:pt x="2677" y="585"/>
                  </a:cubicBezTo>
                  <a:close/>
                  <a:moveTo>
                    <a:pt x="7555" y="585"/>
                  </a:moveTo>
                  <a:cubicBezTo>
                    <a:pt x="8029" y="585"/>
                    <a:pt x="8447" y="1004"/>
                    <a:pt x="8447" y="1505"/>
                  </a:cubicBezTo>
                  <a:cubicBezTo>
                    <a:pt x="8447" y="1979"/>
                    <a:pt x="8029" y="2397"/>
                    <a:pt x="7555" y="2397"/>
                  </a:cubicBezTo>
                  <a:cubicBezTo>
                    <a:pt x="7025" y="2397"/>
                    <a:pt x="6635" y="1979"/>
                    <a:pt x="6635" y="1505"/>
                  </a:cubicBezTo>
                  <a:cubicBezTo>
                    <a:pt x="6635" y="1004"/>
                    <a:pt x="7053" y="585"/>
                    <a:pt x="7555" y="585"/>
                  </a:cubicBezTo>
                  <a:close/>
                  <a:moveTo>
                    <a:pt x="2677" y="2983"/>
                  </a:moveTo>
                  <a:cubicBezTo>
                    <a:pt x="3736" y="2983"/>
                    <a:pt x="4628" y="3791"/>
                    <a:pt x="4795" y="4795"/>
                  </a:cubicBezTo>
                  <a:lnTo>
                    <a:pt x="586" y="4795"/>
                  </a:lnTo>
                  <a:cubicBezTo>
                    <a:pt x="698" y="3791"/>
                    <a:pt x="1618" y="2983"/>
                    <a:pt x="2677" y="2983"/>
                  </a:cubicBezTo>
                  <a:close/>
                  <a:moveTo>
                    <a:pt x="7555" y="2983"/>
                  </a:moveTo>
                  <a:cubicBezTo>
                    <a:pt x="8614" y="2983"/>
                    <a:pt x="9506" y="3791"/>
                    <a:pt x="9646" y="4795"/>
                  </a:cubicBezTo>
                  <a:lnTo>
                    <a:pt x="5409" y="4795"/>
                  </a:lnTo>
                  <a:cubicBezTo>
                    <a:pt x="5548" y="3791"/>
                    <a:pt x="6468" y="2983"/>
                    <a:pt x="7555" y="2983"/>
                  </a:cubicBezTo>
                  <a:close/>
                  <a:moveTo>
                    <a:pt x="2733" y="0"/>
                  </a:moveTo>
                  <a:cubicBezTo>
                    <a:pt x="1896" y="0"/>
                    <a:pt x="1227" y="669"/>
                    <a:pt x="1227" y="1505"/>
                  </a:cubicBezTo>
                  <a:cubicBezTo>
                    <a:pt x="1227" y="1951"/>
                    <a:pt x="1395" y="2342"/>
                    <a:pt x="1729" y="2620"/>
                  </a:cubicBezTo>
                  <a:cubicBezTo>
                    <a:pt x="698" y="3039"/>
                    <a:pt x="1" y="4014"/>
                    <a:pt x="1" y="5129"/>
                  </a:cubicBezTo>
                  <a:cubicBezTo>
                    <a:pt x="1" y="5296"/>
                    <a:pt x="140" y="5436"/>
                    <a:pt x="335" y="5436"/>
                  </a:cubicBezTo>
                  <a:lnTo>
                    <a:pt x="10036" y="5436"/>
                  </a:lnTo>
                  <a:cubicBezTo>
                    <a:pt x="10231" y="5436"/>
                    <a:pt x="10370" y="5296"/>
                    <a:pt x="10370" y="5129"/>
                  </a:cubicBezTo>
                  <a:cubicBezTo>
                    <a:pt x="10259" y="3958"/>
                    <a:pt x="9562" y="2983"/>
                    <a:pt x="8559" y="2620"/>
                  </a:cubicBezTo>
                  <a:cubicBezTo>
                    <a:pt x="8865" y="2342"/>
                    <a:pt x="9032" y="1951"/>
                    <a:pt x="9032" y="1505"/>
                  </a:cubicBezTo>
                  <a:cubicBezTo>
                    <a:pt x="9032" y="669"/>
                    <a:pt x="8391" y="0"/>
                    <a:pt x="7555" y="0"/>
                  </a:cubicBezTo>
                  <a:cubicBezTo>
                    <a:pt x="6719" y="0"/>
                    <a:pt x="6050" y="669"/>
                    <a:pt x="6050" y="1505"/>
                  </a:cubicBezTo>
                  <a:cubicBezTo>
                    <a:pt x="6050" y="1951"/>
                    <a:pt x="6217" y="2342"/>
                    <a:pt x="6524" y="2620"/>
                  </a:cubicBezTo>
                  <a:cubicBezTo>
                    <a:pt x="5910" y="2843"/>
                    <a:pt x="5409" y="3317"/>
                    <a:pt x="5130" y="3903"/>
                  </a:cubicBezTo>
                  <a:cubicBezTo>
                    <a:pt x="4823" y="3317"/>
                    <a:pt x="4322" y="2843"/>
                    <a:pt x="3736" y="2620"/>
                  </a:cubicBezTo>
                  <a:cubicBezTo>
                    <a:pt x="4043" y="2342"/>
                    <a:pt x="4238" y="1951"/>
                    <a:pt x="4238" y="1505"/>
                  </a:cubicBezTo>
                  <a:cubicBezTo>
                    <a:pt x="4238" y="669"/>
                    <a:pt x="3569" y="0"/>
                    <a:pt x="27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418;p63">
              <a:extLst>
                <a:ext uri="{FF2B5EF4-FFF2-40B4-BE49-F238E27FC236}">
                  <a16:creationId xmlns:a16="http://schemas.microsoft.com/office/drawing/2014/main" id="{03F21123-F074-447F-ECA1-CAB9414B39EF}"/>
                </a:ext>
              </a:extLst>
            </p:cNvPr>
            <p:cNvSpPr/>
            <p:nvPr/>
          </p:nvSpPr>
          <p:spPr>
            <a:xfrm>
              <a:off x="2831900" y="2957850"/>
              <a:ext cx="228625" cy="106350"/>
            </a:xfrm>
            <a:custGeom>
              <a:avLst/>
              <a:gdLst/>
              <a:ahLst/>
              <a:cxnLst/>
              <a:rect l="l" t="t" r="r" b="b"/>
              <a:pathLst>
                <a:path w="9145" h="4254" extrusionOk="0">
                  <a:moveTo>
                    <a:pt x="8336" y="585"/>
                  </a:moveTo>
                  <a:cubicBezTo>
                    <a:pt x="8531" y="585"/>
                    <a:pt x="8642" y="725"/>
                    <a:pt x="8642" y="892"/>
                  </a:cubicBezTo>
                  <a:lnTo>
                    <a:pt x="8642" y="2119"/>
                  </a:lnTo>
                  <a:cubicBezTo>
                    <a:pt x="8642" y="2286"/>
                    <a:pt x="8531" y="2425"/>
                    <a:pt x="8336" y="2425"/>
                  </a:cubicBezTo>
                  <a:lnTo>
                    <a:pt x="7137" y="2425"/>
                  </a:lnTo>
                  <a:cubicBezTo>
                    <a:pt x="6942" y="2425"/>
                    <a:pt x="6803" y="2565"/>
                    <a:pt x="6803" y="2732"/>
                  </a:cubicBezTo>
                  <a:lnTo>
                    <a:pt x="6803" y="3234"/>
                  </a:lnTo>
                  <a:lnTo>
                    <a:pt x="6106" y="2537"/>
                  </a:lnTo>
                  <a:cubicBezTo>
                    <a:pt x="6050" y="2453"/>
                    <a:pt x="5966" y="2425"/>
                    <a:pt x="5911" y="2425"/>
                  </a:cubicBezTo>
                  <a:lnTo>
                    <a:pt x="3430" y="2425"/>
                  </a:lnTo>
                  <a:cubicBezTo>
                    <a:pt x="3346" y="2425"/>
                    <a:pt x="3262" y="2453"/>
                    <a:pt x="3207" y="2537"/>
                  </a:cubicBezTo>
                  <a:lnTo>
                    <a:pt x="2510" y="3234"/>
                  </a:lnTo>
                  <a:lnTo>
                    <a:pt x="2510" y="2732"/>
                  </a:lnTo>
                  <a:cubicBezTo>
                    <a:pt x="2510" y="2565"/>
                    <a:pt x="2370" y="2425"/>
                    <a:pt x="2203" y="2425"/>
                  </a:cubicBezTo>
                  <a:lnTo>
                    <a:pt x="1032" y="2425"/>
                  </a:lnTo>
                  <a:cubicBezTo>
                    <a:pt x="865" y="2425"/>
                    <a:pt x="726" y="2286"/>
                    <a:pt x="726" y="2119"/>
                  </a:cubicBezTo>
                  <a:lnTo>
                    <a:pt x="726" y="892"/>
                  </a:lnTo>
                  <a:cubicBezTo>
                    <a:pt x="726" y="725"/>
                    <a:pt x="865" y="585"/>
                    <a:pt x="1032" y="585"/>
                  </a:cubicBezTo>
                  <a:close/>
                  <a:moveTo>
                    <a:pt x="921" y="0"/>
                  </a:moveTo>
                  <a:cubicBezTo>
                    <a:pt x="447" y="0"/>
                    <a:pt x="1" y="418"/>
                    <a:pt x="1" y="892"/>
                  </a:cubicBezTo>
                  <a:lnTo>
                    <a:pt x="1" y="2119"/>
                  </a:lnTo>
                  <a:cubicBezTo>
                    <a:pt x="1" y="2592"/>
                    <a:pt x="419" y="3011"/>
                    <a:pt x="921" y="3011"/>
                  </a:cubicBezTo>
                  <a:lnTo>
                    <a:pt x="1841" y="3011"/>
                  </a:lnTo>
                  <a:lnTo>
                    <a:pt x="1841" y="3958"/>
                  </a:lnTo>
                  <a:cubicBezTo>
                    <a:pt x="1924" y="4098"/>
                    <a:pt x="2008" y="4209"/>
                    <a:pt x="2120" y="4237"/>
                  </a:cubicBezTo>
                  <a:cubicBezTo>
                    <a:pt x="2150" y="4247"/>
                    <a:pt x="2188" y="4254"/>
                    <a:pt x="2228" y="4254"/>
                  </a:cubicBezTo>
                  <a:cubicBezTo>
                    <a:pt x="2298" y="4254"/>
                    <a:pt x="2373" y="4234"/>
                    <a:pt x="2426" y="4181"/>
                  </a:cubicBezTo>
                  <a:lnTo>
                    <a:pt x="3541" y="3011"/>
                  </a:lnTo>
                  <a:lnTo>
                    <a:pt x="5743" y="3011"/>
                  </a:lnTo>
                  <a:lnTo>
                    <a:pt x="6830" y="4181"/>
                  </a:lnTo>
                  <a:cubicBezTo>
                    <a:pt x="6883" y="4234"/>
                    <a:pt x="6959" y="4254"/>
                    <a:pt x="7035" y="4254"/>
                  </a:cubicBezTo>
                  <a:cubicBezTo>
                    <a:pt x="7080" y="4254"/>
                    <a:pt x="7124" y="4247"/>
                    <a:pt x="7165" y="4237"/>
                  </a:cubicBezTo>
                  <a:cubicBezTo>
                    <a:pt x="7249" y="4209"/>
                    <a:pt x="7332" y="4070"/>
                    <a:pt x="7332" y="3958"/>
                  </a:cubicBezTo>
                  <a:lnTo>
                    <a:pt x="7332" y="3011"/>
                  </a:lnTo>
                  <a:lnTo>
                    <a:pt x="8224" y="3011"/>
                  </a:lnTo>
                  <a:cubicBezTo>
                    <a:pt x="8726" y="3011"/>
                    <a:pt x="9144" y="2592"/>
                    <a:pt x="9144" y="2119"/>
                  </a:cubicBezTo>
                  <a:lnTo>
                    <a:pt x="9144" y="892"/>
                  </a:lnTo>
                  <a:cubicBezTo>
                    <a:pt x="9144" y="418"/>
                    <a:pt x="8726" y="0"/>
                    <a:pt x="822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419;p63">
              <a:extLst>
                <a:ext uri="{FF2B5EF4-FFF2-40B4-BE49-F238E27FC236}">
                  <a16:creationId xmlns:a16="http://schemas.microsoft.com/office/drawing/2014/main" id="{C40DD888-C8EF-4B8B-B747-4BA322AF7BB0}"/>
                </a:ext>
              </a:extLst>
            </p:cNvPr>
            <p:cNvSpPr/>
            <p:nvPr/>
          </p:nvSpPr>
          <p:spPr>
            <a:xfrm>
              <a:off x="3024600" y="2966925"/>
              <a:ext cx="29875" cy="58497"/>
            </a:xfrm>
            <a:custGeom>
              <a:avLst/>
              <a:gdLst/>
              <a:ahLst/>
              <a:cxnLst/>
              <a:rect l="l" t="t" r="r" b="b"/>
              <a:pathLst>
                <a:path w="1195" h="2376" extrusionOk="0">
                  <a:moveTo>
                    <a:pt x="159" y="2269"/>
                  </a:moveTo>
                  <a:cubicBezTo>
                    <a:pt x="131" y="2225"/>
                    <a:pt x="349" y="2178"/>
                    <a:pt x="444" y="2102"/>
                  </a:cubicBezTo>
                  <a:cubicBezTo>
                    <a:pt x="539" y="2027"/>
                    <a:pt x="682" y="2090"/>
                    <a:pt x="730" y="1816"/>
                  </a:cubicBezTo>
                  <a:cubicBezTo>
                    <a:pt x="778" y="1542"/>
                    <a:pt x="774" y="725"/>
                    <a:pt x="730" y="459"/>
                  </a:cubicBezTo>
                  <a:cubicBezTo>
                    <a:pt x="686" y="193"/>
                    <a:pt x="587" y="273"/>
                    <a:pt x="468" y="221"/>
                  </a:cubicBezTo>
                  <a:cubicBezTo>
                    <a:pt x="349" y="169"/>
                    <a:pt x="-16" y="185"/>
                    <a:pt x="16" y="149"/>
                  </a:cubicBezTo>
                  <a:cubicBezTo>
                    <a:pt x="48" y="113"/>
                    <a:pt x="473" y="-21"/>
                    <a:pt x="659" y="7"/>
                  </a:cubicBezTo>
                  <a:cubicBezTo>
                    <a:pt x="846" y="35"/>
                    <a:pt x="1048" y="54"/>
                    <a:pt x="1135" y="316"/>
                  </a:cubicBezTo>
                  <a:cubicBezTo>
                    <a:pt x="1222" y="578"/>
                    <a:pt x="1183" y="1276"/>
                    <a:pt x="1183" y="1578"/>
                  </a:cubicBezTo>
                  <a:cubicBezTo>
                    <a:pt x="1183" y="1880"/>
                    <a:pt x="1230" y="1995"/>
                    <a:pt x="1135" y="2126"/>
                  </a:cubicBezTo>
                  <a:cubicBezTo>
                    <a:pt x="1040" y="2257"/>
                    <a:pt x="774" y="2340"/>
                    <a:pt x="611" y="2364"/>
                  </a:cubicBezTo>
                  <a:cubicBezTo>
                    <a:pt x="448" y="2388"/>
                    <a:pt x="187" y="2313"/>
                    <a:pt x="159" y="2269"/>
                  </a:cubicBezTo>
                  <a:close/>
                </a:path>
              </a:pathLst>
            </a:custGeom>
            <a:grpFill/>
            <a:ln>
              <a:noFill/>
            </a:ln>
          </p:spPr>
          <p:txBody>
            <a:bodyPr/>
            <a:lstStyle/>
            <a:p>
              <a:endParaRPr lang="pt-PT"/>
            </a:p>
          </p:txBody>
        </p:sp>
      </p:grpSp>
      <p:grpSp>
        <p:nvGrpSpPr>
          <p:cNvPr id="22" name="Google Shape;9386;p63">
            <a:extLst>
              <a:ext uri="{FF2B5EF4-FFF2-40B4-BE49-F238E27FC236}">
                <a16:creationId xmlns:a16="http://schemas.microsoft.com/office/drawing/2014/main" id="{F38310DE-BC7D-FB87-5959-7B3BA5F21087}"/>
              </a:ext>
            </a:extLst>
          </p:cNvPr>
          <p:cNvGrpSpPr/>
          <p:nvPr/>
        </p:nvGrpSpPr>
        <p:grpSpPr>
          <a:xfrm>
            <a:off x="311455" y="2216252"/>
            <a:ext cx="360260" cy="355498"/>
            <a:chOff x="-34418125" y="2271100"/>
            <a:chExt cx="296950" cy="293025"/>
          </a:xfrm>
          <a:solidFill>
            <a:schemeClr val="accent1">
              <a:lumMod val="50000"/>
            </a:schemeClr>
          </a:solidFill>
        </p:grpSpPr>
        <p:sp>
          <p:nvSpPr>
            <p:cNvPr id="23" name="Google Shape;9387;p63">
              <a:extLst>
                <a:ext uri="{FF2B5EF4-FFF2-40B4-BE49-F238E27FC236}">
                  <a16:creationId xmlns:a16="http://schemas.microsoft.com/office/drawing/2014/main" id="{267D3BCC-B8D2-1E64-4CA7-C4EBA0599721}"/>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388;p63">
              <a:extLst>
                <a:ext uri="{FF2B5EF4-FFF2-40B4-BE49-F238E27FC236}">
                  <a16:creationId xmlns:a16="http://schemas.microsoft.com/office/drawing/2014/main" id="{E61F9EAE-B370-BC91-5AC7-BCCA14B7397D}"/>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389;p63">
              <a:extLst>
                <a:ext uri="{FF2B5EF4-FFF2-40B4-BE49-F238E27FC236}">
                  <a16:creationId xmlns:a16="http://schemas.microsoft.com/office/drawing/2014/main" id="{39D35E70-4BB7-0C45-CFED-7AC26DB5766C}"/>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390;p63">
              <a:extLst>
                <a:ext uri="{FF2B5EF4-FFF2-40B4-BE49-F238E27FC236}">
                  <a16:creationId xmlns:a16="http://schemas.microsoft.com/office/drawing/2014/main" id="{384B3D15-274A-61E5-E261-68A3B75714CB}"/>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391;p63">
              <a:extLst>
                <a:ext uri="{FF2B5EF4-FFF2-40B4-BE49-F238E27FC236}">
                  <a16:creationId xmlns:a16="http://schemas.microsoft.com/office/drawing/2014/main" id="{1A0E29AF-06E5-8008-D736-4F0626849F7E}"/>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ítulo 1">
            <a:extLst>
              <a:ext uri="{FF2B5EF4-FFF2-40B4-BE49-F238E27FC236}">
                <a16:creationId xmlns:a16="http://schemas.microsoft.com/office/drawing/2014/main" id="{7A6F3735-DDA2-F43D-A73A-1F490A1A497A}"/>
              </a:ext>
            </a:extLst>
          </p:cNvPr>
          <p:cNvSpPr txBox="1">
            <a:spLocks/>
          </p:cNvSpPr>
          <p:nvPr/>
        </p:nvSpPr>
        <p:spPr>
          <a:xfrm>
            <a:off x="720000" y="271713"/>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r>
              <a:rPr lang="pt-PT" sz="2000" dirty="0"/>
              <a:t>1.2. </a:t>
            </a:r>
            <a:r>
              <a:rPr lang="pt-PT" sz="2000" dirty="0" err="1"/>
              <a:t>Main</a:t>
            </a:r>
            <a:r>
              <a:rPr lang="pt-PT" sz="2000" dirty="0"/>
              <a:t> </a:t>
            </a:r>
            <a:r>
              <a:rPr lang="pt-PT" sz="2000" dirty="0" err="1"/>
              <a:t>objectives</a:t>
            </a:r>
            <a:r>
              <a:rPr lang="pt-PT" sz="2000" dirty="0"/>
              <a:t> </a:t>
            </a:r>
            <a:r>
              <a:rPr lang="pt-PT" sz="2000" dirty="0" err="1"/>
              <a:t>and</a:t>
            </a:r>
            <a:r>
              <a:rPr lang="pt-PT" sz="2000" dirty="0"/>
              <a:t> </a:t>
            </a:r>
            <a:r>
              <a:rPr lang="pt-PT" sz="2000" dirty="0" err="1"/>
              <a:t>Contributions</a:t>
            </a:r>
            <a:endParaRPr lang="pt-PT" sz="2000" dirty="0"/>
          </a:p>
        </p:txBody>
      </p:sp>
      <p:sp>
        <p:nvSpPr>
          <p:cNvPr id="7" name="CaixaDeTexto 6">
            <a:extLst>
              <a:ext uri="{FF2B5EF4-FFF2-40B4-BE49-F238E27FC236}">
                <a16:creationId xmlns:a16="http://schemas.microsoft.com/office/drawing/2014/main" id="{BA3D5F85-1CC4-7FE5-5782-521A7BFDCB99}"/>
              </a:ext>
            </a:extLst>
          </p:cNvPr>
          <p:cNvSpPr txBox="1"/>
          <p:nvPr/>
        </p:nvSpPr>
        <p:spPr>
          <a:xfrm>
            <a:off x="873940" y="842084"/>
            <a:ext cx="7550060" cy="698717"/>
          </a:xfrm>
          <a:prstGeom prst="rect">
            <a:avLst/>
          </a:prstGeom>
          <a:solidFill>
            <a:schemeClr val="accent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just">
              <a:lnSpc>
                <a:spcPct val="150000"/>
              </a:lnSpc>
              <a:buNone/>
            </a:pPr>
            <a:r>
              <a:rPr lang="pt-PT" dirty="0" err="1">
                <a:solidFill>
                  <a:srgbClr val="000000"/>
                </a:solidFill>
                <a:effectLst/>
              </a:rPr>
              <a:t>Comparison</a:t>
            </a:r>
            <a:r>
              <a:rPr lang="pt-PT" dirty="0">
                <a:solidFill>
                  <a:srgbClr val="000000"/>
                </a:solidFill>
                <a:effectLst/>
              </a:rPr>
              <a:t> </a:t>
            </a:r>
            <a:r>
              <a:rPr lang="pt-PT" dirty="0" err="1">
                <a:solidFill>
                  <a:srgbClr val="000000"/>
                </a:solidFill>
                <a:effectLst/>
              </a:rPr>
              <a:t>of</a:t>
            </a:r>
            <a:r>
              <a:rPr lang="pt-PT" dirty="0">
                <a:solidFill>
                  <a:srgbClr val="000000"/>
                </a:solidFill>
                <a:effectLst/>
              </a:rPr>
              <a:t> </a:t>
            </a:r>
            <a:r>
              <a:rPr lang="pt-PT" dirty="0" err="1">
                <a:solidFill>
                  <a:srgbClr val="000000"/>
                </a:solidFill>
                <a:effectLst/>
              </a:rPr>
              <a:t>human</a:t>
            </a:r>
            <a:r>
              <a:rPr lang="pt-PT" dirty="0">
                <a:solidFill>
                  <a:srgbClr val="000000"/>
                </a:solidFill>
                <a:effectLst/>
              </a:rPr>
              <a:t>- </a:t>
            </a:r>
            <a:r>
              <a:rPr lang="pt-PT" dirty="0" err="1">
                <a:solidFill>
                  <a:srgbClr val="000000"/>
                </a:solidFill>
                <a:effectLst/>
              </a:rPr>
              <a:t>and</a:t>
            </a:r>
            <a:r>
              <a:rPr lang="pt-PT" dirty="0">
                <a:solidFill>
                  <a:srgbClr val="000000"/>
                </a:solidFill>
                <a:effectLst/>
              </a:rPr>
              <a:t> LLM-</a:t>
            </a:r>
            <a:r>
              <a:rPr lang="pt-PT" dirty="0" err="1">
                <a:solidFill>
                  <a:srgbClr val="000000"/>
                </a:solidFill>
                <a:effectLst/>
              </a:rPr>
              <a:t>generated</a:t>
            </a:r>
            <a:r>
              <a:rPr lang="pt-PT" dirty="0">
                <a:solidFill>
                  <a:srgbClr val="000000"/>
                </a:solidFill>
                <a:effectLst/>
              </a:rPr>
              <a:t> </a:t>
            </a:r>
            <a:r>
              <a:rPr lang="pt-PT" dirty="0" err="1">
                <a:solidFill>
                  <a:srgbClr val="000000"/>
                </a:solidFill>
                <a:effectLst/>
              </a:rPr>
              <a:t>annotation</a:t>
            </a:r>
            <a:r>
              <a:rPr lang="pt-PT" dirty="0">
                <a:solidFill>
                  <a:srgbClr val="000000"/>
                </a:solidFill>
              </a:rPr>
              <a:t> </a:t>
            </a:r>
            <a:r>
              <a:rPr lang="pt-PT" dirty="0" err="1">
                <a:solidFill>
                  <a:srgbClr val="000000"/>
                </a:solidFill>
                <a:effectLst/>
              </a:rPr>
              <a:t>schemes</a:t>
            </a:r>
            <a:r>
              <a:rPr lang="pt-PT" dirty="0">
                <a:solidFill>
                  <a:srgbClr val="000000"/>
                </a:solidFill>
                <a:effectLst/>
              </a:rPr>
              <a:t> </a:t>
            </a:r>
            <a:r>
              <a:rPr lang="pt-PT" dirty="0" err="1">
                <a:solidFill>
                  <a:srgbClr val="000000"/>
                </a:solidFill>
                <a:effectLst/>
              </a:rPr>
              <a:t>and</a:t>
            </a:r>
            <a:r>
              <a:rPr lang="pt-PT" dirty="0">
                <a:solidFill>
                  <a:srgbClr val="000000"/>
                </a:solidFill>
                <a:effectLst/>
              </a:rPr>
              <a:t> </a:t>
            </a:r>
            <a:r>
              <a:rPr lang="pt-PT" dirty="0" err="1">
                <a:solidFill>
                  <a:srgbClr val="000000"/>
                </a:solidFill>
                <a:effectLst/>
              </a:rPr>
              <a:t>guidelines</a:t>
            </a:r>
            <a:r>
              <a:rPr lang="pt-PT" dirty="0">
                <a:solidFill>
                  <a:srgbClr val="000000"/>
                </a:solidFill>
                <a:effectLst/>
              </a:rPr>
              <a:t> </a:t>
            </a:r>
            <a:r>
              <a:rPr lang="pt-PT" dirty="0" err="1">
                <a:solidFill>
                  <a:srgbClr val="000000"/>
                </a:solidFill>
                <a:effectLst/>
              </a:rPr>
              <a:t>through</a:t>
            </a:r>
            <a:r>
              <a:rPr lang="pt-PT" dirty="0">
                <a:solidFill>
                  <a:srgbClr val="000000"/>
                </a:solidFill>
                <a:effectLst/>
              </a:rPr>
              <a:t> </a:t>
            </a:r>
            <a:r>
              <a:rPr lang="pt-PT" dirty="0" err="1">
                <a:solidFill>
                  <a:srgbClr val="000000"/>
                </a:solidFill>
                <a:effectLst/>
              </a:rPr>
              <a:t>an</a:t>
            </a:r>
            <a:r>
              <a:rPr lang="pt-PT" dirty="0">
                <a:solidFill>
                  <a:srgbClr val="000000"/>
                </a:solidFill>
                <a:effectLst/>
              </a:rPr>
              <a:t> experimental </a:t>
            </a:r>
            <a:r>
              <a:rPr lang="pt-PT" dirty="0" err="1">
                <a:solidFill>
                  <a:srgbClr val="000000"/>
                </a:solidFill>
                <a:effectLst/>
              </a:rPr>
              <a:t>framework</a:t>
            </a:r>
            <a:r>
              <a:rPr lang="pt-PT" dirty="0">
                <a:solidFill>
                  <a:srgbClr val="000000"/>
                </a:solidFill>
                <a:effectLst/>
              </a:rPr>
              <a:t>.</a:t>
            </a:r>
          </a:p>
        </p:txBody>
      </p:sp>
      <p:sp>
        <p:nvSpPr>
          <p:cNvPr id="3" name="Google Shape;6612;p58">
            <a:extLst>
              <a:ext uri="{FF2B5EF4-FFF2-40B4-BE49-F238E27FC236}">
                <a16:creationId xmlns:a16="http://schemas.microsoft.com/office/drawing/2014/main" id="{55D09449-C13E-47C8-D668-744DF572ACE8}"/>
              </a:ext>
            </a:extLst>
          </p:cNvPr>
          <p:cNvSpPr/>
          <p:nvPr/>
        </p:nvSpPr>
        <p:spPr>
          <a:xfrm>
            <a:off x="8427311" y="587882"/>
            <a:ext cx="463391" cy="40315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6329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FE222-5551-D711-0EA5-5962F2885C8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2E1A5A0-C420-AA56-3BF2-F0CFE18251FA}"/>
              </a:ext>
            </a:extLst>
          </p:cNvPr>
          <p:cNvSpPr>
            <a:spLocks noGrp="1"/>
          </p:cNvSpPr>
          <p:nvPr>
            <p:ph type="title"/>
          </p:nvPr>
        </p:nvSpPr>
        <p:spPr/>
        <p:txBody>
          <a:bodyPr/>
          <a:lstStyle/>
          <a:p>
            <a:r>
              <a:rPr lang="en-US" sz="4400" dirty="0"/>
              <a:t>2.The study</a:t>
            </a:r>
          </a:p>
        </p:txBody>
      </p:sp>
      <p:sp>
        <p:nvSpPr>
          <p:cNvPr id="3" name="Subtítulo 2">
            <a:extLst>
              <a:ext uri="{FF2B5EF4-FFF2-40B4-BE49-F238E27FC236}">
                <a16:creationId xmlns:a16="http://schemas.microsoft.com/office/drawing/2014/main" id="{6611A9AF-F409-E82B-9094-129C6F1DF2F0}"/>
              </a:ext>
            </a:extLst>
          </p:cNvPr>
          <p:cNvSpPr>
            <a:spLocks noGrp="1"/>
          </p:cNvSpPr>
          <p:nvPr>
            <p:ph type="subTitle" idx="1"/>
          </p:nvPr>
        </p:nvSpPr>
        <p:spPr/>
        <p:txBody>
          <a:bodyPr/>
          <a:lstStyle/>
          <a:p>
            <a:r>
              <a:rPr lang="en-US" sz="2800" b="1" dirty="0"/>
              <a:t>Methodology</a:t>
            </a:r>
          </a:p>
        </p:txBody>
      </p:sp>
      <p:sp>
        <p:nvSpPr>
          <p:cNvPr id="4" name="Google Shape;6612;p58">
            <a:extLst>
              <a:ext uri="{FF2B5EF4-FFF2-40B4-BE49-F238E27FC236}">
                <a16:creationId xmlns:a16="http://schemas.microsoft.com/office/drawing/2014/main" id="{B8B8D185-E514-5680-FB95-DBB75EB548DA}"/>
              </a:ext>
            </a:extLst>
          </p:cNvPr>
          <p:cNvSpPr/>
          <p:nvPr/>
        </p:nvSpPr>
        <p:spPr>
          <a:xfrm>
            <a:off x="8539937" y="3084863"/>
            <a:ext cx="463391" cy="40315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9276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descr="Uma imagem com texto, captura de ecrã, esboço, diagrama&#10;&#10;Os conteúdos gerados por IA poderão estar incorretos.">
            <a:extLst>
              <a:ext uri="{FF2B5EF4-FFF2-40B4-BE49-F238E27FC236}">
                <a16:creationId xmlns:a16="http://schemas.microsoft.com/office/drawing/2014/main" id="{5CA198D6-E771-503F-A0F7-4FBE08B674A2}"/>
              </a:ext>
            </a:extLst>
          </p:cNvPr>
          <p:cNvPicPr>
            <a:picLocks noChangeAspect="1"/>
          </p:cNvPicPr>
          <p:nvPr/>
        </p:nvPicPr>
        <p:blipFill>
          <a:blip r:embed="rId3">
            <a:clrChange>
              <a:clrFrom>
                <a:srgbClr val="FFFFFF"/>
              </a:clrFrom>
              <a:clrTo>
                <a:srgbClr val="FFFFFF">
                  <a:alpha val="0"/>
                </a:srgbClr>
              </a:clrTo>
            </a:clrChange>
          </a:blip>
          <a:srcRect t="4824" b="46259"/>
          <a:stretch/>
        </p:blipFill>
        <p:spPr>
          <a:xfrm>
            <a:off x="347771" y="2350043"/>
            <a:ext cx="8196465" cy="2097170"/>
          </a:xfrm>
          <a:prstGeom prst="rect">
            <a:avLst/>
          </a:prstGeom>
          <a:solidFill>
            <a:schemeClr val="bg1"/>
          </a:solidFill>
        </p:spPr>
      </p:pic>
      <p:sp>
        <p:nvSpPr>
          <p:cNvPr id="9" name="Título 1">
            <a:extLst>
              <a:ext uri="{FF2B5EF4-FFF2-40B4-BE49-F238E27FC236}">
                <a16:creationId xmlns:a16="http://schemas.microsoft.com/office/drawing/2014/main" id="{D2820241-0AED-1D81-2C59-37EDC6DBEB2F}"/>
              </a:ext>
            </a:extLst>
          </p:cNvPr>
          <p:cNvSpPr txBox="1">
            <a:spLocks/>
          </p:cNvSpPr>
          <p:nvPr/>
        </p:nvSpPr>
        <p:spPr>
          <a:xfrm>
            <a:off x="894448" y="1340179"/>
            <a:ext cx="1493655" cy="57270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lnSpc>
                <a:spcPct val="150000"/>
              </a:lnSpc>
            </a:pPr>
            <a:r>
              <a:rPr lang="pt-PT" sz="1600" dirty="0" err="1"/>
              <a:t>By</a:t>
            </a:r>
            <a:r>
              <a:rPr lang="pt-PT" sz="1600" dirty="0"/>
              <a:t> </a:t>
            </a:r>
            <a:r>
              <a:rPr lang="pt-PT" sz="1600" dirty="0" err="1"/>
              <a:t>Human</a:t>
            </a:r>
            <a:endParaRPr lang="pt-PT" sz="1600" dirty="0"/>
          </a:p>
        </p:txBody>
      </p:sp>
      <p:pic>
        <p:nvPicPr>
          <p:cNvPr id="13" name="Google Shape;594;p48">
            <a:extLst>
              <a:ext uri="{FF2B5EF4-FFF2-40B4-BE49-F238E27FC236}">
                <a16:creationId xmlns:a16="http://schemas.microsoft.com/office/drawing/2014/main" id="{5D7F32FB-804E-9587-C149-0500CF9CD7D5}"/>
              </a:ext>
            </a:extLst>
          </p:cNvPr>
          <p:cNvPicPr preferRelativeResize="0"/>
          <p:nvPr/>
        </p:nvPicPr>
        <p:blipFill>
          <a:blip r:embed="rId4">
            <a:alphaModFix/>
          </a:blip>
          <a:stretch>
            <a:fillRect/>
          </a:stretch>
        </p:blipFill>
        <p:spPr>
          <a:xfrm>
            <a:off x="2847975" y="1519875"/>
            <a:ext cx="1684768" cy="449392"/>
          </a:xfrm>
          <a:prstGeom prst="rect">
            <a:avLst/>
          </a:prstGeom>
          <a:noFill/>
          <a:ln>
            <a:noFill/>
          </a:ln>
        </p:spPr>
      </p:pic>
      <p:pic>
        <p:nvPicPr>
          <p:cNvPr id="14" name="Google Shape;595;p48">
            <a:extLst>
              <a:ext uri="{FF2B5EF4-FFF2-40B4-BE49-F238E27FC236}">
                <a16:creationId xmlns:a16="http://schemas.microsoft.com/office/drawing/2014/main" id="{F2F3C6EF-3AE0-6222-A7B7-2EF599384554}"/>
              </a:ext>
            </a:extLst>
          </p:cNvPr>
          <p:cNvPicPr preferRelativeResize="0"/>
          <p:nvPr/>
        </p:nvPicPr>
        <p:blipFill>
          <a:blip r:embed="rId5">
            <a:alphaModFix/>
          </a:blip>
          <a:stretch>
            <a:fillRect/>
          </a:stretch>
        </p:blipFill>
        <p:spPr>
          <a:xfrm>
            <a:off x="3658763" y="1346484"/>
            <a:ext cx="1103006" cy="695889"/>
          </a:xfrm>
          <a:prstGeom prst="rect">
            <a:avLst/>
          </a:prstGeom>
          <a:noFill/>
          <a:ln>
            <a:noFill/>
          </a:ln>
        </p:spPr>
      </p:pic>
      <p:pic>
        <p:nvPicPr>
          <p:cNvPr id="15" name="Google Shape;596;p48">
            <a:extLst>
              <a:ext uri="{FF2B5EF4-FFF2-40B4-BE49-F238E27FC236}">
                <a16:creationId xmlns:a16="http://schemas.microsoft.com/office/drawing/2014/main" id="{C86D982F-45C0-09CB-780E-8EE5AA81A89B}"/>
              </a:ext>
            </a:extLst>
          </p:cNvPr>
          <p:cNvPicPr preferRelativeResize="0"/>
          <p:nvPr/>
        </p:nvPicPr>
        <p:blipFill rotWithShape="1">
          <a:blip r:embed="rId6">
            <a:alphaModFix/>
          </a:blip>
          <a:srcRect/>
          <a:stretch/>
        </p:blipFill>
        <p:spPr>
          <a:xfrm>
            <a:off x="2628900" y="1273378"/>
            <a:ext cx="810788" cy="695889"/>
          </a:xfrm>
          <a:prstGeom prst="rect">
            <a:avLst/>
          </a:prstGeom>
          <a:noFill/>
          <a:ln>
            <a:noFill/>
          </a:ln>
        </p:spPr>
      </p:pic>
      <p:sp>
        <p:nvSpPr>
          <p:cNvPr id="16" name="Título 1">
            <a:extLst>
              <a:ext uri="{FF2B5EF4-FFF2-40B4-BE49-F238E27FC236}">
                <a16:creationId xmlns:a16="http://schemas.microsoft.com/office/drawing/2014/main" id="{0E19E536-78C8-50B0-BF7B-0AF3801266A5}"/>
              </a:ext>
            </a:extLst>
          </p:cNvPr>
          <p:cNvSpPr>
            <a:spLocks noGrp="1"/>
          </p:cNvSpPr>
          <p:nvPr>
            <p:ph type="title"/>
          </p:nvPr>
        </p:nvSpPr>
        <p:spPr>
          <a:xfrm>
            <a:off x="196616" y="157784"/>
            <a:ext cx="8672255" cy="942733"/>
          </a:xfrm>
        </p:spPr>
        <p:txBody>
          <a:bodyPr/>
          <a:lstStyle/>
          <a:p>
            <a:pPr>
              <a:lnSpc>
                <a:spcPct val="150000"/>
              </a:lnSpc>
            </a:pPr>
            <a:r>
              <a:rPr lang="pt-PT" sz="2000" dirty="0"/>
              <a:t>2.1. </a:t>
            </a:r>
            <a:r>
              <a:rPr lang="pt-PT" sz="2000" dirty="0" err="1"/>
              <a:t>Developing</a:t>
            </a:r>
            <a:r>
              <a:rPr lang="pt-PT" sz="2000" dirty="0"/>
              <a:t> temporal </a:t>
            </a:r>
            <a:r>
              <a:rPr lang="pt-PT" sz="2000" dirty="0" err="1"/>
              <a:t>annotation</a:t>
            </a:r>
            <a:r>
              <a:rPr lang="pt-PT" sz="2000" dirty="0"/>
              <a:t> </a:t>
            </a:r>
            <a:r>
              <a:rPr lang="pt-PT" sz="2000" dirty="0" err="1"/>
              <a:t>schemes</a:t>
            </a:r>
            <a:r>
              <a:rPr lang="pt-PT" sz="2000" dirty="0"/>
              <a:t> </a:t>
            </a:r>
            <a:r>
              <a:rPr lang="pt-PT" sz="2000" dirty="0" err="1"/>
              <a:t>and</a:t>
            </a:r>
            <a:r>
              <a:rPr lang="pt-PT" sz="2000" dirty="0"/>
              <a:t> </a:t>
            </a:r>
            <a:r>
              <a:rPr lang="pt-PT" sz="2000" dirty="0" err="1"/>
              <a:t>guidelines</a:t>
            </a:r>
            <a:r>
              <a:rPr lang="pt-PT" sz="2000" dirty="0"/>
              <a:t> for </a:t>
            </a:r>
            <a:r>
              <a:rPr lang="pt-PT" sz="2000" dirty="0" err="1"/>
              <a:t>clinical</a:t>
            </a:r>
            <a:r>
              <a:rPr lang="pt-PT" sz="2000" dirty="0"/>
              <a:t> </a:t>
            </a:r>
            <a:r>
              <a:rPr lang="pt-PT" sz="2000" dirty="0" err="1"/>
              <a:t>narratives</a:t>
            </a:r>
            <a:endParaRPr lang="pt-PT" dirty="0"/>
          </a:p>
        </p:txBody>
      </p:sp>
      <p:sp>
        <p:nvSpPr>
          <p:cNvPr id="17" name="CaixaDeTexto 16">
            <a:extLst>
              <a:ext uri="{FF2B5EF4-FFF2-40B4-BE49-F238E27FC236}">
                <a16:creationId xmlns:a16="http://schemas.microsoft.com/office/drawing/2014/main" id="{662CE684-E479-3A3C-8423-354F49511242}"/>
              </a:ext>
            </a:extLst>
          </p:cNvPr>
          <p:cNvSpPr txBox="1"/>
          <p:nvPr/>
        </p:nvSpPr>
        <p:spPr>
          <a:xfrm>
            <a:off x="337138" y="4574073"/>
            <a:ext cx="6387512" cy="253916"/>
          </a:xfrm>
          <a:prstGeom prst="rect">
            <a:avLst/>
          </a:prstGeom>
          <a:noFill/>
        </p:spPr>
        <p:txBody>
          <a:bodyPr wrap="square" rtlCol="0">
            <a:spAutoFit/>
          </a:bodyPr>
          <a:lstStyle/>
          <a:p>
            <a:r>
              <a:rPr lang="pt-PT" sz="1050" dirty="0"/>
              <a:t>Figure 1. </a:t>
            </a:r>
            <a:r>
              <a:rPr lang="pt-PT" sz="1050" dirty="0" err="1"/>
              <a:t>Overview</a:t>
            </a:r>
            <a:r>
              <a:rPr lang="pt-PT" sz="1050" dirty="0"/>
              <a:t> </a:t>
            </a:r>
            <a:r>
              <a:rPr lang="pt-PT" sz="1050" dirty="0" err="1"/>
              <a:t>of</a:t>
            </a:r>
            <a:r>
              <a:rPr lang="pt-PT" sz="1050" dirty="0"/>
              <a:t> </a:t>
            </a:r>
            <a:r>
              <a:rPr lang="pt-PT" sz="1050" dirty="0" err="1"/>
              <a:t>the</a:t>
            </a:r>
            <a:r>
              <a:rPr lang="pt-PT" sz="1050" dirty="0"/>
              <a:t> </a:t>
            </a:r>
            <a:r>
              <a:rPr lang="pt-PT" sz="1050" dirty="0" err="1"/>
              <a:t>annotation</a:t>
            </a:r>
            <a:r>
              <a:rPr lang="pt-PT" sz="1050" dirty="0"/>
              <a:t> </a:t>
            </a:r>
            <a:r>
              <a:rPr lang="pt-PT" sz="1050" dirty="0" err="1"/>
              <a:t>scheme</a:t>
            </a:r>
            <a:r>
              <a:rPr lang="pt-PT" sz="1050" dirty="0"/>
              <a:t> </a:t>
            </a:r>
            <a:r>
              <a:rPr lang="pt-PT" sz="1050" dirty="0" err="1"/>
              <a:t>development</a:t>
            </a:r>
            <a:r>
              <a:rPr lang="pt-PT" sz="1050" dirty="0"/>
              <a:t> </a:t>
            </a:r>
            <a:r>
              <a:rPr lang="pt-PT" sz="1050" dirty="0" err="1"/>
              <a:t>process</a:t>
            </a:r>
            <a:r>
              <a:rPr lang="pt-PT" sz="1050" dirty="0"/>
              <a:t> </a:t>
            </a:r>
            <a:r>
              <a:rPr lang="pt-PT" sz="1050" dirty="0" err="1"/>
              <a:t>followed</a:t>
            </a:r>
            <a:r>
              <a:rPr lang="pt-PT" sz="1050" dirty="0"/>
              <a:t> </a:t>
            </a:r>
            <a:r>
              <a:rPr lang="pt-PT" sz="1050" dirty="0" err="1"/>
              <a:t>by</a:t>
            </a:r>
            <a:r>
              <a:rPr lang="pt-PT" sz="1050" dirty="0"/>
              <a:t> a </a:t>
            </a:r>
            <a:r>
              <a:rPr lang="pt-PT" sz="1050" dirty="0" err="1"/>
              <a:t>human</a:t>
            </a:r>
            <a:r>
              <a:rPr lang="pt-PT" sz="1050" dirty="0"/>
              <a:t> expert</a:t>
            </a:r>
          </a:p>
        </p:txBody>
      </p:sp>
      <p:sp>
        <p:nvSpPr>
          <p:cNvPr id="2" name="Google Shape;6612;p58">
            <a:extLst>
              <a:ext uri="{FF2B5EF4-FFF2-40B4-BE49-F238E27FC236}">
                <a16:creationId xmlns:a16="http://schemas.microsoft.com/office/drawing/2014/main" id="{78AF8D84-C303-DAC5-4068-16966D8D5474}"/>
              </a:ext>
            </a:extLst>
          </p:cNvPr>
          <p:cNvSpPr/>
          <p:nvPr/>
        </p:nvSpPr>
        <p:spPr>
          <a:xfrm>
            <a:off x="8405480" y="582223"/>
            <a:ext cx="463391" cy="40315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56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31BA7-2D19-26FF-BCFA-B8EAABDD3F38}"/>
            </a:ext>
          </a:extLst>
        </p:cNvPr>
        <p:cNvGrpSpPr/>
        <p:nvPr/>
      </p:nvGrpSpPr>
      <p:grpSpPr>
        <a:xfrm>
          <a:off x="0" y="0"/>
          <a:ext cx="0" cy="0"/>
          <a:chOff x="0" y="0"/>
          <a:chExt cx="0" cy="0"/>
        </a:xfrm>
      </p:grpSpPr>
      <p:sp>
        <p:nvSpPr>
          <p:cNvPr id="9" name="Título 1">
            <a:extLst>
              <a:ext uri="{FF2B5EF4-FFF2-40B4-BE49-F238E27FC236}">
                <a16:creationId xmlns:a16="http://schemas.microsoft.com/office/drawing/2014/main" id="{654C1D3F-733A-11FA-C996-061F44D59991}"/>
              </a:ext>
            </a:extLst>
          </p:cNvPr>
          <p:cNvSpPr txBox="1">
            <a:spLocks/>
          </p:cNvSpPr>
          <p:nvPr/>
        </p:nvSpPr>
        <p:spPr>
          <a:xfrm>
            <a:off x="894448" y="1340179"/>
            <a:ext cx="1493655" cy="572700"/>
          </a:xfrm>
          <a:prstGeom prst="rect">
            <a:avLst/>
          </a:prstGeom>
          <a:ln/>
        </p:spPr>
        <p:style>
          <a:lnRef idx="1">
            <a:schemeClr val="accent2"/>
          </a:lnRef>
          <a:fillRef idx="2">
            <a:schemeClr val="accent2"/>
          </a:fillRef>
          <a:effectRef idx="1">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a:buNone/>
              <a:defRPr sz="2800" b="1" i="0" u="none" strike="noStrike" cap="none">
                <a:solidFill>
                  <a:schemeClr val="dk1"/>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2pPr>
            <a:lvl3pPr marR="0" lvl="2"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3pPr>
            <a:lvl4pPr marR="0" lvl="3"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4pPr>
            <a:lvl5pPr marR="0" lvl="4"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5pPr>
            <a:lvl6pPr marR="0" lvl="5"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6pPr>
            <a:lvl7pPr marR="0" lvl="6"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7pPr>
            <a:lvl8pPr marR="0" lvl="7"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8pPr>
            <a:lvl9pPr marR="0" lvl="8" algn="l" rtl="0">
              <a:lnSpc>
                <a:spcPct val="100000"/>
              </a:lnSpc>
              <a:spcBef>
                <a:spcPts val="0"/>
              </a:spcBef>
              <a:spcAft>
                <a:spcPts val="0"/>
              </a:spcAft>
              <a:buClr>
                <a:schemeClr val="dk1"/>
              </a:buClr>
              <a:buSzPts val="3000"/>
              <a:buFont typeface="Montserrat"/>
              <a:buNone/>
              <a:defRPr sz="3000" b="1" i="0" u="none" strike="noStrike" cap="none">
                <a:solidFill>
                  <a:schemeClr val="dk1"/>
                </a:solidFill>
                <a:latin typeface="Montserrat"/>
                <a:ea typeface="Montserrat"/>
                <a:cs typeface="Montserrat"/>
                <a:sym typeface="Montserrat"/>
              </a:defRPr>
            </a:lvl9pPr>
          </a:lstStyle>
          <a:p>
            <a:pPr algn="ctr">
              <a:lnSpc>
                <a:spcPct val="150000"/>
              </a:lnSpc>
            </a:pPr>
            <a:r>
              <a:rPr lang="pt-PT" sz="1600" dirty="0" err="1"/>
              <a:t>By</a:t>
            </a:r>
            <a:r>
              <a:rPr lang="pt-PT" sz="1600" dirty="0"/>
              <a:t> LLM</a:t>
            </a:r>
          </a:p>
        </p:txBody>
      </p:sp>
      <p:sp>
        <p:nvSpPr>
          <p:cNvPr id="16" name="Título 1">
            <a:extLst>
              <a:ext uri="{FF2B5EF4-FFF2-40B4-BE49-F238E27FC236}">
                <a16:creationId xmlns:a16="http://schemas.microsoft.com/office/drawing/2014/main" id="{94FD22FE-1242-6EFF-A418-C8B86CF377EC}"/>
              </a:ext>
            </a:extLst>
          </p:cNvPr>
          <p:cNvSpPr>
            <a:spLocks noGrp="1"/>
          </p:cNvSpPr>
          <p:nvPr>
            <p:ph type="title"/>
          </p:nvPr>
        </p:nvSpPr>
        <p:spPr>
          <a:xfrm>
            <a:off x="196616" y="157784"/>
            <a:ext cx="8672255" cy="942733"/>
          </a:xfrm>
        </p:spPr>
        <p:txBody>
          <a:bodyPr/>
          <a:lstStyle/>
          <a:p>
            <a:pPr>
              <a:lnSpc>
                <a:spcPct val="150000"/>
              </a:lnSpc>
            </a:pPr>
            <a:r>
              <a:rPr lang="pt-PT" sz="2000" dirty="0"/>
              <a:t>2.1. </a:t>
            </a:r>
            <a:r>
              <a:rPr lang="pt-PT" sz="2000" dirty="0" err="1"/>
              <a:t>Developing</a:t>
            </a:r>
            <a:r>
              <a:rPr lang="pt-PT" sz="2000" dirty="0"/>
              <a:t> temporal </a:t>
            </a:r>
            <a:r>
              <a:rPr lang="pt-PT" sz="2000" dirty="0" err="1"/>
              <a:t>annotation</a:t>
            </a:r>
            <a:r>
              <a:rPr lang="pt-PT" sz="2000" dirty="0"/>
              <a:t> </a:t>
            </a:r>
            <a:r>
              <a:rPr lang="pt-PT" sz="2000" dirty="0" err="1"/>
              <a:t>schemes</a:t>
            </a:r>
            <a:r>
              <a:rPr lang="pt-PT" sz="2000" dirty="0"/>
              <a:t> </a:t>
            </a:r>
            <a:r>
              <a:rPr lang="pt-PT" sz="2000" dirty="0" err="1"/>
              <a:t>and</a:t>
            </a:r>
            <a:r>
              <a:rPr lang="pt-PT" sz="2000" dirty="0"/>
              <a:t> </a:t>
            </a:r>
            <a:r>
              <a:rPr lang="pt-PT" sz="2000" dirty="0" err="1"/>
              <a:t>guidelines</a:t>
            </a:r>
            <a:r>
              <a:rPr lang="pt-PT" sz="2000" dirty="0"/>
              <a:t> for </a:t>
            </a:r>
            <a:r>
              <a:rPr lang="pt-PT" sz="2000" dirty="0" err="1"/>
              <a:t>clinical</a:t>
            </a:r>
            <a:r>
              <a:rPr lang="pt-PT" sz="2000" dirty="0"/>
              <a:t> </a:t>
            </a:r>
            <a:r>
              <a:rPr lang="pt-PT" sz="2000" dirty="0" err="1"/>
              <a:t>narratives</a:t>
            </a:r>
            <a:endParaRPr lang="pt-PT" dirty="0"/>
          </a:p>
        </p:txBody>
      </p:sp>
      <p:pic>
        <p:nvPicPr>
          <p:cNvPr id="2" name="Google Shape;592;p48">
            <a:extLst>
              <a:ext uri="{FF2B5EF4-FFF2-40B4-BE49-F238E27FC236}">
                <a16:creationId xmlns:a16="http://schemas.microsoft.com/office/drawing/2014/main" id="{EFE6597E-D427-C40E-8178-A4B8422C2C9F}"/>
              </a:ext>
            </a:extLst>
          </p:cNvPr>
          <p:cNvPicPr preferRelativeResize="0"/>
          <p:nvPr/>
        </p:nvPicPr>
        <p:blipFill>
          <a:blip r:embed="rId3">
            <a:alphaModFix/>
          </a:blip>
          <a:stretch>
            <a:fillRect/>
          </a:stretch>
        </p:blipFill>
        <p:spPr>
          <a:xfrm>
            <a:off x="2681214" y="1256308"/>
            <a:ext cx="1493655" cy="1028540"/>
          </a:xfrm>
          <a:prstGeom prst="rect">
            <a:avLst/>
          </a:prstGeom>
          <a:solidFill>
            <a:schemeClr val="bg1"/>
          </a:solidFill>
          <a:ln>
            <a:noFill/>
          </a:ln>
        </p:spPr>
      </p:pic>
      <p:sp>
        <p:nvSpPr>
          <p:cNvPr id="7" name="CaixaDeTexto 6">
            <a:extLst>
              <a:ext uri="{FF2B5EF4-FFF2-40B4-BE49-F238E27FC236}">
                <a16:creationId xmlns:a16="http://schemas.microsoft.com/office/drawing/2014/main" id="{C2DC94CE-6BEA-ADC7-EB8B-FEAEEBFC97F1}"/>
              </a:ext>
            </a:extLst>
          </p:cNvPr>
          <p:cNvSpPr txBox="1"/>
          <p:nvPr/>
        </p:nvSpPr>
        <p:spPr>
          <a:xfrm>
            <a:off x="337138" y="4574073"/>
            <a:ext cx="6387512" cy="253916"/>
          </a:xfrm>
          <a:prstGeom prst="rect">
            <a:avLst/>
          </a:prstGeom>
          <a:noFill/>
        </p:spPr>
        <p:txBody>
          <a:bodyPr wrap="square" rtlCol="0">
            <a:spAutoFit/>
          </a:bodyPr>
          <a:lstStyle/>
          <a:p>
            <a:r>
              <a:rPr lang="pt-PT" sz="1050" dirty="0"/>
              <a:t>Figure 2. </a:t>
            </a:r>
            <a:r>
              <a:rPr lang="pt-PT" sz="1050" dirty="0" err="1"/>
              <a:t>Overview</a:t>
            </a:r>
            <a:r>
              <a:rPr lang="pt-PT" sz="1050" dirty="0"/>
              <a:t> </a:t>
            </a:r>
            <a:r>
              <a:rPr lang="pt-PT" sz="1050" dirty="0" err="1"/>
              <a:t>of</a:t>
            </a:r>
            <a:r>
              <a:rPr lang="pt-PT" sz="1050" dirty="0"/>
              <a:t> </a:t>
            </a:r>
            <a:r>
              <a:rPr lang="pt-PT" sz="1050" dirty="0" err="1"/>
              <a:t>the</a:t>
            </a:r>
            <a:r>
              <a:rPr lang="pt-PT" sz="1050" dirty="0"/>
              <a:t> </a:t>
            </a:r>
            <a:r>
              <a:rPr lang="pt-PT" sz="1050" dirty="0" err="1"/>
              <a:t>annotation</a:t>
            </a:r>
            <a:r>
              <a:rPr lang="pt-PT" sz="1050" dirty="0"/>
              <a:t> </a:t>
            </a:r>
            <a:r>
              <a:rPr lang="pt-PT" sz="1050" dirty="0" err="1"/>
              <a:t>scheme</a:t>
            </a:r>
            <a:r>
              <a:rPr lang="pt-PT" sz="1050" dirty="0"/>
              <a:t> </a:t>
            </a:r>
            <a:r>
              <a:rPr lang="pt-PT" sz="1050" dirty="0" err="1"/>
              <a:t>development</a:t>
            </a:r>
            <a:r>
              <a:rPr lang="pt-PT" sz="1050" dirty="0"/>
              <a:t> </a:t>
            </a:r>
            <a:r>
              <a:rPr lang="pt-PT" sz="1050" dirty="0" err="1"/>
              <a:t>process</a:t>
            </a:r>
            <a:r>
              <a:rPr lang="pt-PT" sz="1050" dirty="0"/>
              <a:t> </a:t>
            </a:r>
            <a:r>
              <a:rPr lang="pt-PT" sz="1050" dirty="0" err="1"/>
              <a:t>followed</a:t>
            </a:r>
            <a:r>
              <a:rPr lang="pt-PT" sz="1050" dirty="0"/>
              <a:t> </a:t>
            </a:r>
            <a:r>
              <a:rPr lang="pt-PT" sz="1050" dirty="0" err="1"/>
              <a:t>by</a:t>
            </a:r>
            <a:r>
              <a:rPr lang="pt-PT" sz="1050" dirty="0"/>
              <a:t> a LLM</a:t>
            </a:r>
          </a:p>
        </p:txBody>
      </p:sp>
      <p:pic>
        <p:nvPicPr>
          <p:cNvPr id="4" name="Imagem 3" descr="Uma imagem com texto, captura de ecrã, branco, Tipo de letra&#10;&#10;Os conteúdos gerados por IA poderão estar incorretos.">
            <a:extLst>
              <a:ext uri="{FF2B5EF4-FFF2-40B4-BE49-F238E27FC236}">
                <a16:creationId xmlns:a16="http://schemas.microsoft.com/office/drawing/2014/main" id="{76A8A754-2D33-209D-CE1D-AEF2D5C77E7E}"/>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37138" y="2304938"/>
            <a:ext cx="8531733" cy="2161546"/>
          </a:xfrm>
          <a:prstGeom prst="rect">
            <a:avLst/>
          </a:prstGeom>
          <a:noFill/>
          <a:ln>
            <a:noFill/>
          </a:ln>
        </p:spPr>
      </p:pic>
      <p:pic>
        <p:nvPicPr>
          <p:cNvPr id="8" name="Imagem 7">
            <a:extLst>
              <a:ext uri="{FF2B5EF4-FFF2-40B4-BE49-F238E27FC236}">
                <a16:creationId xmlns:a16="http://schemas.microsoft.com/office/drawing/2014/main" id="{7AFF35F1-5E15-A86C-BC48-FF27027A3555}"/>
              </a:ext>
            </a:extLst>
          </p:cNvPr>
          <p:cNvPicPr>
            <a:picLocks noChangeAspect="1"/>
          </p:cNvPicPr>
          <p:nvPr/>
        </p:nvPicPr>
        <p:blipFill>
          <a:blip r:embed="rId5"/>
          <a:stretch>
            <a:fillRect/>
          </a:stretch>
        </p:blipFill>
        <p:spPr>
          <a:xfrm>
            <a:off x="5795755" y="670747"/>
            <a:ext cx="2146448" cy="2146448"/>
          </a:xfrm>
          <a:prstGeom prst="rect">
            <a:avLst/>
          </a:prstGeom>
        </p:spPr>
      </p:pic>
      <p:sp>
        <p:nvSpPr>
          <p:cNvPr id="3" name="Google Shape;6612;p58">
            <a:extLst>
              <a:ext uri="{FF2B5EF4-FFF2-40B4-BE49-F238E27FC236}">
                <a16:creationId xmlns:a16="http://schemas.microsoft.com/office/drawing/2014/main" id="{60230925-DC4A-D047-BD55-3604978FE062}"/>
              </a:ext>
            </a:extLst>
          </p:cNvPr>
          <p:cNvSpPr/>
          <p:nvPr/>
        </p:nvSpPr>
        <p:spPr>
          <a:xfrm>
            <a:off x="8405480" y="582223"/>
            <a:ext cx="463391" cy="403150"/>
          </a:xfrm>
          <a:custGeom>
            <a:avLst/>
            <a:gdLst/>
            <a:ahLst/>
            <a:cxnLst/>
            <a:rect l="l" t="t" r="r" b="b"/>
            <a:pathLst>
              <a:path w="11941" h="7688" extrusionOk="0">
                <a:moveTo>
                  <a:pt x="10838" y="3529"/>
                </a:moveTo>
                <a:cubicBezTo>
                  <a:pt x="10964" y="3529"/>
                  <a:pt x="11027" y="3561"/>
                  <a:pt x="11121" y="3655"/>
                </a:cubicBezTo>
                <a:cubicBezTo>
                  <a:pt x="11184" y="3718"/>
                  <a:pt x="11184" y="3813"/>
                  <a:pt x="11184" y="3907"/>
                </a:cubicBezTo>
                <a:lnTo>
                  <a:pt x="10901" y="5703"/>
                </a:lnTo>
                <a:lnTo>
                  <a:pt x="10365" y="3529"/>
                </a:lnTo>
                <a:close/>
                <a:moveTo>
                  <a:pt x="5227" y="2768"/>
                </a:moveTo>
                <a:cubicBezTo>
                  <a:pt x="5400" y="2768"/>
                  <a:pt x="5580" y="2884"/>
                  <a:pt x="5608" y="3025"/>
                </a:cubicBezTo>
                <a:lnTo>
                  <a:pt x="5892" y="4159"/>
                </a:lnTo>
                <a:lnTo>
                  <a:pt x="7341" y="4159"/>
                </a:lnTo>
                <a:cubicBezTo>
                  <a:pt x="7530" y="4159"/>
                  <a:pt x="7687" y="4317"/>
                  <a:pt x="7687" y="4506"/>
                </a:cubicBezTo>
                <a:cubicBezTo>
                  <a:pt x="7687" y="4758"/>
                  <a:pt x="7530" y="4915"/>
                  <a:pt x="7341" y="4915"/>
                </a:cubicBezTo>
                <a:lnTo>
                  <a:pt x="6018" y="4915"/>
                </a:lnTo>
                <a:lnTo>
                  <a:pt x="6270" y="5829"/>
                </a:lnTo>
                <a:cubicBezTo>
                  <a:pt x="6301" y="6050"/>
                  <a:pt x="6175" y="6207"/>
                  <a:pt x="6018" y="6270"/>
                </a:cubicBezTo>
                <a:lnTo>
                  <a:pt x="5955" y="6270"/>
                </a:lnTo>
                <a:cubicBezTo>
                  <a:pt x="5797" y="6270"/>
                  <a:pt x="5640" y="6176"/>
                  <a:pt x="5608" y="6018"/>
                </a:cubicBezTo>
                <a:lnTo>
                  <a:pt x="5324" y="4852"/>
                </a:lnTo>
                <a:lnTo>
                  <a:pt x="3875" y="4852"/>
                </a:lnTo>
                <a:cubicBezTo>
                  <a:pt x="3686" y="4852"/>
                  <a:pt x="3529" y="4695"/>
                  <a:pt x="3529" y="4506"/>
                </a:cubicBezTo>
                <a:cubicBezTo>
                  <a:pt x="3529" y="4317"/>
                  <a:pt x="3686" y="4159"/>
                  <a:pt x="3875" y="4159"/>
                </a:cubicBezTo>
                <a:lnTo>
                  <a:pt x="5167" y="4159"/>
                </a:lnTo>
                <a:lnTo>
                  <a:pt x="4946" y="3214"/>
                </a:lnTo>
                <a:cubicBezTo>
                  <a:pt x="4883" y="3025"/>
                  <a:pt x="5009" y="2868"/>
                  <a:pt x="5167" y="2773"/>
                </a:cubicBezTo>
                <a:cubicBezTo>
                  <a:pt x="5187" y="2770"/>
                  <a:pt x="5207" y="2768"/>
                  <a:pt x="5227" y="2768"/>
                </a:cubicBezTo>
                <a:close/>
                <a:moveTo>
                  <a:pt x="3151" y="1"/>
                </a:moveTo>
                <a:cubicBezTo>
                  <a:pt x="2584" y="1"/>
                  <a:pt x="2142" y="473"/>
                  <a:pt x="2142" y="1040"/>
                </a:cubicBezTo>
                <a:lnTo>
                  <a:pt x="2142" y="1387"/>
                </a:lnTo>
                <a:lnTo>
                  <a:pt x="1103" y="1387"/>
                </a:lnTo>
                <a:cubicBezTo>
                  <a:pt x="788" y="1387"/>
                  <a:pt x="473" y="1544"/>
                  <a:pt x="284" y="1796"/>
                </a:cubicBezTo>
                <a:cubicBezTo>
                  <a:pt x="95" y="2017"/>
                  <a:pt x="0" y="2332"/>
                  <a:pt x="95" y="2679"/>
                </a:cubicBezTo>
                <a:lnTo>
                  <a:pt x="1166" y="6869"/>
                </a:lnTo>
                <a:cubicBezTo>
                  <a:pt x="1260" y="7341"/>
                  <a:pt x="1701" y="7656"/>
                  <a:pt x="2174" y="7656"/>
                </a:cubicBezTo>
                <a:lnTo>
                  <a:pt x="10995" y="7688"/>
                </a:lnTo>
                <a:cubicBezTo>
                  <a:pt x="11153" y="7688"/>
                  <a:pt x="11310" y="7593"/>
                  <a:pt x="11342" y="7436"/>
                </a:cubicBezTo>
                <a:lnTo>
                  <a:pt x="11909" y="4033"/>
                </a:lnTo>
                <a:cubicBezTo>
                  <a:pt x="11941" y="3718"/>
                  <a:pt x="11846" y="3435"/>
                  <a:pt x="11657" y="3214"/>
                </a:cubicBezTo>
                <a:cubicBezTo>
                  <a:pt x="11468" y="2962"/>
                  <a:pt x="11184" y="2868"/>
                  <a:pt x="10869" y="2868"/>
                </a:cubicBezTo>
                <a:lnTo>
                  <a:pt x="10208" y="2868"/>
                </a:lnTo>
                <a:lnTo>
                  <a:pt x="10050" y="2269"/>
                </a:lnTo>
                <a:cubicBezTo>
                  <a:pt x="9924" y="1796"/>
                  <a:pt x="9546" y="1450"/>
                  <a:pt x="9042" y="1450"/>
                </a:cubicBezTo>
                <a:lnTo>
                  <a:pt x="7530" y="1450"/>
                </a:lnTo>
                <a:lnTo>
                  <a:pt x="7120" y="599"/>
                </a:lnTo>
                <a:cubicBezTo>
                  <a:pt x="6963" y="253"/>
                  <a:pt x="6585" y="1"/>
                  <a:pt x="6175" y="1"/>
                </a:cubicBezTo>
                <a:close/>
              </a:path>
            </a:pathLst>
          </a:custGeom>
          <a:solidFill>
            <a:schemeClr val="tx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024011"/>
      </p:ext>
    </p:extLst>
  </p:cSld>
  <p:clrMapOvr>
    <a:masterClrMapping/>
  </p:clrMapOvr>
</p:sld>
</file>

<file path=ppt/theme/theme1.xml><?xml version="1.0" encoding="utf-8"?>
<a:theme xmlns:a="http://schemas.openxmlformats.org/drawingml/2006/main" name="Social and Behavioral Sciences in Public Health - Bachelor of Science in Public Health by Slidesgo">
  <a:themeElements>
    <a:clrScheme name="Simple Light">
      <a:dk1>
        <a:srgbClr val="161614"/>
      </a:dk1>
      <a:lt1>
        <a:srgbClr val="FCF9F3"/>
      </a:lt1>
      <a:dk2>
        <a:srgbClr val="F0E4C2"/>
      </a:dk2>
      <a:lt2>
        <a:srgbClr val="8E9FE5"/>
      </a:lt2>
      <a:accent1>
        <a:srgbClr val="CAD6CA"/>
      </a:accent1>
      <a:accent2>
        <a:srgbClr val="748165"/>
      </a:accent2>
      <a:accent3>
        <a:srgbClr val="FFFFFF"/>
      </a:accent3>
      <a:accent4>
        <a:srgbClr val="FFFFFF"/>
      </a:accent4>
      <a:accent5>
        <a:srgbClr val="FFFFFF"/>
      </a:accent5>
      <a:accent6>
        <a:srgbClr val="FFFFFF"/>
      </a:accent6>
      <a:hlink>
        <a:srgbClr val="1616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3845</TotalTime>
  <Words>4800</Words>
  <Application>Microsoft Macintosh PowerPoint</Application>
  <PresentationFormat>Apresentação no Ecrã (16:9)</PresentationFormat>
  <Paragraphs>259</Paragraphs>
  <Slides>27</Slides>
  <Notes>24</Notes>
  <HiddenSlides>0</HiddenSlides>
  <MMClips>0</MMClips>
  <ScaleCrop>false</ScaleCrop>
  <HeadingPairs>
    <vt:vector size="6" baseType="variant">
      <vt:variant>
        <vt:lpstr>Tipos de letra usados</vt:lpstr>
      </vt:variant>
      <vt:variant>
        <vt:i4>8</vt:i4>
      </vt:variant>
      <vt:variant>
        <vt:lpstr>Tema</vt:lpstr>
      </vt:variant>
      <vt:variant>
        <vt:i4>1</vt:i4>
      </vt:variant>
      <vt:variant>
        <vt:lpstr>Títulos dos diapositivos</vt:lpstr>
      </vt:variant>
      <vt:variant>
        <vt:i4>27</vt:i4>
      </vt:variant>
    </vt:vector>
  </HeadingPairs>
  <TitlesOfParts>
    <vt:vector size="36" baseType="lpstr">
      <vt:lpstr>Barlow</vt:lpstr>
      <vt:lpstr>Aptos</vt:lpstr>
      <vt:lpstr>Arial</vt:lpstr>
      <vt:lpstr>Helvetica</vt:lpstr>
      <vt:lpstr>Times New Roman</vt:lpstr>
      <vt:lpstr>Montserrat</vt:lpstr>
      <vt:lpstr>Nunito Light</vt:lpstr>
      <vt:lpstr>Wingdings</vt:lpstr>
      <vt:lpstr>Social and Behavioral Sciences in Public Health - Bachelor of Science in Public Health by Slidesgo</vt:lpstr>
      <vt:lpstr>Human Experts vs. Large Language Models:  Evaluating Annotation Scheme and Guidelines Development for Clinical Narratives</vt:lpstr>
      <vt:lpstr>1. Introduction</vt:lpstr>
      <vt:lpstr>1.1. Motivation</vt:lpstr>
      <vt:lpstr>1.1. Motivation</vt:lpstr>
      <vt:lpstr>Apresentação do PowerPoint</vt:lpstr>
      <vt:lpstr>Apresentação do PowerPoint</vt:lpstr>
      <vt:lpstr>2.The study</vt:lpstr>
      <vt:lpstr>2.1. Developing temporal annotation schemes and guidelines for clinical narratives</vt:lpstr>
      <vt:lpstr>2.1. Developing temporal annotation schemes and guidelines for clinical narratives</vt:lpstr>
      <vt:lpstr>2.1. Developing temporal annotation schemes and guidelines for clinical narratives</vt:lpstr>
      <vt:lpstr>2.1. Developing temporal annotation schemes and  guidelines for clinical narratives</vt:lpstr>
      <vt:lpstr>2.1. Developing temporal annotation schemes and guidelines for clinical narratives</vt:lpstr>
      <vt:lpstr>2.2. Evaluation setup </vt:lpstr>
      <vt:lpstr>2.The study</vt:lpstr>
      <vt:lpstr>4. Results</vt:lpstr>
      <vt:lpstr>4. Results</vt:lpstr>
      <vt:lpstr>4. Results</vt:lpstr>
      <vt:lpstr>3.Conclusion and  Future work</vt:lpstr>
      <vt:lpstr>3.1. Conclusion</vt:lpstr>
      <vt:lpstr>3.2. Future Work</vt:lpstr>
      <vt:lpstr>Apresentação do PowerPoint</vt:lpstr>
      <vt:lpstr>References</vt:lpstr>
      <vt:lpstr>References</vt:lpstr>
      <vt:lpstr>Human Experts vs. Large Language Models:  Evaluating Annotation Scheme and Guidelines Development for Clinical Narratives</vt:lpstr>
      <vt:lpstr>What is an annotation scheme?</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Purificação Silvano</cp:lastModifiedBy>
  <cp:revision>31</cp:revision>
  <dcterms:modified xsi:type="dcterms:W3CDTF">2025-04-10T08:29:02Z</dcterms:modified>
</cp:coreProperties>
</file>