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5" r:id="rId8"/>
    <p:sldId id="270" r:id="rId9"/>
    <p:sldId id="266" r:id="rId10"/>
    <p:sldId id="269" r:id="rId11"/>
    <p:sldId id="271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5506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2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4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28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1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3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3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4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2B75BA-1A9B-43D0-8B2F-E6535EFE931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FA8E47-5B3D-4EEC-A524-49D1669B5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5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tGuan/wechat-one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141DBC-D76A-4967-8E02-0D551822A93E}"/>
              </a:ext>
            </a:extLst>
          </p:cNvPr>
          <p:cNvSpPr txBox="1"/>
          <p:nvPr/>
        </p:nvSpPr>
        <p:spPr>
          <a:xfrm>
            <a:off x="1357460" y="2071308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OneNET</a:t>
            </a:r>
            <a:r>
              <a:rPr lang="zh-CN" altLang="en-US" sz="4400" dirty="0"/>
              <a:t>平台的物联网应用综合实践</a:t>
            </a:r>
            <a:endParaRPr lang="en-US" altLang="zh-CN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3F13F6-5E4C-4FE0-9B2E-C1075A363AB7}"/>
              </a:ext>
            </a:extLst>
          </p:cNvPr>
          <p:cNvSpPr txBox="1"/>
          <p:nvPr/>
        </p:nvSpPr>
        <p:spPr>
          <a:xfrm>
            <a:off x="1357460" y="4553146"/>
            <a:ext cx="5929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作者：官靖壹</a:t>
            </a:r>
            <a:endParaRPr lang="en-US" altLang="zh-CN" sz="1600" dirty="0"/>
          </a:p>
          <a:p>
            <a:r>
              <a:rPr lang="en-US" altLang="zh-CN" sz="1600" dirty="0"/>
              <a:t>GitHub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https://github.com/textGuan</a:t>
            </a:r>
          </a:p>
          <a:p>
            <a:r>
              <a:rPr lang="zh-CN" altLang="en-US" sz="1600" dirty="0"/>
              <a:t>配套文档及项目地址：</a:t>
            </a:r>
            <a:r>
              <a:rPr lang="en-US" altLang="zh-CN" sz="1600" dirty="0"/>
              <a:t>https://github.com/textGuan/wechat-onenet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885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79D804-6D1F-4A7B-8679-0E9EF8BBE342}"/>
              </a:ext>
            </a:extLst>
          </p:cNvPr>
          <p:cNvSpPr txBox="1"/>
          <p:nvPr/>
        </p:nvSpPr>
        <p:spPr>
          <a:xfrm>
            <a:off x="414779" y="301658"/>
            <a:ext cx="4883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查阅文档完成开发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A368D-DC87-4D2C-819A-1202E0DF8D74}"/>
              </a:ext>
            </a:extLst>
          </p:cNvPr>
          <p:cNvSpPr/>
          <p:nvPr/>
        </p:nvSpPr>
        <p:spPr>
          <a:xfrm>
            <a:off x="414779" y="1157718"/>
            <a:ext cx="78619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0B103-DECB-4070-B24B-9A6DF4FFF527}"/>
              </a:ext>
            </a:extLst>
          </p:cNvPr>
          <p:cNvSpPr txBox="1"/>
          <p:nvPr/>
        </p:nvSpPr>
        <p:spPr>
          <a:xfrm>
            <a:off x="414779" y="1621410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以微信小程序的</a:t>
            </a:r>
            <a:r>
              <a:rPr lang="en-US" altLang="zh-CN" dirty="0"/>
              <a:t>JavaScript</a:t>
            </a:r>
            <a:r>
              <a:rPr lang="zh-CN" altLang="en-US" dirty="0"/>
              <a:t>代码为例，我希望查询温度数据流的历史数据。我们保留其他数据为默认值。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对应的，在</a:t>
            </a:r>
            <a:r>
              <a:rPr lang="en-US" altLang="zh-CN" dirty="0"/>
              <a:t>Python</a:t>
            </a:r>
            <a:r>
              <a:rPr lang="zh-CN" altLang="en-US" dirty="0"/>
              <a:t>中，您可以这样实现</a:t>
            </a:r>
            <a:endParaRPr lang="en-US" altLang="zh-CN" dirty="0"/>
          </a:p>
          <a:p>
            <a:r>
              <a:rPr lang="zh-CN" altLang="en-US" dirty="0"/>
              <a:t>有趣的是，文档中给出的数据有时具有迷惑性，</a:t>
            </a:r>
            <a:endParaRPr lang="en-US" altLang="zh-CN" dirty="0"/>
          </a:p>
          <a:p>
            <a:r>
              <a:rPr lang="zh-CN" altLang="en-US" dirty="0"/>
              <a:t>例如阅读查询设备历史数据的文档中，</a:t>
            </a:r>
            <a:r>
              <a:rPr lang="en-US" altLang="zh-CN" dirty="0"/>
              <a:t>Limit</a:t>
            </a:r>
            <a:r>
              <a:rPr lang="zh-CN" altLang="en-US" dirty="0"/>
              <a:t>参数并非</a:t>
            </a:r>
            <a:endParaRPr lang="en-US" altLang="zh-CN" dirty="0"/>
          </a:p>
          <a:p>
            <a:r>
              <a:rPr lang="zh-CN" altLang="en-US" dirty="0"/>
              <a:t>时刻有效，如上图所示的请求中您只能获取到最新的</a:t>
            </a:r>
            <a:endParaRPr lang="en-US" altLang="zh-CN" dirty="0"/>
          </a:p>
          <a:p>
            <a:r>
              <a:rPr lang="zh-CN" altLang="en-US" dirty="0"/>
              <a:t>一条数据，您必须在实际的应用中加以分辨。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5AD7BA-1F19-4614-AB5B-F31852CC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9" y="2370576"/>
            <a:ext cx="7028758" cy="21168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6A5300-0F32-4087-8B65-1B2DB1E8F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83567"/>
            <a:ext cx="4740051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2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79D804-6D1F-4A7B-8679-0E9EF8BBE342}"/>
              </a:ext>
            </a:extLst>
          </p:cNvPr>
          <p:cNvSpPr txBox="1"/>
          <p:nvPr/>
        </p:nvSpPr>
        <p:spPr>
          <a:xfrm>
            <a:off x="414779" y="301658"/>
            <a:ext cx="4883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查阅文档完成开发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A368D-DC87-4D2C-819A-1202E0DF8D74}"/>
              </a:ext>
            </a:extLst>
          </p:cNvPr>
          <p:cNvSpPr/>
          <p:nvPr/>
        </p:nvSpPr>
        <p:spPr>
          <a:xfrm>
            <a:off x="414779" y="1157718"/>
            <a:ext cx="78619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0B103-DECB-4070-B24B-9A6DF4FFF527}"/>
              </a:ext>
            </a:extLst>
          </p:cNvPr>
          <p:cNvSpPr txBox="1"/>
          <p:nvPr/>
        </p:nvSpPr>
        <p:spPr>
          <a:xfrm>
            <a:off x="414779" y="1621410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方法的请求，与</a:t>
            </a:r>
            <a:r>
              <a:rPr lang="en-US" altLang="zh-CN" dirty="0"/>
              <a:t>GET</a:t>
            </a:r>
            <a:r>
              <a:rPr lang="zh-CN" altLang="en-US" dirty="0"/>
              <a:t>方法的区别在于，在小程序的</a:t>
            </a:r>
            <a:r>
              <a:rPr lang="en-US" altLang="zh-CN" dirty="0"/>
              <a:t>JavaScript</a:t>
            </a:r>
            <a:r>
              <a:rPr lang="zh-CN" altLang="en-US" dirty="0"/>
              <a:t>中，您需要将</a:t>
            </a:r>
            <a:r>
              <a:rPr lang="en-US" altLang="zh-CN" dirty="0" err="1"/>
              <a:t>wx.request</a:t>
            </a:r>
            <a:r>
              <a:rPr lang="en-US" altLang="zh-CN" dirty="0"/>
              <a:t>()</a:t>
            </a:r>
            <a:r>
              <a:rPr lang="zh-CN" altLang="en-US" dirty="0"/>
              <a:t>函数的</a:t>
            </a:r>
            <a:r>
              <a:rPr lang="en-US" altLang="zh-CN" dirty="0"/>
              <a:t>method</a:t>
            </a:r>
            <a:r>
              <a:rPr lang="zh-CN" altLang="en-US" dirty="0"/>
              <a:t>字段修改为</a:t>
            </a:r>
            <a:r>
              <a:rPr lang="en-US" altLang="zh-CN" dirty="0"/>
              <a:t>’POST’</a:t>
            </a:r>
            <a:r>
              <a:rPr lang="zh-CN" altLang="en-US" dirty="0"/>
              <a:t>，并在</a:t>
            </a:r>
            <a:r>
              <a:rPr lang="en-US" altLang="zh-CN" dirty="0"/>
              <a:t>data</a:t>
            </a:r>
            <a:r>
              <a:rPr lang="zh-CN" altLang="en-US" dirty="0"/>
              <a:t>中添加您需要携带的参数。同理，在</a:t>
            </a:r>
            <a:r>
              <a:rPr lang="en-US" altLang="zh-CN" dirty="0"/>
              <a:t>Python</a:t>
            </a:r>
            <a:r>
              <a:rPr lang="zh-CN" altLang="en-US" dirty="0"/>
              <a:t>代码中，您也需要选择对应的函数，例如</a:t>
            </a:r>
            <a:r>
              <a:rPr lang="en-US" altLang="zh-CN" dirty="0" err="1"/>
              <a:t>requests.get</a:t>
            </a:r>
            <a:r>
              <a:rPr lang="en-US" altLang="zh-CN" dirty="0"/>
              <a:t>()</a:t>
            </a:r>
            <a:r>
              <a:rPr lang="zh-CN" altLang="en-US" dirty="0"/>
              <a:t>方法应当被替换为</a:t>
            </a:r>
            <a:r>
              <a:rPr lang="en-US" altLang="zh-CN" dirty="0" err="1"/>
              <a:t>requests.post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41C43F-70D0-4BDB-AC55-7F8B17694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6" y="2918750"/>
            <a:ext cx="3901778" cy="25605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491BEF-8013-4C76-83ED-90B28B6D9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79" y="3360821"/>
            <a:ext cx="4930567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1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79D804-6D1F-4A7B-8679-0E9EF8BBE342}"/>
              </a:ext>
            </a:extLst>
          </p:cNvPr>
          <p:cNvSpPr txBox="1"/>
          <p:nvPr/>
        </p:nvSpPr>
        <p:spPr>
          <a:xfrm>
            <a:off x="414779" y="301658"/>
            <a:ext cx="4044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结束语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A368D-DC87-4D2C-819A-1202E0DF8D74}"/>
              </a:ext>
            </a:extLst>
          </p:cNvPr>
          <p:cNvSpPr/>
          <p:nvPr/>
        </p:nvSpPr>
        <p:spPr>
          <a:xfrm>
            <a:off x="414779" y="1157718"/>
            <a:ext cx="78619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0B103-DECB-4070-B24B-9A6DF4FFF527}"/>
              </a:ext>
            </a:extLst>
          </p:cNvPr>
          <p:cNvSpPr txBox="1"/>
          <p:nvPr/>
        </p:nvSpPr>
        <p:spPr>
          <a:xfrm>
            <a:off x="414779" y="1621410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通过以上部分的学习，相信您已经掌握了基本的开发方法，</a:t>
            </a:r>
            <a:r>
              <a:rPr lang="en-US" altLang="zh-CN" dirty="0"/>
              <a:t>Practice First</a:t>
            </a:r>
            <a:r>
              <a:rPr lang="zh-CN" altLang="en-US" dirty="0"/>
              <a:t>，现在就开始动手设计您的</a:t>
            </a:r>
            <a:r>
              <a:rPr lang="en-US" altLang="zh-CN" dirty="0" err="1"/>
              <a:t>OneNET</a:t>
            </a:r>
            <a:r>
              <a:rPr lang="zh-CN" altLang="en-US" dirty="0"/>
              <a:t>项目吧！我给您的建议是，首先做出规划：我需要做什么功能，这个功能的实现逻辑是什么。然后再动手编辑代码。您可以为您的程序添加属于自己的功能，例如，我为我的</a:t>
            </a:r>
            <a:r>
              <a:rPr lang="en-US" altLang="zh-CN" dirty="0"/>
              <a:t>DEMO</a:t>
            </a:r>
            <a:r>
              <a:rPr lang="zh-CN" altLang="en-US" dirty="0"/>
              <a:t>添加了定时开</a:t>
            </a:r>
            <a:r>
              <a:rPr lang="en-US" altLang="zh-CN" dirty="0"/>
              <a:t>/</a:t>
            </a:r>
            <a:r>
              <a:rPr lang="zh-CN" altLang="en-US" dirty="0"/>
              <a:t>关、温度超过</a:t>
            </a:r>
            <a:r>
              <a:rPr lang="en-US" altLang="zh-CN" dirty="0"/>
              <a:t>20</a:t>
            </a:r>
            <a:r>
              <a:rPr lang="zh-CN" altLang="en-US" dirty="0"/>
              <a:t>℃则出现小红点提示的功能。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如果您有任何的问题，随时可以与我交流，我将尽可能解答您的问题。或者您也可以直接参考源代码和教程文档。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Code is fun! 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9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141DBC-D76A-4967-8E02-0D551822A93E}"/>
              </a:ext>
            </a:extLst>
          </p:cNvPr>
          <p:cNvSpPr txBox="1"/>
          <p:nvPr/>
        </p:nvSpPr>
        <p:spPr>
          <a:xfrm>
            <a:off x="1357460" y="2071308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感谢聆听</a:t>
            </a:r>
            <a:endParaRPr lang="en-US" altLang="zh-CN" sz="6600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OneNET</a:t>
            </a:r>
            <a:r>
              <a:rPr lang="zh-CN" altLang="en-US" dirty="0"/>
              <a:t>平台的物联网应用综合实践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3F13F6-5E4C-4FE0-9B2E-C1075A363AB7}"/>
              </a:ext>
            </a:extLst>
          </p:cNvPr>
          <p:cNvSpPr txBox="1"/>
          <p:nvPr/>
        </p:nvSpPr>
        <p:spPr>
          <a:xfrm>
            <a:off x="1357460" y="4553146"/>
            <a:ext cx="5929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作者：官靖壹</a:t>
            </a:r>
            <a:endParaRPr lang="en-US" altLang="zh-CN" sz="1600" dirty="0"/>
          </a:p>
          <a:p>
            <a:r>
              <a:rPr lang="en-US" altLang="zh-CN" sz="1600" dirty="0"/>
              <a:t>GitHub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https://github.com/textGuan</a:t>
            </a:r>
          </a:p>
          <a:p>
            <a:r>
              <a:rPr lang="zh-CN" altLang="en-US" sz="1600" dirty="0"/>
              <a:t>配套文档及项目地址：</a:t>
            </a:r>
            <a:r>
              <a:rPr lang="en-US" altLang="zh-CN" sz="1600" dirty="0"/>
              <a:t>https://github.com/textGuan/wechat-onenet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106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79D804-6D1F-4A7B-8679-0E9EF8BBE342}"/>
              </a:ext>
            </a:extLst>
          </p:cNvPr>
          <p:cNvSpPr txBox="1"/>
          <p:nvPr/>
        </p:nvSpPr>
        <p:spPr>
          <a:xfrm>
            <a:off x="414779" y="301658"/>
            <a:ext cx="4044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写在前面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A368D-DC87-4D2C-819A-1202E0DF8D74}"/>
              </a:ext>
            </a:extLst>
          </p:cNvPr>
          <p:cNvSpPr/>
          <p:nvPr/>
        </p:nvSpPr>
        <p:spPr>
          <a:xfrm>
            <a:off x="414779" y="1157718"/>
            <a:ext cx="78619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0B103-DECB-4070-B24B-9A6DF4FFF527}"/>
              </a:ext>
            </a:extLst>
          </p:cNvPr>
          <p:cNvSpPr txBox="1"/>
          <p:nvPr/>
        </p:nvSpPr>
        <p:spPr>
          <a:xfrm>
            <a:off x="414779" y="1621410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在之前的学习中，我们对我们手中的麒麟座开发板和中移</a:t>
            </a:r>
            <a:r>
              <a:rPr lang="en-US" altLang="zh-CN" dirty="0" err="1"/>
              <a:t>OneNET</a:t>
            </a:r>
            <a:r>
              <a:rPr lang="zh-CN" altLang="en-US" dirty="0"/>
              <a:t>物联网开放平台有了基本的认识，了解了基本的使用。但是在现代化的智慧家庭中，我们不可能依靠按键的方式去操作每一盏电灯（这样是不“智能”的），在现在，我们通常会使用一个小程序或者一个</a:t>
            </a:r>
            <a:r>
              <a:rPr lang="en-US" altLang="zh-CN" dirty="0"/>
              <a:t>APP</a:t>
            </a:r>
            <a:r>
              <a:rPr lang="zh-CN" altLang="en-US" dirty="0"/>
              <a:t>去操作智能设备，对于部分特殊需求的用户（例如酒店管理员等），他们可能会使用桌面程序或者网页的方式进行操作。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在本节课开始之前，我们假设您已经将您的设备接入了中移</a:t>
            </a:r>
            <a:r>
              <a:rPr lang="en-US" altLang="zh-CN" dirty="0" err="1"/>
              <a:t>OneNET</a:t>
            </a:r>
            <a:r>
              <a:rPr lang="zh-CN" altLang="en-US" dirty="0"/>
              <a:t>平台，并且掌握至少一门高级编程语言。由于在此前本人正好在学习微信小程序的开发，因此本内容的主要依托语言为</a:t>
            </a:r>
            <a:r>
              <a:rPr lang="en-US" altLang="zh-CN" dirty="0"/>
              <a:t>JavaScript</a:t>
            </a:r>
            <a:r>
              <a:rPr lang="zh-CN" altLang="en-US" dirty="0"/>
              <a:t>，在讲解中使用</a:t>
            </a:r>
            <a:r>
              <a:rPr lang="en-US" altLang="zh-CN" dirty="0"/>
              <a:t>Python</a:t>
            </a:r>
            <a:r>
              <a:rPr lang="zh-CN" altLang="en-US" dirty="0"/>
              <a:t>辅助演示。对于其他语言，由于实现方法大致相同，请您自行查阅相关资料。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由于本人学习小程序时间不长，学艺不精，因此还有很多更好的处理方式，您可以根据自己的理解去进行修改。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858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79D804-6D1F-4A7B-8679-0E9EF8BBE342}"/>
              </a:ext>
            </a:extLst>
          </p:cNvPr>
          <p:cNvSpPr txBox="1"/>
          <p:nvPr/>
        </p:nvSpPr>
        <p:spPr>
          <a:xfrm>
            <a:off x="414779" y="301658"/>
            <a:ext cx="4044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A368D-DC87-4D2C-819A-1202E0DF8D74}"/>
              </a:ext>
            </a:extLst>
          </p:cNvPr>
          <p:cNvSpPr/>
          <p:nvPr/>
        </p:nvSpPr>
        <p:spPr>
          <a:xfrm>
            <a:off x="414779" y="1157718"/>
            <a:ext cx="78619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0B103-DECB-4070-B24B-9A6DF4FFF527}"/>
              </a:ext>
            </a:extLst>
          </p:cNvPr>
          <p:cNvSpPr txBox="1"/>
          <p:nvPr/>
        </p:nvSpPr>
        <p:spPr>
          <a:xfrm>
            <a:off x="414779" y="1621410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个人认为，无论是做什么程序，这一步都必须是最先完成的。尤其是接触新事物时，首先明确好需求，对症下药，能够有效提高开发效率。</a:t>
            </a:r>
            <a:endParaRPr lang="en-US" altLang="zh-CN" dirty="0"/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首先是功能，作为一个智能家居系统，那么我们希望他至少有以下几个功能：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/>
              <a:t>①	数据获取，定时更新，例如，你想要获取你房间当前的温度。这个数据最好是持续了一段时间的。</a:t>
            </a:r>
          </a:p>
          <a:p>
            <a:r>
              <a:rPr lang="zh-CN" altLang="en-US" dirty="0"/>
              <a:t>②	设备控制，例如，你希望在床上能够启动远在三间房间以外的热水器。</a:t>
            </a:r>
          </a:p>
          <a:p>
            <a:r>
              <a:rPr lang="zh-CN" altLang="en-US" dirty="0"/>
              <a:t>③	报警，例如：异常闯入或者温度、烟雾异常（可能有失窃、火灾风险）</a:t>
            </a:r>
          </a:p>
          <a:p>
            <a:pPr marL="342900" indent="-342900">
              <a:buAutoNum type="circleNumDbPlain" startAt="4"/>
            </a:pPr>
            <a:r>
              <a:rPr lang="zh-CN" altLang="en-US" dirty="0"/>
              <a:t>定时设备控制，例如，当你外出旅游时，你可能希望每天晚上八点定时开灯营造家里有人的假象。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当然您可以根据自己的需求，实现更多的功能，例如有多个用户使用本程序，而一个用户可能拥有超过一台设备（这往往是常态），那么您可以添加一个登陆验证的实现。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554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79D804-6D1F-4A7B-8679-0E9EF8BBE342}"/>
              </a:ext>
            </a:extLst>
          </p:cNvPr>
          <p:cNvSpPr txBox="1"/>
          <p:nvPr/>
        </p:nvSpPr>
        <p:spPr>
          <a:xfrm>
            <a:off x="414779" y="301658"/>
            <a:ext cx="4044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界面设计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A368D-DC87-4D2C-819A-1202E0DF8D74}"/>
              </a:ext>
            </a:extLst>
          </p:cNvPr>
          <p:cNvSpPr/>
          <p:nvPr/>
        </p:nvSpPr>
        <p:spPr>
          <a:xfrm>
            <a:off x="414779" y="1157718"/>
            <a:ext cx="78619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0B103-DECB-4070-B24B-9A6DF4FFF527}"/>
              </a:ext>
            </a:extLst>
          </p:cNvPr>
          <p:cNvSpPr txBox="1"/>
          <p:nvPr/>
        </p:nvSpPr>
        <p:spPr>
          <a:xfrm>
            <a:off x="414779" y="162141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明确了我们需要的功能之后，我们就可以根据我们所设计的功能去设计对应的页面了。我用</a:t>
            </a:r>
            <a:r>
              <a:rPr lang="en-US" altLang="zh-CN" dirty="0"/>
              <a:t>PowerPoint</a:t>
            </a:r>
            <a:r>
              <a:rPr lang="zh-CN" altLang="en-US" dirty="0"/>
              <a:t>绘制了一个简单的页面如下。其中第一个页面，点开每一个页面，可以看到对应的详细的信息。下一页中是我实际完成的页面，可以看出基本都实现了。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E7FB48-4165-4F9A-B7FE-6315A94F2C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6" y="2736102"/>
            <a:ext cx="5274310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8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1B7D88-684C-4729-B27B-724AE0112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4" y="552200"/>
            <a:ext cx="2933954" cy="5753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0C327C-F34D-45EF-88D2-B1E71C8D3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305" y="506476"/>
            <a:ext cx="2895851" cy="57993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1314F9-6407-444A-AB93-1A53F1EDF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84" y="552200"/>
            <a:ext cx="2880610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9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79D804-6D1F-4A7B-8679-0E9EF8BBE342}"/>
              </a:ext>
            </a:extLst>
          </p:cNvPr>
          <p:cNvSpPr txBox="1"/>
          <p:nvPr/>
        </p:nvSpPr>
        <p:spPr>
          <a:xfrm>
            <a:off x="414778" y="301658"/>
            <a:ext cx="5797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数据的不断刷新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A368D-DC87-4D2C-819A-1202E0DF8D74}"/>
              </a:ext>
            </a:extLst>
          </p:cNvPr>
          <p:cNvSpPr/>
          <p:nvPr/>
        </p:nvSpPr>
        <p:spPr>
          <a:xfrm>
            <a:off x="414779" y="1157718"/>
            <a:ext cx="78619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0B103-DECB-4070-B24B-9A6DF4FFF527}"/>
              </a:ext>
            </a:extLst>
          </p:cNvPr>
          <p:cNvSpPr txBox="1"/>
          <p:nvPr/>
        </p:nvSpPr>
        <p:spPr>
          <a:xfrm>
            <a:off x="414779" y="1621410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为了实现数据的不断刷新，我们需要设定一个循环，使得我们的程序不断向服务器请求数据并更新，同时，我们希望数据是自动同步的，而不需要我们去做任何的操作。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自动更新似乎很容易实现，我们只需要设定一个</a:t>
            </a:r>
            <a:r>
              <a:rPr lang="en-US" altLang="zh-CN" dirty="0"/>
              <a:t>while</a:t>
            </a:r>
            <a:r>
              <a:rPr lang="zh-CN" altLang="en-US" dirty="0"/>
              <a:t>循环不断发起请求即可。考虑到平台对于单位时间请求量的限制，同时也考虑到我们的设备上传数据的间隙，我们可以使用</a:t>
            </a:r>
            <a:r>
              <a:rPr lang="en-US" altLang="zh-CN" dirty="0"/>
              <a:t>delay</a:t>
            </a:r>
            <a:r>
              <a:rPr lang="zh-CN" altLang="en-US" dirty="0"/>
              <a:t>的方式，间隔一定时间向平台发起一次请求即可。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在微信小程序中，我们可以充分利用页面生命周期的特点，将</a:t>
            </a:r>
            <a:r>
              <a:rPr lang="en-US" altLang="zh-CN" dirty="0"/>
              <a:t>while</a:t>
            </a:r>
            <a:r>
              <a:rPr lang="zh-CN" altLang="en-US" dirty="0"/>
              <a:t>循环写在</a:t>
            </a:r>
            <a:r>
              <a:rPr lang="en-US" altLang="zh-CN" dirty="0" err="1"/>
              <a:t>onshow</a:t>
            </a:r>
            <a:r>
              <a:rPr lang="zh-CN" altLang="en-US" dirty="0"/>
              <a:t>函数里面，这样，当页面每次被展示，就将自动发起数据同步的</a:t>
            </a:r>
            <a:r>
              <a:rPr lang="en-US" altLang="zh-CN" dirty="0"/>
              <a:t>HTTP</a:t>
            </a:r>
            <a:r>
              <a:rPr lang="zh-CN" altLang="en-US" dirty="0"/>
              <a:t>请求，实现我们的功能。注意的是，微信小程序中不能直接使用类似于</a:t>
            </a:r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en-US" altLang="zh-CN" dirty="0"/>
              <a:t>delay()</a:t>
            </a:r>
            <a:r>
              <a:rPr lang="zh-CN" altLang="en-US" dirty="0"/>
              <a:t>函数的形式进行延迟，因此我使用时间戳的形式自定义了一个</a:t>
            </a:r>
            <a:r>
              <a:rPr lang="en-US" altLang="zh-CN" dirty="0"/>
              <a:t>delay</a:t>
            </a:r>
            <a:r>
              <a:rPr lang="zh-CN" altLang="en-US" dirty="0"/>
              <a:t>函数。囿于时间关系，您可以自行查阅文档和源代码。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文档及源代码地址：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https://github.com/textGuan/wechat-onenet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18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79D804-6D1F-4A7B-8679-0E9EF8BBE342}"/>
              </a:ext>
            </a:extLst>
          </p:cNvPr>
          <p:cNvSpPr txBox="1"/>
          <p:nvPr/>
        </p:nvSpPr>
        <p:spPr>
          <a:xfrm>
            <a:off x="414779" y="301658"/>
            <a:ext cx="4044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A368D-DC87-4D2C-819A-1202E0DF8D74}"/>
              </a:ext>
            </a:extLst>
          </p:cNvPr>
          <p:cNvSpPr/>
          <p:nvPr/>
        </p:nvSpPr>
        <p:spPr>
          <a:xfrm>
            <a:off x="414779" y="1157718"/>
            <a:ext cx="78619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0B103-DECB-4070-B24B-9A6DF4FFF527}"/>
              </a:ext>
            </a:extLst>
          </p:cNvPr>
          <p:cNvSpPr txBox="1"/>
          <p:nvPr/>
        </p:nvSpPr>
        <p:spPr>
          <a:xfrm>
            <a:off x="414779" y="1621410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倘若您对于计算机网络有一定的认识，那么您可以跳过此部分，直接查看官方文档即可。在本项目中您只需要关心</a:t>
            </a:r>
            <a:r>
              <a:rPr lang="en-US" altLang="zh-CN" dirty="0"/>
              <a:t>GET</a:t>
            </a:r>
            <a:r>
              <a:rPr lang="zh-CN" altLang="en-US" dirty="0"/>
              <a:t>方法和</a:t>
            </a:r>
            <a:r>
              <a:rPr lang="en-US" altLang="zh-CN" dirty="0"/>
              <a:t>POST</a:t>
            </a:r>
            <a:r>
              <a:rPr lang="zh-CN" altLang="en-US" dirty="0"/>
              <a:t>方法的区别和实现方法即可。了解方法之后您便可以使用您熟悉的语言和开发工具进行您的工作。另外，</a:t>
            </a:r>
            <a:r>
              <a:rPr lang="en-US" altLang="zh-CN" dirty="0" err="1"/>
              <a:t>OneNET</a:t>
            </a:r>
            <a:r>
              <a:rPr lang="zh-CN" altLang="en-US" dirty="0"/>
              <a:t>平台为开发者提供了部分</a:t>
            </a:r>
            <a:r>
              <a:rPr lang="en-US" altLang="zh-CN" dirty="0"/>
              <a:t>SDK</a:t>
            </a:r>
            <a:r>
              <a:rPr lang="zh-CN" altLang="en-US" dirty="0"/>
              <a:t>，您可以直接通过使用</a:t>
            </a:r>
            <a:r>
              <a:rPr lang="en-US" altLang="zh-CN" dirty="0"/>
              <a:t>SDK</a:t>
            </a:r>
            <a:r>
              <a:rPr lang="zh-CN" altLang="en-US" dirty="0"/>
              <a:t>的方式获得数据。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区别：</a:t>
            </a:r>
            <a:r>
              <a:rPr lang="en-US" altLang="zh-CN" dirty="0"/>
              <a:t>GET</a:t>
            </a:r>
            <a:r>
              <a:rPr lang="zh-CN" altLang="en-US" dirty="0"/>
              <a:t>直接用</a:t>
            </a:r>
            <a:r>
              <a:rPr lang="en-US" altLang="zh-CN" dirty="0"/>
              <a:t>URL</a:t>
            </a:r>
            <a:r>
              <a:rPr lang="zh-CN" altLang="en-US" dirty="0"/>
              <a:t>携带数据，相对较暴露，</a:t>
            </a:r>
            <a:r>
              <a:rPr lang="en-US" altLang="zh-CN" dirty="0"/>
              <a:t>POST</a:t>
            </a:r>
            <a:r>
              <a:rPr lang="zh-CN" altLang="en-US" dirty="0"/>
              <a:t>将数据存放在报文的</a:t>
            </a:r>
            <a:r>
              <a:rPr lang="en-US" altLang="zh-CN" dirty="0"/>
              <a:t>Body</a:t>
            </a:r>
            <a:r>
              <a:rPr lang="zh-CN" altLang="en-US" dirty="0"/>
              <a:t>内，相对较隐私；</a:t>
            </a:r>
            <a:r>
              <a:rPr lang="en-US" altLang="zh-CN" dirty="0"/>
              <a:t>GET</a:t>
            </a:r>
            <a:r>
              <a:rPr lang="zh-CN" altLang="en-US" dirty="0"/>
              <a:t>通常获取数据，</a:t>
            </a:r>
            <a:r>
              <a:rPr lang="en-US" altLang="zh-CN" dirty="0"/>
              <a:t>POST</a:t>
            </a:r>
            <a:r>
              <a:rPr lang="zh-CN" altLang="en-US" dirty="0"/>
              <a:t>通常提交数据；</a:t>
            </a:r>
            <a:r>
              <a:rPr lang="en-US" altLang="zh-CN" dirty="0"/>
              <a:t>GET</a:t>
            </a:r>
            <a:r>
              <a:rPr lang="zh-CN" altLang="en-US" dirty="0"/>
              <a:t>携带信息较少，</a:t>
            </a:r>
            <a:r>
              <a:rPr lang="en-US" altLang="zh-CN" dirty="0"/>
              <a:t>POST</a:t>
            </a:r>
            <a:r>
              <a:rPr lang="zh-CN" altLang="en-US" dirty="0"/>
              <a:t>更多；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因此，您可以根据文档中提到的 请求方式：</a:t>
            </a:r>
            <a:r>
              <a:rPr lang="en-US" altLang="zh-CN" dirty="0"/>
              <a:t>POST </a:t>
            </a:r>
            <a:r>
              <a:rPr lang="zh-CN" altLang="en-US" dirty="0"/>
              <a:t>或 请求方式：</a:t>
            </a:r>
            <a:r>
              <a:rPr lang="en-US" altLang="zh-CN" dirty="0"/>
              <a:t>GET </a:t>
            </a:r>
            <a:r>
              <a:rPr lang="zh-CN" altLang="en-US" dirty="0"/>
              <a:t>字样选择对应的方法了。在本应用中，获取数据使用的是</a:t>
            </a:r>
            <a:r>
              <a:rPr lang="en-US" altLang="zh-CN" dirty="0"/>
              <a:t>GET</a:t>
            </a:r>
            <a:r>
              <a:rPr lang="zh-CN" altLang="en-US" dirty="0"/>
              <a:t>方法，下发命令使用的是</a:t>
            </a:r>
            <a:r>
              <a:rPr lang="en-US" altLang="zh-CN" dirty="0"/>
              <a:t>POST</a:t>
            </a:r>
            <a:r>
              <a:rPr lang="zh-CN" altLang="en-US" dirty="0"/>
              <a:t>方法。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8E12BC-9A20-4DCE-923F-BC50C05B0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4" y="2881224"/>
            <a:ext cx="4760114" cy="15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1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79D804-6D1F-4A7B-8679-0E9EF8BBE342}"/>
              </a:ext>
            </a:extLst>
          </p:cNvPr>
          <p:cNvSpPr txBox="1"/>
          <p:nvPr/>
        </p:nvSpPr>
        <p:spPr>
          <a:xfrm>
            <a:off x="414779" y="301658"/>
            <a:ext cx="4883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查阅文档完成开发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A368D-DC87-4D2C-819A-1202E0DF8D74}"/>
              </a:ext>
            </a:extLst>
          </p:cNvPr>
          <p:cNvSpPr/>
          <p:nvPr/>
        </p:nvSpPr>
        <p:spPr>
          <a:xfrm>
            <a:off x="414779" y="1157718"/>
            <a:ext cx="78619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C0B103-DECB-4070-B24B-9A6DF4FFF527}"/>
              </a:ext>
            </a:extLst>
          </p:cNvPr>
          <p:cNvSpPr txBox="1"/>
          <p:nvPr/>
        </p:nvSpPr>
        <p:spPr>
          <a:xfrm>
            <a:off x="414779" y="1621410"/>
            <a:ext cx="10058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方法的请求，以查询数据流为例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根据文档，我们知道，我们需要将对应的参数替换为我们自己的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KEY</a:t>
            </a:r>
            <a:r>
              <a:rPr lang="zh-CN" altLang="en-US" dirty="0"/>
              <a:t>。如果您不知道您这些信息是什么，请查阅我的文档</a:t>
            </a:r>
            <a:r>
              <a:rPr lang="en-US" altLang="zh-CN" dirty="0"/>
              <a:t>3.3</a:t>
            </a:r>
            <a:r>
              <a:rPr lang="zh-CN" altLang="en-US" dirty="0"/>
              <a:t>节，有完整的介绍。值得注意的是，您还需要根据鉴权信息的要求，配置请求头的对应字段。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关于鉴权信息，请查看官方文档</a:t>
            </a:r>
            <a:r>
              <a:rPr lang="en-US" altLang="zh-CN" dirty="0"/>
              <a:t>——API</a:t>
            </a:r>
            <a:r>
              <a:rPr lang="zh-CN" altLang="en-US" dirty="0"/>
              <a:t>使用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EE8CDF-62B1-4B05-8715-6B400A955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9" y="2140722"/>
            <a:ext cx="8481795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0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79D804-6D1F-4A7B-8679-0E9EF8BBE342}"/>
              </a:ext>
            </a:extLst>
          </p:cNvPr>
          <p:cNvSpPr txBox="1"/>
          <p:nvPr/>
        </p:nvSpPr>
        <p:spPr>
          <a:xfrm>
            <a:off x="414779" y="301658"/>
            <a:ext cx="4883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查阅文档完成开发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A368D-DC87-4D2C-819A-1202E0DF8D74}"/>
              </a:ext>
            </a:extLst>
          </p:cNvPr>
          <p:cNvSpPr/>
          <p:nvPr/>
        </p:nvSpPr>
        <p:spPr>
          <a:xfrm>
            <a:off x="414779" y="1157718"/>
            <a:ext cx="78619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084B23-47C2-4B92-AA6B-738CFFA7E8E9}"/>
              </a:ext>
            </a:extLst>
          </p:cNvPr>
          <p:cNvSpPr txBox="1"/>
          <p:nvPr/>
        </p:nvSpPr>
        <p:spPr>
          <a:xfrm>
            <a:off x="414779" y="1621410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除此之外，您可能还会看到如下的表格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此时您需要使用使用</a:t>
            </a:r>
            <a:r>
              <a:rPr lang="en-US" altLang="zh-CN" dirty="0"/>
              <a:t>URL</a:t>
            </a:r>
            <a:r>
              <a:rPr lang="zh-CN" altLang="en-US" dirty="0"/>
              <a:t>连接携带参数的方式传递，以告知平台您所需要的数据。文档看起来可能会比较晦涩难懂，但是您参看下一页面的示例之后，您将明白如何使用</a:t>
            </a:r>
            <a:r>
              <a:rPr lang="en-US" altLang="zh-CN" dirty="0"/>
              <a:t>URL</a:t>
            </a:r>
            <a:r>
              <a:rPr lang="zh-CN" altLang="en-US" dirty="0"/>
              <a:t>链接携带参数。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BDFA28-B855-42AE-8585-DD817BF70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0" y="1990743"/>
            <a:ext cx="7718568" cy="27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02369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118</TotalTime>
  <Words>1454</Words>
  <Application>Microsoft Office PowerPoint</Application>
  <PresentationFormat>宽屏</PresentationFormat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黑体</vt:lpstr>
      <vt:lpstr>Arial</vt:lpstr>
      <vt:lpstr>Century Schoolbook</vt:lpstr>
      <vt:lpstr>Wingdings 2</vt:lpstr>
      <vt:lpstr>风景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Jingyi</dc:creator>
  <cp:lastModifiedBy>Guan Jingyi</cp:lastModifiedBy>
  <cp:revision>15</cp:revision>
  <dcterms:created xsi:type="dcterms:W3CDTF">2020-05-05T15:09:39Z</dcterms:created>
  <dcterms:modified xsi:type="dcterms:W3CDTF">2020-05-06T17:23:09Z</dcterms:modified>
</cp:coreProperties>
</file>