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Questrial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/Z6IiJp4Acf+A0zUMH5y0Y13d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estrial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Quest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2" name="Google Shape;262;p5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:notes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8" name="Google Shape;318;p6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:notes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8" name="Google Shape;3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:notes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9" name="Google Shape;3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0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7259" y="-1253331"/>
            <a:ext cx="4351336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090568" y="1908969"/>
            <a:ext cx="5897562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56568" y="-643730"/>
            <a:ext cx="5897562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ctrTitle"/>
          </p:nvPr>
        </p:nvSpPr>
        <p:spPr>
          <a:xfrm>
            <a:off x="1524000" y="11245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/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845126" y="1828800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31850" y="1712423"/>
            <a:ext cx="10515599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31850" y="455263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Questrial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38200" y="1828800"/>
            <a:ext cx="5181600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172200" y="1828800"/>
            <a:ext cx="5181600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841248" y="1681850"/>
            <a:ext cx="5156199" cy="7315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841248" y="2507550"/>
            <a:ext cx="5156199" cy="37282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215064" y="1681850"/>
            <a:ext cx="5157787" cy="7315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6215064" y="2507550"/>
            <a:ext cx="5157787" cy="37282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5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41248" y="457200"/>
            <a:ext cx="3931919" cy="16001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1600" y="990600"/>
            <a:ext cx="6039484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41248" y="2057399"/>
            <a:ext cx="3931919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41248" y="457200"/>
            <a:ext cx="393191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1600" y="990600"/>
            <a:ext cx="6041135" cy="487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41248" y="2057400"/>
            <a:ext cx="393191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45126" y="1828800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7527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"/>
              <a:buFont typeface="Quest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10804813" y="236912"/>
            <a:ext cx="1111826" cy="257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est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:::nabla::: ™</a:t>
            </a:r>
            <a:endParaRPr/>
          </a:p>
        </p:txBody>
      </p:sp>
      <p:grpSp>
        <p:nvGrpSpPr>
          <p:cNvPr id="89" name="Google Shape;89;p1"/>
          <p:cNvGrpSpPr/>
          <p:nvPr/>
        </p:nvGrpSpPr>
        <p:grpSpPr>
          <a:xfrm>
            <a:off x="1546888" y="3619199"/>
            <a:ext cx="10090573" cy="3238797"/>
            <a:chOff x="20488" y="438000"/>
            <a:chExt cx="10090573" cy="3238797"/>
          </a:xfrm>
        </p:grpSpPr>
        <p:sp>
          <p:nvSpPr>
            <p:cNvPr id="90" name="Google Shape;90;p1"/>
            <p:cNvSpPr/>
            <p:nvPr/>
          </p:nvSpPr>
          <p:spPr>
            <a:xfrm>
              <a:off x="130769" y="1129683"/>
              <a:ext cx="1940946" cy="639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130769" y="1129683"/>
              <a:ext cx="1940946" cy="639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5"/>
                <a:buFont typeface="Quest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Text Stream</a:t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30769" y="2478442"/>
              <a:ext cx="1940946" cy="1198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130769" y="2478442"/>
              <a:ext cx="1940946" cy="1198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Quest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ETL and Database</a:t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28564" y="935148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236639" y="718997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96020" y="762227"/>
              <a:ext cx="242618" cy="242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712172" y="524460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993167" y="438000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339008" y="589306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555159" y="697381"/>
              <a:ext cx="242618" cy="242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857771" y="935148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987461" y="1172913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863476" y="718997"/>
              <a:ext cx="397011" cy="3970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20488" y="1540370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150179" y="1734906"/>
              <a:ext cx="242618" cy="242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74406" y="1907826"/>
              <a:ext cx="352899" cy="3528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928323" y="2188823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014783" y="1907826"/>
              <a:ext cx="242618" cy="242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230933" y="2210438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425470" y="1864596"/>
              <a:ext cx="352899" cy="3528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901001" y="1778135"/>
              <a:ext cx="242618" cy="242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2143619" y="761866"/>
              <a:ext cx="712534" cy="1360306"/>
            </a:xfrm>
            <a:prstGeom prst="chevron">
              <a:avLst>
                <a:gd fmla="val 62310" name="adj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2856155" y="762527"/>
              <a:ext cx="1943277" cy="1360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2856155" y="762527"/>
              <a:ext cx="1943277" cy="1360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5"/>
                <a:buFont typeface="Quest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Morphological Research</a:t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856155" y="2478442"/>
              <a:ext cx="1943277" cy="1198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2856155" y="2478442"/>
              <a:ext cx="1943277" cy="1198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Quest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Factor	 Research </a:t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799433" y="761866"/>
              <a:ext cx="712534" cy="1360306"/>
            </a:xfrm>
            <a:prstGeom prst="chevron">
              <a:avLst>
                <a:gd fmla="val 62310" name="adj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688612" y="731350"/>
              <a:ext cx="1943277" cy="1360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 txBox="1"/>
            <p:nvPr/>
          </p:nvSpPr>
          <p:spPr>
            <a:xfrm>
              <a:off x="5688612" y="731350"/>
              <a:ext cx="1943277" cy="1360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spcFirstLastPara="1" rIns="16500" wrap="square" tIns="16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5"/>
                <a:buFont typeface="Quest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Testing and Simulation</a:t>
              </a: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11969" y="2478442"/>
              <a:ext cx="1943277" cy="1198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 txBox="1"/>
            <p:nvPr/>
          </p:nvSpPr>
          <p:spPr>
            <a:xfrm>
              <a:off x="5511969" y="2478442"/>
              <a:ext cx="1943277" cy="1198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Quest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 Deployment </a:t>
              </a: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7455247" y="761866"/>
              <a:ext cx="712534" cy="1360306"/>
            </a:xfrm>
            <a:prstGeom prst="chevron">
              <a:avLst>
                <a:gd fmla="val 62310" name="adj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313528" y="665364"/>
              <a:ext cx="1651786" cy="16517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8555427" y="907262"/>
              <a:ext cx="1167989" cy="1167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5"/>
                <a:buFont typeface="Quest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Maintenance</a:t>
              </a: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67784" y="2478442"/>
              <a:ext cx="1943277" cy="1198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 txBox="1"/>
            <p:nvPr/>
          </p:nvSpPr>
          <p:spPr>
            <a:xfrm>
              <a:off x="8167784" y="2478442"/>
              <a:ext cx="1943277" cy="1198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Quest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Support</a:t>
              </a:r>
              <a:endParaRPr/>
            </a:p>
          </p:txBody>
        </p:sp>
      </p:grpSp>
      <p:sp>
        <p:nvSpPr>
          <p:cNvPr id="127" name="Google Shape;127;p1"/>
          <p:cNvSpPr txBox="1"/>
          <p:nvPr/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est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Business Flow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type="title"/>
          </p:nvPr>
        </p:nvSpPr>
        <p:spPr>
          <a:xfrm>
            <a:off x="10804813" y="236912"/>
            <a:ext cx="1111826" cy="257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est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:::nabla::: ™</a:t>
            </a:r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>
            <a:off x="1050713" y="2422249"/>
            <a:ext cx="10090573" cy="3238797"/>
            <a:chOff x="20488" y="438000"/>
            <a:chExt cx="10090573" cy="3238797"/>
          </a:xfrm>
        </p:grpSpPr>
        <p:sp>
          <p:nvSpPr>
            <p:cNvPr id="134" name="Google Shape;134;p2"/>
            <p:cNvSpPr/>
            <p:nvPr/>
          </p:nvSpPr>
          <p:spPr>
            <a:xfrm>
              <a:off x="130769" y="1129683"/>
              <a:ext cx="1940946" cy="639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130769" y="1129683"/>
              <a:ext cx="1940946" cy="639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Текстовый поток</a:t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0769" y="2478442"/>
              <a:ext cx="1940946" cy="1198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130769" y="2478442"/>
              <a:ext cx="1940946" cy="1198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75"/>
                <a:buFont typeface="Quest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Загрузка Данных</a:t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28564" y="935148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36639" y="718997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96020" y="762227"/>
              <a:ext cx="242618" cy="242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12172" y="524460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993167" y="438000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39008" y="589306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555159" y="697381"/>
              <a:ext cx="242618" cy="242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857771" y="935148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987461" y="1172913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63476" y="718997"/>
              <a:ext cx="397011" cy="3970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0488" y="1540370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0179" y="1734906"/>
              <a:ext cx="242618" cy="242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74406" y="1907826"/>
              <a:ext cx="352899" cy="3528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928323" y="2188823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014783" y="1907826"/>
              <a:ext cx="242618" cy="242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230933" y="2210438"/>
              <a:ext cx="154393" cy="1543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25470" y="1864596"/>
              <a:ext cx="352899" cy="3528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901001" y="1778135"/>
              <a:ext cx="242618" cy="242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143619" y="761866"/>
              <a:ext cx="712534" cy="1360306"/>
            </a:xfrm>
            <a:prstGeom prst="chevron">
              <a:avLst>
                <a:gd fmla="val 62310" name="adj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856155" y="762527"/>
              <a:ext cx="1943277" cy="1360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 txBox="1"/>
            <p:nvPr/>
          </p:nvSpPr>
          <p:spPr>
            <a:xfrm>
              <a:off x="2856155" y="762527"/>
              <a:ext cx="1943277" cy="1360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Морфологический словарь</a:t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856155" y="2478442"/>
              <a:ext cx="1943277" cy="1198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2856155" y="2478442"/>
              <a:ext cx="1943277" cy="1198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75"/>
                <a:buFont typeface="Quest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Расчет Модели</a:t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799433" y="761866"/>
              <a:ext cx="712534" cy="1360306"/>
            </a:xfrm>
            <a:prstGeom prst="chevron">
              <a:avLst>
                <a:gd fmla="val 62310" name="adj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511969" y="762527"/>
              <a:ext cx="1943277" cy="1360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5511969" y="762527"/>
              <a:ext cx="1943277" cy="1360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Тестирование и симуляция</a:t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511969" y="2478442"/>
              <a:ext cx="1943277" cy="1198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 txBox="1"/>
            <p:nvPr/>
          </p:nvSpPr>
          <p:spPr>
            <a:xfrm>
              <a:off x="5511969" y="2478442"/>
              <a:ext cx="1943277" cy="1198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75"/>
                <a:buFont typeface="Quest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Разработка Приложения</a:t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455247" y="761866"/>
              <a:ext cx="712534" cy="1360306"/>
            </a:xfrm>
            <a:prstGeom prst="chevron">
              <a:avLst>
                <a:gd fmla="val 62310" name="adj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313528" y="665364"/>
              <a:ext cx="1651786" cy="16517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8555427" y="907262"/>
              <a:ext cx="1167989" cy="1167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Эксплуатация</a:t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8167784" y="2478442"/>
              <a:ext cx="1943277" cy="1198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8167784" y="2478442"/>
              <a:ext cx="1943277" cy="1198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75"/>
                <a:buFont typeface="Quest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Техническая Поддержка</a:t>
              </a:r>
              <a:endParaRPr/>
            </a:p>
          </p:txBody>
        </p:sp>
      </p:grpSp>
      <p:sp>
        <p:nvSpPr>
          <p:cNvPr id="171" name="Google Shape;171;p2"/>
          <p:cNvSpPr txBox="1"/>
          <p:nvPr/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est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Базовый процесс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845126" y="365760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est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Opportunities and Risk</a:t>
            </a:r>
            <a:endParaRPr/>
          </a:p>
        </p:txBody>
      </p:sp>
      <p:grpSp>
        <p:nvGrpSpPr>
          <p:cNvPr id="177" name="Google Shape;177;p3"/>
          <p:cNvGrpSpPr/>
          <p:nvPr/>
        </p:nvGrpSpPr>
        <p:grpSpPr>
          <a:xfrm>
            <a:off x="347421" y="1577024"/>
            <a:ext cx="5068071" cy="5068071"/>
            <a:chOff x="349440" y="0"/>
            <a:chExt cx="5068071" cy="5068071"/>
          </a:xfrm>
        </p:grpSpPr>
        <p:sp>
          <p:nvSpPr>
            <p:cNvPr id="178" name="Google Shape;178;p3"/>
            <p:cNvSpPr/>
            <p:nvPr/>
          </p:nvSpPr>
          <p:spPr>
            <a:xfrm>
              <a:off x="349440" y="0"/>
              <a:ext cx="5068071" cy="5068071"/>
            </a:xfrm>
            <a:prstGeom prst="quadArrow">
              <a:avLst>
                <a:gd fmla="val 2000" name="adj1"/>
                <a:gd fmla="val 4000" name="adj2"/>
                <a:gd fmla="val 5000" name="adj3"/>
              </a:avLst>
            </a:prstGeom>
            <a:solidFill>
              <a:srgbClr val="E5F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78866" y="329423"/>
              <a:ext cx="2027228" cy="202722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 txBox="1"/>
            <p:nvPr/>
          </p:nvSpPr>
          <p:spPr>
            <a:xfrm>
              <a:off x="777827" y="428385"/>
              <a:ext cx="1829306" cy="1829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75"/>
                <a:buFont typeface="Quest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Strengths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Text data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Stream volume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Test Run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Simulation Run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Deal limited risk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060858" y="329423"/>
              <a:ext cx="2027228" cy="202722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3159819" y="428385"/>
              <a:ext cx="1829306" cy="1829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75"/>
                <a:buFont typeface="Questrial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Weakness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Competitors Institutes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Text Variations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Market Leaders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News Agencies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Low Entry Barrier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78866" y="2711416"/>
              <a:ext cx="2027228" cy="202722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 txBox="1"/>
            <p:nvPr/>
          </p:nvSpPr>
          <p:spPr>
            <a:xfrm>
              <a:off x="777827" y="2810377"/>
              <a:ext cx="1829306" cy="1829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Quest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Opportunities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Real-time Trading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Subscription Fee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Research Analytics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News Agency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Blog Posts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060858" y="2711416"/>
              <a:ext cx="2027228" cy="202722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 txBox="1"/>
            <p:nvPr/>
          </p:nvSpPr>
          <p:spPr>
            <a:xfrm>
              <a:off x="3159819" y="2810377"/>
              <a:ext cx="1829306" cy="1829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Quest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Threads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Modelling Errors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Operational Defects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Hardware Availability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Connection Outages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Quest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Application Glitches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5536334" y="2286054"/>
            <a:ext cx="6655667" cy="3678270"/>
            <a:chOff x="5536334" y="2286054"/>
            <a:chExt cx="6655667" cy="3678270"/>
          </a:xfrm>
        </p:grpSpPr>
        <p:grpSp>
          <p:nvGrpSpPr>
            <p:cNvPr id="188" name="Google Shape;188;p3"/>
            <p:cNvGrpSpPr/>
            <p:nvPr/>
          </p:nvGrpSpPr>
          <p:grpSpPr>
            <a:xfrm>
              <a:off x="5536334" y="2286054"/>
              <a:ext cx="5843436" cy="3678270"/>
              <a:chOff x="5536334" y="2286054"/>
              <a:chExt cx="5843436" cy="3678270"/>
            </a:xfrm>
          </p:grpSpPr>
          <p:grpSp>
            <p:nvGrpSpPr>
              <p:cNvPr id="189" name="Google Shape;189;p3"/>
              <p:cNvGrpSpPr/>
              <p:nvPr/>
            </p:nvGrpSpPr>
            <p:grpSpPr>
              <a:xfrm>
                <a:off x="6206183" y="2286054"/>
                <a:ext cx="5173587" cy="3678270"/>
                <a:chOff x="441247" y="54"/>
                <a:chExt cx="5173587" cy="3678270"/>
              </a:xfrm>
            </p:grpSpPr>
            <p:sp>
              <p:nvSpPr>
                <p:cNvPr id="190" name="Google Shape;190;p3"/>
                <p:cNvSpPr/>
                <p:nvPr/>
              </p:nvSpPr>
              <p:spPr>
                <a:xfrm rot="5400000">
                  <a:off x="2631654" y="88684"/>
                  <a:ext cx="1363534" cy="1186273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3"/>
                <p:cNvSpPr txBox="1"/>
                <p:nvPr/>
              </p:nvSpPr>
              <p:spPr>
                <a:xfrm>
                  <a:off x="2905146" y="212537"/>
                  <a:ext cx="816552" cy="9385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1900" lIns="41900" spcFirstLastPara="1" rIns="41900" wrap="square" tIns="419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75"/>
                    <a:buFont typeface="Questrial"/>
                    <a:buNone/>
                  </a:pPr>
                  <a:r>
                    <a:rPr b="0" i="0" lang="en-US" sz="1100" u="none" cap="none" strike="noStrike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Market Data</a:t>
                  </a:r>
                  <a:endParaRPr/>
                </a:p>
              </p:txBody>
            </p:sp>
            <p:sp>
              <p:nvSpPr>
                <p:cNvPr id="192" name="Google Shape;192;p3"/>
                <p:cNvSpPr/>
                <p:nvPr/>
              </p:nvSpPr>
              <p:spPr>
                <a:xfrm>
                  <a:off x="4075812" y="269471"/>
                  <a:ext cx="1521704" cy="818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3"/>
                <p:cNvSpPr txBox="1"/>
                <p:nvPr/>
              </p:nvSpPr>
              <p:spPr>
                <a:xfrm>
                  <a:off x="4075812" y="269471"/>
                  <a:ext cx="1521704" cy="818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1900" lIns="41900" spcFirstLastPara="1" rIns="41900" wrap="square" tIns="41900">
                  <a:no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75"/>
                    <a:buFont typeface="Questrial"/>
                    <a:buNone/>
                  </a:pPr>
                  <a:r>
                    <a:rPr b="0" i="0" lang="en-US" sz="1100" u="none" cap="none" strike="noStrike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Quotes stream</a:t>
                  </a:r>
                  <a:endParaRPr/>
                </a:p>
              </p:txBody>
            </p:sp>
            <p:sp>
              <p:nvSpPr>
                <p:cNvPr id="194" name="Google Shape;194;p3"/>
                <p:cNvSpPr/>
                <p:nvPr/>
              </p:nvSpPr>
              <p:spPr>
                <a:xfrm rot="5400000">
                  <a:off x="1350478" y="88684"/>
                  <a:ext cx="1363534" cy="1186273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3"/>
                <p:cNvSpPr txBox="1"/>
                <p:nvPr/>
              </p:nvSpPr>
              <p:spPr>
                <a:xfrm>
                  <a:off x="1623969" y="212537"/>
                  <a:ext cx="816552" cy="9385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50"/>
                    <a:buFont typeface="Quest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Fundaments</a:t>
                  </a:r>
                  <a:endParaRPr/>
                </a:p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35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50"/>
                    <a:buFont typeface="Quest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Data</a:t>
                  </a:r>
                  <a:endParaRPr/>
                </a:p>
              </p:txBody>
            </p:sp>
            <p:sp>
              <p:nvSpPr>
                <p:cNvPr id="196" name="Google Shape;196;p3"/>
                <p:cNvSpPr/>
                <p:nvPr/>
              </p:nvSpPr>
              <p:spPr>
                <a:xfrm rot="5400000">
                  <a:off x="1988612" y="1246051"/>
                  <a:ext cx="1363534" cy="1186273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3"/>
                <p:cNvSpPr txBox="1"/>
                <p:nvPr/>
              </p:nvSpPr>
              <p:spPr>
                <a:xfrm>
                  <a:off x="2262102" y="1369905"/>
                  <a:ext cx="816552" cy="9385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1900" lIns="41900" spcFirstLastPara="1" rIns="41900" wrap="square" tIns="419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75"/>
                    <a:buFont typeface="Questrial"/>
                    <a:buNone/>
                  </a:pPr>
                  <a:r>
                    <a:rPr b="0" i="0" lang="en-US" sz="1100" u="none" cap="none" strike="noStrike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Text Data</a:t>
                  </a:r>
                  <a:endParaRPr/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441247" y="1428713"/>
                  <a:ext cx="1472616" cy="818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3"/>
                <p:cNvSpPr txBox="1"/>
                <p:nvPr/>
              </p:nvSpPr>
              <p:spPr>
                <a:xfrm>
                  <a:off x="441247" y="1428713"/>
                  <a:ext cx="1472616" cy="818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1900" lIns="41900" spcFirstLastPara="1" rIns="41900" wrap="square" tIns="41900">
                  <a:noAutofit/>
                </a:bodyPr>
                <a:lstStyle/>
                <a:p>
                  <a:pPr indent="0" lvl="0" marL="0" marR="0" rtl="0" algn="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75"/>
                    <a:buFont typeface="Questrial"/>
                    <a:buNone/>
                  </a:pPr>
                  <a:r>
                    <a:rPr b="0" i="0" lang="en-US" sz="1100" u="none" cap="none" strike="noStrike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Text Stream</a:t>
                  </a:r>
                  <a:endParaRPr/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 rot="5400000">
                  <a:off x="3269788" y="1246051"/>
                  <a:ext cx="1363534" cy="1186273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3"/>
                <p:cNvSpPr txBox="1"/>
                <p:nvPr/>
              </p:nvSpPr>
              <p:spPr>
                <a:xfrm>
                  <a:off x="3543280" y="1369905"/>
                  <a:ext cx="816552" cy="9385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75"/>
                    <a:buFont typeface="Questrial"/>
                    <a:buNone/>
                  </a:pPr>
                  <a:r>
                    <a:rPr b="0" i="0" lang="en-US" sz="1100" u="none" cap="none" strike="noStrike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Weather Data</a:t>
                  </a:r>
                  <a:endParaRPr/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 rot="5400000">
                  <a:off x="2631654" y="2403420"/>
                  <a:ext cx="1363534" cy="1186273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3"/>
                <p:cNvSpPr txBox="1"/>
                <p:nvPr/>
              </p:nvSpPr>
              <p:spPr>
                <a:xfrm>
                  <a:off x="2905146" y="2527274"/>
                  <a:ext cx="816552" cy="9385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1900" lIns="41900" spcFirstLastPara="1" rIns="41900" wrap="square" tIns="419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75"/>
                    <a:buFont typeface="Questrial"/>
                    <a:buNone/>
                  </a:pPr>
                  <a:r>
                    <a:rPr b="0" i="0" lang="en-US" sz="1100" u="none" cap="none" strike="noStrike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Brokerage Interface</a:t>
                  </a:r>
                  <a:endParaRPr/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4093130" y="2623175"/>
                  <a:ext cx="1521704" cy="818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3"/>
                <p:cNvSpPr txBox="1"/>
                <p:nvPr/>
              </p:nvSpPr>
              <p:spPr>
                <a:xfrm>
                  <a:off x="4093130" y="2623175"/>
                  <a:ext cx="1521704" cy="818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1900" lIns="41900" spcFirstLastPara="1" rIns="41900" wrap="square" tIns="41900">
                  <a:no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75"/>
                    <a:buFont typeface="Questrial"/>
                    <a:buNone/>
                  </a:pPr>
                  <a:r>
                    <a:rPr b="0" i="0" lang="en-US" sz="1100" u="none" cap="none" strike="noStrike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Manual Handling</a:t>
                  </a:r>
                  <a:endParaRPr/>
                </a:p>
              </p:txBody>
            </p:sp>
            <p:sp>
              <p:nvSpPr>
                <p:cNvPr id="206" name="Google Shape;206;p3"/>
                <p:cNvSpPr/>
                <p:nvPr/>
              </p:nvSpPr>
              <p:spPr>
                <a:xfrm rot="5400000">
                  <a:off x="1350478" y="2403420"/>
                  <a:ext cx="1363534" cy="1186273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3"/>
                <p:cNvSpPr txBox="1"/>
                <p:nvPr/>
              </p:nvSpPr>
              <p:spPr>
                <a:xfrm>
                  <a:off x="1623969" y="2527274"/>
                  <a:ext cx="816552" cy="9385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00"/>
                    <a:buFont typeface="Questrial"/>
                    <a:buNone/>
                  </a:pPr>
                  <a:r>
                    <a:rPr b="0" i="0" lang="en-US" sz="1200" u="none" cap="none" strike="noStrike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Order stream </a:t>
                  </a:r>
                  <a:endParaRPr/>
                </a:p>
              </p:txBody>
            </p:sp>
          </p:grpSp>
          <p:grpSp>
            <p:nvGrpSpPr>
              <p:cNvPr id="208" name="Google Shape;208;p3"/>
              <p:cNvGrpSpPr/>
              <p:nvPr/>
            </p:nvGrpSpPr>
            <p:grpSpPr>
              <a:xfrm>
                <a:off x="5536334" y="2490003"/>
                <a:ext cx="1701216" cy="883590"/>
                <a:chOff x="326937" y="1430129"/>
                <a:chExt cx="1701216" cy="883590"/>
              </a:xfrm>
            </p:grpSpPr>
            <p:sp>
              <p:nvSpPr>
                <p:cNvPr id="209" name="Google Shape;209;p3"/>
                <p:cNvSpPr/>
                <p:nvPr/>
              </p:nvSpPr>
              <p:spPr>
                <a:xfrm>
                  <a:off x="555537" y="1430129"/>
                  <a:ext cx="1472616" cy="818119"/>
                </a:xfrm>
                <a:prstGeom prst="rect">
                  <a:avLst/>
                </a:prstGeom>
                <a:noFill/>
                <a:ln cap="flat" cmpd="sng" w="10000">
                  <a:solidFill>
                    <a:schemeClr val="dk1">
                      <a:alpha val="0"/>
                    </a:scheme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326937" y="1495600"/>
                  <a:ext cx="1472616" cy="818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1900" lIns="41900" spcFirstLastPara="1" rIns="41900" wrap="square" tIns="41900">
                  <a:noAutofit/>
                </a:bodyPr>
                <a:lstStyle/>
                <a:p>
                  <a:pPr indent="0" lvl="0" marL="0" marR="0" rtl="0" algn="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75"/>
                    <a:buFont typeface="Questrial"/>
                    <a:buNone/>
                  </a:pPr>
                  <a:r>
                    <a:rPr b="0" i="0" lang="en-US" sz="1100" u="none" cap="none" strike="noStrike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Public Reports</a:t>
                  </a:r>
                  <a:endParaRPr/>
                </a:p>
              </p:txBody>
            </p:sp>
          </p:grpSp>
        </p:grpSp>
        <p:sp>
          <p:nvSpPr>
            <p:cNvPr id="211" name="Google Shape;211;p3"/>
            <p:cNvSpPr/>
            <p:nvPr/>
          </p:nvSpPr>
          <p:spPr>
            <a:xfrm>
              <a:off x="10390909" y="3899351"/>
              <a:ext cx="1801091" cy="41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5"/>
                <a:buFont typeface="Quest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Weather Forecast</a:t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536335" y="5129294"/>
              <a:ext cx="1843822" cy="37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5"/>
                <a:buFont typeface="Quest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Execution Automation</a:t>
              </a:r>
              <a:endParaRPr/>
            </a:p>
          </p:txBody>
        </p:sp>
      </p:grpSp>
      <p:sp>
        <p:nvSpPr>
          <p:cNvPr id="213" name="Google Shape;213;p3"/>
          <p:cNvSpPr txBox="1"/>
          <p:nvPr/>
        </p:nvSpPr>
        <p:spPr>
          <a:xfrm>
            <a:off x="10804813" y="236912"/>
            <a:ext cx="1111826" cy="257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est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:::nabla::: ™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/>
          <p:nvPr>
            <p:ph type="title"/>
          </p:nvPr>
        </p:nvSpPr>
        <p:spPr>
          <a:xfrm>
            <a:off x="845125" y="365759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est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Риски и возможности</a:t>
            </a:r>
            <a:endParaRPr/>
          </a:p>
        </p:txBody>
      </p:sp>
      <p:sp>
        <p:nvSpPr>
          <p:cNvPr id="219" name="Google Shape;219;p4"/>
          <p:cNvSpPr txBox="1"/>
          <p:nvPr/>
        </p:nvSpPr>
        <p:spPr>
          <a:xfrm>
            <a:off x="10804813" y="236912"/>
            <a:ext cx="1111826" cy="257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est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:::nabla::: ™</a:t>
            </a:r>
            <a:endParaRPr/>
          </a:p>
        </p:txBody>
      </p:sp>
      <p:grpSp>
        <p:nvGrpSpPr>
          <p:cNvPr id="220" name="Google Shape;220;p4"/>
          <p:cNvGrpSpPr/>
          <p:nvPr/>
        </p:nvGrpSpPr>
        <p:grpSpPr>
          <a:xfrm>
            <a:off x="347421" y="1575041"/>
            <a:ext cx="5068071" cy="5068071"/>
            <a:chOff x="349440" y="0"/>
            <a:chExt cx="5068071" cy="5068071"/>
          </a:xfrm>
        </p:grpSpPr>
        <p:sp>
          <p:nvSpPr>
            <p:cNvPr id="221" name="Google Shape;221;p4"/>
            <p:cNvSpPr/>
            <p:nvPr/>
          </p:nvSpPr>
          <p:spPr>
            <a:xfrm>
              <a:off x="349440" y="0"/>
              <a:ext cx="5068071" cy="5068071"/>
            </a:xfrm>
            <a:prstGeom prst="quadArrow">
              <a:avLst>
                <a:gd fmla="val 2000" name="adj1"/>
                <a:gd fmla="val 4000" name="adj2"/>
                <a:gd fmla="val 5000" name="adj3"/>
              </a:avLst>
            </a:prstGeom>
            <a:solidFill>
              <a:srgbClr val="E5F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678866" y="329423"/>
              <a:ext cx="2027228" cy="202722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"/>
            <p:cNvSpPr txBox="1"/>
            <p:nvPr/>
          </p:nvSpPr>
          <p:spPr>
            <a:xfrm>
              <a:off x="777827" y="428385"/>
              <a:ext cx="1829306" cy="1829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Cambria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Преимущества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Анализ текста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Скорость обработки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Тестирование логики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Симуляция модели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Торговые ограничения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060858" y="329423"/>
              <a:ext cx="2027228" cy="202722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3159819" y="428385"/>
              <a:ext cx="1829306" cy="1829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Cambria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Недостатки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Крупные игроки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Вариации текста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Кадровый </a:t>
              </a:r>
              <a:r>
                <a:rPr b="1" i="0" lang="en-US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вопрос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Новостные агентства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Низкий барьер </a:t>
              </a:r>
              <a:r>
                <a:rPr b="1" i="0" lang="en-US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входа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678866" y="2711416"/>
              <a:ext cx="2027228" cy="202722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 txBox="1"/>
            <p:nvPr/>
          </p:nvSpPr>
          <p:spPr>
            <a:xfrm>
              <a:off x="777827" y="2810377"/>
              <a:ext cx="1829306" cy="1829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Cambria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Возможности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Электронная торговля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Доход от подписки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Исследования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Аналитические отчеты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Публикация в блоге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060858" y="2711416"/>
              <a:ext cx="2027228" cy="202722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 txBox="1"/>
            <p:nvPr/>
          </p:nvSpPr>
          <p:spPr>
            <a:xfrm>
              <a:off x="3159819" y="2810377"/>
              <a:ext cx="1829306" cy="1829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Cambria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Угрозы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Ошибки модели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Ошибки исполнения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Аппаратный лимит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Перебои связи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mbria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Ошибки системы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230" name="Google Shape;230;p4"/>
          <p:cNvGrpSpPr/>
          <p:nvPr/>
        </p:nvGrpSpPr>
        <p:grpSpPr>
          <a:xfrm>
            <a:off x="5207899" y="2286054"/>
            <a:ext cx="6984099" cy="3678270"/>
            <a:chOff x="5207899" y="2286054"/>
            <a:chExt cx="6984099" cy="3678270"/>
          </a:xfrm>
        </p:grpSpPr>
        <p:grpSp>
          <p:nvGrpSpPr>
            <p:cNvPr id="231" name="Google Shape;231;p4"/>
            <p:cNvGrpSpPr/>
            <p:nvPr/>
          </p:nvGrpSpPr>
          <p:grpSpPr>
            <a:xfrm>
              <a:off x="5207899" y="2286054"/>
              <a:ext cx="6171870" cy="3678270"/>
              <a:chOff x="5207899" y="2286054"/>
              <a:chExt cx="6171870" cy="3678270"/>
            </a:xfrm>
          </p:grpSpPr>
          <p:grpSp>
            <p:nvGrpSpPr>
              <p:cNvPr id="232" name="Google Shape;232;p4"/>
              <p:cNvGrpSpPr/>
              <p:nvPr/>
            </p:nvGrpSpPr>
            <p:grpSpPr>
              <a:xfrm>
                <a:off x="5877749" y="2286054"/>
                <a:ext cx="5502020" cy="3678270"/>
                <a:chOff x="112814" y="54"/>
                <a:chExt cx="5502020" cy="3678270"/>
              </a:xfrm>
            </p:grpSpPr>
            <p:sp>
              <p:nvSpPr>
                <p:cNvPr id="233" name="Google Shape;233;p4"/>
                <p:cNvSpPr/>
                <p:nvPr/>
              </p:nvSpPr>
              <p:spPr>
                <a:xfrm rot="5400000">
                  <a:off x="2631654" y="88684"/>
                  <a:ext cx="1363534" cy="1186273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  <p:sp>
              <p:nvSpPr>
                <p:cNvPr id="234" name="Google Shape;234;p4"/>
                <p:cNvSpPr txBox="1"/>
                <p:nvPr/>
              </p:nvSpPr>
              <p:spPr>
                <a:xfrm>
                  <a:off x="2905146" y="212537"/>
                  <a:ext cx="816552" cy="9385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75"/>
                    <a:buFont typeface="Cambria"/>
                    <a:buNone/>
                  </a:pPr>
                  <a:r>
                    <a:rPr b="1" i="0" lang="en-US" sz="1100" u="none" cap="none" strike="noStrike">
                      <a:solidFill>
                        <a:srgbClr val="000000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База Данных Котировок</a:t>
                  </a:r>
                  <a:endParaRPr/>
                </a:p>
              </p:txBody>
            </p:sp>
            <p:sp>
              <p:nvSpPr>
                <p:cNvPr id="235" name="Google Shape;235;p4"/>
                <p:cNvSpPr/>
                <p:nvPr/>
              </p:nvSpPr>
              <p:spPr>
                <a:xfrm>
                  <a:off x="4075812" y="269471"/>
                  <a:ext cx="1521704" cy="818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  <p:sp>
              <p:nvSpPr>
                <p:cNvPr id="236" name="Google Shape;236;p4"/>
                <p:cNvSpPr txBox="1"/>
                <p:nvPr/>
              </p:nvSpPr>
              <p:spPr>
                <a:xfrm>
                  <a:off x="4075812" y="269471"/>
                  <a:ext cx="1521704" cy="818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350"/>
                    <a:buFont typeface="Cambria"/>
                    <a:buNone/>
                  </a:pPr>
                  <a:r>
                    <a:rPr b="0" i="0" lang="en-US" sz="1400" u="none" cap="none" strike="noStrike">
                      <a:solidFill>
                        <a:schemeClr val="lt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Котировочный поток</a:t>
                  </a:r>
                  <a:endParaRPr/>
                </a:p>
              </p:txBody>
            </p:sp>
            <p:sp>
              <p:nvSpPr>
                <p:cNvPr id="237" name="Google Shape;237;p4"/>
                <p:cNvSpPr/>
                <p:nvPr/>
              </p:nvSpPr>
              <p:spPr>
                <a:xfrm rot="5400000">
                  <a:off x="1350478" y="88684"/>
                  <a:ext cx="1363534" cy="1186273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  <p:sp>
              <p:nvSpPr>
                <p:cNvPr id="238" name="Google Shape;238;p4"/>
                <p:cNvSpPr txBox="1"/>
                <p:nvPr/>
              </p:nvSpPr>
              <p:spPr>
                <a:xfrm>
                  <a:off x="1623969" y="212537"/>
                  <a:ext cx="816552" cy="9385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00"/>
                    <a:buFont typeface="Cambria"/>
                    <a:buNone/>
                  </a:pPr>
                  <a:r>
                    <a:rPr b="1" i="0" lang="en-US" sz="1200" u="none" cap="none" strike="noStrike">
                      <a:solidFill>
                        <a:srgbClr val="000000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Анализ Отчетности</a:t>
                  </a:r>
                  <a:endParaRPr/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 rot="5400000">
                  <a:off x="1988612" y="1246051"/>
                  <a:ext cx="1363534" cy="1186273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  <p:sp>
              <p:nvSpPr>
                <p:cNvPr id="240" name="Google Shape;240;p4"/>
                <p:cNvSpPr txBox="1"/>
                <p:nvPr/>
              </p:nvSpPr>
              <p:spPr>
                <a:xfrm>
                  <a:off x="2262102" y="1369905"/>
                  <a:ext cx="816552" cy="9385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00"/>
                    <a:buFont typeface="Cambria"/>
                    <a:buNone/>
                  </a:pPr>
                  <a:r>
                    <a:rPr b="1" i="0" lang="en-US" sz="1200" u="none" cap="none" strike="noStrike">
                      <a:solidFill>
                        <a:srgbClr val="000000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База Текстовых Новостей</a:t>
                  </a:r>
                  <a:endParaRPr/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441247" y="1428713"/>
                  <a:ext cx="1472616" cy="818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  <p:sp>
              <p:nvSpPr>
                <p:cNvPr id="242" name="Google Shape;242;p4"/>
                <p:cNvSpPr txBox="1"/>
                <p:nvPr/>
              </p:nvSpPr>
              <p:spPr>
                <a:xfrm>
                  <a:off x="112814" y="1428725"/>
                  <a:ext cx="1800900" cy="818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350"/>
                    <a:buFont typeface="Cambria"/>
                    <a:buNone/>
                  </a:pPr>
                  <a:r>
                    <a:rPr b="0" i="0" lang="en-US" sz="1400" u="none" cap="none" strike="noStrike">
                      <a:solidFill>
                        <a:schemeClr val="lt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Текстовый </a:t>
                  </a:r>
                  <a:endParaRPr/>
                </a:p>
                <a:p>
                  <a:pPr indent="0" lvl="0" marL="0" marR="0" rtl="0" algn="r">
                    <a:lnSpc>
                      <a:spcPct val="90000"/>
                    </a:lnSpc>
                    <a:spcBef>
                      <a:spcPts val="315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350"/>
                    <a:buFont typeface="Cambria"/>
                    <a:buNone/>
                  </a:pPr>
                  <a:r>
                    <a:rPr b="0" i="0" lang="en-US" sz="1400" u="none" cap="none" strike="noStrike">
                      <a:solidFill>
                        <a:schemeClr val="lt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поток</a:t>
                  </a:r>
                  <a:endParaRPr/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 rot="5400000">
                  <a:off x="3269788" y="1246051"/>
                  <a:ext cx="1363534" cy="1186273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  <p:sp>
              <p:nvSpPr>
                <p:cNvPr id="244" name="Google Shape;244;p4"/>
                <p:cNvSpPr txBox="1"/>
                <p:nvPr/>
              </p:nvSpPr>
              <p:spPr>
                <a:xfrm>
                  <a:off x="3543280" y="1369905"/>
                  <a:ext cx="816552" cy="9385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00"/>
                    <a:buFont typeface="Cambria"/>
                    <a:buNone/>
                  </a:pPr>
                  <a:r>
                    <a:rPr b="1" i="0" lang="en-US" sz="1200" u="none" cap="none" strike="noStrike">
                      <a:solidFill>
                        <a:srgbClr val="000000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База Метео Данных</a:t>
                  </a:r>
                  <a:endParaRPr/>
                </a:p>
              </p:txBody>
            </p:sp>
            <p:sp>
              <p:nvSpPr>
                <p:cNvPr id="245" name="Google Shape;245;p4"/>
                <p:cNvSpPr/>
                <p:nvPr/>
              </p:nvSpPr>
              <p:spPr>
                <a:xfrm rot="5400000">
                  <a:off x="2631654" y="2403420"/>
                  <a:ext cx="1363534" cy="1186273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  <p:sp>
              <p:nvSpPr>
                <p:cNvPr id="246" name="Google Shape;246;p4"/>
                <p:cNvSpPr txBox="1"/>
                <p:nvPr/>
              </p:nvSpPr>
              <p:spPr>
                <a:xfrm>
                  <a:off x="2905146" y="2527274"/>
                  <a:ext cx="816552" cy="9385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50"/>
                    <a:buFont typeface="Cambria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Брокерский Интерфейс</a:t>
                  </a:r>
                  <a:endParaRPr/>
                </a:p>
              </p:txBody>
            </p:sp>
            <p:sp>
              <p:nvSpPr>
                <p:cNvPr id="247" name="Google Shape;247;p4"/>
                <p:cNvSpPr/>
                <p:nvPr/>
              </p:nvSpPr>
              <p:spPr>
                <a:xfrm>
                  <a:off x="4093130" y="2623175"/>
                  <a:ext cx="1521704" cy="818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  <p:sp>
              <p:nvSpPr>
                <p:cNvPr id="248" name="Google Shape;248;p4"/>
                <p:cNvSpPr txBox="1"/>
                <p:nvPr/>
              </p:nvSpPr>
              <p:spPr>
                <a:xfrm>
                  <a:off x="4093130" y="2623175"/>
                  <a:ext cx="1521704" cy="8181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350"/>
                    <a:buFont typeface="Cambria"/>
                    <a:buNone/>
                  </a:pPr>
                  <a:r>
                    <a:rPr b="0" i="0" lang="en-US" sz="1400" u="none" cap="none" strike="noStrike">
                      <a:solidFill>
                        <a:schemeClr val="lt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Ручной </a:t>
                  </a:r>
                  <a:endParaRPr/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315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350"/>
                    <a:buFont typeface="Cambria"/>
                    <a:buNone/>
                  </a:pPr>
                  <a:r>
                    <a:rPr b="0" i="0" lang="en-US" sz="1400" u="none" cap="none" strike="noStrike">
                      <a:solidFill>
                        <a:schemeClr val="lt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Контроль</a:t>
                  </a:r>
                  <a:endParaRPr/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 rot="5400000">
                  <a:off x="1350478" y="2403420"/>
                  <a:ext cx="1363534" cy="1186273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  <p:sp>
              <p:nvSpPr>
                <p:cNvPr id="250" name="Google Shape;250;p4"/>
                <p:cNvSpPr txBox="1"/>
                <p:nvPr/>
              </p:nvSpPr>
              <p:spPr>
                <a:xfrm>
                  <a:off x="1623969" y="2527274"/>
                  <a:ext cx="816552" cy="9385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00"/>
                    <a:buFont typeface="Cambria"/>
                    <a:buNone/>
                  </a:pPr>
                  <a:r>
                    <a:rPr b="1" i="0" lang="en-US" sz="1200" u="none" cap="none" strike="noStrike">
                      <a:solidFill>
                        <a:srgbClr val="000000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Поток Заявок</a:t>
                  </a:r>
                  <a:endParaRPr/>
                </a:p>
              </p:txBody>
            </p:sp>
          </p:grpSp>
          <p:grpSp>
            <p:nvGrpSpPr>
              <p:cNvPr id="251" name="Google Shape;251;p4"/>
              <p:cNvGrpSpPr/>
              <p:nvPr/>
            </p:nvGrpSpPr>
            <p:grpSpPr>
              <a:xfrm>
                <a:off x="5207899" y="2490003"/>
                <a:ext cx="2029650" cy="883571"/>
                <a:chOff x="-1497" y="1430129"/>
                <a:chExt cx="2029650" cy="883571"/>
              </a:xfrm>
            </p:grpSpPr>
            <p:sp>
              <p:nvSpPr>
                <p:cNvPr id="252" name="Google Shape;252;p4"/>
                <p:cNvSpPr/>
                <p:nvPr/>
              </p:nvSpPr>
              <p:spPr>
                <a:xfrm>
                  <a:off x="555537" y="1430129"/>
                  <a:ext cx="1472616" cy="818119"/>
                </a:xfrm>
                <a:prstGeom prst="rect">
                  <a:avLst/>
                </a:prstGeom>
                <a:noFill/>
                <a:ln cap="flat" cmpd="sng" w="10000">
                  <a:solidFill>
                    <a:schemeClr val="dk1">
                      <a:alpha val="0"/>
                    </a:scheme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-1497" y="1495600"/>
                  <a:ext cx="1801199" cy="818100"/>
                </a:xfrm>
                <a:prstGeom prst="rect">
                  <a:avLst/>
                </a:prstGeom>
                <a:noFill/>
                <a:ln cap="flat" cmpd="sng" w="100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1900" lIns="41900" spcFirstLastPara="1" rIns="41900" wrap="square" tIns="41900">
                  <a:noAutofit/>
                </a:bodyPr>
                <a:lstStyle/>
                <a:p>
                  <a:pPr indent="0" lvl="0" marL="0" marR="0" rtl="0" algn="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350"/>
                    <a:buFont typeface="Cambria"/>
                    <a:buNone/>
                  </a:pPr>
                  <a:r>
                    <a:rPr b="0" i="0" lang="en-US" sz="1400" u="none" cap="none" strike="noStrike">
                      <a:solidFill>
                        <a:schemeClr val="lt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Балансовые</a:t>
                  </a:r>
                  <a:endParaRPr/>
                </a:p>
                <a:p>
                  <a:pPr indent="0" lvl="0" marL="0" marR="0" rtl="0" algn="r">
                    <a:lnSpc>
                      <a:spcPct val="90000"/>
                    </a:lnSpc>
                    <a:spcBef>
                      <a:spcPts val="385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350"/>
                    <a:buFont typeface="Cambria"/>
                    <a:buNone/>
                  </a:pPr>
                  <a:r>
                    <a:rPr b="0" i="0" lang="en-US" sz="1400" u="none" cap="none" strike="noStrike">
                      <a:solidFill>
                        <a:schemeClr val="lt1"/>
                      </a:solidFill>
                      <a:latin typeface="Cambria"/>
                      <a:ea typeface="Cambria"/>
                      <a:cs typeface="Cambria"/>
                      <a:sym typeface="Cambria"/>
                    </a:rPr>
                    <a:t> отчеты</a:t>
                  </a:r>
                  <a:endParaRPr/>
                </a:p>
              </p:txBody>
            </p:sp>
          </p:grpSp>
        </p:grpSp>
        <p:grpSp>
          <p:nvGrpSpPr>
            <p:cNvPr id="254" name="Google Shape;254;p4"/>
            <p:cNvGrpSpPr/>
            <p:nvPr/>
          </p:nvGrpSpPr>
          <p:grpSpPr>
            <a:xfrm>
              <a:off x="10390908" y="3809649"/>
              <a:ext cx="1801090" cy="509152"/>
              <a:chOff x="3803137" y="2587497"/>
              <a:chExt cx="2081409" cy="993080"/>
            </a:xfrm>
          </p:grpSpPr>
          <p:sp>
            <p:nvSpPr>
              <p:cNvPr id="255" name="Google Shape;255;p4"/>
              <p:cNvSpPr/>
              <p:nvPr/>
            </p:nvSpPr>
            <p:spPr>
              <a:xfrm>
                <a:off x="3942557" y="2587497"/>
                <a:ext cx="1521704" cy="818119"/>
              </a:xfrm>
              <a:prstGeom prst="rect">
                <a:avLst/>
              </a:prstGeom>
              <a:noFill/>
              <a:ln cap="flat" cmpd="sng" w="10000">
                <a:solidFill>
                  <a:schemeClr val="dk1">
                    <a:alpha val="0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3803137" y="2762458"/>
                <a:ext cx="2081409" cy="818119"/>
              </a:xfrm>
              <a:prstGeom prst="rect">
                <a:avLst/>
              </a:prstGeom>
              <a:noFill/>
              <a:ln cap="flat" cmpd="sng" w="100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900" lIns="41900" spcFirstLastPara="1" rIns="41900" wrap="square" tIns="419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50"/>
                  <a:buFont typeface="Cambria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Геофизические данные</a:t>
                </a:r>
                <a:endParaRPr/>
              </a:p>
            </p:txBody>
          </p:sp>
        </p:grpSp>
      </p:grpSp>
      <p:grpSp>
        <p:nvGrpSpPr>
          <p:cNvPr id="257" name="Google Shape;257;p4"/>
          <p:cNvGrpSpPr/>
          <p:nvPr/>
        </p:nvGrpSpPr>
        <p:grpSpPr>
          <a:xfrm>
            <a:off x="5676725" y="5025381"/>
            <a:ext cx="1540263" cy="530023"/>
            <a:chOff x="3835628" y="2587497"/>
            <a:chExt cx="1628529" cy="1147486"/>
          </a:xfrm>
        </p:grpSpPr>
        <p:sp>
          <p:nvSpPr>
            <p:cNvPr id="258" name="Google Shape;258;p4"/>
            <p:cNvSpPr/>
            <p:nvPr/>
          </p:nvSpPr>
          <p:spPr>
            <a:xfrm>
              <a:off x="3942557" y="2587497"/>
              <a:ext cx="1521600" cy="818100"/>
            </a:xfrm>
            <a:prstGeom prst="rect">
              <a:avLst/>
            </a:prstGeom>
            <a:noFill/>
            <a:ln cap="flat" cmpd="sng" w="10000">
              <a:solidFill>
                <a:schemeClr val="dk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3835628" y="2916883"/>
              <a:ext cx="1521600" cy="818100"/>
            </a:xfrm>
            <a:prstGeom prst="rect">
              <a:avLst/>
            </a:prstGeom>
            <a:noFill/>
            <a:ln cap="flat" cmpd="sng" w="10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Cambria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Автоматическое исполнение</a:t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/>
          <p:nvPr>
            <p:ph type="title"/>
          </p:nvPr>
        </p:nvSpPr>
        <p:spPr>
          <a:xfrm>
            <a:off x="845126" y="365760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est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Operation cycle</a:t>
            </a:r>
            <a:endParaRPr/>
          </a:p>
        </p:txBody>
      </p:sp>
      <p:sp>
        <p:nvSpPr>
          <p:cNvPr id="265" name="Google Shape;265;p5"/>
          <p:cNvSpPr txBox="1"/>
          <p:nvPr/>
        </p:nvSpPr>
        <p:spPr>
          <a:xfrm>
            <a:off x="10804813" y="236912"/>
            <a:ext cx="1111826" cy="257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est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:::nabla::: ™</a:t>
            </a:r>
            <a:endParaRPr/>
          </a:p>
        </p:txBody>
      </p:sp>
      <p:grpSp>
        <p:nvGrpSpPr>
          <p:cNvPr id="266" name="Google Shape;266;p5"/>
          <p:cNvGrpSpPr/>
          <p:nvPr/>
        </p:nvGrpSpPr>
        <p:grpSpPr>
          <a:xfrm>
            <a:off x="6323644" y="1530062"/>
            <a:ext cx="5219482" cy="4827996"/>
            <a:chOff x="681345" y="967"/>
            <a:chExt cx="5219482" cy="4827996"/>
          </a:xfrm>
        </p:grpSpPr>
        <p:sp>
          <p:nvSpPr>
            <p:cNvPr id="267" name="Google Shape;267;p5"/>
            <p:cNvSpPr/>
            <p:nvPr/>
          </p:nvSpPr>
          <p:spPr>
            <a:xfrm>
              <a:off x="681345" y="1046"/>
              <a:ext cx="1304842" cy="1304842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"/>
            <p:cNvSpPr txBox="1"/>
            <p:nvPr/>
          </p:nvSpPr>
          <p:spPr>
            <a:xfrm>
              <a:off x="872436" y="192135"/>
              <a:ext cx="922662" cy="92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Quest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Parsing</a:t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10800000">
              <a:off x="1105420" y="1474375"/>
              <a:ext cx="456694" cy="357193"/>
            </a:xfrm>
            <a:prstGeom prst="triangle">
              <a:avLst>
                <a:gd fmla="val 50000" name="adj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99939" y="1781196"/>
              <a:ext cx="1267500" cy="12678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"/>
            <p:cNvSpPr txBox="1"/>
            <p:nvPr/>
          </p:nvSpPr>
          <p:spPr>
            <a:xfrm>
              <a:off x="718801" y="2107305"/>
              <a:ext cx="1267500" cy="615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Quest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Cleaning</a:t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10800000">
              <a:off x="1105420" y="3127286"/>
              <a:ext cx="456694" cy="357193"/>
            </a:xfrm>
            <a:prstGeom prst="triangle">
              <a:avLst>
                <a:gd fmla="val 50000" name="adj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777851" y="3620630"/>
              <a:ext cx="1111799" cy="1111799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"/>
            <p:cNvSpPr txBox="1"/>
            <p:nvPr/>
          </p:nvSpPr>
          <p:spPr>
            <a:xfrm>
              <a:off x="924927" y="3868830"/>
              <a:ext cx="870300" cy="615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Quest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Loading…</a:t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2094161" y="3997945"/>
              <a:ext cx="456694" cy="357193"/>
            </a:xfrm>
            <a:prstGeom prst="triangle">
              <a:avLst>
                <a:gd fmla="val 50000" name="adj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657274" y="3542792"/>
              <a:ext cx="1267500" cy="12675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"/>
            <p:cNvSpPr txBox="1"/>
            <p:nvPr/>
          </p:nvSpPr>
          <p:spPr>
            <a:xfrm>
              <a:off x="2638626" y="3868830"/>
              <a:ext cx="1267500" cy="615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Quest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Normalization</a:t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3062683" y="3107067"/>
              <a:ext cx="456694" cy="357193"/>
            </a:xfrm>
            <a:prstGeom prst="triangle">
              <a:avLst>
                <a:gd fmla="val 50000" name="adj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7274" y="1781236"/>
              <a:ext cx="1267500" cy="12675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"/>
            <p:cNvSpPr txBox="1"/>
            <p:nvPr/>
          </p:nvSpPr>
          <p:spPr>
            <a:xfrm>
              <a:off x="2855878" y="2097255"/>
              <a:ext cx="870300" cy="615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Quest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Research</a:t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3062683" y="1345529"/>
              <a:ext cx="456694" cy="357193"/>
            </a:xfrm>
            <a:prstGeom prst="triangle">
              <a:avLst>
                <a:gd fmla="val 50000" name="adj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638599" y="1042"/>
              <a:ext cx="1305000" cy="13050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 txBox="1"/>
            <p:nvPr/>
          </p:nvSpPr>
          <p:spPr>
            <a:xfrm>
              <a:off x="2728425" y="345755"/>
              <a:ext cx="1111799" cy="615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Quest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Development</a:t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 rot="5400000">
              <a:off x="4051425" y="474869"/>
              <a:ext cx="456694" cy="357193"/>
            </a:xfrm>
            <a:prstGeom prst="triangle">
              <a:avLst>
                <a:gd fmla="val 50000" name="adj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595805" y="967"/>
              <a:ext cx="1305000" cy="13050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"/>
            <p:cNvSpPr txBox="1"/>
            <p:nvPr/>
          </p:nvSpPr>
          <p:spPr>
            <a:xfrm>
              <a:off x="4787101" y="315005"/>
              <a:ext cx="922500" cy="615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Quest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Simulation</a:t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10800000">
              <a:off x="5019949" y="1365747"/>
              <a:ext cx="456694" cy="357193"/>
            </a:xfrm>
            <a:prstGeom prst="triangle">
              <a:avLst>
                <a:gd fmla="val 50000" name="adj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595892" y="1762573"/>
              <a:ext cx="1304699" cy="13050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"/>
            <p:cNvSpPr txBox="1"/>
            <p:nvPr/>
          </p:nvSpPr>
          <p:spPr>
            <a:xfrm>
              <a:off x="4633327" y="2107305"/>
              <a:ext cx="1267500" cy="615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Quest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Deployment</a:t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10800000">
              <a:off x="5020019" y="3117151"/>
              <a:ext cx="456599" cy="357299"/>
            </a:xfrm>
            <a:prstGeom prst="triangle">
              <a:avLst>
                <a:gd fmla="val 50000" name="adj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595875" y="3524121"/>
              <a:ext cx="1304842" cy="1304842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"/>
            <p:cNvSpPr txBox="1"/>
            <p:nvPr/>
          </p:nvSpPr>
          <p:spPr>
            <a:xfrm>
              <a:off x="4786964" y="3715212"/>
              <a:ext cx="922662" cy="92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Quest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Support</a:t>
              </a:r>
              <a:endParaRPr/>
            </a:p>
          </p:txBody>
        </p:sp>
      </p:grpSp>
      <p:sp>
        <p:nvSpPr>
          <p:cNvPr id="293" name="Google Shape;293;p5"/>
          <p:cNvSpPr txBox="1"/>
          <p:nvPr/>
        </p:nvSpPr>
        <p:spPr>
          <a:xfrm>
            <a:off x="6323651" y="1095455"/>
            <a:ext cx="4260299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3"/>
              <a:buFont typeface="Questrial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Technological Process</a:t>
            </a:r>
            <a:endParaRPr/>
          </a:p>
        </p:txBody>
      </p:sp>
      <p:grpSp>
        <p:nvGrpSpPr>
          <p:cNvPr id="294" name="Google Shape;294;p5"/>
          <p:cNvGrpSpPr/>
          <p:nvPr/>
        </p:nvGrpSpPr>
        <p:grpSpPr>
          <a:xfrm>
            <a:off x="831900" y="2251419"/>
            <a:ext cx="3656742" cy="3517221"/>
            <a:chOff x="1582472" y="1300"/>
            <a:chExt cx="3656742" cy="3517221"/>
          </a:xfrm>
        </p:grpSpPr>
        <p:sp>
          <p:nvSpPr>
            <p:cNvPr id="295" name="Google Shape;295;p5"/>
            <p:cNvSpPr/>
            <p:nvPr/>
          </p:nvSpPr>
          <p:spPr>
            <a:xfrm>
              <a:off x="2885980" y="1300"/>
              <a:ext cx="1062947" cy="106294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6" name="Google Shape;296;p5"/>
            <p:cNvSpPr txBox="1"/>
            <p:nvPr/>
          </p:nvSpPr>
          <p:spPr>
            <a:xfrm>
              <a:off x="2885971" y="156955"/>
              <a:ext cx="1062899" cy="75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5"/>
                <a:buFont typeface="Questrial"/>
                <a:buNone/>
              </a:pPr>
              <a:r>
                <a:rPr b="1" i="0" lang="en-US" sz="13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Idea</a:t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2159999">
              <a:off x="3915180" y="817437"/>
              <a:ext cx="281924" cy="35874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8" name="Google Shape;298;p5"/>
            <p:cNvSpPr txBox="1"/>
            <p:nvPr/>
          </p:nvSpPr>
          <p:spPr>
            <a:xfrm rot="2159999">
              <a:off x="3923255" y="864329"/>
              <a:ext cx="197348" cy="215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176267" y="938749"/>
              <a:ext cx="1062947" cy="106294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0" name="Google Shape;300;p5"/>
            <p:cNvSpPr txBox="1"/>
            <p:nvPr/>
          </p:nvSpPr>
          <p:spPr>
            <a:xfrm>
              <a:off x="4176271" y="1094405"/>
              <a:ext cx="1062899" cy="75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5"/>
                <a:buFont typeface="Questrial"/>
                <a:buNone/>
              </a:pPr>
              <a:r>
                <a:rPr b="1" i="0" lang="en-US" sz="13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Research</a:t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6480000">
              <a:off x="4322821" y="2041674"/>
              <a:ext cx="281924" cy="35874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2" name="Google Shape;302;p5"/>
            <p:cNvSpPr txBox="1"/>
            <p:nvPr/>
          </p:nvSpPr>
          <p:spPr>
            <a:xfrm rot="-4320000">
              <a:off x="4378177" y="2073205"/>
              <a:ext cx="197347" cy="215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3683421" y="2455574"/>
              <a:ext cx="1062947" cy="106294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4" name="Google Shape;304;p5"/>
            <p:cNvSpPr txBox="1"/>
            <p:nvPr/>
          </p:nvSpPr>
          <p:spPr>
            <a:xfrm>
              <a:off x="3683422" y="2611230"/>
              <a:ext cx="1111799" cy="75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5"/>
                <a:buFont typeface="Questrial"/>
                <a:buNone/>
              </a:pPr>
              <a:r>
                <a:rPr b="1" i="0" lang="en-US" sz="13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Simulation</a:t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>
              <a:off x="3284469" y="2807676"/>
              <a:ext cx="281925" cy="35874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6" name="Google Shape;306;p5"/>
            <p:cNvSpPr txBox="1"/>
            <p:nvPr/>
          </p:nvSpPr>
          <p:spPr>
            <a:xfrm>
              <a:off x="3369046" y="2879425"/>
              <a:ext cx="197347" cy="215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2088538" y="2455574"/>
              <a:ext cx="1062947" cy="106294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8" name="Google Shape;308;p5"/>
            <p:cNvSpPr txBox="1"/>
            <p:nvPr/>
          </p:nvSpPr>
          <p:spPr>
            <a:xfrm>
              <a:off x="2088546" y="2611230"/>
              <a:ext cx="1062899" cy="75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5"/>
                <a:buFont typeface="Questrial"/>
                <a:buNone/>
              </a:pPr>
              <a:r>
                <a:rPr b="1" i="0" lang="en-US" sz="13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Deployment</a:t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-6480000">
              <a:off x="2235091" y="2056852"/>
              <a:ext cx="281924" cy="35874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10" name="Google Shape;310;p5"/>
            <p:cNvSpPr txBox="1"/>
            <p:nvPr/>
          </p:nvSpPr>
          <p:spPr>
            <a:xfrm rot="4320000">
              <a:off x="2290448" y="2168819"/>
              <a:ext cx="197347" cy="215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691" y="938749"/>
              <a:ext cx="1062947" cy="106294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12" name="Google Shape;312;p5"/>
            <p:cNvSpPr txBox="1"/>
            <p:nvPr/>
          </p:nvSpPr>
          <p:spPr>
            <a:xfrm>
              <a:off x="1582472" y="1109705"/>
              <a:ext cx="1111799" cy="75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5"/>
                <a:buFont typeface="Questrial"/>
                <a:buNone/>
              </a:pPr>
              <a:r>
                <a:rPr b="1" i="0" lang="en-US" sz="13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Maintenance</a:t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2159999">
              <a:off x="2624891" y="826816"/>
              <a:ext cx="281924" cy="35874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14" name="Google Shape;314;p5"/>
            <p:cNvSpPr txBox="1"/>
            <p:nvPr/>
          </p:nvSpPr>
          <p:spPr>
            <a:xfrm rot="-2159999">
              <a:off x="2632967" y="923422"/>
              <a:ext cx="197348" cy="215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315" name="Google Shape;315;p5"/>
          <p:cNvSpPr txBox="1"/>
          <p:nvPr/>
        </p:nvSpPr>
        <p:spPr>
          <a:xfrm>
            <a:off x="845125" y="1481125"/>
            <a:ext cx="3643499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3"/>
              <a:buFont typeface="Questrial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Business Process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"/>
          <p:cNvSpPr txBox="1"/>
          <p:nvPr>
            <p:ph type="title"/>
          </p:nvPr>
        </p:nvSpPr>
        <p:spPr>
          <a:xfrm>
            <a:off x="845126" y="365760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est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Операционный Цикл</a:t>
            </a:r>
            <a:endParaRPr/>
          </a:p>
        </p:txBody>
      </p:sp>
      <p:sp>
        <p:nvSpPr>
          <p:cNvPr id="321" name="Google Shape;321;p6"/>
          <p:cNvSpPr txBox="1"/>
          <p:nvPr/>
        </p:nvSpPr>
        <p:spPr>
          <a:xfrm>
            <a:off x="10804813" y="236912"/>
            <a:ext cx="1111826" cy="257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Quest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:::nabla::: ™</a:t>
            </a:r>
            <a:endParaRPr/>
          </a:p>
        </p:txBody>
      </p:sp>
      <p:grpSp>
        <p:nvGrpSpPr>
          <p:cNvPr id="322" name="Google Shape;322;p6"/>
          <p:cNvGrpSpPr/>
          <p:nvPr/>
        </p:nvGrpSpPr>
        <p:grpSpPr>
          <a:xfrm>
            <a:off x="6403174" y="1215200"/>
            <a:ext cx="5513465" cy="5383811"/>
            <a:chOff x="518274" y="1378200"/>
            <a:chExt cx="5513465" cy="5383811"/>
          </a:xfrm>
        </p:grpSpPr>
        <p:grpSp>
          <p:nvGrpSpPr>
            <p:cNvPr id="323" name="Google Shape;323;p6"/>
            <p:cNvGrpSpPr/>
            <p:nvPr/>
          </p:nvGrpSpPr>
          <p:grpSpPr>
            <a:xfrm>
              <a:off x="518274" y="1776175"/>
              <a:ext cx="5513465" cy="4985836"/>
              <a:chOff x="429376" y="-43994"/>
              <a:chExt cx="5513465" cy="4985836"/>
            </a:xfrm>
          </p:grpSpPr>
          <p:sp>
            <p:nvSpPr>
              <p:cNvPr id="324" name="Google Shape;324;p6"/>
              <p:cNvSpPr/>
              <p:nvPr/>
            </p:nvSpPr>
            <p:spPr>
              <a:xfrm>
                <a:off x="681345" y="1046"/>
                <a:ext cx="1304842" cy="1304842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25" name="Google Shape;325;p6"/>
              <p:cNvSpPr txBox="1"/>
              <p:nvPr/>
            </p:nvSpPr>
            <p:spPr>
              <a:xfrm>
                <a:off x="872436" y="192135"/>
                <a:ext cx="922662" cy="922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5225" lIns="15225" spcFirstLastPara="1" rIns="15225" wrap="square" tIns="152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50"/>
                  <a:buFont typeface="Cambria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Сбор Данных</a:t>
                </a:r>
                <a:endParaRPr/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 rot="10800000">
                <a:off x="1105420" y="1474375"/>
                <a:ext cx="456694" cy="357193"/>
              </a:xfrm>
              <a:prstGeom prst="triangle">
                <a:avLst>
                  <a:gd fmla="val 50000" name="adj"/>
                </a:avLst>
              </a:prstGeom>
              <a:solidFill>
                <a:srgbClr val="D3EF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898601" y="1979840"/>
                <a:ext cx="870329" cy="870329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28" name="Google Shape;328;p6"/>
              <p:cNvSpPr txBox="1"/>
              <p:nvPr/>
            </p:nvSpPr>
            <p:spPr>
              <a:xfrm>
                <a:off x="1026058" y="2107297"/>
                <a:ext cx="615416" cy="615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700" lIns="12700" spcFirstLastPara="1" rIns="12700" wrap="square" tIns="12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50"/>
                  <a:buFont typeface="Cambria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Очистка Данных</a:t>
                </a:r>
                <a:endParaRPr/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 rot="10800000">
                <a:off x="1105490" y="2952005"/>
                <a:ext cx="456599" cy="357299"/>
              </a:xfrm>
              <a:prstGeom prst="triangle">
                <a:avLst>
                  <a:gd fmla="val 50000" name="adj"/>
                </a:avLst>
              </a:prstGeom>
              <a:solidFill>
                <a:srgbClr val="D3EF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568462" y="3411242"/>
                <a:ext cx="1530600" cy="1530600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31" name="Google Shape;331;p6"/>
              <p:cNvSpPr txBox="1"/>
              <p:nvPr/>
            </p:nvSpPr>
            <p:spPr>
              <a:xfrm>
                <a:off x="429376" y="3524130"/>
                <a:ext cx="1782600" cy="1304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700" lIns="12700" spcFirstLastPara="1" rIns="12700" wrap="square" tIns="12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50"/>
                  <a:buFont typeface="Cambri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Загрузка </a:t>
                </a:r>
                <a:endParaRPr/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350"/>
                  </a:spcBef>
                  <a:spcAft>
                    <a:spcPts val="0"/>
                  </a:spcAft>
                  <a:buClr>
                    <a:srgbClr val="000000"/>
                  </a:buClr>
                  <a:buSzPts val="350"/>
                  <a:buFont typeface="Cambri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Данных</a:t>
                </a:r>
                <a:endParaRPr/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 rot="5400000">
                <a:off x="2117943" y="3997845"/>
                <a:ext cx="456599" cy="357299"/>
              </a:xfrm>
              <a:prstGeom prst="triangle">
                <a:avLst>
                  <a:gd fmla="val 50000" name="adj"/>
                </a:avLst>
              </a:prstGeom>
              <a:solidFill>
                <a:srgbClr val="D3EF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2593523" y="3479042"/>
                <a:ext cx="1395000" cy="1395000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34" name="Google Shape;334;p6"/>
              <p:cNvSpPr txBox="1"/>
              <p:nvPr/>
            </p:nvSpPr>
            <p:spPr>
              <a:xfrm>
                <a:off x="2983324" y="3868835"/>
                <a:ext cx="615416" cy="615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700" lIns="12700" spcFirstLastPara="1" rIns="12700" wrap="square" tIns="12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3062683" y="2986005"/>
                <a:ext cx="456599" cy="357299"/>
              </a:xfrm>
              <a:prstGeom prst="triangle">
                <a:avLst>
                  <a:gd fmla="val 50000" name="adj"/>
                </a:avLst>
              </a:prstGeom>
              <a:solidFill>
                <a:srgbClr val="D3EF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2855866" y="1979840"/>
                <a:ext cx="870329" cy="870329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37" name="Google Shape;337;p6"/>
              <p:cNvSpPr txBox="1"/>
              <p:nvPr/>
            </p:nvSpPr>
            <p:spPr>
              <a:xfrm>
                <a:off x="2983324" y="2107297"/>
                <a:ext cx="615416" cy="615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700" lIns="12700" spcFirstLastPara="1" rIns="12700" wrap="square" tIns="12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50"/>
                  <a:buFont typeface="Cambria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Расчет</a:t>
                </a: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062683" y="1486817"/>
                <a:ext cx="456599" cy="357299"/>
              </a:xfrm>
              <a:prstGeom prst="triangle">
                <a:avLst>
                  <a:gd fmla="val 50000" name="adj"/>
                </a:avLst>
              </a:prstGeom>
              <a:solidFill>
                <a:srgbClr val="D3EF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2593561" y="-43994"/>
                <a:ext cx="1395000" cy="1395000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40" name="Google Shape;340;p6"/>
              <p:cNvSpPr txBox="1"/>
              <p:nvPr/>
            </p:nvSpPr>
            <p:spPr>
              <a:xfrm>
                <a:off x="2983324" y="345759"/>
                <a:ext cx="615416" cy="615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700" lIns="12700" spcFirstLastPara="1" rIns="12700" wrap="square" tIns="12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 rot="5400000">
                <a:off x="4172482" y="474769"/>
                <a:ext cx="456599" cy="357299"/>
              </a:xfrm>
              <a:prstGeom prst="triangle">
                <a:avLst>
                  <a:gd fmla="val 50000" name="adj"/>
                </a:avLst>
              </a:prstGeom>
              <a:solidFill>
                <a:srgbClr val="D3EF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4813126" y="97530"/>
                <a:ext cx="991199" cy="991199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43" name="Google Shape;343;p6"/>
              <p:cNvSpPr txBox="1"/>
              <p:nvPr/>
            </p:nvSpPr>
            <p:spPr>
              <a:xfrm>
                <a:off x="4984937" y="240871"/>
                <a:ext cx="615299" cy="615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700" lIns="12700" spcFirstLastPara="1" rIns="12700" wrap="square" tIns="12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50"/>
                  <a:buFont typeface="Cambria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Тест</a:t>
                </a:r>
                <a:endParaRPr/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 rot="10800000">
                <a:off x="5019919" y="1225879"/>
                <a:ext cx="456599" cy="357299"/>
              </a:xfrm>
              <a:prstGeom prst="triangle">
                <a:avLst>
                  <a:gd fmla="val 50000" name="adj"/>
                </a:avLst>
              </a:prstGeom>
              <a:solidFill>
                <a:srgbClr val="D3EF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4553842" y="1720522"/>
                <a:ext cx="1388999" cy="1388999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46" name="Google Shape;346;p6"/>
              <p:cNvSpPr txBox="1"/>
              <p:nvPr/>
            </p:nvSpPr>
            <p:spPr>
              <a:xfrm>
                <a:off x="4940587" y="2107297"/>
                <a:ext cx="615416" cy="615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700" lIns="12700" spcFirstLastPara="1" rIns="12700" wrap="square" tIns="12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 rot="10800000">
                <a:off x="5019944" y="3166826"/>
                <a:ext cx="456599" cy="357299"/>
              </a:xfrm>
              <a:prstGeom prst="triangle">
                <a:avLst>
                  <a:gd fmla="val 50000" name="adj"/>
                </a:avLst>
              </a:prstGeom>
              <a:solidFill>
                <a:srgbClr val="D3EF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4605350" y="3581421"/>
                <a:ext cx="1304699" cy="1304699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49" name="Google Shape;349;p6"/>
              <p:cNvSpPr txBox="1"/>
              <p:nvPr/>
            </p:nvSpPr>
            <p:spPr>
              <a:xfrm>
                <a:off x="4692392" y="3741430"/>
                <a:ext cx="1111799" cy="922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5225" lIns="15225" spcFirstLastPara="1" rIns="15225" wrap="square" tIns="152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50"/>
                  <a:buFont typeface="Cambri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Поддержка</a:t>
                </a:r>
                <a:endParaRPr/>
              </a:p>
            </p:txBody>
          </p:sp>
        </p:grpSp>
        <p:sp>
          <p:nvSpPr>
            <p:cNvPr id="350" name="Google Shape;350;p6"/>
            <p:cNvSpPr txBox="1"/>
            <p:nvPr/>
          </p:nvSpPr>
          <p:spPr>
            <a:xfrm>
              <a:off x="518274" y="1378200"/>
              <a:ext cx="4587299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63"/>
                <a:buFont typeface="Questrial"/>
                <a:buNone/>
              </a:pPr>
              <a:r>
                <a:rPr b="0" i="0" lang="en-US" sz="185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Технологический Цикл</a:t>
              </a:r>
              <a:endParaRPr/>
            </a:p>
          </p:txBody>
        </p:sp>
      </p:grpSp>
      <p:grpSp>
        <p:nvGrpSpPr>
          <p:cNvPr id="351" name="Google Shape;351;p6"/>
          <p:cNvGrpSpPr/>
          <p:nvPr/>
        </p:nvGrpSpPr>
        <p:grpSpPr>
          <a:xfrm>
            <a:off x="1153517" y="2349658"/>
            <a:ext cx="3643523" cy="3517221"/>
            <a:chOff x="1595691" y="1300"/>
            <a:chExt cx="3643523" cy="3517221"/>
          </a:xfrm>
        </p:grpSpPr>
        <p:sp>
          <p:nvSpPr>
            <p:cNvPr id="352" name="Google Shape;352;p6"/>
            <p:cNvSpPr/>
            <p:nvPr/>
          </p:nvSpPr>
          <p:spPr>
            <a:xfrm>
              <a:off x="2885980" y="1300"/>
              <a:ext cx="1062947" cy="106294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3" name="Google Shape;353;p6"/>
            <p:cNvSpPr txBox="1"/>
            <p:nvPr/>
          </p:nvSpPr>
          <p:spPr>
            <a:xfrm>
              <a:off x="3041644" y="156965"/>
              <a:ext cx="751617" cy="751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Cambri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Идея</a:t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 rot="2159999">
              <a:off x="3915180" y="817437"/>
              <a:ext cx="281924" cy="35874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5" name="Google Shape;355;p6"/>
            <p:cNvSpPr txBox="1"/>
            <p:nvPr/>
          </p:nvSpPr>
          <p:spPr>
            <a:xfrm rot="2159999">
              <a:off x="3923255" y="864329"/>
              <a:ext cx="197348" cy="215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4176267" y="938749"/>
              <a:ext cx="1062947" cy="106294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7" name="Google Shape;357;p6"/>
            <p:cNvSpPr txBox="1"/>
            <p:nvPr/>
          </p:nvSpPr>
          <p:spPr>
            <a:xfrm>
              <a:off x="4331932" y="1094413"/>
              <a:ext cx="751617" cy="751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Cambri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Анализ</a:t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 rot="6480000">
              <a:off x="4322821" y="2041674"/>
              <a:ext cx="281924" cy="35874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9" name="Google Shape;359;p6"/>
            <p:cNvSpPr txBox="1"/>
            <p:nvPr/>
          </p:nvSpPr>
          <p:spPr>
            <a:xfrm rot="-4320000">
              <a:off x="4378177" y="2073205"/>
              <a:ext cx="197347" cy="215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3683421" y="2455574"/>
              <a:ext cx="1062947" cy="106294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1" name="Google Shape;361;p6"/>
            <p:cNvSpPr txBox="1"/>
            <p:nvPr/>
          </p:nvSpPr>
          <p:spPr>
            <a:xfrm>
              <a:off x="3839087" y="2611239"/>
              <a:ext cx="751617" cy="751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Cambri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Тест</a:t>
              </a: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 rot="10800000">
              <a:off x="3284469" y="2807676"/>
              <a:ext cx="281925" cy="35874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3" name="Google Shape;363;p6"/>
            <p:cNvSpPr txBox="1"/>
            <p:nvPr/>
          </p:nvSpPr>
          <p:spPr>
            <a:xfrm>
              <a:off x="3369046" y="2879425"/>
              <a:ext cx="197347" cy="215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2088538" y="2455574"/>
              <a:ext cx="1062947" cy="106294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5" name="Google Shape;365;p6"/>
            <p:cNvSpPr txBox="1"/>
            <p:nvPr/>
          </p:nvSpPr>
          <p:spPr>
            <a:xfrm>
              <a:off x="2244202" y="2611239"/>
              <a:ext cx="751617" cy="751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Cambri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Бой</a:t>
              </a: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 rot="-6480000">
              <a:off x="2235091" y="2056852"/>
              <a:ext cx="281924" cy="35874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7" name="Google Shape;367;p6"/>
            <p:cNvSpPr txBox="1"/>
            <p:nvPr/>
          </p:nvSpPr>
          <p:spPr>
            <a:xfrm rot="4320000">
              <a:off x="2290448" y="2168819"/>
              <a:ext cx="197347" cy="215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1595691" y="938749"/>
              <a:ext cx="1062947" cy="106294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9" name="Google Shape;369;p6"/>
            <p:cNvSpPr txBox="1"/>
            <p:nvPr/>
          </p:nvSpPr>
          <p:spPr>
            <a:xfrm>
              <a:off x="1607870" y="1109728"/>
              <a:ext cx="1004400" cy="75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Cambri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mbria"/>
                  <a:ea typeface="Cambria"/>
                  <a:cs typeface="Cambria"/>
                  <a:sym typeface="Cambria"/>
                </a:rPr>
                <a:t>Доработка</a:t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-2159999">
              <a:off x="2624891" y="826816"/>
              <a:ext cx="281924" cy="35874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3EF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1" name="Google Shape;371;p6"/>
            <p:cNvSpPr txBox="1"/>
            <p:nvPr/>
          </p:nvSpPr>
          <p:spPr>
            <a:xfrm rot="-2159999">
              <a:off x="2632967" y="923422"/>
              <a:ext cx="197348" cy="215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72" name="Google Shape;372;p6"/>
          <p:cNvSpPr txBox="1"/>
          <p:nvPr/>
        </p:nvSpPr>
        <p:spPr>
          <a:xfrm>
            <a:off x="1153529" y="1691443"/>
            <a:ext cx="4260299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3"/>
              <a:buFont typeface="Questrial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Бизнес Цикл</a:t>
            </a:r>
            <a:endParaRPr/>
          </a:p>
        </p:txBody>
      </p:sp>
      <p:sp>
        <p:nvSpPr>
          <p:cNvPr id="373" name="Google Shape;373;p6"/>
          <p:cNvSpPr txBox="1"/>
          <p:nvPr/>
        </p:nvSpPr>
        <p:spPr>
          <a:xfrm>
            <a:off x="8569610" y="5649925"/>
            <a:ext cx="1530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Cambri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Нормализация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4" name="Google Shape;374;p6"/>
          <p:cNvSpPr txBox="1"/>
          <p:nvPr/>
        </p:nvSpPr>
        <p:spPr>
          <a:xfrm>
            <a:off x="8640398" y="2156827"/>
            <a:ext cx="1388999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ambri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Приложение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5" name="Google Shape;375;p6"/>
          <p:cNvSpPr txBox="1"/>
          <p:nvPr/>
        </p:nvSpPr>
        <p:spPr>
          <a:xfrm>
            <a:off x="10497900" y="3815912"/>
            <a:ext cx="1530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Cambri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Размещение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"/>
          <p:cNvSpPr txBox="1"/>
          <p:nvPr>
            <p:ph type="title"/>
          </p:nvPr>
        </p:nvSpPr>
        <p:spPr>
          <a:xfrm>
            <a:off x="845126" y="365760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est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Budget</a:t>
            </a:r>
            <a:endParaRPr/>
          </a:p>
        </p:txBody>
      </p:sp>
      <p:grpSp>
        <p:nvGrpSpPr>
          <p:cNvPr id="381" name="Google Shape;381;p7"/>
          <p:cNvGrpSpPr/>
          <p:nvPr/>
        </p:nvGrpSpPr>
        <p:grpSpPr>
          <a:xfrm>
            <a:off x="845127" y="1691324"/>
            <a:ext cx="11026514" cy="4671359"/>
            <a:chOff x="0" y="2282"/>
            <a:chExt cx="6085608" cy="4671359"/>
          </a:xfrm>
        </p:grpSpPr>
        <p:sp>
          <p:nvSpPr>
            <p:cNvPr id="382" name="Google Shape;382;p7"/>
            <p:cNvSpPr/>
            <p:nvPr/>
          </p:nvSpPr>
          <p:spPr>
            <a:xfrm rot="5400000">
              <a:off x="3535458" y="-1191778"/>
              <a:ext cx="1205400" cy="389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5F3D7">
                <a:alpha val="89411"/>
              </a:srgbClr>
            </a:solidFill>
            <a:ln cap="flat" cmpd="sng" w="19050">
              <a:solidFill>
                <a:srgbClr val="E5F3D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"/>
            <p:cNvSpPr txBox="1"/>
            <p:nvPr/>
          </p:nvSpPr>
          <p:spPr>
            <a:xfrm>
              <a:off x="2190820" y="150133"/>
              <a:ext cx="1919400" cy="1087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4572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est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Free open source</a:t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0" y="2282"/>
              <a:ext cx="2190900" cy="1506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"/>
            <p:cNvSpPr txBox="1"/>
            <p:nvPr/>
          </p:nvSpPr>
          <p:spPr>
            <a:xfrm>
              <a:off x="73559" y="75842"/>
              <a:ext cx="2043600" cy="135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Quest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License</a:t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 rot="5400000">
              <a:off x="3535458" y="390450"/>
              <a:ext cx="1205400" cy="389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5F3D7">
                <a:alpha val="89411"/>
              </a:srgbClr>
            </a:solidFill>
            <a:ln cap="flat" cmpd="sng" w="19050">
              <a:solidFill>
                <a:srgbClr val="E5F3D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"/>
            <p:cNvSpPr txBox="1"/>
            <p:nvPr/>
          </p:nvSpPr>
          <p:spPr>
            <a:xfrm>
              <a:off x="2190820" y="1794058"/>
              <a:ext cx="1559999" cy="1087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est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Free</a:t>
              </a:r>
              <a:endPara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  <a:p>
              <a:pPr indent="-88900" lvl="2" marL="11430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est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Home Server </a:t>
              </a:r>
              <a:endParaRPr/>
            </a:p>
            <a:p>
              <a:pPr indent="-88900" lvl="2" marL="11430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est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Desktop Terminals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0" y="1584512"/>
              <a:ext cx="2190900" cy="1506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"/>
            <p:cNvSpPr txBox="1"/>
            <p:nvPr/>
          </p:nvSpPr>
          <p:spPr>
            <a:xfrm>
              <a:off x="73559" y="1658072"/>
              <a:ext cx="2043600" cy="135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Quest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Hardware</a:t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 rot="5400000">
              <a:off x="3535458" y="1972679"/>
              <a:ext cx="1205400" cy="389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5F3D7">
                <a:alpha val="89411"/>
              </a:srgbClr>
            </a:solidFill>
            <a:ln cap="flat" cmpd="sng" w="19050">
              <a:solidFill>
                <a:srgbClr val="E5F3D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"/>
            <p:cNvSpPr txBox="1"/>
            <p:nvPr/>
          </p:nvSpPr>
          <p:spPr>
            <a:xfrm>
              <a:off x="2190820" y="3376283"/>
              <a:ext cx="1559999" cy="1087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est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Free</a:t>
              </a:r>
              <a:endParaRPr/>
            </a:p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  <a:p>
              <a:pPr indent="-88900" lvl="2" marL="11430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est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Project Participants</a:t>
              </a:r>
              <a:endParaRPr/>
            </a:p>
            <a:p>
              <a:pPr indent="-88900" lvl="2" marL="11430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est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College Students</a:t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0" y="3166741"/>
              <a:ext cx="2190900" cy="1506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"/>
            <p:cNvSpPr txBox="1"/>
            <p:nvPr/>
          </p:nvSpPr>
          <p:spPr>
            <a:xfrm>
              <a:off x="73559" y="3240300"/>
              <a:ext cx="2043600" cy="135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Questrial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Payroll</a:t>
              </a:r>
              <a:endParaRPr/>
            </a:p>
          </p:txBody>
        </p:sp>
      </p:grpSp>
      <p:sp>
        <p:nvSpPr>
          <p:cNvPr id="394" name="Google Shape;394;p7"/>
          <p:cNvSpPr txBox="1"/>
          <p:nvPr/>
        </p:nvSpPr>
        <p:spPr>
          <a:xfrm>
            <a:off x="8052575" y="1874725"/>
            <a:ext cx="3662700" cy="108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8100" spcFirstLastPara="1" rIns="3810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Paid</a:t>
            </a:r>
            <a:endParaRPr/>
          </a:p>
        </p:txBody>
      </p:sp>
      <p:sp>
        <p:nvSpPr>
          <p:cNvPr id="395" name="Google Shape;395;p7"/>
          <p:cNvSpPr txBox="1"/>
          <p:nvPr/>
        </p:nvSpPr>
        <p:spPr>
          <a:xfrm>
            <a:off x="8052575" y="3422825"/>
            <a:ext cx="3464699" cy="108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8100" spcFirstLastPara="1" rIns="3810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Paid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88900" lvl="2" marL="1143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Physical U1 Server</a:t>
            </a:r>
            <a:endParaRPr/>
          </a:p>
          <a:p>
            <a:pPr indent="-88900" lvl="2" marL="1143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FOL Interconnect</a:t>
            </a:r>
            <a:endParaRPr/>
          </a:p>
        </p:txBody>
      </p:sp>
      <p:sp>
        <p:nvSpPr>
          <p:cNvPr id="396" name="Google Shape;396;p7"/>
          <p:cNvSpPr txBox="1"/>
          <p:nvPr/>
        </p:nvSpPr>
        <p:spPr>
          <a:xfrm>
            <a:off x="8052574" y="5085125"/>
            <a:ext cx="2826600" cy="108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8100" spcFirstLastPara="1" rIns="3810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Paid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88900" lvl="2" marL="1143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Development Outsourcing</a:t>
            </a:r>
            <a:endParaRPr/>
          </a:p>
          <a:p>
            <a:pPr indent="-88900" lvl="2" marL="1143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ODESK Employer Fee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8"/>
          <p:cNvSpPr txBox="1"/>
          <p:nvPr>
            <p:ph type="title"/>
          </p:nvPr>
        </p:nvSpPr>
        <p:spPr>
          <a:xfrm>
            <a:off x="845126" y="36576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est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Бюджет</a:t>
            </a:r>
            <a:endParaRPr b="0" i="0" sz="4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402" name="Google Shape;402;p8"/>
          <p:cNvGrpSpPr/>
          <p:nvPr/>
        </p:nvGrpSpPr>
        <p:grpSpPr>
          <a:xfrm>
            <a:off x="845127" y="1691324"/>
            <a:ext cx="11026514" cy="4671359"/>
            <a:chOff x="0" y="2282"/>
            <a:chExt cx="6085608" cy="4671359"/>
          </a:xfrm>
        </p:grpSpPr>
        <p:sp>
          <p:nvSpPr>
            <p:cNvPr id="403" name="Google Shape;403;p8"/>
            <p:cNvSpPr/>
            <p:nvPr/>
          </p:nvSpPr>
          <p:spPr>
            <a:xfrm rot="5400000">
              <a:off x="3535458" y="-1191778"/>
              <a:ext cx="1205400" cy="389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5F3D7">
                <a:alpha val="89411"/>
              </a:srgbClr>
            </a:solidFill>
            <a:ln cap="flat" cmpd="sng" w="19050">
              <a:solidFill>
                <a:srgbClr val="E5F3D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8"/>
            <p:cNvSpPr txBox="1"/>
            <p:nvPr/>
          </p:nvSpPr>
          <p:spPr>
            <a:xfrm>
              <a:off x="2190820" y="150133"/>
              <a:ext cx="1919400" cy="1087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4572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est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Free open source</a:t>
              </a: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0" y="2282"/>
              <a:ext cx="2190900" cy="1506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 txBox="1"/>
            <p:nvPr/>
          </p:nvSpPr>
          <p:spPr>
            <a:xfrm>
              <a:off x="73559" y="75842"/>
              <a:ext cx="2043600" cy="135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Quest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Лицензии</a:t>
              </a:r>
              <a:endPara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 rot="5400000">
              <a:off x="3535458" y="390450"/>
              <a:ext cx="1205400" cy="389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5F3D7">
                <a:alpha val="89411"/>
              </a:srgbClr>
            </a:solidFill>
            <a:ln cap="flat" cmpd="sng" w="19050">
              <a:solidFill>
                <a:srgbClr val="E5F3D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 txBox="1"/>
            <p:nvPr/>
          </p:nvSpPr>
          <p:spPr>
            <a:xfrm>
              <a:off x="2190820" y="1794058"/>
              <a:ext cx="1559999" cy="1087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est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Free</a:t>
              </a:r>
              <a:endPara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  <a:p>
              <a:pPr indent="-88900" lvl="2" marL="11430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est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Home Server </a:t>
              </a:r>
              <a:endParaRPr/>
            </a:p>
            <a:p>
              <a:pPr indent="-88900" lvl="2" marL="11430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est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Desktop Terminals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0" y="1584512"/>
              <a:ext cx="2190900" cy="1506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8"/>
            <p:cNvSpPr txBox="1"/>
            <p:nvPr/>
          </p:nvSpPr>
          <p:spPr>
            <a:xfrm>
              <a:off x="73559" y="1658072"/>
              <a:ext cx="2043600" cy="135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Quest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Оборудование</a:t>
              </a:r>
              <a:endPara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 rot="5400000">
              <a:off x="3535458" y="1972679"/>
              <a:ext cx="1205400" cy="389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5F3D7">
                <a:alpha val="89411"/>
              </a:srgbClr>
            </a:solidFill>
            <a:ln cap="flat" cmpd="sng" w="19050">
              <a:solidFill>
                <a:srgbClr val="E5F3D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8"/>
            <p:cNvSpPr txBox="1"/>
            <p:nvPr/>
          </p:nvSpPr>
          <p:spPr>
            <a:xfrm>
              <a:off x="2190820" y="3376283"/>
              <a:ext cx="1559999" cy="1087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est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Free</a:t>
              </a:r>
              <a:endParaRPr/>
            </a:p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  <a:p>
              <a:pPr indent="-88900" lvl="2" marL="11430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est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Project Participants</a:t>
              </a:r>
              <a:endParaRPr/>
            </a:p>
            <a:p>
              <a:pPr indent="-88900" lvl="2" marL="11430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Quest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College Students</a:t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0" y="3166741"/>
              <a:ext cx="2190900" cy="1506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8"/>
            <p:cNvSpPr txBox="1"/>
            <p:nvPr/>
          </p:nvSpPr>
          <p:spPr>
            <a:xfrm>
              <a:off x="73559" y="3240300"/>
              <a:ext cx="2043600" cy="1359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Questrial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Зарплатная ведомость</a:t>
              </a:r>
              <a:endParaRPr b="0" i="0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415" name="Google Shape;415;p8"/>
          <p:cNvSpPr txBox="1"/>
          <p:nvPr/>
        </p:nvSpPr>
        <p:spPr>
          <a:xfrm>
            <a:off x="8052575" y="1874725"/>
            <a:ext cx="3662700" cy="108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8100" spcFirstLastPara="1" rIns="3810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Paid</a:t>
            </a:r>
            <a:endParaRPr/>
          </a:p>
        </p:txBody>
      </p:sp>
      <p:sp>
        <p:nvSpPr>
          <p:cNvPr id="416" name="Google Shape;416;p8"/>
          <p:cNvSpPr txBox="1"/>
          <p:nvPr/>
        </p:nvSpPr>
        <p:spPr>
          <a:xfrm>
            <a:off x="8052575" y="3422825"/>
            <a:ext cx="3464699" cy="108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8100" spcFirstLastPara="1" rIns="3810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Paid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88900" lvl="2" marL="1143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Physical U1 Server</a:t>
            </a:r>
            <a:endParaRPr/>
          </a:p>
          <a:p>
            <a:pPr indent="-88900" lvl="2" marL="1143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FOL Interconnect</a:t>
            </a:r>
            <a:endParaRPr/>
          </a:p>
        </p:txBody>
      </p:sp>
      <p:sp>
        <p:nvSpPr>
          <p:cNvPr id="417" name="Google Shape;417;p8"/>
          <p:cNvSpPr txBox="1"/>
          <p:nvPr/>
        </p:nvSpPr>
        <p:spPr>
          <a:xfrm>
            <a:off x="8052574" y="5085125"/>
            <a:ext cx="2826600" cy="108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38100" spcFirstLastPara="1" rIns="3810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Paid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88900" lvl="2" marL="1143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Development Outsourcing</a:t>
            </a:r>
            <a:endParaRPr/>
          </a:p>
          <a:p>
            <a:pPr indent="-88900" lvl="2" marL="1143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ODESK Employer Fee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cess 08 16x9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