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Playfair Display"/>
      <p:regular r:id="rId22"/>
      <p:bold r:id="rId23"/>
      <p:italic r:id="rId24"/>
      <p:boldItalic r:id="rId25"/>
    </p:embeddedFont>
    <p:embeddedFont>
      <p:font typeface="Montserrat"/>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layfairDisplay-regular.fntdata"/><Relationship Id="rId21" Type="http://schemas.openxmlformats.org/officeDocument/2006/relationships/font" Target="fonts/Roboto-boldItalic.fntdata"/><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PlayfairDisplay-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Eddie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6f11c4da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86f11c4da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Lenaoria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6e4df241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86e4df241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Lenaoria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6e4df241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86e4df241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Lenaoria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86e4df241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86e4df241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Eddie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6e4df241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6e4df241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Eddie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7e01a0b2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87e01a0b2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Eddie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6e4df2415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6e4df2415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Lenaoria</a:t>
            </a:r>
            <a:endParaRPr/>
          </a:p>
          <a:p>
            <a:pPr indent="0" lvl="0" marL="0" rtl="0" algn="l">
              <a:spcBef>
                <a:spcPts val="0"/>
              </a:spcBef>
              <a:spcAft>
                <a:spcPts val="0"/>
              </a:spcAft>
              <a:buNone/>
            </a:pPr>
            <a:r>
              <a:rPr lang="en"/>
              <a:t>Dijkstra’s Algorithm works by visiting vertices in the graph starting with the object’s starting point. It then repeatedly examines the closest not-yet-examined vertex, adding its vertices to the set of vertices to be examined. It expands outwards from the starting point until it reaches the goal. Dijkstra’s Algorithm is guaranteed to find a shortest path from the starting point to the goal, as long as none of the edges have a negative cost.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6e4df241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6e4df241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Shijun</a:t>
            </a:r>
            <a:endParaRPr b="1"/>
          </a:p>
          <a:p>
            <a:pPr indent="0" lvl="0" marL="0" rtl="0" algn="l">
              <a:spcBef>
                <a:spcPts val="0"/>
              </a:spcBef>
              <a:spcAft>
                <a:spcPts val="0"/>
              </a:spcAft>
              <a:buNone/>
            </a:pPr>
            <a:r>
              <a:rPr lang="en"/>
              <a:t>In the game, the character we control needs to move from one point to another. How to ensure that the route our character chooses is the shortest and safest? The answer is to use the A* algorithm. Unlike other traditional pathfinding algorithms, Algorithm A is unique in that it uses heuristics to help determine the direction that is most likely to be the shortest path. In short, it not only takes into account the distance from the starting point to the current point, but also the estimated distance from the current point to the end point. This estimate allows the A* algorithm to find the shortest path quickly and accurately.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6e4df241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6e4df241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Shijun</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h(n): Although in actual game terrain, our character may not always walk in a straight line, this provides us with an effective heuristic estimate.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g(n):This is information we already know because the characters have already been on this journey.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f(n) gives us an estimate of the shortest path from the starting point to the end point through the current point.</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6e4df241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6e4df241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S</a:t>
            </a:r>
            <a:r>
              <a:rPr b="1" lang="en"/>
              <a:t>hijun</a:t>
            </a:r>
            <a:endParaRPr b="1"/>
          </a:p>
          <a:p>
            <a:pPr indent="0" lvl="0" marL="0" rtl="0" algn="l">
              <a:spcBef>
                <a:spcPts val="0"/>
              </a:spcBef>
              <a:spcAft>
                <a:spcPts val="0"/>
              </a:spcAft>
              <a:buClr>
                <a:schemeClr val="dk1"/>
              </a:buClr>
              <a:buSzPts val="1100"/>
              <a:buFont typeface="Arial"/>
              <a:buNone/>
            </a:pPr>
            <a:r>
              <a:rPr b="1" lang="en"/>
              <a:t>Github:</a:t>
            </a:r>
            <a:r>
              <a:rPr lang="en"/>
              <a:t>In a large project where many people collaborate, version control is crucial. Without effective version control, we may run the risk of code conflicts, lost updates, or even corrupted project files. To solve this problem, we chose Github as our version control tool, ensuring that each team member can contribute to the project without interfering with each other.</a:t>
            </a:r>
            <a:endParaRPr/>
          </a:p>
          <a:p>
            <a:pPr indent="0" lvl="0" marL="0" rtl="0" algn="l">
              <a:spcBef>
                <a:spcPts val="0"/>
              </a:spcBef>
              <a:spcAft>
                <a:spcPts val="0"/>
              </a:spcAft>
              <a:buClr>
                <a:schemeClr val="dk1"/>
              </a:buClr>
              <a:buSzPts val="1100"/>
              <a:buFont typeface="Arial"/>
              <a:buNone/>
            </a:pPr>
            <a:r>
              <a:rPr b="1" lang="en"/>
              <a:t>Python</a:t>
            </a:r>
            <a:r>
              <a:rPr lang="en"/>
              <a:t> is our first choice. Not only because of Python's wide application in the AI and game industries, but also rich libraries that make development easier and more efficient. Every member of our team reached a consensus on this and chose Python as the development language.</a:t>
            </a:r>
            <a:endParaRPr/>
          </a:p>
          <a:p>
            <a:pPr indent="0" lvl="0" marL="0" rtl="0" algn="l">
              <a:spcBef>
                <a:spcPts val="0"/>
              </a:spcBef>
              <a:spcAft>
                <a:spcPts val="0"/>
              </a:spcAft>
              <a:buClr>
                <a:schemeClr val="dk1"/>
              </a:buClr>
              <a:buSzPts val="1100"/>
              <a:buFont typeface="Arial"/>
              <a:buNone/>
            </a:pPr>
            <a:r>
              <a:rPr lang="en"/>
              <a:t>Lastly, we need a powerful graphics library to provide a visual representation of our algorithms. That's why we chose</a:t>
            </a:r>
            <a:r>
              <a:rPr b="1" lang="en" u="sng"/>
              <a:t> Pygame</a:t>
            </a:r>
            <a:r>
              <a:rPr lang="en"/>
              <a:t>. Pygame is a cross-platform game graphics library written in Python. With Pygame, we can quickly prototype our algorithm and turn it into a real, interactive game.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6e4df241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86e4df241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a:t>
            </a:r>
            <a:r>
              <a:rPr b="1" lang="en"/>
              <a:t>hijun</a:t>
            </a:r>
            <a:endParaRPr b="1"/>
          </a:p>
          <a:p>
            <a:pPr indent="0" lvl="0" marL="0" rtl="0" algn="l">
              <a:spcBef>
                <a:spcPts val="0"/>
              </a:spcBef>
              <a:spcAft>
                <a:spcPts val="0"/>
              </a:spcAft>
              <a:buNone/>
            </a:pPr>
            <a:r>
              <a:rPr lang="en"/>
              <a:t>Our game scene is a 2D space, which means we only care about the X and Y axes and don't have to worry about the third axis Z that adds complexity. This greatly simplifies our pathfinding problem. Furthermore, our map is closed, which means that players cannot travel from one end of the map to the other. This provides </a:t>
            </a:r>
            <a:r>
              <a:rPr b="1" lang="en"/>
              <a:t>clear boundaries</a:t>
            </a:r>
            <a:r>
              <a:rPr lang="en"/>
              <a:t> for our pathfinding algorithm. Certain obstacles may have no effect on the shortest path found by Dijkstra's algorithm. This is because if obstacles do not directly block the player's shortest path to their destination, Dijkstra's algorithm will simply ignore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Font typeface="Montserrat"/>
              <a:buNone/>
              <a:defRPr sz="14000">
                <a:latin typeface="Montserrat"/>
                <a:ea typeface="Montserrat"/>
                <a:cs typeface="Montserrat"/>
                <a:sym typeface="Montserrat"/>
              </a:defRPr>
            </a:lvl1pPr>
            <a:lvl2pPr lvl="1" rtl="0" algn="ctr">
              <a:spcBef>
                <a:spcPts val="0"/>
              </a:spcBef>
              <a:spcAft>
                <a:spcPts val="0"/>
              </a:spcAft>
              <a:buSzPts val="14000"/>
              <a:buFont typeface="Montserrat"/>
              <a:buNone/>
              <a:defRPr sz="14000">
                <a:latin typeface="Montserrat"/>
                <a:ea typeface="Montserrat"/>
                <a:cs typeface="Montserrat"/>
                <a:sym typeface="Montserrat"/>
              </a:defRPr>
            </a:lvl2pPr>
            <a:lvl3pPr lvl="2" rtl="0" algn="ctr">
              <a:spcBef>
                <a:spcPts val="0"/>
              </a:spcBef>
              <a:spcAft>
                <a:spcPts val="0"/>
              </a:spcAft>
              <a:buSzPts val="14000"/>
              <a:buFont typeface="Montserrat"/>
              <a:buNone/>
              <a:defRPr sz="14000">
                <a:latin typeface="Montserrat"/>
                <a:ea typeface="Montserrat"/>
                <a:cs typeface="Montserrat"/>
                <a:sym typeface="Montserrat"/>
              </a:defRPr>
            </a:lvl3pPr>
            <a:lvl4pPr lvl="3" rtl="0" algn="ctr">
              <a:spcBef>
                <a:spcPts val="0"/>
              </a:spcBef>
              <a:spcAft>
                <a:spcPts val="0"/>
              </a:spcAft>
              <a:buSzPts val="14000"/>
              <a:buFont typeface="Montserrat"/>
              <a:buNone/>
              <a:defRPr sz="14000">
                <a:latin typeface="Montserrat"/>
                <a:ea typeface="Montserrat"/>
                <a:cs typeface="Montserrat"/>
                <a:sym typeface="Montserrat"/>
              </a:defRPr>
            </a:lvl4pPr>
            <a:lvl5pPr lvl="4" rtl="0" algn="ctr">
              <a:spcBef>
                <a:spcPts val="0"/>
              </a:spcBef>
              <a:spcAft>
                <a:spcPts val="0"/>
              </a:spcAft>
              <a:buSzPts val="14000"/>
              <a:buFont typeface="Montserrat"/>
              <a:buNone/>
              <a:defRPr sz="14000">
                <a:latin typeface="Montserrat"/>
                <a:ea typeface="Montserrat"/>
                <a:cs typeface="Montserrat"/>
                <a:sym typeface="Montserrat"/>
              </a:defRPr>
            </a:lvl5pPr>
            <a:lvl6pPr lvl="5" rtl="0" algn="ctr">
              <a:spcBef>
                <a:spcPts val="0"/>
              </a:spcBef>
              <a:spcAft>
                <a:spcPts val="0"/>
              </a:spcAft>
              <a:buSzPts val="14000"/>
              <a:buFont typeface="Montserrat"/>
              <a:buNone/>
              <a:defRPr sz="14000">
                <a:latin typeface="Montserrat"/>
                <a:ea typeface="Montserrat"/>
                <a:cs typeface="Montserrat"/>
                <a:sym typeface="Montserrat"/>
              </a:defRPr>
            </a:lvl6pPr>
            <a:lvl7pPr lvl="6" rtl="0" algn="ctr">
              <a:spcBef>
                <a:spcPts val="0"/>
              </a:spcBef>
              <a:spcAft>
                <a:spcPts val="0"/>
              </a:spcAft>
              <a:buSzPts val="14000"/>
              <a:buFont typeface="Montserrat"/>
              <a:buNone/>
              <a:defRPr sz="14000">
                <a:latin typeface="Montserrat"/>
                <a:ea typeface="Montserrat"/>
                <a:cs typeface="Montserrat"/>
                <a:sym typeface="Montserrat"/>
              </a:defRPr>
            </a:lvl7pPr>
            <a:lvl8pPr lvl="7" rtl="0" algn="ctr">
              <a:spcBef>
                <a:spcPts val="0"/>
              </a:spcBef>
              <a:spcAft>
                <a:spcPts val="0"/>
              </a:spcAft>
              <a:buSzPts val="14000"/>
              <a:buFont typeface="Montserrat"/>
              <a:buNone/>
              <a:defRPr sz="14000">
                <a:latin typeface="Montserrat"/>
                <a:ea typeface="Montserrat"/>
                <a:cs typeface="Montserrat"/>
                <a:sym typeface="Montserrat"/>
              </a:defRPr>
            </a:lvl8pPr>
            <a:lvl9pPr lvl="8" rtl="0"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highlight>
                  <a:schemeClr val="dk1"/>
                </a:highlight>
              </a:defRPr>
            </a:lvl1pPr>
            <a:lvl2pPr indent="-317500" lvl="1" marL="914400" rtl="0" algn="ctr">
              <a:spcBef>
                <a:spcPts val="0"/>
              </a:spcBef>
              <a:spcAft>
                <a:spcPts val="0"/>
              </a:spcAft>
              <a:buSzPts val="1400"/>
              <a:buChar char="○"/>
              <a:defRPr>
                <a:highlight>
                  <a:schemeClr val="dk1"/>
                </a:highlight>
              </a:defRPr>
            </a:lvl2pPr>
            <a:lvl3pPr indent="-317500" lvl="2" marL="1371600" rtl="0" algn="ctr">
              <a:spcBef>
                <a:spcPts val="0"/>
              </a:spcBef>
              <a:spcAft>
                <a:spcPts val="0"/>
              </a:spcAft>
              <a:buSzPts val="1400"/>
              <a:buChar char="■"/>
              <a:defRPr>
                <a:highlight>
                  <a:schemeClr val="dk1"/>
                </a:highlight>
              </a:defRPr>
            </a:lvl3pPr>
            <a:lvl4pPr indent="-317500" lvl="3" marL="1828800" rtl="0" algn="ctr">
              <a:spcBef>
                <a:spcPts val="0"/>
              </a:spcBef>
              <a:spcAft>
                <a:spcPts val="0"/>
              </a:spcAft>
              <a:buSzPts val="1400"/>
              <a:buChar char="●"/>
              <a:defRPr>
                <a:highlight>
                  <a:schemeClr val="dk1"/>
                </a:highlight>
              </a:defRPr>
            </a:lvl4pPr>
            <a:lvl5pPr indent="-317500" lvl="4" marL="2286000" rtl="0" algn="ctr">
              <a:spcBef>
                <a:spcPts val="0"/>
              </a:spcBef>
              <a:spcAft>
                <a:spcPts val="0"/>
              </a:spcAft>
              <a:buSzPts val="1400"/>
              <a:buChar char="○"/>
              <a:defRPr>
                <a:highlight>
                  <a:schemeClr val="dk1"/>
                </a:highlight>
              </a:defRPr>
            </a:lvl5pPr>
            <a:lvl6pPr indent="-317500" lvl="5" marL="2743200" rtl="0" algn="ctr">
              <a:spcBef>
                <a:spcPts val="0"/>
              </a:spcBef>
              <a:spcAft>
                <a:spcPts val="0"/>
              </a:spcAft>
              <a:buSzPts val="1400"/>
              <a:buChar char="■"/>
              <a:defRPr>
                <a:highlight>
                  <a:schemeClr val="dk1"/>
                </a:highlight>
              </a:defRPr>
            </a:lvl6pPr>
            <a:lvl7pPr indent="-317500" lvl="6" marL="3200400" rtl="0" algn="ctr">
              <a:spcBef>
                <a:spcPts val="0"/>
              </a:spcBef>
              <a:spcAft>
                <a:spcPts val="0"/>
              </a:spcAft>
              <a:buSzPts val="1400"/>
              <a:buChar char="●"/>
              <a:defRPr>
                <a:highlight>
                  <a:schemeClr val="dk1"/>
                </a:highlight>
              </a:defRPr>
            </a:lvl7pPr>
            <a:lvl8pPr indent="-317500" lvl="7" marL="3657600" rtl="0" algn="ctr">
              <a:spcBef>
                <a:spcPts val="0"/>
              </a:spcBef>
              <a:spcAft>
                <a:spcPts val="0"/>
              </a:spcAft>
              <a:buSzPts val="1400"/>
              <a:buChar char="○"/>
              <a:defRPr>
                <a:highlight>
                  <a:schemeClr val="dk1"/>
                </a:highlight>
              </a:defRPr>
            </a:lvl8pPr>
            <a:lvl9pPr indent="-317500" lvl="8" marL="4114800" rtl="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highlight>
                  <a:schemeClr val="lt1"/>
                </a:highlight>
              </a:defRPr>
            </a:lvl1pPr>
            <a:lvl2pPr indent="-317500" lvl="1" marL="914400" rtl="0">
              <a:spcBef>
                <a:spcPts val="0"/>
              </a:spcBef>
              <a:spcAft>
                <a:spcPts val="0"/>
              </a:spcAft>
              <a:buSzPts val="1400"/>
              <a:buChar char="○"/>
              <a:defRPr>
                <a:highlight>
                  <a:schemeClr val="lt1"/>
                </a:highlight>
              </a:defRPr>
            </a:lvl2pPr>
            <a:lvl3pPr indent="-317500" lvl="2" marL="1371600" rtl="0">
              <a:spcBef>
                <a:spcPts val="0"/>
              </a:spcBef>
              <a:spcAft>
                <a:spcPts val="0"/>
              </a:spcAft>
              <a:buSzPts val="1400"/>
              <a:buChar char="■"/>
              <a:defRPr>
                <a:highlight>
                  <a:schemeClr val="lt1"/>
                </a:highlight>
              </a:defRPr>
            </a:lvl3pPr>
            <a:lvl4pPr indent="-317500" lvl="3" marL="1828800" rtl="0">
              <a:spcBef>
                <a:spcPts val="0"/>
              </a:spcBef>
              <a:spcAft>
                <a:spcPts val="0"/>
              </a:spcAft>
              <a:buSzPts val="1400"/>
              <a:buChar char="●"/>
              <a:defRPr>
                <a:highlight>
                  <a:schemeClr val="lt1"/>
                </a:highlight>
              </a:defRPr>
            </a:lvl4pPr>
            <a:lvl5pPr indent="-317500" lvl="4" marL="2286000" rtl="0">
              <a:spcBef>
                <a:spcPts val="0"/>
              </a:spcBef>
              <a:spcAft>
                <a:spcPts val="0"/>
              </a:spcAft>
              <a:buSzPts val="1400"/>
              <a:buChar char="○"/>
              <a:defRPr>
                <a:highlight>
                  <a:schemeClr val="lt1"/>
                </a:highlight>
              </a:defRPr>
            </a:lvl5pPr>
            <a:lvl6pPr indent="-317500" lvl="5" marL="2743200" rtl="0">
              <a:spcBef>
                <a:spcPts val="0"/>
              </a:spcBef>
              <a:spcAft>
                <a:spcPts val="0"/>
              </a:spcAft>
              <a:buSzPts val="1400"/>
              <a:buChar char="■"/>
              <a:defRPr>
                <a:highlight>
                  <a:schemeClr val="lt1"/>
                </a:highlight>
              </a:defRPr>
            </a:lvl6pPr>
            <a:lvl7pPr indent="-317500" lvl="6" marL="3200400" rtl="0">
              <a:spcBef>
                <a:spcPts val="0"/>
              </a:spcBef>
              <a:spcAft>
                <a:spcPts val="0"/>
              </a:spcAft>
              <a:buSzPts val="1400"/>
              <a:buChar char="●"/>
              <a:defRPr>
                <a:highlight>
                  <a:schemeClr val="lt1"/>
                </a:highlight>
              </a:defRPr>
            </a:lvl7pPr>
            <a:lvl8pPr indent="-317500" lvl="7" marL="3657600" rtl="0">
              <a:spcBef>
                <a:spcPts val="0"/>
              </a:spcBef>
              <a:spcAft>
                <a:spcPts val="0"/>
              </a:spcAft>
              <a:buSzPts val="1400"/>
              <a:buChar char="○"/>
              <a:defRPr>
                <a:highlight>
                  <a:schemeClr val="lt1"/>
                </a:highlight>
              </a:defRPr>
            </a:lvl8pPr>
            <a:lvl9pPr indent="-317500" lvl="8" marL="4114800" rtl="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Playfair Display"/>
                <a:ea typeface="Playfair Display"/>
                <a:cs typeface="Playfair Display"/>
                <a:sym typeface="Playfair Display"/>
              </a:defRPr>
            </a:lvl1pPr>
            <a:lvl2pPr lvl="1" rtl="0" algn="r">
              <a:buNone/>
              <a:defRPr sz="1000">
                <a:solidFill>
                  <a:schemeClr val="dk2"/>
                </a:solidFill>
                <a:latin typeface="Playfair Display"/>
                <a:ea typeface="Playfair Display"/>
                <a:cs typeface="Playfair Display"/>
                <a:sym typeface="Playfair Display"/>
              </a:defRPr>
            </a:lvl2pPr>
            <a:lvl3pPr lvl="2" rtl="0" algn="r">
              <a:buNone/>
              <a:defRPr sz="1000">
                <a:solidFill>
                  <a:schemeClr val="dk2"/>
                </a:solidFill>
                <a:latin typeface="Playfair Display"/>
                <a:ea typeface="Playfair Display"/>
                <a:cs typeface="Playfair Display"/>
                <a:sym typeface="Playfair Display"/>
              </a:defRPr>
            </a:lvl3pPr>
            <a:lvl4pPr lvl="3" rtl="0" algn="r">
              <a:buNone/>
              <a:defRPr sz="1000">
                <a:solidFill>
                  <a:schemeClr val="dk2"/>
                </a:solidFill>
                <a:latin typeface="Playfair Display"/>
                <a:ea typeface="Playfair Display"/>
                <a:cs typeface="Playfair Display"/>
                <a:sym typeface="Playfair Display"/>
              </a:defRPr>
            </a:lvl4pPr>
            <a:lvl5pPr lvl="4" rtl="0" algn="r">
              <a:buNone/>
              <a:defRPr sz="1000">
                <a:solidFill>
                  <a:schemeClr val="dk2"/>
                </a:solidFill>
                <a:latin typeface="Playfair Display"/>
                <a:ea typeface="Playfair Display"/>
                <a:cs typeface="Playfair Display"/>
                <a:sym typeface="Playfair Display"/>
              </a:defRPr>
            </a:lvl5pPr>
            <a:lvl6pPr lvl="5" rtl="0" algn="r">
              <a:buNone/>
              <a:defRPr sz="1000">
                <a:solidFill>
                  <a:schemeClr val="dk2"/>
                </a:solidFill>
                <a:latin typeface="Playfair Display"/>
                <a:ea typeface="Playfair Display"/>
                <a:cs typeface="Playfair Display"/>
                <a:sym typeface="Playfair Display"/>
              </a:defRPr>
            </a:lvl6pPr>
            <a:lvl7pPr lvl="6" rtl="0" algn="r">
              <a:buNone/>
              <a:defRPr sz="1000">
                <a:solidFill>
                  <a:schemeClr val="dk2"/>
                </a:solidFill>
                <a:latin typeface="Playfair Display"/>
                <a:ea typeface="Playfair Display"/>
                <a:cs typeface="Playfair Display"/>
                <a:sym typeface="Playfair Display"/>
              </a:defRPr>
            </a:lvl7pPr>
            <a:lvl8pPr lvl="7" rtl="0" algn="r">
              <a:buNone/>
              <a:defRPr sz="1000">
                <a:solidFill>
                  <a:schemeClr val="dk2"/>
                </a:solidFill>
                <a:latin typeface="Playfair Display"/>
                <a:ea typeface="Playfair Display"/>
                <a:cs typeface="Playfair Display"/>
                <a:sym typeface="Playfair Display"/>
              </a:defRPr>
            </a:lvl8pPr>
            <a:lvl9pPr lvl="8" rtl="0"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VxlJROT4M6Nk04k9z4WNhDD5nx6Qf7Zf/view" TargetMode="External"/><Relationship Id="rId4" Type="http://schemas.openxmlformats.org/officeDocument/2006/relationships/image" Target="../media/image7.jpg"/><Relationship Id="rId5" Type="http://schemas.openxmlformats.org/officeDocument/2006/relationships/image" Target="../media/image10.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Pathfinding for Evolving Terrain</a:t>
            </a:r>
            <a:endParaRPr/>
          </a:p>
        </p:txBody>
      </p:sp>
      <p:sp>
        <p:nvSpPr>
          <p:cNvPr id="59" name="Google Shape;59;p13"/>
          <p:cNvSpPr txBox="1"/>
          <p:nvPr>
            <p:ph idx="1" type="subTitle"/>
          </p:nvPr>
        </p:nvSpPr>
        <p:spPr>
          <a:xfrm>
            <a:off x="344250" y="3550650"/>
            <a:ext cx="4910100" cy="13152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
              <a:t>CSCI 4101 M</a:t>
            </a:r>
            <a:r>
              <a:rPr lang="en"/>
              <a:t>idterm-presentation</a:t>
            </a:r>
            <a:endParaRPr/>
          </a:p>
          <a:p>
            <a:pPr indent="0" lvl="0" marL="0" rtl="0" algn="l">
              <a:spcBef>
                <a:spcPts val="0"/>
              </a:spcBef>
              <a:spcAft>
                <a:spcPts val="0"/>
              </a:spcAft>
              <a:buNone/>
            </a:pPr>
            <a:r>
              <a:rPr lang="en"/>
              <a:t>Group 4        10/04/2023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Lenaoria </a:t>
            </a:r>
            <a:r>
              <a:rPr lang="en"/>
              <a:t>Guerin</a:t>
            </a:r>
            <a:r>
              <a:rPr lang="en"/>
              <a:t>  </a:t>
            </a:r>
            <a:endParaRPr/>
          </a:p>
          <a:p>
            <a:pPr indent="0" lvl="0" marL="0" rtl="0" algn="l">
              <a:spcBef>
                <a:spcPts val="0"/>
              </a:spcBef>
              <a:spcAft>
                <a:spcPts val="0"/>
              </a:spcAft>
              <a:buNone/>
            </a:pPr>
            <a:r>
              <a:rPr lang="en"/>
              <a:t>Eddie Andres </a:t>
            </a:r>
            <a:r>
              <a:rPr lang="en"/>
              <a:t>Castro</a:t>
            </a:r>
            <a:endParaRPr/>
          </a:p>
          <a:p>
            <a:pPr indent="0" lvl="0" marL="0" rtl="0" algn="l">
              <a:spcBef>
                <a:spcPts val="0"/>
              </a:spcBef>
              <a:spcAft>
                <a:spcPts val="0"/>
              </a:spcAft>
              <a:buNone/>
            </a:pPr>
            <a:r>
              <a:rPr lang="en"/>
              <a:t>Shijun </a:t>
            </a:r>
            <a:r>
              <a:rPr lang="en"/>
              <a:t>Jiang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seudocode</a:t>
            </a:r>
            <a:endParaRPr/>
          </a:p>
        </p:txBody>
      </p:sp>
      <p:sp>
        <p:nvSpPr>
          <p:cNvPr id="190" name="Google Shape;190;p2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1" name="Google Shape;191;p22"/>
          <p:cNvPicPr preferRelativeResize="0"/>
          <p:nvPr/>
        </p:nvPicPr>
        <p:blipFill>
          <a:blip r:embed="rId3">
            <a:alphaModFix/>
          </a:blip>
          <a:stretch>
            <a:fillRect/>
          </a:stretch>
        </p:blipFill>
        <p:spPr>
          <a:xfrm>
            <a:off x="217525" y="1170125"/>
            <a:ext cx="8829185" cy="33662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Roadmap</a:t>
            </a:r>
            <a:endParaRPr/>
          </a:p>
        </p:txBody>
      </p:sp>
      <p:sp>
        <p:nvSpPr>
          <p:cNvPr id="197" name="Google Shape;197;p23"/>
          <p:cNvSpPr txBox="1"/>
          <p:nvPr>
            <p:ph idx="1" type="body"/>
          </p:nvPr>
        </p:nvSpPr>
        <p:spPr>
          <a:xfrm>
            <a:off x="311700" y="1226450"/>
            <a:ext cx="87885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Creating the Map</a:t>
            </a:r>
            <a:endParaRPr/>
          </a:p>
          <a:p>
            <a:pPr indent="-342900" lvl="0" marL="457200" rtl="0" algn="l">
              <a:spcBef>
                <a:spcPts val="0"/>
              </a:spcBef>
              <a:spcAft>
                <a:spcPts val="0"/>
              </a:spcAft>
              <a:buSzPts val="1800"/>
              <a:buAutoNum type="arabicPeriod"/>
            </a:pPr>
            <a:r>
              <a:rPr lang="en"/>
              <a:t>Instantiating obstacles onto the map</a:t>
            </a:r>
            <a:endParaRPr/>
          </a:p>
          <a:p>
            <a:pPr indent="-342900" lvl="0" marL="457200" rtl="0" algn="l">
              <a:spcBef>
                <a:spcPts val="0"/>
              </a:spcBef>
              <a:spcAft>
                <a:spcPts val="0"/>
              </a:spcAft>
              <a:buSzPts val="1800"/>
              <a:buAutoNum type="arabicPeriod"/>
            </a:pPr>
            <a:r>
              <a:rPr lang="en"/>
              <a:t>Player behavior</a:t>
            </a:r>
            <a:endParaRPr/>
          </a:p>
          <a:p>
            <a:pPr indent="-342900" lvl="0" marL="457200" rtl="0" algn="l">
              <a:spcBef>
                <a:spcPts val="0"/>
              </a:spcBef>
              <a:spcAft>
                <a:spcPts val="0"/>
              </a:spcAft>
              <a:buSzPts val="1800"/>
              <a:buAutoNum type="arabicPeriod"/>
            </a:pPr>
            <a:r>
              <a:rPr lang="en"/>
              <a:t>Implement A* Algorithm for the Enemy to get to </a:t>
            </a:r>
            <a:r>
              <a:rPr lang="en"/>
              <a:t>the</a:t>
            </a:r>
            <a:r>
              <a:rPr lang="en"/>
              <a:t> player(goal)</a:t>
            </a:r>
            <a:endParaRPr/>
          </a:p>
          <a:p>
            <a:pPr indent="-342900" lvl="0" marL="457200" rtl="0" algn="l">
              <a:spcBef>
                <a:spcPts val="0"/>
              </a:spcBef>
              <a:spcAft>
                <a:spcPts val="0"/>
              </a:spcAft>
              <a:buSzPts val="1800"/>
              <a:buAutoNum type="arabicPeriod"/>
            </a:pPr>
            <a:r>
              <a:rPr lang="en"/>
              <a:t>Implement timer to calculate and print time taken to find the shortest path and the number of obstacles</a:t>
            </a:r>
            <a:endParaRPr/>
          </a:p>
          <a:p>
            <a:pPr indent="-342900" lvl="0" marL="457200" rtl="0" algn="l">
              <a:spcBef>
                <a:spcPts val="0"/>
              </a:spcBef>
              <a:spcAft>
                <a:spcPts val="0"/>
              </a:spcAft>
              <a:buSzPts val="1800"/>
              <a:buAutoNum type="arabicPeriod"/>
            </a:pPr>
            <a:r>
              <a:rPr lang="en"/>
              <a:t>Run and record 3 trials of the amount of time the algorithm takes for each amount of Obstacles</a:t>
            </a:r>
            <a:endParaRPr/>
          </a:p>
          <a:p>
            <a:pPr indent="-342900" lvl="0" marL="457200" rtl="0" algn="l">
              <a:spcBef>
                <a:spcPts val="0"/>
              </a:spcBef>
              <a:spcAft>
                <a:spcPts val="0"/>
              </a:spcAft>
              <a:buSzPts val="1800"/>
              <a:buAutoNum type="arabicPeriod"/>
            </a:pPr>
            <a:r>
              <a:rPr lang="en"/>
              <a:t>Graph and Analyze results and Runtime</a:t>
            </a:r>
            <a:endParaRPr/>
          </a:p>
        </p:txBody>
      </p:sp>
      <p:pic>
        <p:nvPicPr>
          <p:cNvPr id="198" name="Google Shape;198;p23"/>
          <p:cNvPicPr preferRelativeResize="0"/>
          <p:nvPr/>
        </p:nvPicPr>
        <p:blipFill>
          <a:blip r:embed="rId3">
            <a:alphaModFix/>
          </a:blip>
          <a:stretch>
            <a:fillRect/>
          </a:stretch>
        </p:blipFill>
        <p:spPr>
          <a:xfrm>
            <a:off x="0" y="4483825"/>
            <a:ext cx="1149725" cy="659675"/>
          </a:xfrm>
          <a:prstGeom prst="rect">
            <a:avLst/>
          </a:prstGeom>
          <a:noFill/>
          <a:ln>
            <a:noFill/>
          </a:ln>
        </p:spPr>
      </p:pic>
      <p:sp>
        <p:nvSpPr>
          <p:cNvPr id="199" name="Google Shape;199;p2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4"/>
          <p:cNvPicPr preferRelativeResize="0"/>
          <p:nvPr/>
        </p:nvPicPr>
        <p:blipFill>
          <a:blip r:embed="rId3">
            <a:alphaModFix/>
          </a:blip>
          <a:stretch>
            <a:fillRect/>
          </a:stretch>
        </p:blipFill>
        <p:spPr>
          <a:xfrm>
            <a:off x="3431388" y="2529525"/>
            <a:ext cx="2232299" cy="2116284"/>
          </a:xfrm>
          <a:prstGeom prst="rect">
            <a:avLst/>
          </a:prstGeom>
          <a:noFill/>
          <a:ln>
            <a:noFill/>
          </a:ln>
        </p:spPr>
      </p:pic>
      <p:pic>
        <p:nvPicPr>
          <p:cNvPr id="205" name="Google Shape;205;p24"/>
          <p:cNvPicPr preferRelativeResize="0"/>
          <p:nvPr/>
        </p:nvPicPr>
        <p:blipFill>
          <a:blip r:embed="rId3">
            <a:alphaModFix/>
          </a:blip>
          <a:stretch>
            <a:fillRect/>
          </a:stretch>
        </p:blipFill>
        <p:spPr>
          <a:xfrm>
            <a:off x="432075" y="2459600"/>
            <a:ext cx="2232299" cy="2116284"/>
          </a:xfrm>
          <a:prstGeom prst="rect">
            <a:avLst/>
          </a:prstGeom>
          <a:noFill/>
          <a:ln>
            <a:noFill/>
          </a:ln>
        </p:spPr>
      </p:pic>
      <p:sp>
        <p:nvSpPr>
          <p:cNvPr id="206" name="Google Shape;20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Division of Labor</a:t>
            </a:r>
            <a:endParaRPr/>
          </a:p>
        </p:txBody>
      </p:sp>
      <p:pic>
        <p:nvPicPr>
          <p:cNvPr id="207" name="Google Shape;207;p24"/>
          <p:cNvPicPr preferRelativeResize="0"/>
          <p:nvPr/>
        </p:nvPicPr>
        <p:blipFill>
          <a:blip r:embed="rId4">
            <a:alphaModFix/>
          </a:blip>
          <a:stretch>
            <a:fillRect/>
          </a:stretch>
        </p:blipFill>
        <p:spPr>
          <a:xfrm>
            <a:off x="432075" y="1382300"/>
            <a:ext cx="2232300" cy="1388750"/>
          </a:xfrm>
          <a:prstGeom prst="rect">
            <a:avLst/>
          </a:prstGeom>
          <a:noFill/>
          <a:ln>
            <a:noFill/>
          </a:ln>
        </p:spPr>
      </p:pic>
      <p:pic>
        <p:nvPicPr>
          <p:cNvPr id="208" name="Google Shape;208;p24"/>
          <p:cNvPicPr preferRelativeResize="0"/>
          <p:nvPr/>
        </p:nvPicPr>
        <p:blipFill>
          <a:blip r:embed="rId4">
            <a:alphaModFix/>
          </a:blip>
          <a:stretch>
            <a:fillRect/>
          </a:stretch>
        </p:blipFill>
        <p:spPr>
          <a:xfrm>
            <a:off x="3455850" y="1382300"/>
            <a:ext cx="2232300" cy="1388750"/>
          </a:xfrm>
          <a:prstGeom prst="rect">
            <a:avLst/>
          </a:prstGeom>
          <a:noFill/>
          <a:ln>
            <a:noFill/>
          </a:ln>
        </p:spPr>
      </p:pic>
      <p:sp>
        <p:nvSpPr>
          <p:cNvPr id="209" name="Google Shape;209;p24"/>
          <p:cNvSpPr txBox="1"/>
          <p:nvPr/>
        </p:nvSpPr>
        <p:spPr>
          <a:xfrm>
            <a:off x="548775" y="1531250"/>
            <a:ext cx="18075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latin typeface="Montserrat"/>
                <a:ea typeface="Montserrat"/>
                <a:cs typeface="Montserrat"/>
                <a:sym typeface="Montserrat"/>
              </a:rPr>
              <a:t>Shijun Jiang</a:t>
            </a:r>
            <a:endParaRPr sz="1200"/>
          </a:p>
        </p:txBody>
      </p:sp>
      <p:sp>
        <p:nvSpPr>
          <p:cNvPr id="210" name="Google Shape;210;p24"/>
          <p:cNvSpPr txBox="1"/>
          <p:nvPr/>
        </p:nvSpPr>
        <p:spPr>
          <a:xfrm>
            <a:off x="3433950" y="1546550"/>
            <a:ext cx="239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2"/>
                </a:solidFill>
                <a:latin typeface="Montserrat"/>
                <a:ea typeface="Montserrat"/>
                <a:cs typeface="Montserrat"/>
                <a:sym typeface="Montserrat"/>
              </a:rPr>
              <a:t>Eddie Andres Castro</a:t>
            </a:r>
            <a:endParaRPr sz="1100"/>
          </a:p>
        </p:txBody>
      </p:sp>
      <p:pic>
        <p:nvPicPr>
          <p:cNvPr id="211" name="Google Shape;211;p24"/>
          <p:cNvPicPr preferRelativeResize="0"/>
          <p:nvPr/>
        </p:nvPicPr>
        <p:blipFill>
          <a:blip r:embed="rId4">
            <a:alphaModFix/>
          </a:blip>
          <a:stretch>
            <a:fillRect/>
          </a:stretch>
        </p:blipFill>
        <p:spPr>
          <a:xfrm>
            <a:off x="6430700" y="1382300"/>
            <a:ext cx="2232300" cy="1388750"/>
          </a:xfrm>
          <a:prstGeom prst="rect">
            <a:avLst/>
          </a:prstGeom>
          <a:noFill/>
          <a:ln>
            <a:noFill/>
          </a:ln>
        </p:spPr>
      </p:pic>
      <p:sp>
        <p:nvSpPr>
          <p:cNvPr id="212" name="Google Shape;212;p24"/>
          <p:cNvSpPr txBox="1"/>
          <p:nvPr/>
        </p:nvSpPr>
        <p:spPr>
          <a:xfrm>
            <a:off x="6505275" y="1531250"/>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latin typeface="Montserrat"/>
                <a:ea typeface="Montserrat"/>
                <a:cs typeface="Montserrat"/>
                <a:sym typeface="Montserrat"/>
              </a:rPr>
              <a:t>Lenaoria </a:t>
            </a:r>
            <a:endParaRPr b="1" sz="2200">
              <a:solidFill>
                <a:schemeClr val="dk2"/>
              </a:solidFill>
              <a:latin typeface="Montserrat"/>
              <a:ea typeface="Montserrat"/>
              <a:cs typeface="Montserrat"/>
              <a:sym typeface="Montserrat"/>
            </a:endParaRPr>
          </a:p>
          <a:p>
            <a:pPr indent="0" lvl="0" marL="0" rtl="0" algn="l">
              <a:spcBef>
                <a:spcPts val="0"/>
              </a:spcBef>
              <a:spcAft>
                <a:spcPts val="0"/>
              </a:spcAft>
              <a:buNone/>
            </a:pPr>
            <a:r>
              <a:rPr b="1" lang="en" sz="2200">
                <a:solidFill>
                  <a:schemeClr val="dk2"/>
                </a:solidFill>
                <a:latin typeface="Montserrat"/>
                <a:ea typeface="Montserrat"/>
                <a:cs typeface="Montserrat"/>
                <a:sym typeface="Montserrat"/>
              </a:rPr>
              <a:t>Guerin</a:t>
            </a:r>
            <a:endParaRPr sz="1200"/>
          </a:p>
        </p:txBody>
      </p:sp>
      <p:sp>
        <p:nvSpPr>
          <p:cNvPr id="213" name="Google Shape;213;p2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4" name="Google Shape;214;p24"/>
          <p:cNvPicPr preferRelativeResize="0"/>
          <p:nvPr/>
        </p:nvPicPr>
        <p:blipFill>
          <a:blip r:embed="rId3">
            <a:alphaModFix/>
          </a:blip>
          <a:stretch>
            <a:fillRect/>
          </a:stretch>
        </p:blipFill>
        <p:spPr>
          <a:xfrm>
            <a:off x="6430700" y="2529525"/>
            <a:ext cx="2232299" cy="2116284"/>
          </a:xfrm>
          <a:prstGeom prst="rect">
            <a:avLst/>
          </a:prstGeom>
          <a:noFill/>
          <a:ln>
            <a:noFill/>
          </a:ln>
        </p:spPr>
      </p:pic>
      <p:sp>
        <p:nvSpPr>
          <p:cNvPr id="215" name="Google Shape;215;p24"/>
          <p:cNvSpPr txBox="1"/>
          <p:nvPr/>
        </p:nvSpPr>
        <p:spPr>
          <a:xfrm>
            <a:off x="336375" y="2844925"/>
            <a:ext cx="2232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Player Behavior</a:t>
            </a:r>
            <a:endParaRPr/>
          </a:p>
          <a:p>
            <a:pPr indent="-317500" lvl="0" marL="457200" rtl="0" algn="l">
              <a:spcBef>
                <a:spcPts val="0"/>
              </a:spcBef>
              <a:spcAft>
                <a:spcPts val="0"/>
              </a:spcAft>
              <a:buSzPts val="1400"/>
              <a:buChar char="●"/>
            </a:pPr>
            <a:r>
              <a:rPr lang="en"/>
              <a:t>Enemy Pathfinding</a:t>
            </a:r>
            <a:endParaRPr/>
          </a:p>
        </p:txBody>
      </p:sp>
      <p:sp>
        <p:nvSpPr>
          <p:cNvPr id="216" name="Google Shape;216;p24"/>
          <p:cNvSpPr txBox="1"/>
          <p:nvPr/>
        </p:nvSpPr>
        <p:spPr>
          <a:xfrm>
            <a:off x="6335025" y="2844925"/>
            <a:ext cx="2232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Timer for shortest path and Obstacles</a:t>
            </a:r>
            <a:endParaRPr/>
          </a:p>
          <a:p>
            <a:pPr indent="-317500" lvl="0" marL="457200" rtl="0" algn="l">
              <a:spcBef>
                <a:spcPts val="0"/>
              </a:spcBef>
              <a:spcAft>
                <a:spcPts val="0"/>
              </a:spcAft>
              <a:buSzPts val="1400"/>
              <a:buChar char="●"/>
            </a:pPr>
            <a:r>
              <a:rPr lang="en"/>
              <a:t>Run and Record Time</a:t>
            </a:r>
            <a:endParaRPr/>
          </a:p>
        </p:txBody>
      </p:sp>
      <p:sp>
        <p:nvSpPr>
          <p:cNvPr id="217" name="Google Shape;217;p24"/>
          <p:cNvSpPr txBox="1"/>
          <p:nvPr/>
        </p:nvSpPr>
        <p:spPr>
          <a:xfrm>
            <a:off x="3335850" y="2629363"/>
            <a:ext cx="2327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Map creation</a:t>
            </a:r>
            <a:endParaRPr/>
          </a:p>
          <a:p>
            <a:pPr indent="-317500" lvl="0" marL="457200" rtl="0" algn="l">
              <a:spcBef>
                <a:spcPts val="0"/>
              </a:spcBef>
              <a:spcAft>
                <a:spcPts val="0"/>
              </a:spcAft>
              <a:buSzPts val="1400"/>
              <a:buChar char="●"/>
            </a:pPr>
            <a:r>
              <a:rPr lang="en"/>
              <a:t>Adding obstacles to the map</a:t>
            </a:r>
            <a:endParaRPr/>
          </a:p>
        </p:txBody>
      </p:sp>
      <p:pic>
        <p:nvPicPr>
          <p:cNvPr id="218" name="Google Shape;218;p24"/>
          <p:cNvPicPr preferRelativeResize="0"/>
          <p:nvPr/>
        </p:nvPicPr>
        <p:blipFill>
          <a:blip r:embed="rId3">
            <a:alphaModFix/>
          </a:blip>
          <a:stretch>
            <a:fillRect/>
          </a:stretch>
        </p:blipFill>
        <p:spPr>
          <a:xfrm>
            <a:off x="432075" y="4231875"/>
            <a:ext cx="8230925" cy="400200"/>
          </a:xfrm>
          <a:prstGeom prst="rect">
            <a:avLst/>
          </a:prstGeom>
          <a:noFill/>
          <a:ln>
            <a:noFill/>
          </a:ln>
        </p:spPr>
      </p:pic>
      <p:pic>
        <p:nvPicPr>
          <p:cNvPr id="219" name="Google Shape;219;p24"/>
          <p:cNvPicPr preferRelativeResize="0"/>
          <p:nvPr/>
        </p:nvPicPr>
        <p:blipFill>
          <a:blip r:embed="rId5">
            <a:alphaModFix/>
          </a:blip>
          <a:stretch>
            <a:fillRect/>
          </a:stretch>
        </p:blipFill>
        <p:spPr>
          <a:xfrm>
            <a:off x="0" y="4483825"/>
            <a:ext cx="1149725" cy="659675"/>
          </a:xfrm>
          <a:prstGeom prst="rect">
            <a:avLst/>
          </a:prstGeom>
          <a:noFill/>
          <a:ln>
            <a:noFill/>
          </a:ln>
        </p:spPr>
      </p:pic>
      <p:sp>
        <p:nvSpPr>
          <p:cNvPr id="220" name="Google Shape;220;p24"/>
          <p:cNvSpPr txBox="1"/>
          <p:nvPr/>
        </p:nvSpPr>
        <p:spPr>
          <a:xfrm>
            <a:off x="668550" y="4231875"/>
            <a:ext cx="7929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Research on the A* algorithm &amp; Graph and Analyze results and Runtime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6315" y="0"/>
            <a:ext cx="9131370" cy="5143500"/>
          </a:xfrm>
          <a:prstGeom prst="rect">
            <a:avLst/>
          </a:prstGeom>
          <a:noFill/>
          <a:ln>
            <a:noFill/>
          </a:ln>
        </p:spPr>
      </p:pic>
      <p:sp>
        <p:nvSpPr>
          <p:cNvPr id="65" name="Google Shape;65;p14"/>
          <p:cNvSpPr txBox="1"/>
          <p:nvPr>
            <p:ph type="title"/>
          </p:nvPr>
        </p:nvSpPr>
        <p:spPr>
          <a:xfrm>
            <a:off x="740675" y="403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6" name="Google Shape;66;p14"/>
          <p:cNvSpPr txBox="1"/>
          <p:nvPr>
            <p:ph idx="1" type="body"/>
          </p:nvPr>
        </p:nvSpPr>
        <p:spPr>
          <a:xfrm>
            <a:off x="740675" y="1573525"/>
            <a:ext cx="48039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Finding the most </a:t>
            </a:r>
            <a:r>
              <a:rPr lang="en"/>
              <a:t>efficient</a:t>
            </a:r>
            <a:r>
              <a:rPr lang="en"/>
              <a:t> / </a:t>
            </a:r>
            <a:r>
              <a:rPr lang="en"/>
              <a:t>shortest</a:t>
            </a:r>
            <a:r>
              <a:rPr lang="en"/>
              <a:t> path to reach a player as the amount of obstacles change/ increase</a:t>
            </a:r>
            <a:endParaRPr/>
          </a:p>
          <a:p>
            <a:pPr indent="-342900" lvl="0" marL="457200" rtl="0" algn="l">
              <a:spcBef>
                <a:spcPts val="0"/>
              </a:spcBef>
              <a:spcAft>
                <a:spcPts val="0"/>
              </a:spcAft>
              <a:buSzPts val="1800"/>
              <a:buChar char="●"/>
            </a:pPr>
            <a:r>
              <a:rPr lang="en"/>
              <a:t>Useful</a:t>
            </a:r>
            <a:r>
              <a:rPr lang="en"/>
              <a:t> to solve to create more intelligent enemy AI in a game </a:t>
            </a:r>
            <a:r>
              <a:rPr lang="en"/>
              <a:t>environment</a:t>
            </a:r>
            <a:r>
              <a:rPr lang="en"/>
              <a:t> that changes</a:t>
            </a:r>
            <a:endParaRPr/>
          </a:p>
        </p:txBody>
      </p:sp>
      <p:sp>
        <p:nvSpPr>
          <p:cNvPr id="67" name="Google Shape;67;p1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Algorithm we chose and why</a:t>
            </a:r>
            <a:endParaRPr/>
          </a:p>
        </p:txBody>
      </p:sp>
      <p:sp>
        <p:nvSpPr>
          <p:cNvPr id="73" name="Google Shape;73;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For our solution we are using the A* algorithm</a:t>
            </a:r>
            <a:endParaRPr sz="2400"/>
          </a:p>
          <a:p>
            <a:pPr indent="-355600" lvl="1" marL="914400" rtl="0" algn="l">
              <a:spcBef>
                <a:spcPts val="0"/>
              </a:spcBef>
              <a:spcAft>
                <a:spcPts val="0"/>
              </a:spcAft>
              <a:buSzPts val="2000"/>
              <a:buChar char="○"/>
            </a:pPr>
            <a:r>
              <a:rPr lang="en" sz="2000"/>
              <a:t>Used in Unity Game Engine for Pathfinding</a:t>
            </a:r>
            <a:endParaRPr sz="2000"/>
          </a:p>
          <a:p>
            <a:pPr indent="-355600" lvl="1" marL="914400" rtl="0" algn="l">
              <a:spcBef>
                <a:spcPts val="0"/>
              </a:spcBef>
              <a:spcAft>
                <a:spcPts val="0"/>
              </a:spcAft>
              <a:buSzPts val="2000"/>
              <a:buChar char="○"/>
            </a:pPr>
            <a:r>
              <a:rPr lang="en" sz="2000"/>
              <a:t>Combines Breadth First Search and Dijkstra’s Algorithm</a:t>
            </a:r>
            <a:endParaRPr sz="2000"/>
          </a:p>
          <a:p>
            <a:pPr indent="-355600" lvl="2" marL="1371600" rtl="0" algn="l">
              <a:spcBef>
                <a:spcPts val="0"/>
              </a:spcBef>
              <a:spcAft>
                <a:spcPts val="0"/>
              </a:spcAft>
              <a:buSzPts val="2000"/>
              <a:buChar char="■"/>
            </a:pPr>
            <a:r>
              <a:rPr lang="en" sz="2000"/>
              <a:t>Breadth First Search </a:t>
            </a:r>
            <a:endParaRPr sz="2000"/>
          </a:p>
          <a:p>
            <a:pPr indent="-355600" lvl="3" marL="1828800" rtl="0" algn="l">
              <a:spcBef>
                <a:spcPts val="0"/>
              </a:spcBef>
              <a:spcAft>
                <a:spcPts val="0"/>
              </a:spcAft>
              <a:buSzPts val="2000"/>
              <a:buChar char="●"/>
            </a:pPr>
            <a:r>
              <a:rPr lang="en" sz="2000"/>
              <a:t>estimates the distance to the goal point</a:t>
            </a:r>
            <a:endParaRPr sz="2000"/>
          </a:p>
          <a:p>
            <a:pPr indent="-355600" lvl="2" marL="1371600" rtl="0" algn="l">
              <a:spcBef>
                <a:spcPts val="0"/>
              </a:spcBef>
              <a:spcAft>
                <a:spcPts val="0"/>
              </a:spcAft>
              <a:buSzPts val="2000"/>
              <a:buChar char="■"/>
            </a:pPr>
            <a:r>
              <a:rPr lang="en" sz="2000"/>
              <a:t>Dijkstra’s Algorithm</a:t>
            </a:r>
            <a:endParaRPr sz="2000"/>
          </a:p>
          <a:p>
            <a:pPr indent="-355600" lvl="3" marL="1828800" rtl="0" algn="l">
              <a:spcBef>
                <a:spcPts val="0"/>
              </a:spcBef>
              <a:spcAft>
                <a:spcPts val="0"/>
              </a:spcAft>
              <a:buSzPts val="2000"/>
              <a:buChar char="●"/>
            </a:pPr>
            <a:r>
              <a:rPr lang="en" sz="2000"/>
              <a:t>the distance from the start point</a:t>
            </a:r>
            <a:endParaRPr sz="2400"/>
          </a:p>
        </p:txBody>
      </p:sp>
      <p:pic>
        <p:nvPicPr>
          <p:cNvPr id="74" name="Google Shape;74;p15"/>
          <p:cNvPicPr preferRelativeResize="0"/>
          <p:nvPr/>
        </p:nvPicPr>
        <p:blipFill>
          <a:blip r:embed="rId3">
            <a:alphaModFix/>
          </a:blip>
          <a:stretch>
            <a:fillRect/>
          </a:stretch>
        </p:blipFill>
        <p:spPr>
          <a:xfrm>
            <a:off x="0" y="4483825"/>
            <a:ext cx="1149725" cy="659675"/>
          </a:xfrm>
          <a:prstGeom prst="rect">
            <a:avLst/>
          </a:prstGeom>
          <a:noFill/>
          <a:ln>
            <a:noFill/>
          </a:ln>
        </p:spPr>
      </p:pic>
      <p:sp>
        <p:nvSpPr>
          <p:cNvPr id="75" name="Google Shape;75;p1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Breadth First Search</a:t>
            </a:r>
            <a:r>
              <a:rPr lang="en" sz="1500">
                <a:solidFill>
                  <a:srgbClr val="333333"/>
                </a:solidFill>
                <a:highlight>
                  <a:srgbClr val="FFFFFF"/>
                </a:highlight>
                <a:latin typeface="Georgia"/>
                <a:ea typeface="Georgia"/>
                <a:cs typeface="Georgia"/>
                <a:sym typeface="Georgia"/>
              </a:rPr>
              <a:t> </a:t>
            </a:r>
            <a:endParaRPr/>
          </a:p>
        </p:txBody>
      </p:sp>
      <p:sp>
        <p:nvSpPr>
          <p:cNvPr id="81" name="Google Shape;81;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Breadth First Search is an algorithm that explores equally in all directions.</a:t>
            </a:r>
            <a:endParaRPr/>
          </a:p>
          <a:p>
            <a:pPr indent="-342900" lvl="0" marL="457200" rtl="0" algn="l">
              <a:spcBef>
                <a:spcPts val="0"/>
              </a:spcBef>
              <a:spcAft>
                <a:spcPts val="0"/>
              </a:spcAft>
              <a:buSzPts val="1800"/>
              <a:buChar char="●"/>
            </a:pPr>
            <a:r>
              <a:rPr lang="en"/>
              <a:t>In the context of a grid, a key idea/implementation of Breadth First Search is a frontier, that uses a process called “flood fill”. </a:t>
            </a:r>
            <a:endParaRPr/>
          </a:p>
          <a:p>
            <a:pPr indent="-342900" lvl="0" marL="457200" rtl="0" algn="l">
              <a:spcBef>
                <a:spcPts val="0"/>
              </a:spcBef>
              <a:spcAft>
                <a:spcPts val="0"/>
              </a:spcAft>
              <a:buSzPts val="1800"/>
              <a:buChar char="●"/>
            </a:pPr>
            <a:r>
              <a:rPr lang="en"/>
              <a:t>In another implementation of Breadth First Search, the exploration of paths will stop as soon as the goal is found.</a:t>
            </a:r>
            <a:endParaRPr/>
          </a:p>
        </p:txBody>
      </p:sp>
      <p:sp>
        <p:nvSpPr>
          <p:cNvPr id="82" name="Google Shape;82;p1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3" name="Google Shape;83;p16"/>
          <p:cNvPicPr preferRelativeResize="0"/>
          <p:nvPr/>
        </p:nvPicPr>
        <p:blipFill>
          <a:blip r:embed="rId3">
            <a:alphaModFix/>
          </a:blip>
          <a:stretch>
            <a:fillRect/>
          </a:stretch>
        </p:blipFill>
        <p:spPr>
          <a:xfrm>
            <a:off x="0" y="4483825"/>
            <a:ext cx="1149725" cy="65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title="Recording #6 (1).mp4">
            <a:hlinkClick r:id="rId3"/>
          </p:cNvPr>
          <p:cNvPicPr preferRelativeResize="0"/>
          <p:nvPr/>
        </p:nvPicPr>
        <p:blipFill>
          <a:blip r:embed="rId4">
            <a:alphaModFix/>
          </a:blip>
          <a:stretch>
            <a:fillRect/>
          </a:stretch>
        </p:blipFill>
        <p:spPr>
          <a:xfrm>
            <a:off x="0" y="2338665"/>
            <a:ext cx="4572000" cy="2864135"/>
          </a:xfrm>
          <a:prstGeom prst="rect">
            <a:avLst/>
          </a:prstGeom>
          <a:noFill/>
          <a:ln>
            <a:noFill/>
          </a:ln>
        </p:spPr>
      </p:pic>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Dijkstra </a:t>
            </a:r>
            <a:r>
              <a:rPr lang="en"/>
              <a:t>Algorithm</a:t>
            </a:r>
            <a:endParaRPr/>
          </a:p>
        </p:txBody>
      </p:sp>
      <p:sp>
        <p:nvSpPr>
          <p:cNvPr id="90" name="Google Shape;90;p17"/>
          <p:cNvSpPr txBox="1"/>
          <p:nvPr>
            <p:ph idx="1" type="body"/>
          </p:nvPr>
        </p:nvSpPr>
        <p:spPr>
          <a:xfrm>
            <a:off x="311700" y="1222913"/>
            <a:ext cx="8520600" cy="33348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V</a:t>
            </a:r>
            <a:r>
              <a:rPr lang="en"/>
              <a:t>isits vertices in the graph starting with the object’s starting point.</a:t>
            </a:r>
            <a:endParaRPr/>
          </a:p>
          <a:p>
            <a:pPr indent="-342900" lvl="0" marL="457200" marR="0" rtl="0" algn="l">
              <a:lnSpc>
                <a:spcPct val="115000"/>
              </a:lnSpc>
              <a:spcBef>
                <a:spcPts val="0"/>
              </a:spcBef>
              <a:spcAft>
                <a:spcPts val="0"/>
              </a:spcAft>
              <a:buSzPts val="1800"/>
              <a:buChar char="●"/>
            </a:pPr>
            <a:r>
              <a:rPr lang="en"/>
              <a:t>Repeatedly examines the closest not-yet-examined vertex</a:t>
            </a:r>
            <a:endParaRPr/>
          </a:p>
          <a:p>
            <a:pPr indent="-342900" lvl="0" marL="457200" marR="0" rtl="0" algn="l">
              <a:lnSpc>
                <a:spcPct val="115000"/>
              </a:lnSpc>
              <a:spcBef>
                <a:spcPts val="0"/>
              </a:spcBef>
              <a:spcAft>
                <a:spcPts val="0"/>
              </a:spcAft>
              <a:buSzPts val="1800"/>
              <a:buChar char="●"/>
            </a:pPr>
            <a:r>
              <a:rPr lang="en"/>
              <a:t>Favors lower cost paths and w</a:t>
            </a:r>
            <a:r>
              <a:rPr lang="en"/>
              <a:t>orks on graphs where all weights are positive.</a:t>
            </a:r>
            <a:endParaRPr/>
          </a:p>
        </p:txBody>
      </p:sp>
      <p:pic>
        <p:nvPicPr>
          <p:cNvPr id="91" name="Google Shape;91;p17"/>
          <p:cNvPicPr preferRelativeResize="0"/>
          <p:nvPr/>
        </p:nvPicPr>
        <p:blipFill>
          <a:blip r:embed="rId5">
            <a:alphaModFix/>
          </a:blip>
          <a:stretch>
            <a:fillRect/>
          </a:stretch>
        </p:blipFill>
        <p:spPr>
          <a:xfrm>
            <a:off x="4897325" y="3007725"/>
            <a:ext cx="3934976" cy="1890626"/>
          </a:xfrm>
          <a:prstGeom prst="rect">
            <a:avLst/>
          </a:prstGeom>
          <a:noFill/>
          <a:ln>
            <a:noFill/>
          </a:ln>
        </p:spPr>
      </p:pic>
      <p:pic>
        <p:nvPicPr>
          <p:cNvPr id="92" name="Google Shape;92;p17"/>
          <p:cNvPicPr preferRelativeResize="0"/>
          <p:nvPr/>
        </p:nvPicPr>
        <p:blipFill>
          <a:blip r:embed="rId6">
            <a:alphaModFix/>
          </a:blip>
          <a:stretch>
            <a:fillRect/>
          </a:stretch>
        </p:blipFill>
        <p:spPr>
          <a:xfrm>
            <a:off x="0" y="4483825"/>
            <a:ext cx="1149725" cy="659675"/>
          </a:xfrm>
          <a:prstGeom prst="rect">
            <a:avLst/>
          </a:prstGeom>
          <a:noFill/>
          <a:ln>
            <a:noFill/>
          </a:ln>
        </p:spPr>
      </p:pic>
      <p:sp>
        <p:nvSpPr>
          <p:cNvPr id="93" name="Google Shape;93;p1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7"/>
          <p:cNvSpPr/>
          <p:nvPr/>
        </p:nvSpPr>
        <p:spPr>
          <a:xfrm>
            <a:off x="5120225" y="3422100"/>
            <a:ext cx="1021450" cy="954050"/>
          </a:xfrm>
          <a:custGeom>
            <a:rect b="b" l="l" r="r" t="t"/>
            <a:pathLst>
              <a:path extrusionOk="0" h="38162" w="40858">
                <a:moveTo>
                  <a:pt x="0" y="690"/>
                </a:moveTo>
                <a:cubicBezTo>
                  <a:pt x="0" y="9372"/>
                  <a:pt x="862" y="18040"/>
                  <a:pt x="862" y="26722"/>
                </a:cubicBezTo>
                <a:cubicBezTo>
                  <a:pt x="862" y="30501"/>
                  <a:pt x="-999" y="36732"/>
                  <a:pt x="2586" y="37928"/>
                </a:cubicBezTo>
                <a:cubicBezTo>
                  <a:pt x="7137" y="39446"/>
                  <a:pt x="9892" y="31667"/>
                  <a:pt x="13102" y="28101"/>
                </a:cubicBezTo>
                <a:cubicBezTo>
                  <a:pt x="21911" y="18316"/>
                  <a:pt x="31555" y="9316"/>
                  <a:pt x="40858" y="0"/>
                </a:cubicBezTo>
              </a:path>
            </a:pathLst>
          </a:custGeom>
          <a:noFill/>
          <a:ln cap="flat" cmpd="sng" w="9525">
            <a:solidFill>
              <a:srgbClr val="FF00FF"/>
            </a:solidFill>
            <a:prstDash val="solid"/>
            <a:round/>
            <a:headEnd len="med" w="med" type="none"/>
            <a:tailEnd len="med" w="med" type="none"/>
          </a:ln>
        </p:spPr>
      </p:sp>
      <p:sp>
        <p:nvSpPr>
          <p:cNvPr id="95" name="Google Shape;95;p17"/>
          <p:cNvSpPr/>
          <p:nvPr/>
        </p:nvSpPr>
        <p:spPr>
          <a:xfrm>
            <a:off x="8169100" y="3827600"/>
            <a:ext cx="65625" cy="84850"/>
          </a:xfrm>
          <a:custGeom>
            <a:rect b="b" l="l" r="r" t="t"/>
            <a:pathLst>
              <a:path extrusionOk="0" h="3394" w="2625">
                <a:moveTo>
                  <a:pt x="2625" y="0"/>
                </a:moveTo>
                <a:cubicBezTo>
                  <a:pt x="1509" y="895"/>
                  <a:pt x="950" y="2325"/>
                  <a:pt x="0" y="3394"/>
                </a:cubicBezTo>
              </a:path>
            </a:pathLst>
          </a:custGeom>
          <a:noFill/>
          <a:ln cap="flat" cmpd="sng" w="9525">
            <a:solidFill>
              <a:srgbClr val="FF00FF"/>
            </a:solidFill>
            <a:prstDash val="solid"/>
            <a:round/>
            <a:headEnd len="med" w="med" type="none"/>
            <a:tailEnd len="med" w="med" type="none"/>
          </a:ln>
        </p:spPr>
      </p:sp>
      <p:sp>
        <p:nvSpPr>
          <p:cNvPr id="96" name="Google Shape;96;p17"/>
          <p:cNvSpPr/>
          <p:nvPr/>
        </p:nvSpPr>
        <p:spPr>
          <a:xfrm>
            <a:off x="8578900" y="3830800"/>
            <a:ext cx="54425" cy="60850"/>
          </a:xfrm>
          <a:custGeom>
            <a:rect b="b" l="l" r="r" t="t"/>
            <a:pathLst>
              <a:path extrusionOk="0" h="2434" w="2177">
                <a:moveTo>
                  <a:pt x="2177" y="0"/>
                </a:moveTo>
                <a:cubicBezTo>
                  <a:pt x="1408" y="770"/>
                  <a:pt x="624" y="1542"/>
                  <a:pt x="0" y="2434"/>
                </a:cubicBezTo>
              </a:path>
            </a:pathLst>
          </a:custGeom>
          <a:noFill/>
          <a:ln cap="flat" cmpd="sng" w="9525">
            <a:solidFill>
              <a:srgbClr val="FF00FF"/>
            </a:solidFill>
            <a:prstDash val="solid"/>
            <a:round/>
            <a:headEnd len="med" w="med" type="none"/>
            <a:tailEnd len="med" w="med" type="none"/>
          </a:ln>
        </p:spPr>
      </p:sp>
      <p:sp>
        <p:nvSpPr>
          <p:cNvPr id="97" name="Google Shape;97;p17"/>
          <p:cNvSpPr txBox="1"/>
          <p:nvPr/>
        </p:nvSpPr>
        <p:spPr>
          <a:xfrm>
            <a:off x="8207525" y="3688325"/>
            <a:ext cx="232800" cy="1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FF"/>
                </a:solidFill>
                <a:latin typeface="Playfair Display"/>
                <a:ea typeface="Playfair Display"/>
                <a:cs typeface="Playfair Display"/>
                <a:sym typeface="Playfair Display"/>
              </a:rPr>
              <a:t>3</a:t>
            </a:r>
            <a:endParaRPr sz="900">
              <a:solidFill>
                <a:srgbClr val="FF00FF"/>
              </a:solidFill>
              <a:latin typeface="Playfair Display"/>
              <a:ea typeface="Playfair Display"/>
              <a:cs typeface="Playfair Display"/>
              <a:sym typeface="Playfair Display"/>
            </a:endParaRPr>
          </a:p>
        </p:txBody>
      </p:sp>
      <p:sp>
        <p:nvSpPr>
          <p:cNvPr id="98" name="Google Shape;98;p17"/>
          <p:cNvSpPr txBox="1"/>
          <p:nvPr/>
        </p:nvSpPr>
        <p:spPr>
          <a:xfrm>
            <a:off x="8599500" y="3707600"/>
            <a:ext cx="232800" cy="1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FF"/>
                </a:solidFill>
                <a:latin typeface="Playfair Display"/>
                <a:ea typeface="Playfair Display"/>
                <a:cs typeface="Playfair Display"/>
                <a:sym typeface="Playfair Display"/>
              </a:rPr>
              <a:t>D</a:t>
            </a:r>
            <a:endParaRPr sz="900">
              <a:solidFill>
                <a:srgbClr val="FF00FF"/>
              </a:solidFill>
              <a:latin typeface="Playfair Display"/>
              <a:ea typeface="Playfair Display"/>
              <a:cs typeface="Playfair Display"/>
              <a:sym typeface="Playfair Display"/>
            </a:endParaRPr>
          </a:p>
        </p:txBody>
      </p:sp>
      <p:sp>
        <p:nvSpPr>
          <p:cNvPr id="99" name="Google Shape;99;p17"/>
          <p:cNvSpPr/>
          <p:nvPr/>
        </p:nvSpPr>
        <p:spPr>
          <a:xfrm>
            <a:off x="8169100" y="4383400"/>
            <a:ext cx="65625" cy="84850"/>
          </a:xfrm>
          <a:custGeom>
            <a:rect b="b" l="l" r="r" t="t"/>
            <a:pathLst>
              <a:path extrusionOk="0" h="3394" w="2625">
                <a:moveTo>
                  <a:pt x="2625" y="0"/>
                </a:moveTo>
                <a:cubicBezTo>
                  <a:pt x="1509" y="895"/>
                  <a:pt x="950" y="2325"/>
                  <a:pt x="0" y="3394"/>
                </a:cubicBezTo>
              </a:path>
            </a:pathLst>
          </a:custGeom>
          <a:noFill/>
          <a:ln cap="flat" cmpd="sng" w="9525">
            <a:solidFill>
              <a:srgbClr val="FF00FF"/>
            </a:solidFill>
            <a:prstDash val="solid"/>
            <a:round/>
            <a:headEnd len="med" w="med" type="none"/>
            <a:tailEnd len="med" w="med" type="none"/>
          </a:ln>
        </p:spPr>
      </p:sp>
      <p:sp>
        <p:nvSpPr>
          <p:cNvPr id="100" name="Google Shape;100;p17"/>
          <p:cNvSpPr txBox="1"/>
          <p:nvPr/>
        </p:nvSpPr>
        <p:spPr>
          <a:xfrm>
            <a:off x="8199850" y="4256150"/>
            <a:ext cx="232800" cy="1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FF"/>
                </a:solidFill>
                <a:latin typeface="Playfair Display"/>
                <a:ea typeface="Playfair Display"/>
                <a:cs typeface="Playfair Display"/>
                <a:sym typeface="Playfair Display"/>
              </a:rPr>
              <a:t>2</a:t>
            </a:r>
            <a:endParaRPr sz="900">
              <a:solidFill>
                <a:srgbClr val="FF00FF"/>
              </a:solidFill>
              <a:latin typeface="Playfair Display"/>
              <a:ea typeface="Playfair Display"/>
              <a:cs typeface="Playfair Display"/>
              <a:sym typeface="Playfair Display"/>
            </a:endParaRPr>
          </a:p>
        </p:txBody>
      </p:sp>
      <p:sp>
        <p:nvSpPr>
          <p:cNvPr id="101" name="Google Shape;101;p17"/>
          <p:cNvSpPr txBox="1"/>
          <p:nvPr/>
        </p:nvSpPr>
        <p:spPr>
          <a:xfrm>
            <a:off x="8478725" y="4256150"/>
            <a:ext cx="232800" cy="1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FF"/>
                </a:solidFill>
                <a:latin typeface="Playfair Display"/>
                <a:ea typeface="Playfair Display"/>
                <a:cs typeface="Playfair Display"/>
                <a:sym typeface="Playfair Display"/>
              </a:rPr>
              <a:t>D</a:t>
            </a:r>
            <a:endParaRPr sz="900">
              <a:solidFill>
                <a:srgbClr val="FF00FF"/>
              </a:solidFill>
              <a:latin typeface="Playfair Display"/>
              <a:ea typeface="Playfair Display"/>
              <a:cs typeface="Playfair Display"/>
              <a:sym typeface="Playfair Display"/>
            </a:endParaRPr>
          </a:p>
        </p:txBody>
      </p:sp>
      <p:sp>
        <p:nvSpPr>
          <p:cNvPr id="102" name="Google Shape;102;p17"/>
          <p:cNvSpPr txBox="1"/>
          <p:nvPr/>
        </p:nvSpPr>
        <p:spPr>
          <a:xfrm>
            <a:off x="5466925" y="4657675"/>
            <a:ext cx="232800" cy="1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FF"/>
                </a:solidFill>
                <a:latin typeface="Playfair Display"/>
                <a:ea typeface="Playfair Display"/>
                <a:cs typeface="Playfair Display"/>
                <a:sym typeface="Playfair Display"/>
              </a:rPr>
              <a:t>D</a:t>
            </a:r>
            <a:endParaRPr sz="900">
              <a:solidFill>
                <a:srgbClr val="FF00FF"/>
              </a:solidFill>
              <a:latin typeface="Playfair Display"/>
              <a:ea typeface="Playfair Display"/>
              <a:cs typeface="Playfair Display"/>
              <a:sym typeface="Playfair Display"/>
            </a:endParaRPr>
          </a:p>
        </p:txBody>
      </p:sp>
      <p:sp>
        <p:nvSpPr>
          <p:cNvPr id="103" name="Google Shape;103;p17"/>
          <p:cNvSpPr/>
          <p:nvPr/>
        </p:nvSpPr>
        <p:spPr>
          <a:xfrm>
            <a:off x="6907400" y="4777675"/>
            <a:ext cx="65625" cy="84850"/>
          </a:xfrm>
          <a:custGeom>
            <a:rect b="b" l="l" r="r" t="t"/>
            <a:pathLst>
              <a:path extrusionOk="0" h="3394" w="2625">
                <a:moveTo>
                  <a:pt x="2625" y="0"/>
                </a:moveTo>
                <a:cubicBezTo>
                  <a:pt x="1509" y="895"/>
                  <a:pt x="950" y="2325"/>
                  <a:pt x="0" y="3394"/>
                </a:cubicBezTo>
              </a:path>
            </a:pathLst>
          </a:custGeom>
          <a:noFill/>
          <a:ln cap="flat" cmpd="sng" w="9525">
            <a:solidFill>
              <a:srgbClr val="FF00FF"/>
            </a:solidFill>
            <a:prstDash val="solid"/>
            <a:round/>
            <a:headEnd len="med" w="med" type="none"/>
            <a:tailEnd len="med" w="med" type="none"/>
          </a:ln>
        </p:spPr>
      </p:sp>
      <p:sp>
        <p:nvSpPr>
          <p:cNvPr id="104" name="Google Shape;104;p17"/>
          <p:cNvSpPr/>
          <p:nvPr/>
        </p:nvSpPr>
        <p:spPr>
          <a:xfrm>
            <a:off x="5023294" y="3432675"/>
            <a:ext cx="1127650" cy="1117100"/>
          </a:xfrm>
          <a:custGeom>
            <a:rect b="b" l="l" r="r" t="t"/>
            <a:pathLst>
              <a:path extrusionOk="0" h="44684" w="45106">
                <a:moveTo>
                  <a:pt x="2317" y="0"/>
                </a:moveTo>
                <a:cubicBezTo>
                  <a:pt x="2317" y="14316"/>
                  <a:pt x="-3510" y="30366"/>
                  <a:pt x="3343" y="42935"/>
                </a:cubicBezTo>
                <a:cubicBezTo>
                  <a:pt x="5219" y="46375"/>
                  <a:pt x="11152" y="43620"/>
                  <a:pt x="15066" y="43815"/>
                </a:cubicBezTo>
                <a:cubicBezTo>
                  <a:pt x="25077" y="44314"/>
                  <a:pt x="35218" y="44138"/>
                  <a:pt x="45106" y="42496"/>
                </a:cubicBezTo>
              </a:path>
            </a:pathLst>
          </a:custGeom>
          <a:noFill/>
          <a:ln cap="flat" cmpd="sng" w="9525">
            <a:solidFill>
              <a:srgbClr val="FF00FF"/>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A</a:t>
            </a:r>
            <a:r>
              <a:rPr lang="en"/>
              <a:t>lgorithm</a:t>
            </a:r>
            <a:endParaRPr/>
          </a:p>
        </p:txBody>
      </p:sp>
      <p:sp>
        <p:nvSpPr>
          <p:cNvPr id="110" name="Google Shape;110;p18"/>
          <p:cNvSpPr txBox="1"/>
          <p:nvPr>
            <p:ph idx="1" type="body"/>
          </p:nvPr>
        </p:nvSpPr>
        <p:spPr>
          <a:xfrm>
            <a:off x="311700" y="1234075"/>
            <a:ext cx="8520600" cy="142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is an algorithm for finding the shortest path from a start point to an end point in a graph or grid.</a:t>
            </a:r>
            <a:endParaRPr/>
          </a:p>
          <a:p>
            <a:pPr indent="-342900" lvl="0" marL="457200" rtl="0" algn="l">
              <a:spcBef>
                <a:spcPts val="0"/>
              </a:spcBef>
              <a:spcAft>
                <a:spcPts val="0"/>
              </a:spcAft>
              <a:buSzPts val="1800"/>
              <a:buChar char="●"/>
            </a:pPr>
            <a:r>
              <a:rPr lang="en"/>
              <a:t>It uses heuristics to help prioritize directions that are most likely to be the shortest paths</a:t>
            </a:r>
            <a:endParaRPr/>
          </a:p>
        </p:txBody>
      </p:sp>
      <p:pic>
        <p:nvPicPr>
          <p:cNvPr id="111" name="Google Shape;111;p18"/>
          <p:cNvPicPr preferRelativeResize="0"/>
          <p:nvPr/>
        </p:nvPicPr>
        <p:blipFill>
          <a:blip r:embed="rId3">
            <a:alphaModFix/>
          </a:blip>
          <a:stretch>
            <a:fillRect/>
          </a:stretch>
        </p:blipFill>
        <p:spPr>
          <a:xfrm>
            <a:off x="5243300" y="2858763"/>
            <a:ext cx="3248025" cy="1724025"/>
          </a:xfrm>
          <a:prstGeom prst="rect">
            <a:avLst/>
          </a:prstGeom>
          <a:noFill/>
          <a:ln>
            <a:noFill/>
          </a:ln>
        </p:spPr>
      </p:pic>
      <p:grpSp>
        <p:nvGrpSpPr>
          <p:cNvPr id="112" name="Google Shape;112;p18"/>
          <p:cNvGrpSpPr/>
          <p:nvPr/>
        </p:nvGrpSpPr>
        <p:grpSpPr>
          <a:xfrm>
            <a:off x="749582" y="3150794"/>
            <a:ext cx="3804731" cy="1139970"/>
            <a:chOff x="749582" y="3150794"/>
            <a:chExt cx="3804731" cy="1139970"/>
          </a:xfrm>
        </p:grpSpPr>
        <p:grpSp>
          <p:nvGrpSpPr>
            <p:cNvPr id="113" name="Google Shape;113;p18"/>
            <p:cNvGrpSpPr/>
            <p:nvPr/>
          </p:nvGrpSpPr>
          <p:grpSpPr>
            <a:xfrm rot="5400000">
              <a:off x="699723" y="3200653"/>
              <a:ext cx="1139958" cy="1040239"/>
              <a:chOff x="2422" y="3253"/>
              <a:chExt cx="2708" cy="2469"/>
            </a:xfrm>
          </p:grpSpPr>
          <p:sp>
            <p:nvSpPr>
              <p:cNvPr id="114" name="Google Shape;114;p18"/>
              <p:cNvSpPr/>
              <p:nvPr/>
            </p:nvSpPr>
            <p:spPr>
              <a:xfrm rot="5400000">
                <a:off x="2523" y="3152"/>
                <a:ext cx="2469" cy="2671"/>
              </a:xfrm>
              <a:custGeom>
                <a:rect b="b" l="l" r="r" t="t"/>
                <a:pathLst>
                  <a:path extrusionOk="0" h="1432" w="1324">
                    <a:moveTo>
                      <a:pt x="896" y="235"/>
                    </a:moveTo>
                    <a:lnTo>
                      <a:pt x="663" y="0"/>
                    </a:lnTo>
                    <a:lnTo>
                      <a:pt x="428" y="235"/>
                    </a:lnTo>
                    <a:lnTo>
                      <a:pt x="0" y="235"/>
                    </a:lnTo>
                    <a:lnTo>
                      <a:pt x="0" y="1432"/>
                    </a:lnTo>
                    <a:lnTo>
                      <a:pt x="1324" y="1432"/>
                    </a:lnTo>
                    <a:lnTo>
                      <a:pt x="1324" y="235"/>
                    </a:lnTo>
                    <a:lnTo>
                      <a:pt x="896" y="235"/>
                    </a:lnTo>
                    <a:close/>
                  </a:path>
                </a:pathLst>
              </a:custGeom>
              <a:solidFill>
                <a:srgbClr val="FFC20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262626"/>
                  </a:solidFill>
                  <a:latin typeface="Arial"/>
                  <a:ea typeface="Arial"/>
                  <a:cs typeface="Arial"/>
                  <a:sym typeface="Arial"/>
                </a:endParaRPr>
              </a:p>
            </p:txBody>
          </p:sp>
          <p:sp>
            <p:nvSpPr>
              <p:cNvPr id="115" name="Google Shape;115;p18"/>
              <p:cNvSpPr/>
              <p:nvPr/>
            </p:nvSpPr>
            <p:spPr>
              <a:xfrm rot="5400000">
                <a:off x="3129" y="3337"/>
                <a:ext cx="1651" cy="2349"/>
              </a:xfrm>
              <a:custGeom>
                <a:rect b="b" l="l" r="r" t="t"/>
                <a:pathLst>
                  <a:path extrusionOk="0" h="810" w="860">
                    <a:moveTo>
                      <a:pt x="860" y="234"/>
                    </a:moveTo>
                    <a:lnTo>
                      <a:pt x="665" y="234"/>
                    </a:lnTo>
                    <a:lnTo>
                      <a:pt x="431" y="0"/>
                    </a:lnTo>
                    <a:lnTo>
                      <a:pt x="195" y="234"/>
                    </a:lnTo>
                    <a:lnTo>
                      <a:pt x="0" y="234"/>
                    </a:lnTo>
                    <a:lnTo>
                      <a:pt x="0" y="810"/>
                    </a:lnTo>
                    <a:lnTo>
                      <a:pt x="860" y="810"/>
                    </a:lnTo>
                    <a:lnTo>
                      <a:pt x="860" y="234"/>
                    </a:lnTo>
                    <a:close/>
                  </a:path>
                </a:pathLst>
              </a:custGeom>
              <a:solidFill>
                <a:srgbClr val="FFFFFF"/>
              </a:solidFill>
              <a:ln>
                <a:noFill/>
              </a:ln>
              <a:effectLst>
                <a:outerShdw blurRad="647700" sx="102000" rotWithShape="0" algn="ctr" dist="292100" sy="102000">
                  <a:srgbClr val="000000">
                    <a:alpha val="2392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262626"/>
                  </a:solidFill>
                  <a:latin typeface="Arial"/>
                  <a:ea typeface="Arial"/>
                  <a:cs typeface="Arial"/>
                  <a:sym typeface="Arial"/>
                </a:endParaRPr>
              </a:p>
            </p:txBody>
          </p:sp>
        </p:grpSp>
        <p:sp>
          <p:nvSpPr>
            <p:cNvPr id="116" name="Google Shape;116;p18"/>
            <p:cNvSpPr txBox="1"/>
            <p:nvPr/>
          </p:nvSpPr>
          <p:spPr>
            <a:xfrm>
              <a:off x="863350" y="3362413"/>
              <a:ext cx="812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chemeClr val="dk2"/>
                  </a:solidFill>
                  <a:latin typeface="Playfair Display"/>
                  <a:ea typeface="Playfair Display"/>
                  <a:cs typeface="Playfair Display"/>
                  <a:sym typeface="Playfair Display"/>
                </a:rPr>
                <a:t>h</a:t>
              </a:r>
              <a:r>
                <a:rPr lang="en" sz="1800">
                  <a:solidFill>
                    <a:schemeClr val="dk2"/>
                  </a:solidFill>
                  <a:latin typeface="Playfair Display"/>
                  <a:ea typeface="Playfair Display"/>
                  <a:cs typeface="Playfair Display"/>
                  <a:sym typeface="Playfair Display"/>
                </a:rPr>
                <a:t>(</a:t>
              </a:r>
              <a:r>
                <a:rPr i="1" lang="en" sz="1800">
                  <a:solidFill>
                    <a:schemeClr val="dk2"/>
                  </a:solidFill>
                  <a:latin typeface="Playfair Display"/>
                  <a:ea typeface="Playfair Display"/>
                  <a:cs typeface="Playfair Display"/>
                  <a:sym typeface="Playfair Display"/>
                </a:rPr>
                <a:t>n</a:t>
              </a:r>
              <a:r>
                <a:rPr lang="en" sz="1800">
                  <a:solidFill>
                    <a:schemeClr val="dk2"/>
                  </a:solidFill>
                  <a:latin typeface="Playfair Display"/>
                  <a:ea typeface="Playfair Display"/>
                  <a:cs typeface="Playfair Display"/>
                  <a:sym typeface="Playfair Display"/>
                </a:rPr>
                <a:t>)</a:t>
              </a:r>
              <a:endParaRPr sz="1800">
                <a:latin typeface="Playfair Display"/>
                <a:ea typeface="Playfair Display"/>
                <a:cs typeface="Playfair Display"/>
                <a:sym typeface="Playfair Display"/>
              </a:endParaRPr>
            </a:p>
          </p:txBody>
        </p:sp>
        <p:grpSp>
          <p:nvGrpSpPr>
            <p:cNvPr id="117" name="Google Shape;117;p18"/>
            <p:cNvGrpSpPr/>
            <p:nvPr/>
          </p:nvGrpSpPr>
          <p:grpSpPr>
            <a:xfrm rot="5400000">
              <a:off x="2076298" y="3200665"/>
              <a:ext cx="1139958" cy="1040239"/>
              <a:chOff x="2422" y="3253"/>
              <a:chExt cx="2708" cy="2469"/>
            </a:xfrm>
          </p:grpSpPr>
          <p:sp>
            <p:nvSpPr>
              <p:cNvPr id="118" name="Google Shape;118;p18"/>
              <p:cNvSpPr/>
              <p:nvPr/>
            </p:nvSpPr>
            <p:spPr>
              <a:xfrm rot="5400000">
                <a:off x="2523" y="3152"/>
                <a:ext cx="2469" cy="2671"/>
              </a:xfrm>
              <a:custGeom>
                <a:rect b="b" l="l" r="r" t="t"/>
                <a:pathLst>
                  <a:path extrusionOk="0" h="1432" w="1324">
                    <a:moveTo>
                      <a:pt x="896" y="235"/>
                    </a:moveTo>
                    <a:lnTo>
                      <a:pt x="663" y="0"/>
                    </a:lnTo>
                    <a:lnTo>
                      <a:pt x="428" y="235"/>
                    </a:lnTo>
                    <a:lnTo>
                      <a:pt x="0" y="235"/>
                    </a:lnTo>
                    <a:lnTo>
                      <a:pt x="0" y="1432"/>
                    </a:lnTo>
                    <a:lnTo>
                      <a:pt x="1324" y="1432"/>
                    </a:lnTo>
                    <a:lnTo>
                      <a:pt x="1324" y="235"/>
                    </a:lnTo>
                    <a:lnTo>
                      <a:pt x="896" y="235"/>
                    </a:lnTo>
                    <a:close/>
                  </a:path>
                </a:pathLst>
              </a:custGeom>
              <a:solidFill>
                <a:srgbClr val="FFC20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262626"/>
                  </a:solidFill>
                  <a:latin typeface="Arial"/>
                  <a:ea typeface="Arial"/>
                  <a:cs typeface="Arial"/>
                  <a:sym typeface="Arial"/>
                </a:endParaRPr>
              </a:p>
            </p:txBody>
          </p:sp>
          <p:sp>
            <p:nvSpPr>
              <p:cNvPr id="119" name="Google Shape;119;p18"/>
              <p:cNvSpPr/>
              <p:nvPr/>
            </p:nvSpPr>
            <p:spPr>
              <a:xfrm rot="5400000">
                <a:off x="3129" y="3337"/>
                <a:ext cx="1651" cy="2349"/>
              </a:xfrm>
              <a:custGeom>
                <a:rect b="b" l="l" r="r" t="t"/>
                <a:pathLst>
                  <a:path extrusionOk="0" h="810" w="860">
                    <a:moveTo>
                      <a:pt x="860" y="234"/>
                    </a:moveTo>
                    <a:lnTo>
                      <a:pt x="665" y="234"/>
                    </a:lnTo>
                    <a:lnTo>
                      <a:pt x="431" y="0"/>
                    </a:lnTo>
                    <a:lnTo>
                      <a:pt x="195" y="234"/>
                    </a:lnTo>
                    <a:lnTo>
                      <a:pt x="0" y="234"/>
                    </a:lnTo>
                    <a:lnTo>
                      <a:pt x="0" y="810"/>
                    </a:lnTo>
                    <a:lnTo>
                      <a:pt x="860" y="810"/>
                    </a:lnTo>
                    <a:lnTo>
                      <a:pt x="860" y="234"/>
                    </a:lnTo>
                    <a:close/>
                  </a:path>
                </a:pathLst>
              </a:custGeom>
              <a:solidFill>
                <a:srgbClr val="FFFFFF"/>
              </a:solidFill>
              <a:ln>
                <a:noFill/>
              </a:ln>
              <a:effectLst>
                <a:outerShdw blurRad="647700" sx="102000" rotWithShape="0" algn="ctr" dist="292100" sy="102000">
                  <a:srgbClr val="000000">
                    <a:alpha val="2392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262626"/>
                  </a:solidFill>
                  <a:latin typeface="Arial"/>
                  <a:ea typeface="Arial"/>
                  <a:cs typeface="Arial"/>
                  <a:sym typeface="Arial"/>
                </a:endParaRPr>
              </a:p>
            </p:txBody>
          </p:sp>
        </p:grpSp>
        <p:sp>
          <p:nvSpPr>
            <p:cNvPr id="120" name="Google Shape;120;p18"/>
            <p:cNvSpPr txBox="1"/>
            <p:nvPr/>
          </p:nvSpPr>
          <p:spPr>
            <a:xfrm>
              <a:off x="2239925" y="3362413"/>
              <a:ext cx="812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chemeClr val="dk2"/>
                  </a:solidFill>
                  <a:latin typeface="Playfair Display"/>
                  <a:ea typeface="Playfair Display"/>
                  <a:cs typeface="Playfair Display"/>
                  <a:sym typeface="Playfair Display"/>
                </a:rPr>
                <a:t>f</a:t>
              </a:r>
              <a:r>
                <a:rPr lang="en" sz="1800">
                  <a:solidFill>
                    <a:schemeClr val="dk2"/>
                  </a:solidFill>
                  <a:latin typeface="Playfair Display"/>
                  <a:ea typeface="Playfair Display"/>
                  <a:cs typeface="Playfair Display"/>
                  <a:sym typeface="Playfair Display"/>
                </a:rPr>
                <a:t>(</a:t>
              </a:r>
              <a:r>
                <a:rPr i="1" lang="en" sz="1800">
                  <a:solidFill>
                    <a:schemeClr val="dk2"/>
                  </a:solidFill>
                  <a:latin typeface="Playfair Display"/>
                  <a:ea typeface="Playfair Display"/>
                  <a:cs typeface="Playfair Display"/>
                  <a:sym typeface="Playfair Display"/>
                </a:rPr>
                <a:t>n</a:t>
              </a:r>
              <a:r>
                <a:rPr lang="en" sz="1800">
                  <a:solidFill>
                    <a:schemeClr val="dk2"/>
                  </a:solidFill>
                  <a:latin typeface="Playfair Display"/>
                  <a:ea typeface="Playfair Display"/>
                  <a:cs typeface="Playfair Display"/>
                  <a:sym typeface="Playfair Display"/>
                </a:rPr>
                <a:t>)</a:t>
              </a:r>
              <a:endParaRPr>
                <a:latin typeface="Playfair Display"/>
                <a:ea typeface="Playfair Display"/>
                <a:cs typeface="Playfair Display"/>
                <a:sym typeface="Playfair Display"/>
              </a:endParaRPr>
            </a:p>
          </p:txBody>
        </p:sp>
        <p:grpSp>
          <p:nvGrpSpPr>
            <p:cNvPr id="121" name="Google Shape;121;p18"/>
            <p:cNvGrpSpPr/>
            <p:nvPr/>
          </p:nvGrpSpPr>
          <p:grpSpPr>
            <a:xfrm rot="5400000">
              <a:off x="3452873" y="3200653"/>
              <a:ext cx="1139958" cy="1040239"/>
              <a:chOff x="2422" y="3253"/>
              <a:chExt cx="2708" cy="2469"/>
            </a:xfrm>
          </p:grpSpPr>
          <p:sp>
            <p:nvSpPr>
              <p:cNvPr id="122" name="Google Shape;122;p18"/>
              <p:cNvSpPr/>
              <p:nvPr/>
            </p:nvSpPr>
            <p:spPr>
              <a:xfrm rot="5400000">
                <a:off x="2523" y="3152"/>
                <a:ext cx="2469" cy="2671"/>
              </a:xfrm>
              <a:custGeom>
                <a:rect b="b" l="l" r="r" t="t"/>
                <a:pathLst>
                  <a:path extrusionOk="0" h="1432" w="1324">
                    <a:moveTo>
                      <a:pt x="896" y="235"/>
                    </a:moveTo>
                    <a:lnTo>
                      <a:pt x="663" y="0"/>
                    </a:lnTo>
                    <a:lnTo>
                      <a:pt x="428" y="235"/>
                    </a:lnTo>
                    <a:lnTo>
                      <a:pt x="0" y="235"/>
                    </a:lnTo>
                    <a:lnTo>
                      <a:pt x="0" y="1432"/>
                    </a:lnTo>
                    <a:lnTo>
                      <a:pt x="1324" y="1432"/>
                    </a:lnTo>
                    <a:lnTo>
                      <a:pt x="1324" y="235"/>
                    </a:lnTo>
                    <a:lnTo>
                      <a:pt x="896" y="235"/>
                    </a:lnTo>
                    <a:close/>
                  </a:path>
                </a:pathLst>
              </a:custGeom>
              <a:solidFill>
                <a:srgbClr val="FFC20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262626"/>
                  </a:solidFill>
                  <a:latin typeface="Arial"/>
                  <a:ea typeface="Arial"/>
                  <a:cs typeface="Arial"/>
                  <a:sym typeface="Arial"/>
                </a:endParaRPr>
              </a:p>
            </p:txBody>
          </p:sp>
          <p:sp>
            <p:nvSpPr>
              <p:cNvPr id="123" name="Google Shape;123;p18"/>
              <p:cNvSpPr/>
              <p:nvPr/>
            </p:nvSpPr>
            <p:spPr>
              <a:xfrm rot="5400000">
                <a:off x="3129" y="3337"/>
                <a:ext cx="1651" cy="2349"/>
              </a:xfrm>
              <a:custGeom>
                <a:rect b="b" l="l" r="r" t="t"/>
                <a:pathLst>
                  <a:path extrusionOk="0" h="810" w="860">
                    <a:moveTo>
                      <a:pt x="860" y="234"/>
                    </a:moveTo>
                    <a:lnTo>
                      <a:pt x="665" y="234"/>
                    </a:lnTo>
                    <a:lnTo>
                      <a:pt x="431" y="0"/>
                    </a:lnTo>
                    <a:lnTo>
                      <a:pt x="195" y="234"/>
                    </a:lnTo>
                    <a:lnTo>
                      <a:pt x="0" y="234"/>
                    </a:lnTo>
                    <a:lnTo>
                      <a:pt x="0" y="810"/>
                    </a:lnTo>
                    <a:lnTo>
                      <a:pt x="860" y="810"/>
                    </a:lnTo>
                    <a:lnTo>
                      <a:pt x="860" y="234"/>
                    </a:lnTo>
                    <a:close/>
                  </a:path>
                </a:pathLst>
              </a:custGeom>
              <a:solidFill>
                <a:srgbClr val="FFFFFF"/>
              </a:solidFill>
              <a:ln>
                <a:noFill/>
              </a:ln>
              <a:effectLst>
                <a:outerShdw blurRad="647700" sx="102000" rotWithShape="0" algn="ctr" dist="292100" sy="102000">
                  <a:srgbClr val="000000">
                    <a:alpha val="2392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262626"/>
                  </a:solidFill>
                  <a:latin typeface="Arial"/>
                  <a:ea typeface="Arial"/>
                  <a:cs typeface="Arial"/>
                  <a:sym typeface="Arial"/>
                </a:endParaRPr>
              </a:p>
            </p:txBody>
          </p:sp>
        </p:grpSp>
        <p:sp>
          <p:nvSpPr>
            <p:cNvPr id="124" name="Google Shape;124;p18"/>
            <p:cNvSpPr txBox="1"/>
            <p:nvPr/>
          </p:nvSpPr>
          <p:spPr>
            <a:xfrm>
              <a:off x="3741613" y="3362413"/>
              <a:ext cx="812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800">
                  <a:solidFill>
                    <a:schemeClr val="dk2"/>
                  </a:solidFill>
                  <a:latin typeface="Playfair Display"/>
                  <a:ea typeface="Playfair Display"/>
                  <a:cs typeface="Playfair Display"/>
                  <a:sym typeface="Playfair Display"/>
                </a:rPr>
                <a:t>g</a:t>
              </a:r>
              <a:r>
                <a:rPr lang="en" sz="1800">
                  <a:solidFill>
                    <a:schemeClr val="dk2"/>
                  </a:solidFill>
                  <a:latin typeface="Playfair Display"/>
                  <a:ea typeface="Playfair Display"/>
                  <a:cs typeface="Playfair Display"/>
                  <a:sym typeface="Playfair Display"/>
                </a:rPr>
                <a:t>(</a:t>
              </a:r>
              <a:r>
                <a:rPr i="1" lang="en" sz="1800">
                  <a:solidFill>
                    <a:schemeClr val="dk2"/>
                  </a:solidFill>
                  <a:latin typeface="Playfair Display"/>
                  <a:ea typeface="Playfair Display"/>
                  <a:cs typeface="Playfair Display"/>
                  <a:sym typeface="Playfair Display"/>
                </a:rPr>
                <a:t>n</a:t>
              </a:r>
              <a:r>
                <a:rPr lang="en" sz="1800">
                  <a:solidFill>
                    <a:schemeClr val="dk2"/>
                  </a:solidFill>
                  <a:latin typeface="Playfair Display"/>
                  <a:ea typeface="Playfair Display"/>
                  <a:cs typeface="Playfair Display"/>
                  <a:sym typeface="Playfair Display"/>
                </a:rPr>
                <a:t>)</a:t>
              </a:r>
              <a:endParaRPr sz="1800">
                <a:latin typeface="Playfair Display"/>
                <a:ea typeface="Playfair Display"/>
                <a:cs typeface="Playfair Display"/>
                <a:sym typeface="Playfair Display"/>
              </a:endParaRPr>
            </a:p>
          </p:txBody>
        </p:sp>
      </p:grpSp>
      <p:pic>
        <p:nvPicPr>
          <p:cNvPr id="125" name="Google Shape;125;p18"/>
          <p:cNvPicPr preferRelativeResize="0"/>
          <p:nvPr/>
        </p:nvPicPr>
        <p:blipFill>
          <a:blip r:embed="rId4">
            <a:alphaModFix/>
          </a:blip>
          <a:stretch>
            <a:fillRect/>
          </a:stretch>
        </p:blipFill>
        <p:spPr>
          <a:xfrm>
            <a:off x="0" y="4483825"/>
            <a:ext cx="1149725" cy="659675"/>
          </a:xfrm>
          <a:prstGeom prst="rect">
            <a:avLst/>
          </a:prstGeom>
          <a:noFill/>
          <a:ln>
            <a:noFill/>
          </a:ln>
        </p:spPr>
      </p:pic>
      <p:sp>
        <p:nvSpPr>
          <p:cNvPr id="126" name="Google Shape;126;p1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algorithm</a:t>
            </a:r>
            <a:endParaRPr/>
          </a:p>
        </p:txBody>
      </p:sp>
      <p:sp>
        <p:nvSpPr>
          <p:cNvPr id="132" name="Google Shape;132;p19"/>
          <p:cNvSpPr txBox="1"/>
          <p:nvPr>
            <p:ph idx="1" type="body"/>
          </p:nvPr>
        </p:nvSpPr>
        <p:spPr>
          <a:xfrm>
            <a:off x="1851650" y="1165425"/>
            <a:ext cx="3256800" cy="155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use </a:t>
            </a:r>
            <a:r>
              <a:rPr b="1" lang="en"/>
              <a:t>Euclidean distance </a:t>
            </a:r>
            <a:r>
              <a:rPr lang="en"/>
              <a:t>to estimate the distance from the current location to the end point.</a:t>
            </a:r>
            <a:endParaRPr/>
          </a:p>
        </p:txBody>
      </p:sp>
      <p:grpSp>
        <p:nvGrpSpPr>
          <p:cNvPr id="133" name="Google Shape;133;p19"/>
          <p:cNvGrpSpPr/>
          <p:nvPr/>
        </p:nvGrpSpPr>
        <p:grpSpPr>
          <a:xfrm rot="5400000">
            <a:off x="717398" y="1369578"/>
            <a:ext cx="1139958" cy="1040239"/>
            <a:chOff x="2422" y="3253"/>
            <a:chExt cx="2708" cy="2469"/>
          </a:xfrm>
        </p:grpSpPr>
        <p:sp>
          <p:nvSpPr>
            <p:cNvPr id="134" name="Google Shape;134;p19"/>
            <p:cNvSpPr/>
            <p:nvPr/>
          </p:nvSpPr>
          <p:spPr>
            <a:xfrm rot="5400000">
              <a:off x="2523" y="3152"/>
              <a:ext cx="2469" cy="2671"/>
            </a:xfrm>
            <a:custGeom>
              <a:rect b="b" l="l" r="r" t="t"/>
              <a:pathLst>
                <a:path extrusionOk="0" h="1432" w="1324">
                  <a:moveTo>
                    <a:pt x="896" y="235"/>
                  </a:moveTo>
                  <a:lnTo>
                    <a:pt x="663" y="0"/>
                  </a:lnTo>
                  <a:lnTo>
                    <a:pt x="428" y="235"/>
                  </a:lnTo>
                  <a:lnTo>
                    <a:pt x="0" y="235"/>
                  </a:lnTo>
                  <a:lnTo>
                    <a:pt x="0" y="1432"/>
                  </a:lnTo>
                  <a:lnTo>
                    <a:pt x="1324" y="1432"/>
                  </a:lnTo>
                  <a:lnTo>
                    <a:pt x="1324" y="235"/>
                  </a:lnTo>
                  <a:lnTo>
                    <a:pt x="896" y="235"/>
                  </a:lnTo>
                  <a:close/>
                </a:path>
              </a:pathLst>
            </a:custGeom>
            <a:solidFill>
              <a:srgbClr val="FFC20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262626"/>
                </a:solidFill>
                <a:latin typeface="Arial"/>
                <a:ea typeface="Arial"/>
                <a:cs typeface="Arial"/>
                <a:sym typeface="Arial"/>
              </a:endParaRPr>
            </a:p>
          </p:txBody>
        </p:sp>
        <p:sp>
          <p:nvSpPr>
            <p:cNvPr id="135" name="Google Shape;135;p19"/>
            <p:cNvSpPr/>
            <p:nvPr/>
          </p:nvSpPr>
          <p:spPr>
            <a:xfrm rot="5400000">
              <a:off x="3129" y="3337"/>
              <a:ext cx="1651" cy="2349"/>
            </a:xfrm>
            <a:custGeom>
              <a:rect b="b" l="l" r="r" t="t"/>
              <a:pathLst>
                <a:path extrusionOk="0" h="810" w="860">
                  <a:moveTo>
                    <a:pt x="860" y="234"/>
                  </a:moveTo>
                  <a:lnTo>
                    <a:pt x="665" y="234"/>
                  </a:lnTo>
                  <a:lnTo>
                    <a:pt x="431" y="0"/>
                  </a:lnTo>
                  <a:lnTo>
                    <a:pt x="195" y="234"/>
                  </a:lnTo>
                  <a:lnTo>
                    <a:pt x="0" y="234"/>
                  </a:lnTo>
                  <a:lnTo>
                    <a:pt x="0" y="810"/>
                  </a:lnTo>
                  <a:lnTo>
                    <a:pt x="860" y="810"/>
                  </a:lnTo>
                  <a:lnTo>
                    <a:pt x="860" y="234"/>
                  </a:lnTo>
                  <a:close/>
                </a:path>
              </a:pathLst>
            </a:custGeom>
            <a:solidFill>
              <a:srgbClr val="FFFFFF"/>
            </a:solidFill>
            <a:ln>
              <a:noFill/>
            </a:ln>
            <a:effectLst>
              <a:outerShdw blurRad="647700" sx="102000" rotWithShape="0" algn="ctr" dist="292100" sy="102000">
                <a:srgbClr val="000000">
                  <a:alpha val="2392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262626"/>
                </a:solidFill>
                <a:latin typeface="Arial"/>
                <a:ea typeface="Arial"/>
                <a:cs typeface="Arial"/>
                <a:sym typeface="Arial"/>
              </a:endParaRPr>
            </a:p>
          </p:txBody>
        </p:sp>
      </p:grpSp>
      <p:sp>
        <p:nvSpPr>
          <p:cNvPr id="136" name="Google Shape;136;p19"/>
          <p:cNvSpPr txBox="1"/>
          <p:nvPr/>
        </p:nvSpPr>
        <p:spPr>
          <a:xfrm>
            <a:off x="881025" y="1531338"/>
            <a:ext cx="812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chemeClr val="dk2"/>
                </a:solidFill>
                <a:latin typeface="Playfair Display"/>
                <a:ea typeface="Playfair Display"/>
                <a:cs typeface="Playfair Display"/>
                <a:sym typeface="Playfair Display"/>
              </a:rPr>
              <a:t>h</a:t>
            </a:r>
            <a:r>
              <a:rPr lang="en" sz="1800">
                <a:solidFill>
                  <a:schemeClr val="dk2"/>
                </a:solidFill>
                <a:latin typeface="Playfair Display"/>
                <a:ea typeface="Playfair Display"/>
                <a:cs typeface="Playfair Display"/>
                <a:sym typeface="Playfair Display"/>
              </a:rPr>
              <a:t>(</a:t>
            </a:r>
            <a:r>
              <a:rPr i="1" lang="en" sz="1800">
                <a:solidFill>
                  <a:schemeClr val="dk2"/>
                </a:solidFill>
                <a:latin typeface="Playfair Display"/>
                <a:ea typeface="Playfair Display"/>
                <a:cs typeface="Playfair Display"/>
                <a:sym typeface="Playfair Display"/>
              </a:rPr>
              <a:t>n</a:t>
            </a:r>
            <a:r>
              <a:rPr lang="en" sz="1800">
                <a:solidFill>
                  <a:schemeClr val="dk2"/>
                </a:solidFill>
                <a:latin typeface="Playfair Display"/>
                <a:ea typeface="Playfair Display"/>
                <a:cs typeface="Playfair Display"/>
                <a:sym typeface="Playfair Display"/>
              </a:rPr>
              <a:t>)</a:t>
            </a:r>
            <a:endParaRPr sz="1800">
              <a:latin typeface="Playfair Display"/>
              <a:ea typeface="Playfair Display"/>
              <a:cs typeface="Playfair Display"/>
              <a:sym typeface="Playfair Display"/>
            </a:endParaRPr>
          </a:p>
        </p:txBody>
      </p:sp>
      <p:grpSp>
        <p:nvGrpSpPr>
          <p:cNvPr id="137" name="Google Shape;137;p19"/>
          <p:cNvGrpSpPr/>
          <p:nvPr/>
        </p:nvGrpSpPr>
        <p:grpSpPr>
          <a:xfrm rot="5400000">
            <a:off x="4780773" y="1297578"/>
            <a:ext cx="1139958" cy="1040239"/>
            <a:chOff x="2422" y="3253"/>
            <a:chExt cx="2708" cy="2469"/>
          </a:xfrm>
        </p:grpSpPr>
        <p:sp>
          <p:nvSpPr>
            <p:cNvPr id="138" name="Google Shape;138;p19"/>
            <p:cNvSpPr/>
            <p:nvPr/>
          </p:nvSpPr>
          <p:spPr>
            <a:xfrm rot="5400000">
              <a:off x="2523" y="3152"/>
              <a:ext cx="2469" cy="2671"/>
            </a:xfrm>
            <a:custGeom>
              <a:rect b="b" l="l" r="r" t="t"/>
              <a:pathLst>
                <a:path extrusionOk="0" h="1432" w="1324">
                  <a:moveTo>
                    <a:pt x="896" y="235"/>
                  </a:moveTo>
                  <a:lnTo>
                    <a:pt x="663" y="0"/>
                  </a:lnTo>
                  <a:lnTo>
                    <a:pt x="428" y="235"/>
                  </a:lnTo>
                  <a:lnTo>
                    <a:pt x="0" y="235"/>
                  </a:lnTo>
                  <a:lnTo>
                    <a:pt x="0" y="1432"/>
                  </a:lnTo>
                  <a:lnTo>
                    <a:pt x="1324" y="1432"/>
                  </a:lnTo>
                  <a:lnTo>
                    <a:pt x="1324" y="235"/>
                  </a:lnTo>
                  <a:lnTo>
                    <a:pt x="896" y="235"/>
                  </a:lnTo>
                  <a:close/>
                </a:path>
              </a:pathLst>
            </a:custGeom>
            <a:solidFill>
              <a:srgbClr val="FFC20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262626"/>
                </a:solidFill>
                <a:latin typeface="Arial"/>
                <a:ea typeface="Arial"/>
                <a:cs typeface="Arial"/>
                <a:sym typeface="Arial"/>
              </a:endParaRPr>
            </a:p>
          </p:txBody>
        </p:sp>
        <p:sp>
          <p:nvSpPr>
            <p:cNvPr id="139" name="Google Shape;139;p19"/>
            <p:cNvSpPr/>
            <p:nvPr/>
          </p:nvSpPr>
          <p:spPr>
            <a:xfrm rot="5400000">
              <a:off x="3129" y="3337"/>
              <a:ext cx="1651" cy="2349"/>
            </a:xfrm>
            <a:custGeom>
              <a:rect b="b" l="l" r="r" t="t"/>
              <a:pathLst>
                <a:path extrusionOk="0" h="810" w="860">
                  <a:moveTo>
                    <a:pt x="860" y="234"/>
                  </a:moveTo>
                  <a:lnTo>
                    <a:pt x="665" y="234"/>
                  </a:lnTo>
                  <a:lnTo>
                    <a:pt x="431" y="0"/>
                  </a:lnTo>
                  <a:lnTo>
                    <a:pt x="195" y="234"/>
                  </a:lnTo>
                  <a:lnTo>
                    <a:pt x="0" y="234"/>
                  </a:lnTo>
                  <a:lnTo>
                    <a:pt x="0" y="810"/>
                  </a:lnTo>
                  <a:lnTo>
                    <a:pt x="860" y="810"/>
                  </a:lnTo>
                  <a:lnTo>
                    <a:pt x="860" y="234"/>
                  </a:lnTo>
                  <a:close/>
                </a:path>
              </a:pathLst>
            </a:custGeom>
            <a:solidFill>
              <a:srgbClr val="FFFFFF"/>
            </a:solidFill>
            <a:ln>
              <a:noFill/>
            </a:ln>
            <a:effectLst>
              <a:outerShdw blurRad="647700" sx="102000" rotWithShape="0" algn="ctr" dist="292100" sy="102000">
                <a:srgbClr val="000000">
                  <a:alpha val="2392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262626"/>
                </a:solidFill>
                <a:latin typeface="Arial"/>
                <a:ea typeface="Arial"/>
                <a:cs typeface="Arial"/>
                <a:sym typeface="Arial"/>
              </a:endParaRPr>
            </a:p>
          </p:txBody>
        </p:sp>
      </p:grpSp>
      <p:sp>
        <p:nvSpPr>
          <p:cNvPr id="140" name="Google Shape;140;p19"/>
          <p:cNvSpPr/>
          <p:nvPr/>
        </p:nvSpPr>
        <p:spPr>
          <a:xfrm rot="10800000">
            <a:off x="2205356" y="2881245"/>
            <a:ext cx="1040240" cy="1124374"/>
          </a:xfrm>
          <a:custGeom>
            <a:rect b="b" l="l" r="r" t="t"/>
            <a:pathLst>
              <a:path extrusionOk="0" h="1432" w="1324">
                <a:moveTo>
                  <a:pt x="896" y="235"/>
                </a:moveTo>
                <a:lnTo>
                  <a:pt x="663" y="0"/>
                </a:lnTo>
                <a:lnTo>
                  <a:pt x="428" y="235"/>
                </a:lnTo>
                <a:lnTo>
                  <a:pt x="0" y="235"/>
                </a:lnTo>
                <a:lnTo>
                  <a:pt x="0" y="1432"/>
                </a:lnTo>
                <a:lnTo>
                  <a:pt x="1324" y="1432"/>
                </a:lnTo>
                <a:lnTo>
                  <a:pt x="1324" y="235"/>
                </a:lnTo>
                <a:lnTo>
                  <a:pt x="896" y="235"/>
                </a:lnTo>
                <a:close/>
              </a:path>
            </a:pathLst>
          </a:custGeom>
          <a:solidFill>
            <a:srgbClr val="FFC20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262626"/>
              </a:solidFill>
              <a:latin typeface="Arial"/>
              <a:ea typeface="Arial"/>
              <a:cs typeface="Arial"/>
              <a:sym typeface="Arial"/>
            </a:endParaRPr>
          </a:p>
        </p:txBody>
      </p:sp>
      <p:sp>
        <p:nvSpPr>
          <p:cNvPr id="141" name="Google Shape;141;p19"/>
          <p:cNvSpPr/>
          <p:nvPr/>
        </p:nvSpPr>
        <p:spPr>
          <a:xfrm rot="10800000">
            <a:off x="2377664" y="3066606"/>
            <a:ext cx="695611" cy="988945"/>
          </a:xfrm>
          <a:custGeom>
            <a:rect b="b" l="l" r="r" t="t"/>
            <a:pathLst>
              <a:path extrusionOk="0" h="810" w="860">
                <a:moveTo>
                  <a:pt x="860" y="234"/>
                </a:moveTo>
                <a:lnTo>
                  <a:pt x="665" y="234"/>
                </a:lnTo>
                <a:lnTo>
                  <a:pt x="431" y="0"/>
                </a:lnTo>
                <a:lnTo>
                  <a:pt x="195" y="234"/>
                </a:lnTo>
                <a:lnTo>
                  <a:pt x="0" y="234"/>
                </a:lnTo>
                <a:lnTo>
                  <a:pt x="0" y="810"/>
                </a:lnTo>
                <a:lnTo>
                  <a:pt x="860" y="810"/>
                </a:lnTo>
                <a:lnTo>
                  <a:pt x="860" y="234"/>
                </a:lnTo>
                <a:close/>
              </a:path>
            </a:pathLst>
          </a:custGeom>
          <a:solidFill>
            <a:srgbClr val="FFFFFF"/>
          </a:solidFill>
          <a:ln>
            <a:noFill/>
          </a:ln>
          <a:effectLst>
            <a:outerShdw blurRad="647700" sx="102000" rotWithShape="0" algn="ctr" dist="292100" sy="102000">
              <a:srgbClr val="000000">
                <a:alpha val="2392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262626"/>
              </a:solidFill>
              <a:latin typeface="Arial"/>
              <a:ea typeface="Arial"/>
              <a:cs typeface="Arial"/>
              <a:sym typeface="Arial"/>
            </a:endParaRPr>
          </a:p>
        </p:txBody>
      </p:sp>
      <p:sp>
        <p:nvSpPr>
          <p:cNvPr id="142" name="Google Shape;142;p19"/>
          <p:cNvSpPr txBox="1"/>
          <p:nvPr/>
        </p:nvSpPr>
        <p:spPr>
          <a:xfrm>
            <a:off x="5108438" y="1438763"/>
            <a:ext cx="812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800">
                <a:solidFill>
                  <a:schemeClr val="dk2"/>
                </a:solidFill>
                <a:latin typeface="Playfair Display"/>
                <a:ea typeface="Playfair Display"/>
                <a:cs typeface="Playfair Display"/>
                <a:sym typeface="Playfair Display"/>
              </a:rPr>
              <a:t>g</a:t>
            </a:r>
            <a:r>
              <a:rPr lang="en" sz="1800">
                <a:solidFill>
                  <a:schemeClr val="dk2"/>
                </a:solidFill>
                <a:latin typeface="Playfair Display"/>
                <a:ea typeface="Playfair Display"/>
                <a:cs typeface="Playfair Display"/>
                <a:sym typeface="Playfair Display"/>
              </a:rPr>
              <a:t>(</a:t>
            </a:r>
            <a:r>
              <a:rPr i="1" lang="en" sz="1800">
                <a:solidFill>
                  <a:schemeClr val="dk2"/>
                </a:solidFill>
                <a:latin typeface="Playfair Display"/>
                <a:ea typeface="Playfair Display"/>
                <a:cs typeface="Playfair Display"/>
                <a:sym typeface="Playfair Display"/>
              </a:rPr>
              <a:t>n</a:t>
            </a:r>
            <a:r>
              <a:rPr lang="en" sz="1800">
                <a:solidFill>
                  <a:schemeClr val="dk2"/>
                </a:solidFill>
                <a:latin typeface="Playfair Display"/>
                <a:ea typeface="Playfair Display"/>
                <a:cs typeface="Playfair Display"/>
                <a:sym typeface="Playfair Display"/>
              </a:rPr>
              <a:t>)</a:t>
            </a:r>
            <a:endParaRPr sz="1800">
              <a:latin typeface="Playfair Display"/>
              <a:ea typeface="Playfair Display"/>
              <a:cs typeface="Playfair Display"/>
              <a:sym typeface="Playfair Display"/>
            </a:endParaRPr>
          </a:p>
        </p:txBody>
      </p:sp>
      <p:sp>
        <p:nvSpPr>
          <p:cNvPr id="143" name="Google Shape;143;p19"/>
          <p:cNvSpPr txBox="1"/>
          <p:nvPr/>
        </p:nvSpPr>
        <p:spPr>
          <a:xfrm>
            <a:off x="2319125" y="3066600"/>
            <a:ext cx="8127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800">
                <a:solidFill>
                  <a:schemeClr val="dk2"/>
                </a:solidFill>
                <a:latin typeface="Playfair Display"/>
                <a:ea typeface="Playfair Display"/>
                <a:cs typeface="Playfair Display"/>
                <a:sym typeface="Playfair Display"/>
              </a:rPr>
              <a:t>f</a:t>
            </a:r>
            <a:r>
              <a:rPr lang="en" sz="1800">
                <a:solidFill>
                  <a:schemeClr val="dk2"/>
                </a:solidFill>
                <a:latin typeface="Playfair Display"/>
                <a:ea typeface="Playfair Display"/>
                <a:cs typeface="Playfair Display"/>
                <a:sym typeface="Playfair Display"/>
              </a:rPr>
              <a:t>(</a:t>
            </a:r>
            <a:r>
              <a:rPr i="1" lang="en" sz="1800">
                <a:solidFill>
                  <a:schemeClr val="dk2"/>
                </a:solidFill>
                <a:latin typeface="Playfair Display"/>
                <a:ea typeface="Playfair Display"/>
                <a:cs typeface="Playfair Display"/>
                <a:sym typeface="Playfair Display"/>
              </a:rPr>
              <a:t>n</a:t>
            </a:r>
            <a:r>
              <a:rPr lang="en" sz="1800">
                <a:solidFill>
                  <a:schemeClr val="dk2"/>
                </a:solidFill>
                <a:latin typeface="Playfair Display"/>
                <a:ea typeface="Playfair Display"/>
                <a:cs typeface="Playfair Display"/>
                <a:sym typeface="Playfair Display"/>
              </a:rPr>
              <a:t>)</a:t>
            </a:r>
            <a:endParaRPr>
              <a:latin typeface="Playfair Display"/>
              <a:ea typeface="Playfair Display"/>
              <a:cs typeface="Playfair Display"/>
              <a:sym typeface="Playfair Display"/>
            </a:endParaRPr>
          </a:p>
        </p:txBody>
      </p:sp>
      <p:sp>
        <p:nvSpPr>
          <p:cNvPr id="144" name="Google Shape;144;p19"/>
          <p:cNvSpPr txBox="1"/>
          <p:nvPr/>
        </p:nvSpPr>
        <p:spPr>
          <a:xfrm>
            <a:off x="6144000" y="1381800"/>
            <a:ext cx="3000000" cy="10158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Playfair Display"/>
                <a:ea typeface="Playfair Display"/>
                <a:cs typeface="Playfair Display"/>
                <a:sym typeface="Playfair Display"/>
              </a:rPr>
              <a:t>Actual distance</a:t>
            </a:r>
            <a:r>
              <a:rPr lang="en" sz="1800">
                <a:solidFill>
                  <a:schemeClr val="dk2"/>
                </a:solidFill>
                <a:latin typeface="Playfair Display"/>
                <a:ea typeface="Playfair Display"/>
                <a:cs typeface="Playfair Display"/>
                <a:sym typeface="Playfair Display"/>
              </a:rPr>
              <a:t> from starting point to current point</a:t>
            </a:r>
            <a:endParaRPr/>
          </a:p>
        </p:txBody>
      </p:sp>
      <p:sp>
        <p:nvSpPr>
          <p:cNvPr id="145" name="Google Shape;145;p19"/>
          <p:cNvSpPr txBox="1"/>
          <p:nvPr/>
        </p:nvSpPr>
        <p:spPr>
          <a:xfrm>
            <a:off x="3574800" y="2796950"/>
            <a:ext cx="5097300" cy="12930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layfair Display"/>
                <a:ea typeface="Playfair Display"/>
                <a:cs typeface="Playfair Display"/>
                <a:sym typeface="Playfair Display"/>
              </a:rPr>
              <a:t>Its value is equal to </a:t>
            </a:r>
            <a:r>
              <a:rPr i="1" lang="en" sz="1800">
                <a:solidFill>
                  <a:schemeClr val="dk2"/>
                </a:solidFill>
                <a:latin typeface="Playfair Display"/>
                <a:ea typeface="Playfair Display"/>
                <a:cs typeface="Playfair Display"/>
                <a:sym typeface="Playfair Display"/>
              </a:rPr>
              <a:t>h</a:t>
            </a:r>
            <a:r>
              <a:rPr lang="en" sz="1800">
                <a:solidFill>
                  <a:schemeClr val="dk2"/>
                </a:solidFill>
                <a:latin typeface="Playfair Display"/>
                <a:ea typeface="Playfair Display"/>
                <a:cs typeface="Playfair Display"/>
                <a:sym typeface="Playfair Display"/>
              </a:rPr>
              <a:t>(</a:t>
            </a:r>
            <a:r>
              <a:rPr i="1" lang="en" sz="1800">
                <a:solidFill>
                  <a:schemeClr val="dk2"/>
                </a:solidFill>
                <a:latin typeface="Playfair Display"/>
                <a:ea typeface="Playfair Display"/>
                <a:cs typeface="Playfair Display"/>
                <a:sym typeface="Playfair Display"/>
              </a:rPr>
              <a:t>n</a:t>
            </a:r>
            <a:r>
              <a:rPr lang="en" sz="1800">
                <a:solidFill>
                  <a:schemeClr val="dk2"/>
                </a:solidFill>
                <a:latin typeface="Playfair Display"/>
                <a:ea typeface="Playfair Display"/>
                <a:cs typeface="Playfair Display"/>
                <a:sym typeface="Playfair Display"/>
              </a:rPr>
              <a:t>)+</a:t>
            </a:r>
            <a:r>
              <a:rPr i="1" lang="en" sz="1800">
                <a:solidFill>
                  <a:schemeClr val="dk2"/>
                </a:solidFill>
                <a:latin typeface="Playfair Display"/>
                <a:ea typeface="Playfair Display"/>
                <a:cs typeface="Playfair Display"/>
                <a:sym typeface="Playfair Display"/>
              </a:rPr>
              <a:t>g</a:t>
            </a:r>
            <a:r>
              <a:rPr lang="en" sz="1800">
                <a:solidFill>
                  <a:schemeClr val="dk2"/>
                </a:solidFill>
                <a:latin typeface="Playfair Display"/>
                <a:ea typeface="Playfair Display"/>
                <a:cs typeface="Playfair Display"/>
                <a:sym typeface="Playfair Display"/>
              </a:rPr>
              <a:t>(</a:t>
            </a:r>
            <a:r>
              <a:rPr i="1" lang="en" sz="1800">
                <a:solidFill>
                  <a:schemeClr val="dk2"/>
                </a:solidFill>
                <a:latin typeface="Playfair Display"/>
                <a:ea typeface="Playfair Display"/>
                <a:cs typeface="Playfair Display"/>
                <a:sym typeface="Playfair Display"/>
              </a:rPr>
              <a:t>n</a:t>
            </a:r>
            <a:r>
              <a:rPr lang="en" sz="1800">
                <a:solidFill>
                  <a:schemeClr val="dk2"/>
                </a:solidFill>
                <a:latin typeface="Playfair Display"/>
                <a:ea typeface="Playfair Display"/>
                <a:cs typeface="Playfair Display"/>
                <a:sym typeface="Playfair Display"/>
              </a:rPr>
              <a:t>), which represents the estimated shortest distance from the </a:t>
            </a:r>
            <a:r>
              <a:rPr b="1" lang="en" sz="1800">
                <a:solidFill>
                  <a:schemeClr val="dk2"/>
                </a:solidFill>
                <a:latin typeface="Playfair Display"/>
                <a:ea typeface="Playfair Display"/>
                <a:cs typeface="Playfair Display"/>
                <a:sym typeface="Playfair Display"/>
              </a:rPr>
              <a:t>starting point</a:t>
            </a:r>
            <a:r>
              <a:rPr lang="en" sz="1800">
                <a:solidFill>
                  <a:schemeClr val="dk2"/>
                </a:solidFill>
                <a:latin typeface="Playfair Display"/>
                <a:ea typeface="Playfair Display"/>
                <a:cs typeface="Playfair Display"/>
                <a:sym typeface="Playfair Display"/>
              </a:rPr>
              <a:t> through the </a:t>
            </a:r>
            <a:r>
              <a:rPr b="1" lang="en" sz="1800">
                <a:solidFill>
                  <a:schemeClr val="dk2"/>
                </a:solidFill>
                <a:latin typeface="Playfair Display"/>
                <a:ea typeface="Playfair Display"/>
                <a:cs typeface="Playfair Display"/>
                <a:sym typeface="Playfair Display"/>
              </a:rPr>
              <a:t>current point to the end point.</a:t>
            </a:r>
            <a:endParaRPr b="1"/>
          </a:p>
        </p:txBody>
      </p:sp>
      <p:sp>
        <p:nvSpPr>
          <p:cNvPr id="146" name="Google Shape;146;p19"/>
          <p:cNvSpPr txBox="1"/>
          <p:nvPr/>
        </p:nvSpPr>
        <p:spPr>
          <a:xfrm>
            <a:off x="958600" y="4166275"/>
            <a:ext cx="8011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Oswald"/>
                <a:ea typeface="Oswald"/>
                <a:cs typeface="Oswald"/>
                <a:sym typeface="Oswald"/>
              </a:rPr>
              <a:t>The core of the algorithm of the entire game is to start from the starting point, consider all surrounding nodes, and select the node with the smallest f(n). This process is repeated until the end point is reached or all possible nodes are considered. Implementing the A* algorithm can provide enemies with a clear path guide to the player.</a:t>
            </a:r>
            <a:endParaRPr sz="1100">
              <a:latin typeface="Oswald"/>
              <a:ea typeface="Oswald"/>
              <a:cs typeface="Oswald"/>
              <a:sym typeface="Oswald"/>
            </a:endParaRPr>
          </a:p>
        </p:txBody>
      </p:sp>
      <p:pic>
        <p:nvPicPr>
          <p:cNvPr id="147" name="Google Shape;147;p19"/>
          <p:cNvPicPr preferRelativeResize="0"/>
          <p:nvPr/>
        </p:nvPicPr>
        <p:blipFill>
          <a:blip r:embed="rId3">
            <a:alphaModFix/>
          </a:blip>
          <a:stretch>
            <a:fillRect/>
          </a:stretch>
        </p:blipFill>
        <p:spPr>
          <a:xfrm>
            <a:off x="5832300" y="66050"/>
            <a:ext cx="2999998" cy="951671"/>
          </a:xfrm>
          <a:prstGeom prst="rect">
            <a:avLst/>
          </a:prstGeom>
          <a:noFill/>
          <a:ln>
            <a:noFill/>
          </a:ln>
        </p:spPr>
      </p:pic>
      <p:pic>
        <p:nvPicPr>
          <p:cNvPr id="148" name="Google Shape;148;p19"/>
          <p:cNvPicPr preferRelativeResize="0"/>
          <p:nvPr/>
        </p:nvPicPr>
        <p:blipFill>
          <a:blip r:embed="rId4">
            <a:alphaModFix/>
          </a:blip>
          <a:stretch>
            <a:fillRect/>
          </a:stretch>
        </p:blipFill>
        <p:spPr>
          <a:xfrm>
            <a:off x="0" y="4483825"/>
            <a:ext cx="1149725" cy="659675"/>
          </a:xfrm>
          <a:prstGeom prst="rect">
            <a:avLst/>
          </a:prstGeom>
          <a:noFill/>
          <a:ln>
            <a:noFill/>
          </a:ln>
        </p:spPr>
      </p:pic>
      <p:sp>
        <p:nvSpPr>
          <p:cNvPr id="149" name="Google Shape;149;p1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a:t>
            </a:r>
            <a:endParaRPr/>
          </a:p>
        </p:txBody>
      </p:sp>
      <p:pic>
        <p:nvPicPr>
          <p:cNvPr id="155" name="Google Shape;155;p20"/>
          <p:cNvPicPr preferRelativeResize="0"/>
          <p:nvPr/>
        </p:nvPicPr>
        <p:blipFill>
          <a:blip r:embed="rId3">
            <a:alphaModFix/>
          </a:blip>
          <a:stretch>
            <a:fillRect/>
          </a:stretch>
        </p:blipFill>
        <p:spPr>
          <a:xfrm>
            <a:off x="6305925" y="3593650"/>
            <a:ext cx="2237775" cy="886250"/>
          </a:xfrm>
          <a:prstGeom prst="rect">
            <a:avLst/>
          </a:prstGeom>
          <a:noFill/>
          <a:ln>
            <a:noFill/>
          </a:ln>
        </p:spPr>
      </p:pic>
      <p:sp>
        <p:nvSpPr>
          <p:cNvPr id="156" name="Google Shape;156;p20"/>
          <p:cNvSpPr txBox="1"/>
          <p:nvPr/>
        </p:nvSpPr>
        <p:spPr>
          <a:xfrm>
            <a:off x="-205750" y="2612900"/>
            <a:ext cx="3000000" cy="895800"/>
          </a:xfrm>
          <a:prstGeom prst="rect">
            <a:avLst/>
          </a:prstGeom>
          <a:noFill/>
          <a:ln>
            <a:noFill/>
          </a:ln>
        </p:spPr>
        <p:txBody>
          <a:bodyPr anchorCtr="0" anchor="t" bIns="91425" lIns="91425" spcFirstLastPara="1" rIns="91425" wrap="square" tIns="91425">
            <a:spAutoFit/>
          </a:bodyPr>
          <a:lstStyle/>
          <a:p>
            <a:pPr indent="-317500" lvl="1" marL="914400" rtl="0" algn="l">
              <a:lnSpc>
                <a:spcPct val="115000"/>
              </a:lnSpc>
              <a:spcBef>
                <a:spcPts val="0"/>
              </a:spcBef>
              <a:spcAft>
                <a:spcPts val="0"/>
              </a:spcAft>
              <a:buClr>
                <a:schemeClr val="dk2"/>
              </a:buClr>
              <a:buSzPts val="1400"/>
              <a:buFont typeface="Playfair Display"/>
              <a:buChar char="○"/>
            </a:pPr>
            <a:r>
              <a:rPr lang="en">
                <a:solidFill>
                  <a:schemeClr val="dk2"/>
                </a:solidFill>
                <a:latin typeface="Playfair Display"/>
                <a:ea typeface="Playfair Display"/>
                <a:cs typeface="Playfair Display"/>
                <a:sym typeface="Playfair Display"/>
              </a:rPr>
              <a:t>Version control so we can all contribute to the project</a:t>
            </a:r>
            <a:endParaRPr/>
          </a:p>
        </p:txBody>
      </p:sp>
      <p:grpSp>
        <p:nvGrpSpPr>
          <p:cNvPr id="157" name="Google Shape;157;p20"/>
          <p:cNvGrpSpPr/>
          <p:nvPr/>
        </p:nvGrpSpPr>
        <p:grpSpPr>
          <a:xfrm>
            <a:off x="2731704" y="1313025"/>
            <a:ext cx="3255720" cy="3111544"/>
            <a:chOff x="4705060" y="2462878"/>
            <a:chExt cx="3107196" cy="3266713"/>
          </a:xfrm>
        </p:grpSpPr>
        <p:sp>
          <p:nvSpPr>
            <p:cNvPr id="158" name="Google Shape;158;p20"/>
            <p:cNvSpPr/>
            <p:nvPr/>
          </p:nvSpPr>
          <p:spPr>
            <a:xfrm>
              <a:off x="5812461" y="2462878"/>
              <a:ext cx="892394" cy="952205"/>
            </a:xfrm>
            <a:custGeom>
              <a:rect b="b" l="l" r="r" t="t"/>
              <a:pathLst>
                <a:path extrusionOk="0" h="444" w="348">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gradFill>
              <a:gsLst>
                <a:gs pos="0">
                  <a:srgbClr val="FFC208"/>
                </a:gs>
                <a:gs pos="46000">
                  <a:srgbClr val="FFC208"/>
                </a:gs>
                <a:gs pos="100000">
                  <a:srgbClr val="D8D8D8"/>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FFFFFF"/>
                  </a:solidFill>
                </a:rPr>
                <a:t>Python</a:t>
              </a:r>
              <a:endParaRPr b="1" sz="1100"/>
            </a:p>
          </p:txBody>
        </p:sp>
        <p:sp>
          <p:nvSpPr>
            <p:cNvPr id="159" name="Google Shape;159;p20"/>
            <p:cNvSpPr/>
            <p:nvPr/>
          </p:nvSpPr>
          <p:spPr>
            <a:xfrm>
              <a:off x="6861505" y="3938979"/>
              <a:ext cx="950751" cy="683034"/>
            </a:xfrm>
            <a:custGeom>
              <a:rect b="b" l="l" r="r" t="t"/>
              <a:pathLst>
                <a:path extrusionOk="0" h="318" w="443">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gradFill>
              <a:gsLst>
                <a:gs pos="0">
                  <a:srgbClr val="FFC208"/>
                </a:gs>
                <a:gs pos="46000">
                  <a:srgbClr val="FFC208"/>
                </a:gs>
                <a:gs pos="100000">
                  <a:srgbClr val="D8D8D8"/>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FFFFFF"/>
                  </a:solidFill>
                </a:rPr>
                <a:t>Pygame</a:t>
              </a:r>
              <a:endParaRPr b="1" sz="1100"/>
            </a:p>
          </p:txBody>
        </p:sp>
        <p:sp>
          <p:nvSpPr>
            <p:cNvPr id="160" name="Google Shape;160;p20"/>
            <p:cNvSpPr/>
            <p:nvPr/>
          </p:nvSpPr>
          <p:spPr>
            <a:xfrm>
              <a:off x="4705060" y="3938979"/>
              <a:ext cx="952195" cy="683034"/>
            </a:xfrm>
            <a:custGeom>
              <a:rect b="b" l="l" r="r" t="t"/>
              <a:pathLst>
                <a:path extrusionOk="0" h="318" w="444">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gradFill>
              <a:gsLst>
                <a:gs pos="0">
                  <a:srgbClr val="FFC208"/>
                </a:gs>
                <a:gs pos="46000">
                  <a:srgbClr val="FFC208"/>
                </a:gs>
                <a:gs pos="100000">
                  <a:srgbClr val="D8D8D8"/>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FFFFFF"/>
                  </a:solidFill>
                </a:rPr>
                <a:t>Github</a:t>
              </a:r>
              <a:endParaRPr b="1" sz="1100"/>
            </a:p>
          </p:txBody>
        </p:sp>
        <p:sp>
          <p:nvSpPr>
            <p:cNvPr id="161" name="Google Shape;161;p20"/>
            <p:cNvSpPr/>
            <p:nvPr/>
          </p:nvSpPr>
          <p:spPr>
            <a:xfrm>
              <a:off x="5809439" y="3482211"/>
              <a:ext cx="984880" cy="1895035"/>
            </a:xfrm>
            <a:custGeom>
              <a:rect b="b" l="l" r="r" t="t"/>
              <a:pathLst>
                <a:path extrusionOk="0" h="1324" w="687">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gradFill>
              <a:gsLst>
                <a:gs pos="0">
                  <a:srgbClr val="FFC208"/>
                </a:gs>
                <a:gs pos="46000">
                  <a:srgbClr val="FFC208"/>
                </a:gs>
                <a:gs pos="100000">
                  <a:srgbClr val="D8D8D8"/>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Arial"/>
                <a:ea typeface="Arial"/>
                <a:cs typeface="Arial"/>
                <a:sym typeface="Arial"/>
              </a:endParaRPr>
            </a:p>
          </p:txBody>
        </p:sp>
        <p:sp>
          <p:nvSpPr>
            <p:cNvPr id="162" name="Google Shape;162;p20"/>
            <p:cNvSpPr/>
            <p:nvPr/>
          </p:nvSpPr>
          <p:spPr>
            <a:xfrm>
              <a:off x="4972515" y="4867620"/>
              <a:ext cx="2626551" cy="861971"/>
            </a:xfrm>
            <a:custGeom>
              <a:rect b="b" l="l" r="r" t="t"/>
              <a:pathLst>
                <a:path extrusionOk="0" h="272" w="1229">
                  <a:moveTo>
                    <a:pt x="1229" y="237"/>
                  </a:moveTo>
                  <a:cubicBezTo>
                    <a:pt x="1229" y="237"/>
                    <a:pt x="463" y="138"/>
                    <a:pt x="0" y="272"/>
                  </a:cubicBezTo>
                  <a:cubicBezTo>
                    <a:pt x="0" y="272"/>
                    <a:pt x="516" y="0"/>
                    <a:pt x="1229" y="237"/>
                  </a:cubicBezTo>
                  <a:close/>
                </a:path>
              </a:pathLst>
            </a:custGeom>
            <a:gradFill>
              <a:gsLst>
                <a:gs pos="0">
                  <a:srgbClr val="FFC208"/>
                </a:gs>
                <a:gs pos="46000">
                  <a:srgbClr val="FFC208"/>
                </a:gs>
                <a:gs pos="100000">
                  <a:srgbClr val="D8D8D8"/>
                </a:gs>
              </a:gsLst>
              <a:lin ang="2700006"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000000"/>
                </a:solidFill>
                <a:latin typeface="Arial"/>
                <a:ea typeface="Arial"/>
                <a:cs typeface="Arial"/>
                <a:sym typeface="Arial"/>
              </a:endParaRPr>
            </a:p>
          </p:txBody>
        </p:sp>
      </p:grpSp>
      <p:sp>
        <p:nvSpPr>
          <p:cNvPr id="163" name="Google Shape;163;p20"/>
          <p:cNvSpPr txBox="1"/>
          <p:nvPr/>
        </p:nvSpPr>
        <p:spPr>
          <a:xfrm>
            <a:off x="5585825" y="2736800"/>
            <a:ext cx="3391200" cy="648000"/>
          </a:xfrm>
          <a:prstGeom prst="rect">
            <a:avLst/>
          </a:prstGeom>
          <a:noFill/>
          <a:ln>
            <a:noFill/>
          </a:ln>
        </p:spPr>
        <p:txBody>
          <a:bodyPr anchorCtr="0" anchor="t" bIns="91425" lIns="91425" spcFirstLastPara="1" rIns="91425" wrap="square" tIns="91425">
            <a:spAutoFit/>
          </a:bodyPr>
          <a:lstStyle/>
          <a:p>
            <a:pPr indent="-317500" lvl="1" marL="914400" rtl="0" algn="l">
              <a:lnSpc>
                <a:spcPct val="115000"/>
              </a:lnSpc>
              <a:spcBef>
                <a:spcPts val="0"/>
              </a:spcBef>
              <a:spcAft>
                <a:spcPts val="0"/>
              </a:spcAft>
              <a:buClr>
                <a:schemeClr val="dk2"/>
              </a:buClr>
              <a:buSzPts val="1400"/>
              <a:buFont typeface="Playfair Display"/>
              <a:buChar char="○"/>
            </a:pPr>
            <a:r>
              <a:rPr lang="en">
                <a:solidFill>
                  <a:schemeClr val="dk2"/>
                </a:solidFill>
                <a:latin typeface="Playfair Display"/>
                <a:ea typeface="Playfair Display"/>
                <a:cs typeface="Playfair Display"/>
                <a:sym typeface="Playfair Display"/>
              </a:rPr>
              <a:t>To visually represent the Algorithm</a:t>
            </a:r>
            <a:endParaRPr/>
          </a:p>
        </p:txBody>
      </p:sp>
      <p:sp>
        <p:nvSpPr>
          <p:cNvPr id="164" name="Google Shape;164;p20"/>
          <p:cNvSpPr txBox="1"/>
          <p:nvPr/>
        </p:nvSpPr>
        <p:spPr>
          <a:xfrm>
            <a:off x="4386625" y="1385038"/>
            <a:ext cx="3672600" cy="648000"/>
          </a:xfrm>
          <a:prstGeom prst="rect">
            <a:avLst/>
          </a:prstGeom>
          <a:noFill/>
          <a:ln>
            <a:noFill/>
          </a:ln>
        </p:spPr>
        <p:txBody>
          <a:bodyPr anchorCtr="0" anchor="t" bIns="91425" lIns="91425" spcFirstLastPara="1" rIns="91425" wrap="square" tIns="91425">
            <a:spAutoFit/>
          </a:bodyPr>
          <a:lstStyle/>
          <a:p>
            <a:pPr indent="-317500" lvl="1" marL="914400" rtl="0" algn="l">
              <a:lnSpc>
                <a:spcPct val="115000"/>
              </a:lnSpc>
              <a:spcBef>
                <a:spcPts val="0"/>
              </a:spcBef>
              <a:spcAft>
                <a:spcPts val="0"/>
              </a:spcAft>
              <a:buClr>
                <a:schemeClr val="dk2"/>
              </a:buClr>
              <a:buSzPts val="1400"/>
              <a:buFont typeface="Playfair Display"/>
              <a:buChar char="○"/>
            </a:pPr>
            <a:r>
              <a:rPr lang="en">
                <a:solidFill>
                  <a:schemeClr val="dk2"/>
                </a:solidFill>
                <a:latin typeface="Playfair Display"/>
                <a:ea typeface="Playfair Display"/>
                <a:cs typeface="Playfair Display"/>
                <a:sym typeface="Playfair Display"/>
              </a:rPr>
              <a:t>Used in AI and Game</a:t>
            </a:r>
            <a:r>
              <a:rPr lang="en">
                <a:solidFill>
                  <a:schemeClr val="dk2"/>
                </a:solidFill>
                <a:latin typeface="Playfair Display"/>
                <a:ea typeface="Playfair Display"/>
                <a:cs typeface="Playfair Display"/>
                <a:sym typeface="Playfair Display"/>
              </a:rPr>
              <a:t>s industry</a:t>
            </a:r>
            <a:endParaRPr>
              <a:solidFill>
                <a:schemeClr val="dk2"/>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chemeClr val="dk2"/>
              </a:buClr>
              <a:buSzPts val="1400"/>
              <a:buFont typeface="Playfair Display"/>
              <a:buChar char="○"/>
            </a:pPr>
            <a:r>
              <a:rPr lang="en">
                <a:solidFill>
                  <a:schemeClr val="dk2"/>
                </a:solidFill>
                <a:latin typeface="Playfair Display"/>
                <a:ea typeface="Playfair Display"/>
                <a:cs typeface="Playfair Display"/>
                <a:sym typeface="Playfair Display"/>
              </a:rPr>
              <a:t>We all agreed on it</a:t>
            </a:r>
            <a:endParaRPr/>
          </a:p>
        </p:txBody>
      </p:sp>
      <p:pic>
        <p:nvPicPr>
          <p:cNvPr id="165" name="Google Shape;165;p20"/>
          <p:cNvPicPr preferRelativeResize="0"/>
          <p:nvPr/>
        </p:nvPicPr>
        <p:blipFill>
          <a:blip r:embed="rId4">
            <a:alphaModFix/>
          </a:blip>
          <a:stretch>
            <a:fillRect/>
          </a:stretch>
        </p:blipFill>
        <p:spPr>
          <a:xfrm>
            <a:off x="0" y="4483825"/>
            <a:ext cx="1149725" cy="659675"/>
          </a:xfrm>
          <a:prstGeom prst="rect">
            <a:avLst/>
          </a:prstGeom>
          <a:noFill/>
          <a:ln>
            <a:noFill/>
          </a:ln>
        </p:spPr>
      </p:pic>
      <p:pic>
        <p:nvPicPr>
          <p:cNvPr id="166" name="Google Shape;166;p20"/>
          <p:cNvPicPr preferRelativeResize="0"/>
          <p:nvPr/>
        </p:nvPicPr>
        <p:blipFill>
          <a:blip r:embed="rId5">
            <a:alphaModFix/>
          </a:blip>
          <a:stretch>
            <a:fillRect/>
          </a:stretch>
        </p:blipFill>
        <p:spPr>
          <a:xfrm>
            <a:off x="619263" y="3706938"/>
            <a:ext cx="659675" cy="659675"/>
          </a:xfrm>
          <a:prstGeom prst="rect">
            <a:avLst/>
          </a:prstGeom>
          <a:noFill/>
          <a:ln>
            <a:noFill/>
          </a:ln>
        </p:spPr>
      </p:pic>
      <p:pic>
        <p:nvPicPr>
          <p:cNvPr id="167" name="Google Shape;167;p20"/>
          <p:cNvPicPr preferRelativeResize="0"/>
          <p:nvPr/>
        </p:nvPicPr>
        <p:blipFill>
          <a:blip r:embed="rId6">
            <a:alphaModFix/>
          </a:blip>
          <a:stretch>
            <a:fillRect/>
          </a:stretch>
        </p:blipFill>
        <p:spPr>
          <a:xfrm>
            <a:off x="2887472" y="1302988"/>
            <a:ext cx="741051" cy="812075"/>
          </a:xfrm>
          <a:prstGeom prst="rect">
            <a:avLst/>
          </a:prstGeom>
          <a:noFill/>
          <a:ln>
            <a:noFill/>
          </a:ln>
        </p:spPr>
      </p:pic>
      <p:sp>
        <p:nvSpPr>
          <p:cNvPr id="168" name="Google Shape;168;p2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idx="1" type="body"/>
          </p:nvPr>
        </p:nvSpPr>
        <p:spPr>
          <a:xfrm>
            <a:off x="311700" y="77932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21"/>
          <p:cNvPicPr preferRelativeResize="0"/>
          <p:nvPr/>
        </p:nvPicPr>
        <p:blipFill>
          <a:blip r:embed="rId3">
            <a:alphaModFix/>
          </a:blip>
          <a:stretch>
            <a:fillRect/>
          </a:stretch>
        </p:blipFill>
        <p:spPr>
          <a:xfrm>
            <a:off x="0" y="4483825"/>
            <a:ext cx="1149725" cy="659675"/>
          </a:xfrm>
          <a:prstGeom prst="rect">
            <a:avLst/>
          </a:prstGeom>
          <a:noFill/>
          <a:ln>
            <a:noFill/>
          </a:ln>
        </p:spPr>
      </p:pic>
      <p:sp>
        <p:nvSpPr>
          <p:cNvPr id="175" name="Google Shape;175;p2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76" name="Google Shape;176;p21"/>
          <p:cNvGrpSpPr/>
          <p:nvPr/>
        </p:nvGrpSpPr>
        <p:grpSpPr>
          <a:xfrm>
            <a:off x="5632325" y="735025"/>
            <a:ext cx="3511800" cy="3483050"/>
            <a:chOff x="5632325" y="1189775"/>
            <a:chExt cx="3511800" cy="3483050"/>
          </a:xfrm>
        </p:grpSpPr>
        <p:sp>
          <p:nvSpPr>
            <p:cNvPr id="177" name="Google Shape;177;p21"/>
            <p:cNvSpPr/>
            <p:nvPr/>
          </p:nvSpPr>
          <p:spPr>
            <a:xfrm>
              <a:off x="5632325" y="1189775"/>
              <a:ext cx="3511800" cy="669000"/>
            </a:xfrm>
            <a:prstGeom prst="chevron">
              <a:avLst>
                <a:gd fmla="val 50000" name="adj"/>
              </a:avLst>
            </a:prstGeom>
            <a:solidFill>
              <a:srgbClr val="FFC20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Oswald"/>
                  <a:ea typeface="Oswald"/>
                  <a:cs typeface="Oswald"/>
                  <a:sym typeface="Oswald"/>
                </a:rPr>
                <a:t>Issues</a:t>
              </a:r>
              <a:endParaRPr>
                <a:solidFill>
                  <a:schemeClr val="dk2"/>
                </a:solidFill>
                <a:latin typeface="Oswald"/>
                <a:ea typeface="Oswald"/>
                <a:cs typeface="Oswald"/>
                <a:sym typeface="Oswald"/>
              </a:endParaRPr>
            </a:p>
          </p:txBody>
        </p:sp>
        <p:sp>
          <p:nvSpPr>
            <p:cNvPr id="178" name="Google Shape;178;p21"/>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Some obstacles that are places might have no effect on the algorithm finding the shortest path</a:t>
              </a:r>
              <a:endParaRPr sz="1200">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lang="en" sz="1200">
                  <a:latin typeface="Roboto"/>
                  <a:ea typeface="Roboto"/>
                  <a:cs typeface="Roboto"/>
                  <a:sym typeface="Roboto"/>
                </a:rPr>
                <a:t>We should be considerate about how obstacles are added onto the map</a:t>
              </a:r>
              <a:endParaRPr sz="1200">
                <a:latin typeface="Roboto"/>
                <a:ea typeface="Roboto"/>
                <a:cs typeface="Roboto"/>
                <a:sym typeface="Roboto"/>
              </a:endParaRPr>
            </a:p>
          </p:txBody>
        </p:sp>
      </p:grpSp>
      <p:grpSp>
        <p:nvGrpSpPr>
          <p:cNvPr id="179" name="Google Shape;179;p21"/>
          <p:cNvGrpSpPr/>
          <p:nvPr/>
        </p:nvGrpSpPr>
        <p:grpSpPr>
          <a:xfrm>
            <a:off x="0" y="735239"/>
            <a:ext cx="3546900" cy="3482836"/>
            <a:chOff x="0" y="1189989"/>
            <a:chExt cx="3546900" cy="3482836"/>
          </a:xfrm>
        </p:grpSpPr>
        <p:sp>
          <p:nvSpPr>
            <p:cNvPr id="180" name="Google Shape;180;p21"/>
            <p:cNvSpPr/>
            <p:nvPr/>
          </p:nvSpPr>
          <p:spPr>
            <a:xfrm>
              <a:off x="0" y="1189989"/>
              <a:ext cx="3546900" cy="669000"/>
            </a:xfrm>
            <a:prstGeom prst="homePlate">
              <a:avLst>
                <a:gd fmla="val 50000" name="adj"/>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Oswald"/>
                  <a:ea typeface="Oswald"/>
                  <a:cs typeface="Oswald"/>
                  <a:sym typeface="Oswald"/>
                </a:rPr>
                <a:t>Challenges</a:t>
              </a:r>
              <a:endParaRPr>
                <a:solidFill>
                  <a:schemeClr val="dk2"/>
                </a:solidFill>
                <a:latin typeface="Oswald"/>
                <a:ea typeface="Oswald"/>
                <a:cs typeface="Oswald"/>
                <a:sym typeface="Oswald"/>
              </a:endParaRPr>
            </a:p>
          </p:txBody>
        </p:sp>
        <p:sp>
          <p:nvSpPr>
            <p:cNvPr id="181" name="Google Shape;181;p21"/>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Using Pygame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Map size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Ensuring the </a:t>
              </a:r>
              <a:r>
                <a:rPr lang="en" sz="1200">
                  <a:latin typeface="Roboto"/>
                  <a:ea typeface="Roboto"/>
                  <a:cs typeface="Roboto"/>
                  <a:sym typeface="Roboto"/>
                </a:rPr>
                <a:t>obstacles</a:t>
              </a:r>
              <a:r>
                <a:rPr lang="en" sz="1200">
                  <a:latin typeface="Roboto"/>
                  <a:ea typeface="Roboto"/>
                  <a:cs typeface="Roboto"/>
                  <a:sym typeface="Roboto"/>
                </a:rPr>
                <a:t> do not create a scenario where the path to the player is no longer possible</a:t>
              </a:r>
              <a:endParaRPr sz="1200">
                <a:latin typeface="Roboto"/>
                <a:ea typeface="Roboto"/>
                <a:cs typeface="Roboto"/>
                <a:sym typeface="Roboto"/>
              </a:endParaRPr>
            </a:p>
          </p:txBody>
        </p:sp>
      </p:grpSp>
      <p:grpSp>
        <p:nvGrpSpPr>
          <p:cNvPr id="182" name="Google Shape;182;p21"/>
          <p:cNvGrpSpPr/>
          <p:nvPr/>
        </p:nvGrpSpPr>
        <p:grpSpPr>
          <a:xfrm>
            <a:off x="2944204" y="735025"/>
            <a:ext cx="3305700" cy="3483050"/>
            <a:chOff x="2944204" y="1189775"/>
            <a:chExt cx="3305700" cy="3483050"/>
          </a:xfrm>
        </p:grpSpPr>
        <p:sp>
          <p:nvSpPr>
            <p:cNvPr id="183" name="Google Shape;183;p21"/>
            <p:cNvSpPr/>
            <p:nvPr/>
          </p:nvSpPr>
          <p:spPr>
            <a:xfrm>
              <a:off x="2944204" y="1189775"/>
              <a:ext cx="3305700" cy="669000"/>
            </a:xfrm>
            <a:prstGeom prst="chevron">
              <a:avLst>
                <a:gd fmla="val 50000" name="adj"/>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Oswald"/>
                  <a:ea typeface="Oswald"/>
                  <a:cs typeface="Oswald"/>
                  <a:sym typeface="Oswald"/>
                </a:rPr>
                <a:t>Constraints</a:t>
              </a:r>
              <a:endParaRPr>
                <a:solidFill>
                  <a:schemeClr val="dk2"/>
                </a:solidFill>
                <a:latin typeface="Oswald"/>
                <a:ea typeface="Oswald"/>
                <a:cs typeface="Oswald"/>
                <a:sym typeface="Oswald"/>
              </a:endParaRPr>
            </a:p>
          </p:txBody>
        </p:sp>
        <p:sp>
          <p:nvSpPr>
            <p:cNvPr id="184" name="Google Shape;184;p21"/>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2D Space </a:t>
              </a:r>
              <a:endParaRPr sz="1200">
                <a:latin typeface="Roboto"/>
                <a:ea typeface="Roboto"/>
                <a:cs typeface="Roboto"/>
                <a:sym typeface="Roboto"/>
              </a:endParaRPr>
            </a:p>
            <a:p>
              <a:pPr indent="-304800" lvl="1" marL="914400" rtl="0" algn="l">
                <a:lnSpc>
                  <a:spcPct val="115000"/>
                </a:lnSpc>
                <a:spcBef>
                  <a:spcPts val="0"/>
                </a:spcBef>
                <a:spcAft>
                  <a:spcPts val="0"/>
                </a:spcAft>
                <a:buSzPts val="1200"/>
                <a:buFont typeface="Roboto"/>
                <a:buChar char="○"/>
              </a:pPr>
              <a:r>
                <a:rPr lang="en" sz="1200">
                  <a:latin typeface="Roboto"/>
                  <a:ea typeface="Roboto"/>
                  <a:cs typeface="Roboto"/>
                  <a:sym typeface="Roboto"/>
                </a:rPr>
                <a:t>No need to worry about a 3rd Axis Z</a:t>
              </a:r>
              <a:endParaRPr sz="1200">
                <a:latin typeface="Roboto"/>
                <a:ea typeface="Roboto"/>
                <a:cs typeface="Roboto"/>
                <a:sym typeface="Roboto"/>
              </a:endParaRPr>
            </a:p>
            <a:p>
              <a:pPr indent="0" lvl="0" marL="914400" rtl="0" algn="l">
                <a:lnSpc>
                  <a:spcPct val="115000"/>
                </a:lnSpc>
                <a:spcBef>
                  <a:spcPts val="0"/>
                </a:spcBef>
                <a:spcAft>
                  <a:spcPts val="0"/>
                </a:spcAft>
                <a:buNone/>
              </a:pPr>
              <a:r>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Closed Map - cannot wrap </a:t>
              </a:r>
              <a:r>
                <a:rPr lang="en" sz="1200">
                  <a:latin typeface="Roboto"/>
                  <a:ea typeface="Roboto"/>
                  <a:cs typeface="Roboto"/>
                  <a:sym typeface="Roboto"/>
                </a:rPr>
                <a:t>around</a:t>
              </a:r>
              <a:r>
                <a:rPr lang="en" sz="1200">
                  <a:latin typeface="Roboto"/>
                  <a:ea typeface="Roboto"/>
                  <a:cs typeface="Roboto"/>
                  <a:sym typeface="Roboto"/>
                </a:rPr>
                <a:t> X and Y axises</a:t>
              </a:r>
              <a:endParaRPr sz="1200">
                <a:latin typeface="Roboto"/>
                <a:ea typeface="Roboto"/>
                <a:cs typeface="Roboto"/>
                <a:sym typeface="Roboto"/>
              </a:endParaRPr>
            </a:p>
            <a:p>
              <a:pPr indent="0" lvl="0" marL="45720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