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222222"/>
        </a:solidFill>
        <a:effectLst/>
        <a:uFillTx/>
        <a:latin typeface="DIN Condensed Bold"/>
        <a:ea typeface="DIN Condensed Bold"/>
        <a:cs typeface="DIN Condensed Bold"/>
        <a:sym typeface="DIN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 Bold"/>
          <a:ea typeface="DIN Condensed Bold"/>
          <a:cs typeface="DIN Condensed Bol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25000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4" name="Callout"/>
          <p:cNvSpPr/>
          <p:nvPr/>
        </p:nvSpPr>
        <p:spPr>
          <a:xfrm>
            <a:off x="876300" y="3314700"/>
            <a:ext cx="22631400" cy="731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</a:defRPr>
            </a:pP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Johnny Appleseed"/>
          <p:cNvSpPr txBox="1"/>
          <p:nvPr>
            <p:ph type="body" sz="quarter" idx="21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/>
          <a:lstStyle/>
          <a:p>
            <a:pPr algn="r">
              <a:spcBef>
                <a:spcPts val="0"/>
              </a:spcBef>
              <a:defRPr cap="none" sz="8700">
                <a:solidFill>
                  <a:srgbClr val="838787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27" name="Text"/>
          <p:cNvSpPr txBox="1"/>
          <p:nvPr>
            <p:ph type="body" sz="quarter" idx="22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pPr defTabSz="647700">
              <a:spcBef>
                <a:spcPts val="0"/>
              </a:spcBef>
              <a:defRPr spc="100" sz="3600">
                <a:solidFill>
                  <a:srgbClr val="838787"/>
                </a:solidFill>
              </a:defRPr>
            </a:pP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1pPr>
            <a:lvl2pPr marL="240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2pPr>
            <a:lvl3pPr marL="304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3pPr>
            <a:lvl4pPr marL="3677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4pPr>
            <a:lvl5pPr marL="4312708" indent="-1772708">
              <a:spcBef>
                <a:spcPts val="0"/>
              </a:spcBef>
              <a:buSzPct val="104999"/>
              <a:buChar char="‣"/>
              <a:defRPr sz="134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7" name="Johnny Appleseed"/>
          <p:cNvSpPr txBox="1"/>
          <p:nvPr>
            <p:ph type="body" sz="quarter" idx="22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/>
          <a:lstStyle/>
          <a:p>
            <a:pPr defTabSz="647700">
              <a:lnSpc>
                <a:spcPct val="100000"/>
              </a:lnSpc>
              <a:spcBef>
                <a:spcPts val="0"/>
              </a:spcBef>
              <a:defRPr cap="none" sz="87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23013223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 flipV="1">
            <a:off x="11049000" y="8635797"/>
            <a:ext cx="12572997" cy="204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49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2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761999" y="1396631"/>
            <a:ext cx="22860000" cy="37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>
            <a:lvl1pPr defTabSz="647700">
              <a:spcBef>
                <a:spcPts val="0"/>
              </a:spcBef>
              <a:defRPr spc="180" sz="3600">
                <a:solidFill>
                  <a:srgbClr val="838787"/>
                </a:solidFill>
              </a:defRPr>
            </a:lvl1pPr>
            <a:lvl2pPr marL="111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2pPr>
            <a:lvl3pPr marL="174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3pPr>
            <a:lvl4pPr marL="2381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4pPr>
            <a:lvl5pPr marL="3016250" indent="-476250" defTabSz="647700">
              <a:spcBef>
                <a:spcPts val="0"/>
              </a:spcBef>
              <a:buSzPct val="104999"/>
              <a:buChar char="‣"/>
              <a:defRPr spc="180" sz="36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Black and white photo of windmills under a cloudy sky"/>
          <p:cNvSpPr/>
          <p:nvPr>
            <p:ph type="pic" idx="21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>
              <a:spcBef>
                <a:spcPts val="3900"/>
              </a:spcBef>
              <a:defRPr sz="87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22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 anchor="t"/>
          <a:lstStyle/>
          <a:p>
            <a:pPr marL="635000" indent="-635000">
              <a:lnSpc>
                <a:spcPct val="100000"/>
              </a:lnSpc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cap="none"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63201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0300" u="none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1pPr>
      <a:lvl2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2pPr>
      <a:lvl3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3pPr>
      <a:lvl4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4pPr>
      <a:lvl5pPr marL="0" marR="0" indent="0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5pPr>
      <a:lvl6pPr marL="419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6pPr>
      <a:lvl7pPr marL="482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7pPr>
      <a:lvl8pPr marL="5463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8pPr>
      <a:lvl9pPr marL="6098645" marR="0" indent="-1018645" algn="l" defTabSz="825500" rtl="0" latinLnBrk="0">
        <a:lnSpc>
          <a:spcPct val="80000"/>
        </a:lnSpc>
        <a:spcBef>
          <a:spcPts val="32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7700" u="none">
          <a:solidFill>
            <a:srgbClr val="A6AAA9"/>
          </a:solidFill>
          <a:uFillTx/>
          <a:latin typeface="DIN Alternate Bold"/>
          <a:ea typeface="DIN Alternate Bold"/>
          <a:cs typeface="DIN Alternate Bold"/>
          <a:sym typeface="DIN Alternate Bold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image" Target="../media/image13.tif"/><Relationship Id="rId15" Type="http://schemas.openxmlformats.org/officeDocument/2006/relationships/image" Target="../media/image1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lack and white aerial photo of a person standing on top of a dam" descr="Black and white aerial photo of a person standing on top of a dam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7551" r="154" b="7497"/>
          <a:stretch>
            <a:fillRect/>
          </a:stretch>
        </p:blipFill>
        <p:spPr>
          <a:xfrm>
            <a:off x="0" y="0"/>
            <a:ext cx="24384001" cy="13716001"/>
          </a:xfrm>
          <a:prstGeom prst="rect">
            <a:avLst/>
          </a:prstGeom>
        </p:spPr>
      </p:pic>
      <p:sp>
        <p:nvSpPr>
          <p:cNvPr id="170" name="Line"/>
          <p:cNvSpPr/>
          <p:nvPr/>
        </p:nvSpPr>
        <p:spPr>
          <a:xfrm flipV="1">
            <a:off x="761999" y="8635631"/>
            <a:ext cx="22860000" cy="37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71" name="Travelling salesman problem"/>
          <p:cNvSpPr txBox="1"/>
          <p:nvPr>
            <p:ph type="title"/>
          </p:nvPr>
        </p:nvSpPr>
        <p:spPr>
          <a:xfrm>
            <a:off x="762000" y="9042400"/>
            <a:ext cx="22860000" cy="2235315"/>
          </a:xfrm>
          <a:prstGeom prst="rect">
            <a:avLst/>
          </a:prstGeom>
        </p:spPr>
        <p:txBody>
          <a:bodyPr/>
          <a:lstStyle>
            <a:lvl1pPr defTabSz="454025">
              <a:defRPr sz="16600"/>
            </a:lvl1pPr>
          </a:lstStyle>
          <a:p>
            <a:pPr/>
            <a:r>
              <a:t>Travelling salesman problem</a:t>
            </a:r>
          </a:p>
        </p:txBody>
      </p:sp>
      <p:sp>
        <p:nvSpPr>
          <p:cNvPr id="172" name="NP-Problem research by Abdoulkader Haidara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pPr/>
            <a:r>
              <a:t>NP-Problem research by Abdoulkader Haidara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scription, Complexity and some application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Description, Complexity and some applications</a:t>
            </a:r>
          </a:p>
        </p:txBody>
      </p:sp>
      <p:pic>
        <p:nvPicPr>
          <p:cNvPr id="175" name="initial-sample.png" descr="initial-sam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5663" y="1899022"/>
            <a:ext cx="3352802" cy="3314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nitial-sample-not-optimal.png" descr="Initial-sample-not-optim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59312" y="2076822"/>
            <a:ext cx="2991443" cy="2959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nitial-sample-optimal.png" descr="initial-sample-optima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89927" y="2018880"/>
            <a:ext cx="3108411" cy="307498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optimal path"/>
          <p:cNvSpPr txBox="1"/>
          <p:nvPr/>
        </p:nvSpPr>
        <p:spPr>
          <a:xfrm>
            <a:off x="16272557" y="5339074"/>
            <a:ext cx="23431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optimal path</a:t>
            </a:r>
          </a:p>
        </p:txBody>
      </p:sp>
      <p:sp>
        <p:nvSpPr>
          <p:cNvPr id="179" name="not optimal path"/>
          <p:cNvSpPr txBox="1"/>
          <p:nvPr/>
        </p:nvSpPr>
        <p:spPr>
          <a:xfrm>
            <a:off x="10609887" y="5339074"/>
            <a:ext cx="30179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not optimal path</a:t>
            </a:r>
          </a:p>
        </p:txBody>
      </p:sp>
      <p:sp>
        <p:nvSpPr>
          <p:cNvPr id="180" name="problem"/>
          <p:cNvSpPr txBox="1"/>
          <p:nvPr/>
        </p:nvSpPr>
        <p:spPr>
          <a:xfrm>
            <a:off x="6296321" y="5339074"/>
            <a:ext cx="166879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81" name="Complexity"/>
          <p:cNvSpPr txBox="1"/>
          <p:nvPr/>
        </p:nvSpPr>
        <p:spPr>
          <a:xfrm>
            <a:off x="548426" y="6546849"/>
            <a:ext cx="224713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Complexity</a:t>
            </a:r>
          </a:p>
        </p:txBody>
      </p:sp>
      <p:sp>
        <p:nvSpPr>
          <p:cNvPr id="182" name="The problem is NP-complete"/>
          <p:cNvSpPr txBox="1"/>
          <p:nvPr/>
        </p:nvSpPr>
        <p:spPr>
          <a:xfrm>
            <a:off x="660693" y="7998462"/>
            <a:ext cx="52067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The problem is NP-complete </a:t>
            </a:r>
          </a:p>
        </p:txBody>
      </p:sp>
      <p:sp>
        <p:nvSpPr>
          <p:cNvPr id="183" name="Applications…"/>
          <p:cNvSpPr txBox="1"/>
          <p:nvPr/>
        </p:nvSpPr>
        <p:spPr>
          <a:xfrm>
            <a:off x="631430" y="9450075"/>
            <a:ext cx="22860000" cy="346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38150" indent="-438150" defTabSz="569594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b="1" sz="3300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Applications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School bus route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logistics (deliveries, post office etc…)</a:t>
            </a:r>
          </a:p>
          <a:p>
            <a:pPr lvl="1" marL="876300" indent="-438150" defTabSz="569594">
              <a:spcBef>
                <a:spcPts val="26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Biology (genome sequencing for example)</a:t>
            </a:r>
          </a:p>
        </p:txBody>
      </p:sp>
      <p:sp>
        <p:nvSpPr>
          <p:cNvPr id="184" name="HAM-CYCLE  &lt;= TSP"/>
          <p:cNvSpPr txBox="1"/>
          <p:nvPr/>
        </p:nvSpPr>
        <p:spPr>
          <a:xfrm>
            <a:off x="695319" y="7332983"/>
            <a:ext cx="3325164" cy="50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b="1" sz="2500">
                <a:solidFill>
                  <a:srgbClr val="838787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HAM-CYCLE  &lt;=</a:t>
            </a:r>
            <a:r>
              <a:rPr baseline="-11998"/>
              <a:t> </a:t>
            </a:r>
            <a:r>
              <a:t>TSP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rute force sol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Brute force solution</a:t>
            </a:r>
          </a:p>
        </p:txBody>
      </p:sp>
      <p:sp>
        <p:nvSpPr>
          <p:cNvPr id="187" name="Complexities"/>
          <p:cNvSpPr txBox="1"/>
          <p:nvPr/>
        </p:nvSpPr>
        <p:spPr>
          <a:xfrm>
            <a:off x="18358302" y="3701791"/>
            <a:ext cx="250507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Complexities </a:t>
            </a:r>
          </a:p>
        </p:txBody>
      </p:sp>
      <p:sp>
        <p:nvSpPr>
          <p:cNvPr id="188" name="Time: O(n!)"/>
          <p:cNvSpPr txBox="1"/>
          <p:nvPr/>
        </p:nvSpPr>
        <p:spPr>
          <a:xfrm>
            <a:off x="18379555" y="4396416"/>
            <a:ext cx="21035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Time: O(n!)</a:t>
            </a:r>
          </a:p>
        </p:txBody>
      </p:sp>
      <p:sp>
        <p:nvSpPr>
          <p:cNvPr id="189" name="Space: O(n)"/>
          <p:cNvSpPr txBox="1"/>
          <p:nvPr/>
        </p:nvSpPr>
        <p:spPr>
          <a:xfrm>
            <a:off x="18380907" y="5014889"/>
            <a:ext cx="21804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Space: O(n)</a:t>
            </a:r>
          </a:p>
        </p:txBody>
      </p:sp>
      <p:pic>
        <p:nvPicPr>
          <p:cNvPr id="190" name="brute-force-solution.gif" descr="brute-force-solu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683" y="1760514"/>
            <a:ext cx="13611199" cy="615645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7 cities using brute force"/>
          <p:cNvSpPr txBox="1"/>
          <p:nvPr/>
        </p:nvSpPr>
        <p:spPr>
          <a:xfrm>
            <a:off x="5524148" y="8550107"/>
            <a:ext cx="440626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7 cities using brute force</a:t>
            </a:r>
          </a:p>
        </p:txBody>
      </p:sp>
      <p:sp>
        <p:nvSpPr>
          <p:cNvPr id="192" name="This solution becomes unfeasible for even 20 cities.…"/>
          <p:cNvSpPr txBox="1"/>
          <p:nvPr/>
        </p:nvSpPr>
        <p:spPr>
          <a:xfrm>
            <a:off x="985144" y="10744016"/>
            <a:ext cx="17719366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>
                <a:solidFill>
                  <a:srgbClr val="8387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This solution becomes unfeasible for even 20 cities.</a:t>
            </a:r>
          </a:p>
          <a:p>
            <a:pPr defTabSz="457200">
              <a:spcBef>
                <a:spcPts val="0"/>
              </a:spcBef>
              <a:defRPr>
                <a:solidFill>
                  <a:srgbClr val="8387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a computing a path takes 10^-6second,</a:t>
            </a:r>
          </a:p>
          <a:p>
            <a:pPr defTabSz="457200">
              <a:spcBef>
                <a:spcPts val="0"/>
              </a:spcBef>
              <a:defRPr>
                <a:solidFill>
                  <a:srgbClr val="83878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25 cities the running time exceeds the age of universe(14 billion years).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ynamic programming solution(Held-karp algorithm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Dynamic programming solution(Held-karp algorithm)</a:t>
            </a:r>
          </a:p>
        </p:txBody>
      </p:sp>
      <p:sp>
        <p:nvSpPr>
          <p:cNvPr id="195" name="Complexities"/>
          <p:cNvSpPr txBox="1"/>
          <p:nvPr/>
        </p:nvSpPr>
        <p:spPr>
          <a:xfrm>
            <a:off x="1120390" y="10180610"/>
            <a:ext cx="31750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Complexities</a:t>
            </a:r>
          </a:p>
        </p:txBody>
      </p:sp>
      <p:sp>
        <p:nvSpPr>
          <p:cNvPr id="196" name="Time: O(n^2*2^n)"/>
          <p:cNvSpPr txBox="1"/>
          <p:nvPr/>
        </p:nvSpPr>
        <p:spPr>
          <a:xfrm>
            <a:off x="1118314" y="10895126"/>
            <a:ext cx="440436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Time: O(n^2*2^n)</a:t>
            </a:r>
          </a:p>
        </p:txBody>
      </p:sp>
      <p:sp>
        <p:nvSpPr>
          <p:cNvPr id="197" name="Space: O(n*2^n)"/>
          <p:cNvSpPr txBox="1"/>
          <p:nvPr/>
        </p:nvSpPr>
        <p:spPr>
          <a:xfrm>
            <a:off x="1102294" y="11593423"/>
            <a:ext cx="403606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Space: O(n*2^n)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42" y="1813628"/>
            <a:ext cx="1813932" cy="45922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ities"/>
          <p:cNvSpPr txBox="1"/>
          <p:nvPr/>
        </p:nvSpPr>
        <p:spPr>
          <a:xfrm>
            <a:off x="3160726" y="1763820"/>
            <a:ext cx="98234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Diwan Thuluth Regular"/>
                <a:ea typeface="Diwan Thuluth Regular"/>
                <a:cs typeface="Diwan Thuluth Regular"/>
                <a:sym typeface="Diwan Thuluth Regular"/>
              </a:defRPr>
            </a:lvl1pPr>
          </a:lstStyle>
          <a:p>
            <a:pPr/>
            <a:r>
              <a:t>cities</a:t>
            </a:r>
          </a:p>
        </p:txBody>
      </p:sp>
      <p:sp>
        <p:nvSpPr>
          <p:cNvPr id="200" name="begins by calculating, for each set of cities"/>
          <p:cNvSpPr txBox="1"/>
          <p:nvPr/>
        </p:nvSpPr>
        <p:spPr>
          <a:xfrm>
            <a:off x="1068477" y="2554536"/>
            <a:ext cx="487233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00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begins by calculating, for each set of cities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9451" y="2544541"/>
            <a:ext cx="2169027" cy="42639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and every city"/>
          <p:cNvSpPr txBox="1"/>
          <p:nvPr/>
        </p:nvSpPr>
        <p:spPr>
          <a:xfrm>
            <a:off x="9129816" y="2554536"/>
            <a:ext cx="175190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00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and every city 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86564" y="2544541"/>
            <a:ext cx="873085" cy="42639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not contained in S"/>
          <p:cNvSpPr txBox="1"/>
          <p:nvPr/>
        </p:nvSpPr>
        <p:spPr>
          <a:xfrm>
            <a:off x="12164490" y="2522786"/>
            <a:ext cx="21816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00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not contained in </a:t>
            </a:r>
            <a:r>
              <a:rPr sz="2400"/>
              <a:t>S</a:t>
            </a:r>
          </a:p>
        </p:txBody>
      </p:sp>
      <p:sp>
        <p:nvSpPr>
          <p:cNvPr id="205" name="the shortest one-way path from  to  that passes through every city in  in some order."/>
          <p:cNvSpPr txBox="1"/>
          <p:nvPr/>
        </p:nvSpPr>
        <p:spPr>
          <a:xfrm>
            <a:off x="1009727" y="3192852"/>
            <a:ext cx="957356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00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 the shortest one-way path from  to  that passes through every city in  in some order.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2235" y="4621886"/>
            <a:ext cx="883479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Example"/>
          <p:cNvSpPr txBox="1"/>
          <p:nvPr/>
        </p:nvSpPr>
        <p:spPr>
          <a:xfrm>
            <a:off x="1089809" y="3831168"/>
            <a:ext cx="1108330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</a:t>
            </a:r>
          </a:p>
        </p:txBody>
      </p:sp>
      <p:sp>
        <p:nvSpPr>
          <p:cNvPr id="208" name="= d(1, e)"/>
          <p:cNvSpPr txBox="1"/>
          <p:nvPr/>
        </p:nvSpPr>
        <p:spPr>
          <a:xfrm>
            <a:off x="2150693" y="4545686"/>
            <a:ext cx="217203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= d(1, e)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2227" y="4621886"/>
            <a:ext cx="1219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43731" y="4661176"/>
            <a:ext cx="1657839" cy="32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is the length of"/>
          <p:cNvSpPr txBox="1"/>
          <p:nvPr/>
        </p:nvSpPr>
        <p:spPr>
          <a:xfrm>
            <a:off x="6831331" y="4545686"/>
            <a:ext cx="377249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is the length of</a:t>
            </a:r>
          </a:p>
        </p:txBody>
      </p:sp>
      <p:sp>
        <p:nvSpPr>
          <p:cNvPr id="212" name="Once  S contains three or more cities, the number of paths through S rises quickly, but only a few such paths need to be examined to find the shortest."/>
          <p:cNvSpPr txBox="1"/>
          <p:nvPr/>
        </p:nvSpPr>
        <p:spPr>
          <a:xfrm>
            <a:off x="1037756" y="5522105"/>
            <a:ext cx="1698173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2000"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Once  S contains three or more cities, the number of paths through S rises quickly, but only a few such paths need to be examined to find the shortest.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35887" y="6328635"/>
            <a:ext cx="2646283" cy="362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056868" y="6346124"/>
            <a:ext cx="2646283" cy="362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77598" y="6422324"/>
            <a:ext cx="3726082" cy="39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7599496" y="6461614"/>
            <a:ext cx="3123921" cy="32782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&lt;"/>
          <p:cNvSpPr txBox="1"/>
          <p:nvPr/>
        </p:nvSpPr>
        <p:spPr>
          <a:xfrm>
            <a:off x="4261980" y="6268733"/>
            <a:ext cx="3429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</a:t>
            </a:r>
          </a:p>
        </p:txBody>
      </p:sp>
      <p:sp>
        <p:nvSpPr>
          <p:cNvPr id="218" name="&lt;"/>
          <p:cNvSpPr txBox="1"/>
          <p:nvPr/>
        </p:nvSpPr>
        <p:spPr>
          <a:xfrm>
            <a:off x="16532017" y="6376528"/>
            <a:ext cx="342901" cy="48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</a:t>
            </a:r>
          </a:p>
        </p:txBody>
      </p:sp>
      <p:sp>
        <p:nvSpPr>
          <p:cNvPr id="219" name="Line"/>
          <p:cNvSpPr/>
          <p:nvPr/>
        </p:nvSpPr>
        <p:spPr>
          <a:xfrm>
            <a:off x="8911501" y="6625524"/>
            <a:ext cx="165774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20" name="General"/>
          <p:cNvSpPr txBox="1"/>
          <p:nvPr/>
        </p:nvSpPr>
        <p:spPr>
          <a:xfrm>
            <a:off x="1083899" y="7294496"/>
            <a:ext cx="146882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General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27718" y="7319897"/>
            <a:ext cx="318273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485011" y="7321633"/>
            <a:ext cx="5041516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410541" y="8489673"/>
            <a:ext cx="6236167" cy="58543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he algorithm finishes when"/>
          <p:cNvSpPr txBox="1"/>
          <p:nvPr/>
        </p:nvSpPr>
        <p:spPr>
          <a:xfrm>
            <a:off x="970450" y="8507162"/>
            <a:ext cx="4684069" cy="56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Farah Regular"/>
                <a:ea typeface="Farah Regular"/>
                <a:cs typeface="Farah Regular"/>
                <a:sym typeface="Farah Regular"/>
              </a:defRPr>
            </a:lvl1pPr>
          </a:lstStyle>
          <a:p>
            <a:pPr/>
            <a:r>
              <a:t>The algorithm finishes when </a:t>
            </a:r>
          </a:p>
        </p:txBody>
      </p:sp>
      <p:sp>
        <p:nvSpPr>
          <p:cNvPr id="225" name="is known for every integer"/>
          <p:cNvSpPr txBox="1"/>
          <p:nvPr/>
        </p:nvSpPr>
        <p:spPr>
          <a:xfrm>
            <a:off x="13039453" y="8502991"/>
            <a:ext cx="456128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>
                <a:solidFill>
                  <a:srgbClr val="20212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is known for every integer 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7993483" y="8579191"/>
            <a:ext cx="1625601" cy="40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pproximation Solution using minimum spanning tre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Approximation Solution using minimum spanning tree</a:t>
            </a:r>
          </a:p>
        </p:txBody>
      </p:sp>
      <p:pic>
        <p:nvPicPr>
          <p:cNvPr id="229" name="initial-graph.png" descr="initial-grap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913" y="1523632"/>
            <a:ext cx="9122520" cy="644949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Initial graph"/>
          <p:cNvSpPr txBox="1"/>
          <p:nvPr/>
        </p:nvSpPr>
        <p:spPr>
          <a:xfrm>
            <a:off x="3323046" y="7721982"/>
            <a:ext cx="22071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Initial graph</a:t>
            </a:r>
          </a:p>
        </p:txBody>
      </p:sp>
      <p:sp>
        <p:nvSpPr>
          <p:cNvPr id="231" name="Line"/>
          <p:cNvSpPr/>
          <p:nvPr/>
        </p:nvSpPr>
        <p:spPr>
          <a:xfrm>
            <a:off x="8570204" y="4228742"/>
            <a:ext cx="3006294" cy="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2" name="Step 1"/>
          <p:cNvSpPr txBox="1"/>
          <p:nvPr/>
        </p:nvSpPr>
        <p:spPr>
          <a:xfrm>
            <a:off x="9462778" y="3779524"/>
            <a:ext cx="8620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3" name="Minimum spanning tree"/>
          <p:cNvSpPr txBox="1"/>
          <p:nvPr/>
        </p:nvSpPr>
        <p:spPr>
          <a:xfrm>
            <a:off x="8627454" y="4301805"/>
            <a:ext cx="28917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Minimum spanning tree</a:t>
            </a:r>
          </a:p>
        </p:txBody>
      </p:sp>
      <p:pic>
        <p:nvPicPr>
          <p:cNvPr id="234" name="minimum-spanning-tree.png" descr="minimum-spanning-tre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4333" y="1523632"/>
            <a:ext cx="8202029" cy="6252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nodes-connection.png" descr="nodes-connecti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4591" y="7187486"/>
            <a:ext cx="8484687" cy="570340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Nodes connected"/>
          <p:cNvSpPr txBox="1"/>
          <p:nvPr/>
        </p:nvSpPr>
        <p:spPr>
          <a:xfrm>
            <a:off x="8660106" y="12651010"/>
            <a:ext cx="322173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Nodes connected</a:t>
            </a:r>
          </a:p>
        </p:txBody>
      </p:sp>
      <p:sp>
        <p:nvSpPr>
          <p:cNvPr id="237" name="Minimum spanning tree: Prim’s Algorithm"/>
          <p:cNvSpPr txBox="1"/>
          <p:nvPr/>
        </p:nvSpPr>
        <p:spPr>
          <a:xfrm>
            <a:off x="15107014" y="7721982"/>
            <a:ext cx="73723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Minimum spanning tree: Prim’s Algorithm</a:t>
            </a:r>
          </a:p>
        </p:txBody>
      </p:sp>
      <p:sp>
        <p:nvSpPr>
          <p:cNvPr id="238" name="Line"/>
          <p:cNvSpPr/>
          <p:nvPr/>
        </p:nvSpPr>
        <p:spPr>
          <a:xfrm flipH="1">
            <a:off x="12259980" y="5390980"/>
            <a:ext cx="2401898" cy="240189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39" name="Step 2, 3"/>
          <p:cNvSpPr txBox="1"/>
          <p:nvPr/>
        </p:nvSpPr>
        <p:spPr>
          <a:xfrm rot="18900000">
            <a:off x="12704025" y="6202741"/>
            <a:ext cx="118102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Step 2, 3</a:t>
            </a:r>
          </a:p>
        </p:txBody>
      </p:sp>
      <p:sp>
        <p:nvSpPr>
          <p:cNvPr id="240" name="DFS and preorder walk"/>
          <p:cNvSpPr txBox="1"/>
          <p:nvPr/>
        </p:nvSpPr>
        <p:spPr>
          <a:xfrm rot="18900000">
            <a:off x="12339687" y="6481680"/>
            <a:ext cx="2802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DFS and preorder walk</a:t>
            </a:r>
          </a:p>
        </p:txBody>
      </p:sp>
      <p:sp>
        <p:nvSpPr>
          <p:cNvPr id="241" name="Complexities"/>
          <p:cNvSpPr txBox="1"/>
          <p:nvPr/>
        </p:nvSpPr>
        <p:spPr>
          <a:xfrm>
            <a:off x="17881632" y="9728035"/>
            <a:ext cx="25507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83878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Complexities</a:t>
            </a:r>
          </a:p>
        </p:txBody>
      </p:sp>
      <p:sp>
        <p:nvSpPr>
          <p:cNvPr id="242" name="Time: O(V*V) which is the time complexity for prim’s algorithm"/>
          <p:cNvSpPr txBox="1"/>
          <p:nvPr/>
        </p:nvSpPr>
        <p:spPr>
          <a:xfrm>
            <a:off x="14324361" y="10492086"/>
            <a:ext cx="91808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Time: O(V*V) which is the time complexity for prim’s algorithm</a:t>
            </a:r>
          </a:p>
        </p:txBody>
      </p:sp>
      <p:sp>
        <p:nvSpPr>
          <p:cNvPr id="243" name="Space: O(V*V)"/>
          <p:cNvSpPr txBox="1"/>
          <p:nvPr/>
        </p:nvSpPr>
        <p:spPr>
          <a:xfrm>
            <a:off x="14324361" y="11320902"/>
            <a:ext cx="228250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Space: O(V*V)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olution comparisons - Execution tim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Solution comparisons - Execution time</a:t>
            </a:r>
          </a:p>
        </p:txBody>
      </p:sp>
      <p:pic>
        <p:nvPicPr>
          <p:cNvPr id="246" name="Screenshot 2022-05-09 at 3.04.42 AM.png" descr="Screenshot 2022-05-09 at 3.04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550" y="1523632"/>
            <a:ext cx="6464301" cy="1160807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Line"/>
          <p:cNvSpPr/>
          <p:nvPr/>
        </p:nvSpPr>
        <p:spPr>
          <a:xfrm>
            <a:off x="7424152" y="1834783"/>
            <a:ext cx="685787" cy="2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48" name="Approximation solution"/>
          <p:cNvSpPr txBox="1"/>
          <p:nvPr/>
        </p:nvSpPr>
        <p:spPr>
          <a:xfrm>
            <a:off x="8191169" y="1523633"/>
            <a:ext cx="4235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Approximation solution</a:t>
            </a:r>
          </a:p>
        </p:txBody>
      </p:sp>
      <p:sp>
        <p:nvSpPr>
          <p:cNvPr id="249" name="Line"/>
          <p:cNvSpPr/>
          <p:nvPr/>
        </p:nvSpPr>
        <p:spPr>
          <a:xfrm>
            <a:off x="7442868" y="2539299"/>
            <a:ext cx="685787" cy="2"/>
          </a:xfrm>
          <a:prstGeom prst="line">
            <a:avLst/>
          </a:prstGeom>
          <a:ln w="50800">
            <a:solidFill>
              <a:srgbClr val="31693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50" name="Brute force solution"/>
          <p:cNvSpPr txBox="1"/>
          <p:nvPr/>
        </p:nvSpPr>
        <p:spPr>
          <a:xfrm>
            <a:off x="8209884" y="2228149"/>
            <a:ext cx="35413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Brute force solution</a:t>
            </a:r>
          </a:p>
        </p:txBody>
      </p:sp>
      <p:sp>
        <p:nvSpPr>
          <p:cNvPr id="251" name="Line"/>
          <p:cNvSpPr/>
          <p:nvPr/>
        </p:nvSpPr>
        <p:spPr>
          <a:xfrm>
            <a:off x="7478962" y="3243814"/>
            <a:ext cx="685787" cy="2"/>
          </a:xfrm>
          <a:prstGeom prst="line">
            <a:avLst/>
          </a:prstGeom>
          <a:ln w="50800">
            <a:solidFill>
              <a:srgbClr val="771D7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252" name="Dynamic programming solution"/>
          <p:cNvSpPr txBox="1"/>
          <p:nvPr/>
        </p:nvSpPr>
        <p:spPr>
          <a:xfrm>
            <a:off x="8245978" y="2932664"/>
            <a:ext cx="566280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Dynamic programming solution</a:t>
            </a:r>
          </a:p>
        </p:txBody>
      </p:sp>
      <p:sp>
        <p:nvSpPr>
          <p:cNvPr id="253" name="Example: for n = 12…"/>
          <p:cNvSpPr txBox="1"/>
          <p:nvPr/>
        </p:nvSpPr>
        <p:spPr>
          <a:xfrm>
            <a:off x="11050730" y="6523439"/>
            <a:ext cx="8091251" cy="347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Example: for n = 12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Brute force: 479001600 operations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Dynamic programming: 589824 operations</a:t>
            </a:r>
          </a:p>
          <a:p>
            <a:pPr>
              <a:defRPr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Approximation: 144 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 Bold"/>
            <a:ea typeface="DIN Condensed Bold"/>
            <a:cs typeface="DIN Condensed Bold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