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Black and white aerial photo of a person standing on top of a dam" descr="Black and white aerial photo of a person standing on top of a dam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55" t="7551" r="155" b="749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67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Travelling salesman problem"/>
          <p:cNvSpPr txBox="1"/>
          <p:nvPr>
            <p:ph type="title"/>
          </p:nvPr>
        </p:nvSpPr>
        <p:spPr>
          <a:xfrm>
            <a:off x="762000" y="9042400"/>
            <a:ext cx="22860000" cy="2235315"/>
          </a:xfrm>
          <a:prstGeom prst="rect">
            <a:avLst/>
          </a:prstGeom>
        </p:spPr>
        <p:txBody>
          <a:bodyPr/>
          <a:lstStyle>
            <a:lvl1pPr defTabSz="454025">
              <a:defRPr sz="16665"/>
            </a:lvl1pPr>
          </a:lstStyle>
          <a:p>
            <a:pPr/>
            <a:r>
              <a:t>Travelling salesman problem</a:t>
            </a:r>
          </a:p>
        </p:txBody>
      </p:sp>
      <p:sp>
        <p:nvSpPr>
          <p:cNvPr id="169" name="NP-Problem research by Abdoulkader Haidar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000">
                <a:solidFill>
                  <a:srgbClr val="FFFFFF"/>
                </a:solidFill>
              </a:defRPr>
            </a:pPr>
            <a:r>
              <a:t>NP-Problem research by </a:t>
            </a:r>
            <a:r>
              <a:t>Abdoulkader Haidara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scription, Complexity and some application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Description, Complexity and some applications</a:t>
            </a:r>
          </a:p>
        </p:txBody>
      </p:sp>
      <p:pic>
        <p:nvPicPr>
          <p:cNvPr id="172" name="initial-sample.png" descr="initial-s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5663" y="1899022"/>
            <a:ext cx="3352801" cy="331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nitial-sample-not-optimal.png" descr="Initial-sample-not-optim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9312" y="2076822"/>
            <a:ext cx="2991442" cy="295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nitial-sample-optimal.png" descr="initial-sample-optima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89927" y="2018880"/>
            <a:ext cx="3108410" cy="307498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optimal path"/>
          <p:cNvSpPr txBox="1"/>
          <p:nvPr/>
        </p:nvSpPr>
        <p:spPr>
          <a:xfrm>
            <a:off x="16272557" y="5339075"/>
            <a:ext cx="23431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optimal path</a:t>
            </a:r>
          </a:p>
        </p:txBody>
      </p:sp>
      <p:sp>
        <p:nvSpPr>
          <p:cNvPr id="176" name="not optimal path"/>
          <p:cNvSpPr txBox="1"/>
          <p:nvPr/>
        </p:nvSpPr>
        <p:spPr>
          <a:xfrm>
            <a:off x="10609887" y="5339075"/>
            <a:ext cx="30179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optimal path</a:t>
            </a:r>
          </a:p>
        </p:txBody>
      </p:sp>
      <p:sp>
        <p:nvSpPr>
          <p:cNvPr id="177" name="problem"/>
          <p:cNvSpPr txBox="1"/>
          <p:nvPr/>
        </p:nvSpPr>
        <p:spPr>
          <a:xfrm>
            <a:off x="6296322" y="5339075"/>
            <a:ext cx="166879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problem</a:t>
            </a:r>
          </a:p>
        </p:txBody>
      </p:sp>
      <p:sp>
        <p:nvSpPr>
          <p:cNvPr id="178" name="Complexity"/>
          <p:cNvSpPr txBox="1"/>
          <p:nvPr/>
        </p:nvSpPr>
        <p:spPr>
          <a:xfrm>
            <a:off x="548427" y="6546849"/>
            <a:ext cx="224713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Complexity</a:t>
            </a:r>
          </a:p>
        </p:txBody>
      </p:sp>
      <p:sp>
        <p:nvSpPr>
          <p:cNvPr id="179" name="The problem is NP-complete"/>
          <p:cNvSpPr txBox="1"/>
          <p:nvPr/>
        </p:nvSpPr>
        <p:spPr>
          <a:xfrm>
            <a:off x="660693" y="7998462"/>
            <a:ext cx="52067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problem is NP-complete </a:t>
            </a:r>
          </a:p>
        </p:txBody>
      </p:sp>
      <p:sp>
        <p:nvSpPr>
          <p:cNvPr id="180" name="Applications…"/>
          <p:cNvSpPr txBox="1"/>
          <p:nvPr>
            <p:ph type="body" sz="half" idx="4294967295"/>
          </p:nvPr>
        </p:nvSpPr>
        <p:spPr>
          <a:xfrm>
            <a:off x="631431" y="9450075"/>
            <a:ext cx="22859999" cy="3462001"/>
          </a:xfrm>
          <a:prstGeom prst="rect">
            <a:avLst/>
          </a:prstGeom>
        </p:spPr>
        <p:txBody>
          <a:bodyPr/>
          <a:lstStyle/>
          <a:p>
            <a:pPr marL="438150" indent="-438150" defTabSz="569594">
              <a:spcBef>
                <a:spcPts val="2600"/>
              </a:spcBef>
              <a:buClr>
                <a:schemeClr val="accent1"/>
              </a:buClr>
              <a:buChar char="▸"/>
              <a:defRPr b="1" sz="3312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Applications</a:t>
            </a:r>
          </a:p>
          <a:p>
            <a:pPr lvl="1" marL="876300" indent="-438150" defTabSz="569594">
              <a:spcBef>
                <a:spcPts val="2600"/>
              </a:spcBef>
              <a:buClr>
                <a:schemeClr val="accent1"/>
              </a:buClr>
              <a:buChar char="▸"/>
              <a:defRPr sz="3312"/>
            </a:pPr>
            <a:r>
              <a:t>School bus route</a:t>
            </a:r>
          </a:p>
          <a:p>
            <a:pPr lvl="1" marL="876300" indent="-438150" defTabSz="569594">
              <a:spcBef>
                <a:spcPts val="2600"/>
              </a:spcBef>
              <a:buClr>
                <a:schemeClr val="accent1"/>
              </a:buClr>
              <a:buChar char="▸"/>
              <a:defRPr sz="3312"/>
            </a:pPr>
            <a:r>
              <a:t>In logistics (deliveries, post office etc…)</a:t>
            </a:r>
          </a:p>
          <a:p>
            <a:pPr lvl="1" marL="876300" indent="-438150" defTabSz="569594">
              <a:spcBef>
                <a:spcPts val="2600"/>
              </a:spcBef>
              <a:buClr>
                <a:schemeClr val="accent1"/>
              </a:buClr>
              <a:buChar char="▸"/>
              <a:defRPr sz="3312"/>
            </a:pPr>
            <a:r>
              <a:t>Biology (genome sequencing for example)</a:t>
            </a:r>
          </a:p>
        </p:txBody>
      </p:sp>
      <p:sp>
        <p:nvSpPr>
          <p:cNvPr id="181" name="HAM-CYCLE  &lt;= TSP"/>
          <p:cNvSpPr txBox="1"/>
          <p:nvPr/>
        </p:nvSpPr>
        <p:spPr>
          <a:xfrm>
            <a:off x="695319" y="7323456"/>
            <a:ext cx="33460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b="1" sz="2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HAM-CYCLE  &lt;=</a:t>
            </a:r>
            <a:r>
              <a:rPr baseline="-11999"/>
              <a:t> </a:t>
            </a:r>
            <a:r>
              <a:t>TSP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rute force solu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Brute force solution</a:t>
            </a:r>
          </a:p>
        </p:txBody>
      </p:sp>
      <p:sp>
        <p:nvSpPr>
          <p:cNvPr id="184" name="Complexities"/>
          <p:cNvSpPr txBox="1"/>
          <p:nvPr/>
        </p:nvSpPr>
        <p:spPr>
          <a:xfrm>
            <a:off x="18358302" y="3701792"/>
            <a:ext cx="25050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Complexities </a:t>
            </a:r>
          </a:p>
        </p:txBody>
      </p:sp>
      <p:sp>
        <p:nvSpPr>
          <p:cNvPr id="185" name="Time: O(n!)"/>
          <p:cNvSpPr txBox="1"/>
          <p:nvPr/>
        </p:nvSpPr>
        <p:spPr>
          <a:xfrm>
            <a:off x="18379555" y="4396416"/>
            <a:ext cx="21035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Time: O(n!)</a:t>
            </a:r>
          </a:p>
        </p:txBody>
      </p:sp>
      <p:sp>
        <p:nvSpPr>
          <p:cNvPr id="186" name="Space: O(n)"/>
          <p:cNvSpPr txBox="1"/>
          <p:nvPr/>
        </p:nvSpPr>
        <p:spPr>
          <a:xfrm>
            <a:off x="18380908" y="5014890"/>
            <a:ext cx="21804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Space: O(n)</a:t>
            </a:r>
          </a:p>
        </p:txBody>
      </p:sp>
      <p:pic>
        <p:nvPicPr>
          <p:cNvPr id="187" name="brute-force-solution.gif" descr="brute-force-solutio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684" y="1760514"/>
            <a:ext cx="13611197" cy="615644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7 cities using brute force"/>
          <p:cNvSpPr txBox="1"/>
          <p:nvPr/>
        </p:nvSpPr>
        <p:spPr>
          <a:xfrm>
            <a:off x="5524149" y="8550107"/>
            <a:ext cx="44062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 cities using brute force</a:t>
            </a:r>
          </a:p>
        </p:txBody>
      </p:sp>
      <p:sp>
        <p:nvSpPr>
          <p:cNvPr id="189" name="This solution becomes unfeasible for even 20 cities.…"/>
          <p:cNvSpPr txBox="1"/>
          <p:nvPr/>
        </p:nvSpPr>
        <p:spPr>
          <a:xfrm>
            <a:off x="985145" y="10744016"/>
            <a:ext cx="17719366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This solution becomes unfeasible for even 20 cities.</a:t>
            </a:r>
          </a:p>
          <a:p>
            <a:pPr defTabSz="457200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If a computing a path takes 10^-6second,</a:t>
            </a:r>
          </a:p>
          <a:p>
            <a:pPr defTabSz="457200">
              <a:spcBef>
                <a:spcPts val="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for 25 cities the running time exceeds the age of universe(14 billion years).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ynamic programming solution(Held-karp algorithm)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programming solution(Held-karp algorithm)</a:t>
            </a:r>
          </a:p>
        </p:txBody>
      </p:sp>
      <p:sp>
        <p:nvSpPr>
          <p:cNvPr id="192" name="Complexities"/>
          <p:cNvSpPr txBox="1"/>
          <p:nvPr/>
        </p:nvSpPr>
        <p:spPr>
          <a:xfrm>
            <a:off x="11293137" y="6661098"/>
            <a:ext cx="2409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Complexities</a:t>
            </a:r>
          </a:p>
        </p:txBody>
      </p:sp>
      <p:sp>
        <p:nvSpPr>
          <p:cNvPr id="193" name="Time: O(n^2*2^n)"/>
          <p:cNvSpPr txBox="1"/>
          <p:nvPr/>
        </p:nvSpPr>
        <p:spPr>
          <a:xfrm>
            <a:off x="11291061" y="7375614"/>
            <a:ext cx="3331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Time: O(n^2*2^n)</a:t>
            </a:r>
          </a:p>
        </p:txBody>
      </p:sp>
      <p:sp>
        <p:nvSpPr>
          <p:cNvPr id="194" name="Space: O(n*2^n)"/>
          <p:cNvSpPr txBox="1"/>
          <p:nvPr/>
        </p:nvSpPr>
        <p:spPr>
          <a:xfrm>
            <a:off x="11275040" y="8073910"/>
            <a:ext cx="3055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Space: O(n*2^n)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pproximation Solution using minimum spanning tre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Approximation Solution using minimum spanning tree</a:t>
            </a:r>
          </a:p>
        </p:txBody>
      </p:sp>
      <p:pic>
        <p:nvPicPr>
          <p:cNvPr id="197" name="initial-graph.png" descr="initial-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914" y="1523633"/>
            <a:ext cx="9122518" cy="644949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Initial graph"/>
          <p:cNvSpPr txBox="1"/>
          <p:nvPr/>
        </p:nvSpPr>
        <p:spPr>
          <a:xfrm>
            <a:off x="3323046" y="7721982"/>
            <a:ext cx="2207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 graph</a:t>
            </a:r>
          </a:p>
        </p:txBody>
      </p:sp>
      <p:sp>
        <p:nvSpPr>
          <p:cNvPr id="199" name="Line"/>
          <p:cNvSpPr/>
          <p:nvPr/>
        </p:nvSpPr>
        <p:spPr>
          <a:xfrm>
            <a:off x="8570204" y="4228743"/>
            <a:ext cx="3006293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0" name="Step 1"/>
          <p:cNvSpPr txBox="1"/>
          <p:nvPr/>
        </p:nvSpPr>
        <p:spPr>
          <a:xfrm>
            <a:off x="9462778" y="3779525"/>
            <a:ext cx="8620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Step 1</a:t>
            </a:r>
          </a:p>
        </p:txBody>
      </p:sp>
      <p:sp>
        <p:nvSpPr>
          <p:cNvPr id="201" name="Minimum spanning tree"/>
          <p:cNvSpPr txBox="1"/>
          <p:nvPr/>
        </p:nvSpPr>
        <p:spPr>
          <a:xfrm>
            <a:off x="8627455" y="4301806"/>
            <a:ext cx="2891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Minimum spanning tree</a:t>
            </a:r>
          </a:p>
        </p:txBody>
      </p:sp>
      <p:pic>
        <p:nvPicPr>
          <p:cNvPr id="202" name="minimum-spanning-tree.png" descr="minimum-spanning-tre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4334" y="1523633"/>
            <a:ext cx="8202028" cy="6252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nodes-connection.png" descr="nodes-connecti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4591" y="7187486"/>
            <a:ext cx="8484687" cy="570339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Nodes connected"/>
          <p:cNvSpPr txBox="1"/>
          <p:nvPr/>
        </p:nvSpPr>
        <p:spPr>
          <a:xfrm>
            <a:off x="8660106" y="12651010"/>
            <a:ext cx="322173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Nodes connected</a:t>
            </a:r>
          </a:p>
        </p:txBody>
      </p:sp>
      <p:sp>
        <p:nvSpPr>
          <p:cNvPr id="205" name="Minimum spanning tree: Prim’s Algorithm"/>
          <p:cNvSpPr txBox="1"/>
          <p:nvPr/>
        </p:nvSpPr>
        <p:spPr>
          <a:xfrm>
            <a:off x="15107014" y="7721982"/>
            <a:ext cx="73723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Minimum spanning tree: Prim’s Algorithm</a:t>
            </a:r>
          </a:p>
        </p:txBody>
      </p:sp>
      <p:sp>
        <p:nvSpPr>
          <p:cNvPr id="206" name="Line"/>
          <p:cNvSpPr/>
          <p:nvPr/>
        </p:nvSpPr>
        <p:spPr>
          <a:xfrm flipH="1">
            <a:off x="12259981" y="5390980"/>
            <a:ext cx="2401897" cy="240189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7" name="Step 2, 3"/>
          <p:cNvSpPr txBox="1"/>
          <p:nvPr/>
        </p:nvSpPr>
        <p:spPr>
          <a:xfrm rot="18900000">
            <a:off x="12704026" y="6202741"/>
            <a:ext cx="118102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Step 2, 3</a:t>
            </a:r>
          </a:p>
        </p:txBody>
      </p:sp>
      <p:sp>
        <p:nvSpPr>
          <p:cNvPr id="208" name="DFS and preorder walk"/>
          <p:cNvSpPr txBox="1"/>
          <p:nvPr/>
        </p:nvSpPr>
        <p:spPr>
          <a:xfrm rot="18900000">
            <a:off x="12339688" y="6481680"/>
            <a:ext cx="28026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DFS and preorder walk</a:t>
            </a:r>
          </a:p>
        </p:txBody>
      </p:sp>
      <p:sp>
        <p:nvSpPr>
          <p:cNvPr id="209" name="Complexities"/>
          <p:cNvSpPr txBox="1"/>
          <p:nvPr/>
        </p:nvSpPr>
        <p:spPr>
          <a:xfrm>
            <a:off x="17881632" y="9728035"/>
            <a:ext cx="25507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Complexities</a:t>
            </a:r>
          </a:p>
        </p:txBody>
      </p:sp>
      <p:sp>
        <p:nvSpPr>
          <p:cNvPr id="210" name="Time: O(V*V) which is the time complexity for prim’s algorithm"/>
          <p:cNvSpPr txBox="1"/>
          <p:nvPr/>
        </p:nvSpPr>
        <p:spPr>
          <a:xfrm>
            <a:off x="14324361" y="10492087"/>
            <a:ext cx="918083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Time: O(V*V) which is the time complexity for prim’s algorithm</a:t>
            </a:r>
          </a:p>
        </p:txBody>
      </p:sp>
      <p:sp>
        <p:nvSpPr>
          <p:cNvPr id="211" name="Space: O(V*V)"/>
          <p:cNvSpPr txBox="1"/>
          <p:nvPr/>
        </p:nvSpPr>
        <p:spPr>
          <a:xfrm>
            <a:off x="14324361" y="11320902"/>
            <a:ext cx="22825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Space: O(V*V)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olution comparisons - Execution tim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comparisons - Execution time</a:t>
            </a:r>
          </a:p>
        </p:txBody>
      </p:sp>
      <p:pic>
        <p:nvPicPr>
          <p:cNvPr id="214" name="Screenshot 2022-05-09 at 3.04.42 AM.png" descr="Screenshot 2022-05-09 at 3.04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551" y="1523633"/>
            <a:ext cx="6464300" cy="1160807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Line"/>
          <p:cNvSpPr/>
          <p:nvPr/>
        </p:nvSpPr>
        <p:spPr>
          <a:xfrm>
            <a:off x="7424152" y="1834783"/>
            <a:ext cx="685786" cy="1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6" name="Approximation solution"/>
          <p:cNvSpPr txBox="1"/>
          <p:nvPr/>
        </p:nvSpPr>
        <p:spPr>
          <a:xfrm>
            <a:off x="8191169" y="1523633"/>
            <a:ext cx="4235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Approximation solution</a:t>
            </a:r>
          </a:p>
        </p:txBody>
      </p:sp>
      <p:sp>
        <p:nvSpPr>
          <p:cNvPr id="217" name="Line"/>
          <p:cNvSpPr/>
          <p:nvPr/>
        </p:nvSpPr>
        <p:spPr>
          <a:xfrm>
            <a:off x="7442868" y="2539299"/>
            <a:ext cx="685786" cy="1"/>
          </a:xfrm>
          <a:prstGeom prst="line">
            <a:avLst/>
          </a:prstGeom>
          <a:ln w="50800">
            <a:solidFill>
              <a:schemeClr val="accent3">
                <a:hueOff val="1971429"/>
                <a:satOff val="-6114"/>
                <a:lumOff val="-254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8" name="Brute force solution"/>
          <p:cNvSpPr txBox="1"/>
          <p:nvPr/>
        </p:nvSpPr>
        <p:spPr>
          <a:xfrm>
            <a:off x="8209884" y="2228149"/>
            <a:ext cx="35413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Brute force solution</a:t>
            </a:r>
          </a:p>
        </p:txBody>
      </p:sp>
      <p:sp>
        <p:nvSpPr>
          <p:cNvPr id="219" name="Line"/>
          <p:cNvSpPr/>
          <p:nvPr/>
        </p:nvSpPr>
        <p:spPr>
          <a:xfrm>
            <a:off x="7478962" y="3243814"/>
            <a:ext cx="685786" cy="1"/>
          </a:xfrm>
          <a:prstGeom prst="line">
            <a:avLst/>
          </a:prstGeom>
          <a:ln w="50800">
            <a:solidFill>
              <a:schemeClr val="accent6">
                <a:hueOff val="-2153150"/>
                <a:satOff val="-11264"/>
                <a:lumOff val="-1578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0" name="Dynamic programming solution"/>
          <p:cNvSpPr txBox="1"/>
          <p:nvPr/>
        </p:nvSpPr>
        <p:spPr>
          <a:xfrm>
            <a:off x="8245979" y="2932664"/>
            <a:ext cx="56628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Dynamic programming solution</a:t>
            </a:r>
          </a:p>
        </p:txBody>
      </p:sp>
      <p:sp>
        <p:nvSpPr>
          <p:cNvPr id="221" name="Example: for n = 12…"/>
          <p:cNvSpPr txBox="1"/>
          <p:nvPr/>
        </p:nvSpPr>
        <p:spPr>
          <a:xfrm>
            <a:off x="11050730" y="6523439"/>
            <a:ext cx="8091250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Example: for n = 12</a:t>
            </a:r>
          </a:p>
          <a:p>
            <a:pPr/>
            <a:r>
              <a:t>Brute force: 479001600 operations</a:t>
            </a:r>
          </a:p>
          <a:p>
            <a:pPr/>
            <a:r>
              <a:t>Dynamic programming: 589824 operations</a:t>
            </a:r>
          </a:p>
          <a:p>
            <a:pPr/>
            <a:r>
              <a:t>Approximation: 144 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ảm ơn bạn!…"/>
          <p:cNvSpPr txBox="1"/>
          <p:nvPr>
            <p:ph type="title"/>
          </p:nvPr>
        </p:nvSpPr>
        <p:spPr>
          <a:xfrm>
            <a:off x="848463" y="834692"/>
            <a:ext cx="6538916" cy="12046616"/>
          </a:xfrm>
          <a:prstGeom prst="rect">
            <a:avLst/>
          </a:prstGeom>
        </p:spPr>
        <p:txBody>
          <a:bodyPr/>
          <a:lstStyle/>
          <a:p>
            <a:pPr defTabSz="330200">
              <a:defRPr sz="6000">
                <a:solidFill>
                  <a:srgbClr val="FFFFFF"/>
                </a:solidFill>
              </a:defRPr>
            </a:pPr>
            <a:r>
              <a:t>Cảm ơn bạn!</a:t>
            </a:r>
          </a:p>
          <a:p>
            <a:pPr defTabSz="330200">
              <a:defRPr sz="6000">
                <a:solidFill>
                  <a:srgbClr val="FFFFFF"/>
                </a:solidFill>
              </a:defRPr>
            </a:pPr>
          </a:p>
          <a:p>
            <a:pPr defTabSz="330200">
              <a:defRPr sz="6000">
                <a:solidFill>
                  <a:srgbClr val="FFFFFF"/>
                </a:solidFill>
              </a:defRPr>
            </a:pPr>
            <a:r>
              <a:t>Thank you!</a:t>
            </a:r>
          </a:p>
          <a:p>
            <a:pPr defTabSz="330200">
              <a:defRPr sz="6000">
                <a:solidFill>
                  <a:srgbClr val="FFFFFF"/>
                </a:solidFill>
              </a:defRPr>
            </a:pPr>
          </a:p>
          <a:p>
            <a:pPr defTabSz="330200">
              <a:defRPr sz="6000">
                <a:solidFill>
                  <a:srgbClr val="FFFFFF"/>
                </a:solidFill>
              </a:defRPr>
            </a:pPr>
            <a:r>
              <a:t>متشکرم!</a:t>
            </a:r>
          </a:p>
          <a:p>
            <a:pPr defTabSz="330200">
              <a:defRPr sz="6000">
                <a:solidFill>
                  <a:srgbClr val="FFFFFF"/>
                </a:solidFill>
              </a:defRPr>
            </a:pPr>
          </a:p>
          <a:p>
            <a:pPr defTabSz="330200">
              <a:defRPr sz="6000">
                <a:solidFill>
                  <a:srgbClr val="FFFFFF"/>
                </a:solidFill>
              </a:defRPr>
            </a:pPr>
            <a:r>
              <a:t>спасибо!</a:t>
            </a:r>
          </a:p>
          <a:p>
            <a:pPr defTabSz="330200">
              <a:defRPr sz="6000">
                <a:solidFill>
                  <a:srgbClr val="FFFFFF"/>
                </a:solidFill>
              </a:defRPr>
            </a:pPr>
          </a:p>
          <a:p>
            <a:pPr defTabSz="330200">
              <a:defRPr sz="6000">
                <a:solidFill>
                  <a:srgbClr val="FFFFFF"/>
                </a:solidFill>
              </a:defRPr>
            </a:pPr>
            <a:r>
              <a:t>¡Gracias!</a:t>
            </a:r>
          </a:p>
          <a:p>
            <a:pPr defTabSz="330200">
              <a:defRPr sz="6000">
                <a:solidFill>
                  <a:srgbClr val="FFFFFF"/>
                </a:solidFill>
              </a:defRPr>
            </a:pPr>
          </a:p>
          <a:p>
            <a:pPr defTabSz="330200">
              <a:defRPr sz="6000">
                <a:solidFill>
                  <a:srgbClr val="FFFFFF"/>
                </a:solidFill>
              </a:defRPr>
            </a:pPr>
            <a:r>
              <a:t>Rahmat!</a:t>
            </a:r>
          </a:p>
          <a:p>
            <a:pPr defTabSz="330200">
              <a:defRPr sz="6000">
                <a:solidFill>
                  <a:srgbClr val="FFFFFF"/>
                </a:solidFill>
              </a:defRPr>
            </a:pPr>
          </a:p>
          <a:p>
            <a:pPr defTabSz="330200">
              <a:defRPr sz="6000">
                <a:solidFill>
                  <a:srgbClr val="FFFFFF"/>
                </a:solidFill>
              </a:defRPr>
            </a:pPr>
            <a:r>
              <a:t>شكرًا!</a:t>
            </a:r>
          </a:p>
          <a:p>
            <a:pPr defTabSz="330200">
              <a:defRPr sz="6000">
                <a:solidFill>
                  <a:srgbClr val="FFFFFF"/>
                </a:solidFill>
              </a:defRPr>
            </a:pPr>
          </a:p>
          <a:p>
            <a:pPr defTabSz="330200">
              <a:defRPr sz="6000">
                <a:solidFill>
                  <a:srgbClr val="FFFFFF"/>
                </a:solidFill>
              </a:defRPr>
            </a:pPr>
            <a:r>
              <a:t>Merci!</a:t>
            </a:r>
          </a:p>
          <a:p>
            <a:pPr defTabSz="330200">
              <a:defRPr sz="6000">
                <a:solidFill>
                  <a:srgbClr val="FFFFFF"/>
                </a:solidFill>
              </a:defRPr>
            </a:pPr>
          </a:p>
        </p:txBody>
      </p:sp>
      <p:sp>
        <p:nvSpPr>
          <p:cNvPr id="224" name="Any questions ?"/>
          <p:cNvSpPr txBox="1"/>
          <p:nvPr/>
        </p:nvSpPr>
        <p:spPr>
          <a:xfrm>
            <a:off x="7243290" y="5559331"/>
            <a:ext cx="14895624" cy="259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lnSpc>
                <a:spcPct val="80000"/>
              </a:lnSpc>
              <a:spcBef>
                <a:spcPts val="0"/>
              </a:spcBef>
              <a:defRPr cap="all" sz="196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Any questions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