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1pPr>
    <a:lvl2pPr marL="0" marR="0" indent="457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2pPr>
    <a:lvl3pPr marL="0" marR="0" indent="914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3pPr>
    <a:lvl4pPr marL="0" marR="0" indent="1371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4pPr>
    <a:lvl5pPr marL="0" marR="0" indent="18288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5pPr>
    <a:lvl6pPr marL="0" marR="0" indent="22860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6pPr>
    <a:lvl7pPr marL="0" marR="0" indent="2743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7pPr>
    <a:lvl8pPr marL="0" marR="0" indent="3200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8pPr>
    <a:lvl9pPr marL="0" marR="0" indent="3657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ヒラギノ角ゴ ProN W3"/>
          <a:ea typeface="ヒラギノ角ゴ ProN W3"/>
          <a:cs typeface="ヒラギノ角ゴ ProN W3"/>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ヒラギノ角ゴ ProN W3"/>
          <a:ea typeface="ヒラギノ角ゴ ProN W3"/>
          <a:cs typeface="ヒラギノ角ゴ ProN W3"/>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ヒラギノ角ゴ ProN W3"/>
          <a:ea typeface="ヒラギノ角ゴ ProN W3"/>
          <a:cs typeface="ヒラギノ角ゴ ProN W3"/>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ヒラギノ角ゴ ProN W3"/>
          <a:ea typeface="ヒラギノ角ゴ ProN W3"/>
          <a:cs typeface="ヒラギノ角ゴ ProN W3"/>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ヒラギノ角ゴ ProN W3"/>
          <a:ea typeface="ヒラギノ角ゴ ProN W3"/>
          <a:cs typeface="ヒラギノ角ゴ ProN W3"/>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68"/>
    <p:restoredTop sz="94724"/>
  </p:normalViewPr>
  <p:slideViewPr>
    <p:cSldViewPr snapToGrid="0">
      <p:cViewPr>
        <p:scale>
          <a:sx n="80" d="100"/>
          <a:sy n="80" d="100"/>
        </p:scale>
        <p:origin x="400" y="1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90971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p:spTree>
      <p:nvGrpSpPr>
        <p:cNvPr id="1" name=""/>
        <p:cNvGrpSpPr/>
        <p:nvPr/>
      </p:nvGrpSpPr>
      <p:grpSpPr>
        <a:xfrm>
          <a:off x="0" y="0"/>
          <a:ext cx="0" cy="0"/>
          <a:chOff x="0" y="0"/>
          <a:chExt cx="0" cy="0"/>
        </a:xfrm>
      </p:grpSpPr>
      <p:sp>
        <p:nvSpPr>
          <p:cNvPr id="11" name="作者と日付"/>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r>
              <a:t>作者と日付</a:t>
            </a:r>
          </a:p>
        </p:txBody>
      </p:sp>
      <p:sp>
        <p:nvSpPr>
          <p:cNvPr id="12" name="プレゼンテーションのタイトル"/>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プレゼンテーションのタイトル</a:t>
            </a:r>
          </a:p>
        </p:txBody>
      </p:sp>
      <p:sp>
        <p:nvSpPr>
          <p:cNvPr id="13" name="本文レベル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r>
              <a:t>プレゼンテーションのサブタイトル</a:t>
            </a:r>
          </a:p>
          <a:p>
            <a:pPr lvl="1"/>
            <a:endParaRPr/>
          </a:p>
          <a:p>
            <a:pPr lvl="2"/>
            <a:endParaRPr/>
          </a:p>
          <a:p>
            <a:pPr lvl="3"/>
            <a:endParaRPr/>
          </a:p>
          <a:p>
            <a:pPr lvl="4"/>
            <a:endParaRPr/>
          </a:p>
        </p:txBody>
      </p:sp>
      <p:sp>
        <p:nvSpPr>
          <p:cNvPr id="14"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タイトルのみ">
    <p:spTree>
      <p:nvGrpSpPr>
        <p:cNvPr id="1" name=""/>
        <p:cNvGrpSpPr/>
        <p:nvPr/>
      </p:nvGrpSpPr>
      <p:grpSpPr>
        <a:xfrm>
          <a:off x="0" y="0"/>
          <a:ext cx="0" cy="0"/>
          <a:chOff x="0" y="0"/>
          <a:chExt cx="0" cy="0"/>
        </a:xfrm>
      </p:grpSpPr>
      <p:sp>
        <p:nvSpPr>
          <p:cNvPr id="99" name="スライドのタイトル"/>
          <p:cNvSpPr txBox="1">
            <a:spLocks noGrp="1"/>
          </p:cNvSpPr>
          <p:nvPr>
            <p:ph type="title" hasCustomPrompt="1"/>
          </p:nvPr>
        </p:nvSpPr>
        <p:spPr>
          <a:xfrm>
            <a:off x="1206500" y="1079500"/>
            <a:ext cx="21971000" cy="1434949"/>
          </a:xfrm>
          <a:prstGeom prst="rect">
            <a:avLst/>
          </a:prstGeom>
        </p:spPr>
        <p:txBody>
          <a:bodyPr/>
          <a:lstStyle/>
          <a:p>
            <a:r>
              <a:t>スライドのタイトル</a:t>
            </a:r>
          </a:p>
        </p:txBody>
      </p:sp>
      <p:sp>
        <p:nvSpPr>
          <p:cNvPr id="100" name="スライドのサブタイトル"/>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r>
              <a:t>スライドのサブタイトル</a:t>
            </a:r>
          </a:p>
        </p:txBody>
      </p:sp>
      <p:sp>
        <p:nvSpPr>
          <p:cNvPr id="101"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議題">
    <p:spTree>
      <p:nvGrpSpPr>
        <p:cNvPr id="1" name=""/>
        <p:cNvGrpSpPr/>
        <p:nvPr/>
      </p:nvGrpSpPr>
      <p:grpSpPr>
        <a:xfrm>
          <a:off x="0" y="0"/>
          <a:ext cx="0" cy="0"/>
          <a:chOff x="0" y="0"/>
          <a:chExt cx="0" cy="0"/>
        </a:xfrm>
      </p:grpSpPr>
      <p:sp>
        <p:nvSpPr>
          <p:cNvPr id="108" name="議題のタイトル"/>
          <p:cNvSpPr txBox="1">
            <a:spLocks noGrp="1"/>
          </p:cNvSpPr>
          <p:nvPr>
            <p:ph type="title" hasCustomPrompt="1"/>
          </p:nvPr>
        </p:nvSpPr>
        <p:spPr>
          <a:xfrm>
            <a:off x="1206500" y="1079500"/>
            <a:ext cx="21971000" cy="1435100"/>
          </a:xfrm>
          <a:prstGeom prst="rect">
            <a:avLst/>
          </a:prstGeom>
        </p:spPr>
        <p:txBody>
          <a:bodyPr/>
          <a:lstStyle/>
          <a:p>
            <a:r>
              <a:t>議題のタイトル</a:t>
            </a:r>
          </a:p>
        </p:txBody>
      </p:sp>
      <p:sp>
        <p:nvSpPr>
          <p:cNvPr id="109" name="議題のサブタイトル"/>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r>
              <a:t>議題のサブタイトル</a:t>
            </a:r>
          </a:p>
        </p:txBody>
      </p:sp>
      <p:sp>
        <p:nvSpPr>
          <p:cNvPr id="110" name="本文レベル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議題のトピック</a:t>
            </a:r>
          </a:p>
          <a:p>
            <a:pPr lvl="1"/>
            <a:endParaRPr/>
          </a:p>
          <a:p>
            <a:pPr lvl="2"/>
            <a:endParaRPr/>
          </a:p>
          <a:p>
            <a:pPr lvl="3"/>
            <a:endParaRPr/>
          </a:p>
          <a:p>
            <a:pPr lvl="4"/>
            <a:endParaRPr/>
          </a:p>
        </p:txBody>
      </p:sp>
      <p:sp>
        <p:nvSpPr>
          <p:cNvPr id="111"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ステートメント">
    <p:spTree>
      <p:nvGrpSpPr>
        <p:cNvPr id="1" name=""/>
        <p:cNvGrpSpPr/>
        <p:nvPr/>
      </p:nvGrpSpPr>
      <p:grpSpPr>
        <a:xfrm>
          <a:off x="0" y="0"/>
          <a:ext cx="0" cy="0"/>
          <a:chOff x="0" y="0"/>
          <a:chExt cx="0" cy="0"/>
        </a:xfrm>
      </p:grpSpPr>
      <p:sp>
        <p:nvSpPr>
          <p:cNvPr id="118" name="本文レベル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vl1pPr>
            <a:lvl2pPr marL="0" indent="457200" algn="ctr">
              <a:lnSpc>
                <a:spcPct val="80000"/>
              </a:lnSpc>
              <a:spcBef>
                <a:spcPts val="0"/>
              </a:spcBef>
              <a:buSzTx/>
              <a:buNone/>
              <a:defRPr sz="11600" spc="-232"/>
            </a:lvl2pPr>
            <a:lvl3pPr marL="0" indent="914400" algn="ctr">
              <a:lnSpc>
                <a:spcPct val="80000"/>
              </a:lnSpc>
              <a:spcBef>
                <a:spcPts val="0"/>
              </a:spcBef>
              <a:buSzTx/>
              <a:buNone/>
              <a:defRPr sz="11600" spc="-232"/>
            </a:lvl3pPr>
            <a:lvl4pPr marL="0" indent="1371600" algn="ctr">
              <a:lnSpc>
                <a:spcPct val="80000"/>
              </a:lnSpc>
              <a:spcBef>
                <a:spcPts val="0"/>
              </a:spcBef>
              <a:buSzTx/>
              <a:buNone/>
              <a:defRPr sz="11600" spc="-232"/>
            </a:lvl4pPr>
            <a:lvl5pPr marL="0" indent="1828800" algn="ctr">
              <a:lnSpc>
                <a:spcPct val="80000"/>
              </a:lnSpc>
              <a:spcBef>
                <a:spcPts val="0"/>
              </a:spcBef>
              <a:buSzTx/>
              <a:buNone/>
              <a:defRPr sz="11600" spc="-232"/>
            </a:lvl5pPr>
          </a:lstStyle>
          <a:p>
            <a:r>
              <a:t>ステートメント</a:t>
            </a:r>
          </a:p>
          <a:p>
            <a:pPr lvl="1"/>
            <a:endParaRPr/>
          </a:p>
          <a:p>
            <a:pPr lvl="2"/>
            <a:endParaRPr/>
          </a:p>
          <a:p>
            <a:pPr lvl="3"/>
            <a:endParaRPr/>
          </a:p>
          <a:p>
            <a:pPr lvl="4"/>
            <a:endParaRPr/>
          </a:p>
        </p:txBody>
      </p:sp>
      <p:sp>
        <p:nvSpPr>
          <p:cNvPr id="119"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ビッグファクト">
    <p:spTree>
      <p:nvGrpSpPr>
        <p:cNvPr id="1" name=""/>
        <p:cNvGrpSpPr/>
        <p:nvPr/>
      </p:nvGrpSpPr>
      <p:grpSpPr>
        <a:xfrm>
          <a:off x="0" y="0"/>
          <a:ext cx="0" cy="0"/>
          <a:chOff x="0" y="0"/>
          <a:chExt cx="0" cy="0"/>
        </a:xfrm>
      </p:grpSpPr>
      <p:sp>
        <p:nvSpPr>
          <p:cNvPr id="126" name="本文レベル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spc="-250">
                <a:latin typeface="+mn-lt"/>
                <a:ea typeface="+mn-ea"/>
                <a:cs typeface="+mn-cs"/>
                <a:sym typeface="ヒラギノ角ゴ ProN W6"/>
              </a:defRPr>
            </a:lvl1pPr>
            <a:lvl2pPr marL="0" indent="457200" algn="ctr">
              <a:lnSpc>
                <a:spcPct val="80000"/>
              </a:lnSpc>
              <a:spcBef>
                <a:spcPts val="0"/>
              </a:spcBef>
              <a:buSzTx/>
              <a:buNone/>
              <a:defRPr sz="25000" spc="-250">
                <a:latin typeface="+mn-lt"/>
                <a:ea typeface="+mn-ea"/>
                <a:cs typeface="+mn-cs"/>
                <a:sym typeface="ヒラギノ角ゴ ProN W6"/>
              </a:defRPr>
            </a:lvl2pPr>
            <a:lvl3pPr marL="0" indent="914400" algn="ctr">
              <a:lnSpc>
                <a:spcPct val="80000"/>
              </a:lnSpc>
              <a:spcBef>
                <a:spcPts val="0"/>
              </a:spcBef>
              <a:buSzTx/>
              <a:buNone/>
              <a:defRPr sz="25000" spc="-250">
                <a:latin typeface="+mn-lt"/>
                <a:ea typeface="+mn-ea"/>
                <a:cs typeface="+mn-cs"/>
                <a:sym typeface="ヒラギノ角ゴ ProN W6"/>
              </a:defRPr>
            </a:lvl3pPr>
            <a:lvl4pPr marL="0" indent="1371600" algn="ctr">
              <a:lnSpc>
                <a:spcPct val="80000"/>
              </a:lnSpc>
              <a:spcBef>
                <a:spcPts val="0"/>
              </a:spcBef>
              <a:buSzTx/>
              <a:buNone/>
              <a:defRPr sz="25000" spc="-250">
                <a:latin typeface="+mn-lt"/>
                <a:ea typeface="+mn-ea"/>
                <a:cs typeface="+mn-cs"/>
                <a:sym typeface="ヒラギノ角ゴ ProN W6"/>
              </a:defRPr>
            </a:lvl4pPr>
            <a:lvl5pPr marL="0" indent="1828800" algn="ctr">
              <a:lnSpc>
                <a:spcPct val="80000"/>
              </a:lnSpc>
              <a:spcBef>
                <a:spcPts val="0"/>
              </a:spcBef>
              <a:buSzTx/>
              <a:buNone/>
              <a:defRPr sz="25000" spc="-250">
                <a:latin typeface="+mn-lt"/>
                <a:ea typeface="+mn-ea"/>
                <a:cs typeface="+mn-cs"/>
                <a:sym typeface="ヒラギノ角ゴ ProN W6"/>
              </a:defRPr>
            </a:lvl5pPr>
          </a:lstStyle>
          <a:p>
            <a:r>
              <a:t>100%</a:t>
            </a:r>
          </a:p>
          <a:p>
            <a:pPr lvl="1"/>
            <a:endParaRPr/>
          </a:p>
          <a:p>
            <a:pPr lvl="2"/>
            <a:endParaRPr/>
          </a:p>
          <a:p>
            <a:pPr lvl="3"/>
            <a:endParaRPr/>
          </a:p>
          <a:p>
            <a:pPr lvl="4"/>
            <a:endParaRPr/>
          </a:p>
        </p:txBody>
      </p:sp>
      <p:sp>
        <p:nvSpPr>
          <p:cNvPr id="127" name="ファクト情報"/>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a:latin typeface="+mn-lt"/>
                <a:ea typeface="+mn-ea"/>
                <a:cs typeface="+mn-cs"/>
                <a:sym typeface="ヒラギノ角ゴ ProN W6"/>
              </a:defRPr>
            </a:lvl1pPr>
          </a:lstStyle>
          <a:p>
            <a:r>
              <a:t>ファクト情報</a:t>
            </a:r>
          </a:p>
        </p:txBody>
      </p:sp>
      <p:sp>
        <p:nvSpPr>
          <p:cNvPr id="128"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135" name="属性"/>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r>
              <a:t>属性</a:t>
            </a:r>
          </a:p>
        </p:txBody>
      </p:sp>
      <p:sp>
        <p:nvSpPr>
          <p:cNvPr id="136" name="本文レベル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“重要な引用”</a:t>
            </a:r>
          </a:p>
          <a:p>
            <a:pPr lvl="1"/>
            <a:endParaRPr/>
          </a:p>
          <a:p>
            <a:pPr lvl="2"/>
            <a:endParaRPr/>
          </a:p>
          <a:p>
            <a:pPr lvl="3"/>
            <a:endParaRPr/>
          </a:p>
          <a:p>
            <a:pPr lvl="4"/>
            <a:endParaRPr/>
          </a:p>
        </p:txBody>
      </p:sp>
      <p:sp>
        <p:nvSpPr>
          <p:cNvPr id="137"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144" name="快晴の青空の下にある、アルミニウムの円盤で覆われたモダンな建物の正面を低い角度から見た外観風景"/>
          <p:cNvSpPr>
            <a:spLocks noGrp="1"/>
          </p:cNvSpPr>
          <p:nvPr>
            <p:ph type="pic" sz="quarter" idx="21"/>
          </p:nvPr>
        </p:nvSpPr>
        <p:spPr>
          <a:xfrm>
            <a:off x="15417800" y="1270000"/>
            <a:ext cx="8144934" cy="5410200"/>
          </a:xfrm>
          <a:prstGeom prst="rect">
            <a:avLst/>
          </a:prstGeom>
        </p:spPr>
        <p:txBody>
          <a:bodyPr lIns="91439" tIns="45719" rIns="91439" bIns="45719">
            <a:noAutofit/>
          </a:bodyPr>
          <a:lstStyle/>
          <a:p>
            <a:endParaRPr dirty="0"/>
          </a:p>
        </p:txBody>
      </p:sp>
      <p:sp>
        <p:nvSpPr>
          <p:cNvPr id="145" name="曇り空の下にあるモダンな湾曲している建物を低い角度から見た風景"/>
          <p:cNvSpPr>
            <a:spLocks noGrp="1"/>
          </p:cNvSpPr>
          <p:nvPr>
            <p:ph type="pic" sz="quarter" idx="22"/>
          </p:nvPr>
        </p:nvSpPr>
        <p:spPr>
          <a:xfrm>
            <a:off x="15443200" y="7086600"/>
            <a:ext cx="8138580" cy="5422900"/>
          </a:xfrm>
          <a:prstGeom prst="rect">
            <a:avLst/>
          </a:prstGeom>
        </p:spPr>
        <p:txBody>
          <a:bodyPr lIns="91439" tIns="45719" rIns="91439" bIns="45719">
            <a:noAutofit/>
          </a:bodyPr>
          <a:lstStyle/>
          <a:p>
            <a:endParaRPr dirty="0"/>
          </a:p>
        </p:txBody>
      </p:sp>
      <p:sp>
        <p:nvSpPr>
          <p:cNvPr id="146" name="窓ガラスのあるモダンな白い建物の中から見上げた、明るく、所々に雲のある空の風景"/>
          <p:cNvSpPr>
            <a:spLocks noGrp="1"/>
          </p:cNvSpPr>
          <p:nvPr>
            <p:ph type="pic" idx="23"/>
          </p:nvPr>
        </p:nvSpPr>
        <p:spPr>
          <a:xfrm>
            <a:off x="-124635" y="1270000"/>
            <a:ext cx="16840169" cy="11243712"/>
          </a:xfrm>
          <a:prstGeom prst="rect">
            <a:avLst/>
          </a:prstGeom>
        </p:spPr>
        <p:txBody>
          <a:bodyPr lIns="91439" tIns="45719" rIns="91439" bIns="45719">
            <a:noAutofit/>
          </a:bodyPr>
          <a:lstStyle/>
          <a:p>
            <a:endParaRPr dirty="0"/>
          </a:p>
        </p:txBody>
      </p:sp>
      <p:sp>
        <p:nvSpPr>
          <p:cNvPr id="147"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写真">
    <p:bg>
      <p:bgPr>
        <a:solidFill>
          <a:srgbClr val="FFFFFF"/>
        </a:solidFill>
        <a:effectLst/>
      </p:bgPr>
    </p:bg>
    <p:spTree>
      <p:nvGrpSpPr>
        <p:cNvPr id="1" name=""/>
        <p:cNvGrpSpPr/>
        <p:nvPr/>
      </p:nvGrpSpPr>
      <p:grpSpPr>
        <a:xfrm>
          <a:off x="0" y="0"/>
          <a:ext cx="0" cy="0"/>
          <a:chOff x="0" y="0"/>
          <a:chExt cx="0" cy="0"/>
        </a:xfrm>
      </p:grpSpPr>
      <p:sp>
        <p:nvSpPr>
          <p:cNvPr id="154" name="快晴の明るい空を背景にした、イランのテヘラン市のアーザーディータワーを低い角度から見た風景"/>
          <p:cNvSpPr>
            <a:spLocks noGrp="1"/>
          </p:cNvSpPr>
          <p:nvPr>
            <p:ph type="pic" idx="21"/>
          </p:nvPr>
        </p:nvSpPr>
        <p:spPr>
          <a:xfrm>
            <a:off x="0" y="-1282700"/>
            <a:ext cx="24384000" cy="16281400"/>
          </a:xfrm>
          <a:prstGeom prst="rect">
            <a:avLst/>
          </a:prstGeom>
        </p:spPr>
        <p:txBody>
          <a:bodyPr lIns="91439" tIns="45719" rIns="91439" bIns="45719">
            <a:noAutofit/>
          </a:bodyPr>
          <a:lstStyle/>
          <a:p>
            <a:endParaRPr dirty="0"/>
          </a:p>
        </p:txBody>
      </p:sp>
      <p:sp>
        <p:nvSpPr>
          <p:cNvPr id="155" name="スライド番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t>‹#›</a:t>
            </a:fld>
            <a:endParaRPr dirty="0"/>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62"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amp;画像">
    <p:bg>
      <p:bgPr>
        <a:solidFill>
          <a:srgbClr val="FFFFFF"/>
        </a:solidFill>
        <a:effectLst/>
      </p:bgPr>
    </p:bg>
    <p:spTree>
      <p:nvGrpSpPr>
        <p:cNvPr id="1" name=""/>
        <p:cNvGrpSpPr/>
        <p:nvPr/>
      </p:nvGrpSpPr>
      <p:grpSpPr>
        <a:xfrm>
          <a:off x="0" y="0"/>
          <a:ext cx="0" cy="0"/>
          <a:chOff x="0" y="0"/>
          <a:chExt cx="0" cy="0"/>
        </a:xfrm>
      </p:grpSpPr>
      <p:sp>
        <p:nvSpPr>
          <p:cNvPr id="21" name="石造りの構造物の中から外を見た、階段と快晴の青空の風景"/>
          <p:cNvSpPr>
            <a:spLocks noGrp="1"/>
          </p:cNvSpPr>
          <p:nvPr>
            <p:ph type="pic" idx="21"/>
          </p:nvPr>
        </p:nvSpPr>
        <p:spPr>
          <a:xfrm>
            <a:off x="0" y="-1270000"/>
            <a:ext cx="24384000" cy="16272934"/>
          </a:xfrm>
          <a:prstGeom prst="rect">
            <a:avLst/>
          </a:prstGeom>
        </p:spPr>
        <p:txBody>
          <a:bodyPr lIns="91439" tIns="45719" rIns="91439" bIns="45719">
            <a:noAutofit/>
          </a:bodyPr>
          <a:lstStyle/>
          <a:p>
            <a:endParaRPr dirty="0"/>
          </a:p>
        </p:txBody>
      </p:sp>
      <p:sp>
        <p:nvSpPr>
          <p:cNvPr id="22" name="プレゼンテーションのタイトル"/>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プレゼンテーションのタイトル</a:t>
            </a:r>
          </a:p>
        </p:txBody>
      </p:sp>
      <p:sp>
        <p:nvSpPr>
          <p:cNvPr id="23" name="作者と日付"/>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r>
              <a:t>作者と日付</a:t>
            </a:r>
          </a:p>
        </p:txBody>
      </p:sp>
      <p:sp>
        <p:nvSpPr>
          <p:cNvPr id="24" name="本文レベル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r>
              <a:t>プレゼンテーションのサブタイトル</a:t>
            </a:r>
          </a:p>
          <a:p>
            <a:pPr lvl="1"/>
            <a:endParaRPr/>
          </a:p>
          <a:p>
            <a:pPr lvl="2"/>
            <a:endParaRPr/>
          </a:p>
          <a:p>
            <a:pPr lvl="3"/>
            <a:endParaRPr/>
          </a:p>
          <a:p>
            <a:pPr lvl="4"/>
            <a:endParaRPr/>
          </a:p>
        </p:txBody>
      </p:sp>
      <p:sp>
        <p:nvSpPr>
          <p:cNvPr id="25"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タイトル&amp;画像（代替）">
    <p:spTree>
      <p:nvGrpSpPr>
        <p:cNvPr id="1" name=""/>
        <p:cNvGrpSpPr/>
        <p:nvPr/>
      </p:nvGrpSpPr>
      <p:grpSpPr>
        <a:xfrm>
          <a:off x="0" y="0"/>
          <a:ext cx="0" cy="0"/>
          <a:chOff x="0" y="0"/>
          <a:chExt cx="0" cy="0"/>
        </a:xfrm>
      </p:grpSpPr>
      <p:sp>
        <p:nvSpPr>
          <p:cNvPr id="32" name="快晴の青空を背景にした、窓ガラスのあるモダンな白い建物"/>
          <p:cNvSpPr>
            <a:spLocks noGrp="1"/>
          </p:cNvSpPr>
          <p:nvPr>
            <p:ph type="pic" idx="21"/>
          </p:nvPr>
        </p:nvSpPr>
        <p:spPr>
          <a:xfrm>
            <a:off x="9271000" y="1270000"/>
            <a:ext cx="16764000" cy="11176000"/>
          </a:xfrm>
          <a:prstGeom prst="rect">
            <a:avLst/>
          </a:prstGeom>
        </p:spPr>
        <p:txBody>
          <a:bodyPr lIns="91439" tIns="45719" rIns="91439" bIns="45719">
            <a:noAutofit/>
          </a:bodyPr>
          <a:lstStyle/>
          <a:p>
            <a:endParaRPr dirty="0"/>
          </a:p>
        </p:txBody>
      </p:sp>
      <p:sp>
        <p:nvSpPr>
          <p:cNvPr id="33" name="スライドのタイトル"/>
          <p:cNvSpPr txBox="1">
            <a:spLocks noGrp="1"/>
          </p:cNvSpPr>
          <p:nvPr>
            <p:ph type="title" hasCustomPrompt="1"/>
          </p:nvPr>
        </p:nvSpPr>
        <p:spPr>
          <a:xfrm>
            <a:off x="1206500" y="1270000"/>
            <a:ext cx="9779000" cy="5882273"/>
          </a:xfrm>
          <a:prstGeom prst="rect">
            <a:avLst/>
          </a:prstGeom>
        </p:spPr>
        <p:txBody>
          <a:bodyPr anchor="b"/>
          <a:lstStyle/>
          <a:p>
            <a:r>
              <a:t>スライドのタイトル</a:t>
            </a:r>
          </a:p>
        </p:txBody>
      </p:sp>
      <p:sp>
        <p:nvSpPr>
          <p:cNvPr id="34" name="本文レベル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r>
              <a:t>スライドのサブタイトル</a:t>
            </a:r>
          </a:p>
          <a:p>
            <a:pPr lvl="1"/>
            <a:endParaRPr/>
          </a:p>
          <a:p>
            <a:pPr lvl="2"/>
            <a:endParaRPr/>
          </a:p>
          <a:p>
            <a:pPr lvl="3"/>
            <a:endParaRPr/>
          </a:p>
          <a:p>
            <a:pPr lvl="4"/>
            <a:endParaRPr/>
          </a:p>
        </p:txBody>
      </p:sp>
      <p:sp>
        <p:nvSpPr>
          <p:cNvPr id="35" name="スライド番号"/>
          <p:cNvSpPr txBox="1">
            <a:spLocks noGrp="1"/>
          </p:cNvSpPr>
          <p:nvPr>
            <p:ph type="sldNum" sz="quarter" idx="2"/>
          </p:nvPr>
        </p:nvSpPr>
        <p:spPr>
          <a:xfrm>
            <a:off x="11978411" y="13129632"/>
            <a:ext cx="414681" cy="330201"/>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42" name="スライドのタイトル"/>
          <p:cNvSpPr txBox="1">
            <a:spLocks noGrp="1"/>
          </p:cNvSpPr>
          <p:nvPr>
            <p:ph type="title" hasCustomPrompt="1"/>
          </p:nvPr>
        </p:nvSpPr>
        <p:spPr>
          <a:prstGeom prst="rect">
            <a:avLst/>
          </a:prstGeom>
        </p:spPr>
        <p:txBody>
          <a:bodyPr/>
          <a:lstStyle/>
          <a:p>
            <a:r>
              <a:t>スライドのタイトル</a:t>
            </a:r>
          </a:p>
        </p:txBody>
      </p:sp>
      <p:sp>
        <p:nvSpPr>
          <p:cNvPr id="43" name="スライドのサブタイトル"/>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r>
              <a:t>スライドのサブタイトル</a:t>
            </a:r>
          </a:p>
        </p:txBody>
      </p:sp>
      <p:sp>
        <p:nvSpPr>
          <p:cNvPr id="44" name="本文レベル1…"/>
          <p:cNvSpPr txBox="1">
            <a:spLocks noGrp="1"/>
          </p:cNvSpPr>
          <p:nvPr>
            <p:ph type="body" idx="1" hasCustomPrompt="1"/>
          </p:nvPr>
        </p:nvSpPr>
        <p:spPr>
          <a:prstGeom prst="rect">
            <a:avLst/>
          </a:prstGeom>
        </p:spPr>
        <p:txBody>
          <a:bodyPr/>
          <a:lstStyle/>
          <a:p>
            <a:r>
              <a:t>スライドの箇条書きテキスト</a:t>
            </a:r>
          </a:p>
          <a:p>
            <a:pPr lvl="1"/>
            <a:endParaRPr/>
          </a:p>
          <a:p>
            <a:pPr lvl="2"/>
            <a:endParaRPr/>
          </a:p>
          <a:p>
            <a:pPr lvl="3"/>
            <a:endParaRPr/>
          </a:p>
          <a:p>
            <a:pPr lvl="4"/>
            <a:endParaRPr/>
          </a:p>
        </p:txBody>
      </p:sp>
      <p:sp>
        <p:nvSpPr>
          <p:cNvPr id="45"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52" name="本文レベル1…"/>
          <p:cNvSpPr txBox="1">
            <a:spLocks noGrp="1"/>
          </p:cNvSpPr>
          <p:nvPr>
            <p:ph type="body" idx="1" hasCustomPrompt="1"/>
          </p:nvPr>
        </p:nvSpPr>
        <p:spPr>
          <a:prstGeom prst="rect">
            <a:avLst/>
          </a:prstGeom>
        </p:spPr>
        <p:txBody>
          <a:bodyPr numCol="2" spcCol="1098550"/>
          <a:lstStyle/>
          <a:p>
            <a:r>
              <a:t>スライドの箇条書きテキスト</a:t>
            </a:r>
          </a:p>
          <a:p>
            <a:pPr lvl="1"/>
            <a:endParaRPr/>
          </a:p>
          <a:p>
            <a:pPr lvl="2"/>
            <a:endParaRPr/>
          </a:p>
          <a:p>
            <a:pPr lvl="3"/>
            <a:endParaRPr/>
          </a:p>
          <a:p>
            <a:pPr lvl="4"/>
            <a:endParaRPr/>
          </a:p>
        </p:txBody>
      </p:sp>
      <p:sp>
        <p:nvSpPr>
          <p:cNvPr id="53"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0" name="スライドのサブタイトル"/>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r>
              <a:t>スライドのサブタイトル</a:t>
            </a:r>
          </a:p>
        </p:txBody>
      </p:sp>
      <p:sp>
        <p:nvSpPr>
          <p:cNvPr id="61" name="本文レベル1…"/>
          <p:cNvSpPr txBox="1">
            <a:spLocks noGrp="1"/>
          </p:cNvSpPr>
          <p:nvPr>
            <p:ph type="body" sz="half" idx="1" hasCustomPrompt="1"/>
          </p:nvPr>
        </p:nvSpPr>
        <p:spPr>
          <a:xfrm>
            <a:off x="1206500" y="4248504"/>
            <a:ext cx="9779000" cy="8256630"/>
          </a:xfrm>
          <a:prstGeom prst="rect">
            <a:avLst/>
          </a:prstGeom>
        </p:spPr>
        <p:txBody>
          <a:bodyPr/>
          <a:lstStyle/>
          <a:p>
            <a:r>
              <a:t>スライドの箇条書きテキスト</a:t>
            </a:r>
          </a:p>
          <a:p>
            <a:pPr lvl="1"/>
            <a:endParaRPr/>
          </a:p>
          <a:p>
            <a:pPr lvl="2"/>
            <a:endParaRPr/>
          </a:p>
          <a:p>
            <a:pPr lvl="3"/>
            <a:endParaRPr/>
          </a:p>
          <a:p>
            <a:pPr lvl="4"/>
            <a:endParaRPr/>
          </a:p>
        </p:txBody>
      </p:sp>
      <p:sp>
        <p:nvSpPr>
          <p:cNvPr id="62" name="所々に雲に覆われた空が上部にある、中国の山東省青島のモダンなシェルブリッジの小さい一部分の風景"/>
          <p:cNvSpPr>
            <a:spLocks noGrp="1"/>
          </p:cNvSpPr>
          <p:nvPr>
            <p:ph type="pic" idx="22"/>
          </p:nvPr>
        </p:nvSpPr>
        <p:spPr>
          <a:xfrm>
            <a:off x="9271000" y="1263848"/>
            <a:ext cx="16773843" cy="11188205"/>
          </a:xfrm>
          <a:prstGeom prst="rect">
            <a:avLst/>
          </a:prstGeom>
        </p:spPr>
        <p:txBody>
          <a:bodyPr lIns="91439" tIns="45719" rIns="91439" bIns="45719">
            <a:noAutofit/>
          </a:bodyPr>
          <a:lstStyle/>
          <a:p>
            <a:endParaRPr dirty="0"/>
          </a:p>
        </p:txBody>
      </p:sp>
      <p:sp>
        <p:nvSpPr>
          <p:cNvPr id="63" name="スライドのタイトル"/>
          <p:cNvSpPr txBox="1">
            <a:spLocks noGrp="1"/>
          </p:cNvSpPr>
          <p:nvPr>
            <p:ph type="title" hasCustomPrompt="1"/>
          </p:nvPr>
        </p:nvSpPr>
        <p:spPr>
          <a:xfrm>
            <a:off x="1206500" y="1079500"/>
            <a:ext cx="9779000" cy="1435100"/>
          </a:xfrm>
          <a:prstGeom prst="rect">
            <a:avLst/>
          </a:prstGeom>
        </p:spPr>
        <p:txBody>
          <a:bodyPr/>
          <a:lstStyle/>
          <a:p>
            <a:r>
              <a:t>スライドのタイトル</a:t>
            </a:r>
          </a:p>
        </p:txBody>
      </p:sp>
      <p:sp>
        <p:nvSpPr>
          <p:cNvPr id="64"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タイトル、箇条書き、ライブビデオ（小）">
    <p:spTree>
      <p:nvGrpSpPr>
        <p:cNvPr id="1" name=""/>
        <p:cNvGrpSpPr/>
        <p:nvPr/>
      </p:nvGrpSpPr>
      <p:grpSpPr>
        <a:xfrm>
          <a:off x="0" y="0"/>
          <a:ext cx="0" cy="0"/>
          <a:chOff x="0" y="0"/>
          <a:chExt cx="0" cy="0"/>
        </a:xfrm>
      </p:grpSpPr>
      <p:sp>
        <p:nvSpPr>
          <p:cNvPr id="71" name="スライドのサブタイトル"/>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r>
              <a:t>スライドのサブタイトル</a:t>
            </a:r>
          </a:p>
        </p:txBody>
      </p:sp>
      <p:sp>
        <p:nvSpPr>
          <p:cNvPr id="72" name="本文レベル1…"/>
          <p:cNvSpPr txBox="1">
            <a:spLocks noGrp="1"/>
          </p:cNvSpPr>
          <p:nvPr>
            <p:ph type="body" sz="half" idx="1" hasCustomPrompt="1"/>
          </p:nvPr>
        </p:nvSpPr>
        <p:spPr>
          <a:xfrm>
            <a:off x="1206500" y="4248504"/>
            <a:ext cx="9779000" cy="8256630"/>
          </a:xfrm>
          <a:prstGeom prst="rect">
            <a:avLst/>
          </a:prstGeom>
        </p:spPr>
        <p:txBody>
          <a:bodyPr/>
          <a:lstStyle/>
          <a:p>
            <a:r>
              <a:t>スライドの箇条書きテキスト</a:t>
            </a:r>
          </a:p>
          <a:p>
            <a:pPr lvl="1"/>
            <a:endParaRPr/>
          </a:p>
          <a:p>
            <a:pPr lvl="2"/>
            <a:endParaRPr/>
          </a:p>
          <a:p>
            <a:pPr lvl="3"/>
            <a:endParaRPr/>
          </a:p>
          <a:p>
            <a:pPr lvl="4"/>
            <a:endParaRPr/>
          </a:p>
        </p:txBody>
      </p:sp>
      <p:sp>
        <p:nvSpPr>
          <p:cNvPr id="73" name="スライドのタイトル"/>
          <p:cNvSpPr txBox="1">
            <a:spLocks noGrp="1"/>
          </p:cNvSpPr>
          <p:nvPr>
            <p:ph type="title" hasCustomPrompt="1"/>
          </p:nvPr>
        </p:nvSpPr>
        <p:spPr>
          <a:xfrm>
            <a:off x="1206500" y="1079500"/>
            <a:ext cx="9779000" cy="1435100"/>
          </a:xfrm>
          <a:prstGeom prst="rect">
            <a:avLst/>
          </a:prstGeom>
        </p:spPr>
        <p:txBody>
          <a:bodyPr/>
          <a:lstStyle/>
          <a:p>
            <a:r>
              <a:t>スライドのタイトル</a:t>
            </a:r>
          </a:p>
        </p:txBody>
      </p:sp>
      <p:sp>
        <p:nvSpPr>
          <p:cNvPr id="74"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タイトル、箇条書き、ライブビデオ（大）">
    <p:spTree>
      <p:nvGrpSpPr>
        <p:cNvPr id="1" name=""/>
        <p:cNvGrpSpPr/>
        <p:nvPr/>
      </p:nvGrpSpPr>
      <p:grpSpPr>
        <a:xfrm>
          <a:off x="0" y="0"/>
          <a:ext cx="0" cy="0"/>
          <a:chOff x="0" y="0"/>
          <a:chExt cx="0" cy="0"/>
        </a:xfrm>
      </p:grpSpPr>
      <p:sp>
        <p:nvSpPr>
          <p:cNvPr id="81" name="スライドのサブタイトル"/>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r>
              <a:t>スライドのサブタイトル</a:t>
            </a:r>
          </a:p>
        </p:txBody>
      </p:sp>
      <p:sp>
        <p:nvSpPr>
          <p:cNvPr id="82" name="本文レベル1…"/>
          <p:cNvSpPr txBox="1">
            <a:spLocks noGrp="1"/>
          </p:cNvSpPr>
          <p:nvPr>
            <p:ph type="body" sz="half" idx="1" hasCustomPrompt="1"/>
          </p:nvPr>
        </p:nvSpPr>
        <p:spPr>
          <a:xfrm>
            <a:off x="1206500" y="4248504"/>
            <a:ext cx="9779000" cy="8256630"/>
          </a:xfrm>
          <a:prstGeom prst="rect">
            <a:avLst/>
          </a:prstGeom>
        </p:spPr>
        <p:txBody>
          <a:bodyPr/>
          <a:lstStyle/>
          <a:p>
            <a:r>
              <a:t>スライドの箇条書きテキスト</a:t>
            </a:r>
          </a:p>
          <a:p>
            <a:pPr lvl="1"/>
            <a:endParaRPr/>
          </a:p>
          <a:p>
            <a:pPr lvl="2"/>
            <a:endParaRPr/>
          </a:p>
          <a:p>
            <a:pPr lvl="3"/>
            <a:endParaRPr/>
          </a:p>
          <a:p>
            <a:pPr lvl="4"/>
            <a:endParaRPr/>
          </a:p>
        </p:txBody>
      </p:sp>
      <p:sp>
        <p:nvSpPr>
          <p:cNvPr id="83" name="スライドのタイトル"/>
          <p:cNvSpPr txBox="1">
            <a:spLocks noGrp="1"/>
          </p:cNvSpPr>
          <p:nvPr>
            <p:ph type="title" hasCustomPrompt="1"/>
          </p:nvPr>
        </p:nvSpPr>
        <p:spPr>
          <a:xfrm>
            <a:off x="1206500" y="1079500"/>
            <a:ext cx="9779000" cy="1435100"/>
          </a:xfrm>
          <a:prstGeom prst="rect">
            <a:avLst/>
          </a:prstGeom>
        </p:spPr>
        <p:txBody>
          <a:bodyPr/>
          <a:lstStyle/>
          <a:p>
            <a:r>
              <a:t>スライドのタイトル</a:t>
            </a:r>
          </a:p>
        </p:txBody>
      </p:sp>
      <p:sp>
        <p:nvSpPr>
          <p:cNvPr id="84" name="スライド番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セクション">
    <p:spTree>
      <p:nvGrpSpPr>
        <p:cNvPr id="1" name=""/>
        <p:cNvGrpSpPr/>
        <p:nvPr/>
      </p:nvGrpSpPr>
      <p:grpSpPr>
        <a:xfrm>
          <a:off x="0" y="0"/>
          <a:ext cx="0" cy="0"/>
          <a:chOff x="0" y="0"/>
          <a:chExt cx="0" cy="0"/>
        </a:xfrm>
      </p:grpSpPr>
      <p:sp>
        <p:nvSpPr>
          <p:cNvPr id="91" name="セクションタイトル"/>
          <p:cNvSpPr txBox="1">
            <a:spLocks noGrp="1"/>
          </p:cNvSpPr>
          <p:nvPr>
            <p:ph type="title" hasCustomPrompt="1"/>
          </p:nvPr>
        </p:nvSpPr>
        <p:spPr>
          <a:xfrm>
            <a:off x="1206496" y="4533900"/>
            <a:ext cx="21971004" cy="4648200"/>
          </a:xfrm>
          <a:prstGeom prst="rect">
            <a:avLst/>
          </a:prstGeom>
        </p:spPr>
        <p:txBody>
          <a:bodyPr anchor="ctr"/>
          <a:lstStyle>
            <a:lvl1pPr>
              <a:defRPr sz="11600" spc="-232">
                <a:latin typeface="ヒラギノ角ゴ ProN W3"/>
                <a:ea typeface="ヒラギノ角ゴ ProN W3"/>
                <a:cs typeface="ヒラギノ角ゴ ProN W3"/>
                <a:sym typeface="ヒラギノ角ゴ ProN W3"/>
              </a:defRPr>
            </a:lvl1pPr>
          </a:lstStyle>
          <a:p>
            <a:r>
              <a:t>セクションタイトル</a:t>
            </a:r>
          </a:p>
        </p:txBody>
      </p:sp>
      <p:sp>
        <p:nvSpPr>
          <p:cNvPr id="92" name="スライド番号"/>
          <p:cNvSpPr txBox="1">
            <a:spLocks noGrp="1"/>
          </p:cNvSpPr>
          <p:nvPr>
            <p:ph type="sldNum" sz="quarter" idx="2"/>
          </p:nvPr>
        </p:nvSpPr>
        <p:spPr>
          <a:xfrm>
            <a:off x="11978411" y="13129632"/>
            <a:ext cx="414681" cy="330201"/>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rcRect/>
          <a:stretch>
            <a:fillRect/>
          </a:stretch>
        </a:blipFill>
        <a:effectLst/>
      </p:bgPr>
    </p:bg>
    <p:spTree>
      <p:nvGrpSpPr>
        <p:cNvPr id="1" name=""/>
        <p:cNvGrpSpPr/>
        <p:nvPr/>
      </p:nvGrpSpPr>
      <p:grpSpPr>
        <a:xfrm>
          <a:off x="0" y="0"/>
          <a:ext cx="0" cy="0"/>
          <a:chOff x="0" y="0"/>
          <a:chExt cx="0" cy="0"/>
        </a:xfrm>
      </p:grpSpPr>
      <p:sp>
        <p:nvSpPr>
          <p:cNvPr id="2" name="スライドのタイトル"/>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スライドのタイトル</a:t>
            </a:r>
          </a:p>
        </p:txBody>
      </p:sp>
      <p:sp>
        <p:nvSpPr>
          <p:cNvPr id="3" name="本文レベル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スライドの箇条書きテキスト</a:t>
            </a:r>
          </a:p>
          <a:p>
            <a:pPr lvl="1"/>
            <a:endParaRPr/>
          </a:p>
          <a:p>
            <a:pPr lvl="2"/>
            <a:endParaRPr/>
          </a:p>
          <a:p>
            <a:pPr lvl="3"/>
            <a:endParaRPr/>
          </a:p>
          <a:p>
            <a:pPr lvl="4"/>
            <a:endParaRPr/>
          </a:p>
        </p:txBody>
      </p:sp>
      <p:sp>
        <p:nvSpPr>
          <p:cNvPr id="4" name="スライド番号"/>
          <p:cNvSpPr txBox="1">
            <a:spLocks noGrp="1"/>
          </p:cNvSpPr>
          <p:nvPr>
            <p:ph type="sldNum" sz="quarter" idx="2"/>
          </p:nvPr>
        </p:nvSpPr>
        <p:spPr>
          <a:xfrm>
            <a:off x="11978411" y="13125399"/>
            <a:ext cx="414681" cy="3302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1pPr>
      <a:lvl2pPr marL="0" marR="0" indent="4572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2pPr>
      <a:lvl3pPr marL="0" marR="0" indent="9144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3pPr>
      <a:lvl4pPr marL="0" marR="0" indent="13716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4pPr>
      <a:lvl5pPr marL="0" marR="0" indent="18288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5pPr>
      <a:lvl6pPr marL="0" marR="0" indent="22860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6pPr>
      <a:lvl7pPr marL="0" marR="0" indent="27432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7pPr>
      <a:lvl8pPr marL="0" marR="0" indent="32004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8pPr>
      <a:lvl9pPr marL="0" marR="0" indent="3657600" algn="l" defTabSz="2438338" rtl="0" latinLnBrk="0">
        <a:lnSpc>
          <a:spcPct val="80000"/>
        </a:lnSpc>
        <a:spcBef>
          <a:spcPts val="0"/>
        </a:spcBef>
        <a:spcAft>
          <a:spcPts val="0"/>
        </a:spcAft>
        <a:buClrTx/>
        <a:buSzTx/>
        <a:buFontTx/>
        <a:buNone/>
        <a:tabLst/>
        <a:defRPr sz="8500" b="0" i="0" u="none" strike="noStrike" cap="none" spc="-170" baseline="0">
          <a:solidFill>
            <a:srgbClr val="000000"/>
          </a:solidFill>
          <a:uFillTx/>
          <a:latin typeface="+mn-lt"/>
          <a:ea typeface="+mn-ea"/>
          <a:cs typeface="+mn-cs"/>
          <a:sym typeface="ヒラギノ角ゴ ProN W6"/>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ヒラギノ角ゴ ProN W3"/>
          <a:ea typeface="ヒラギノ角ゴ ProN W3"/>
          <a:cs typeface="ヒラギノ角ゴ ProN W3"/>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N W3"/>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teyamagu/test_automation_card_game"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testautomationpatterns.org/wiki/index.php/Main_Page" TargetMode="External"/><Relationship Id="rId2" Type="http://schemas.openxmlformats.org/officeDocument/2006/relationships/hyperlink" Target="https://kencolle.github.io/AutomationPatternLanguage/index.html"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testautomationpatterns.org/wiki/index.php/Main_Page" TargetMode="External"/><Relationship Id="rId2" Type="http://schemas.openxmlformats.org/officeDocument/2006/relationships/hyperlink" Target="https://kencolle.github.io/AutomationPatternLanguage/index.html"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teyamagu/test_automation_card_game"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teyamagu/test_automation_card_game" TargetMode="Externa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日科技連 アジャイルSQC研究部会 山口鉄平、菅原直人"/>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rPr dirty="0"/>
              <a:t>日科技連 アジャイルSQC研究部会 山口鉄平、菅原直人</a:t>
            </a:r>
          </a:p>
        </p:txBody>
      </p:sp>
      <p:sp>
        <p:nvSpPr>
          <p:cNvPr id="172" name="自動テストのプラクティスを 効果的に学ぶためのカードゲーム"/>
          <p:cNvSpPr txBox="1">
            <a:spLocks noGrp="1"/>
          </p:cNvSpPr>
          <p:nvPr>
            <p:ph type="ctrTitle"/>
          </p:nvPr>
        </p:nvSpPr>
        <p:spPr>
          <a:xfrm>
            <a:off x="1206496" y="2574991"/>
            <a:ext cx="22589169" cy="4648201"/>
          </a:xfrm>
          <a:prstGeom prst="rect">
            <a:avLst/>
          </a:prstGeom>
        </p:spPr>
        <p:txBody>
          <a:bodyPr/>
          <a:lstStyle/>
          <a:p>
            <a:pPr>
              <a:lnSpc>
                <a:spcPct val="100000"/>
              </a:lnSpc>
            </a:pPr>
            <a:r>
              <a:rPr dirty="0"/>
              <a:t>自動テストのプラクティスを</a:t>
            </a:r>
            <a:br>
              <a:rPr dirty="0"/>
            </a:br>
            <a:r>
              <a:rPr dirty="0"/>
              <a:t>効果的に学ぶためのカードゲーム</a:t>
            </a:r>
          </a:p>
        </p:txBody>
      </p:sp>
      <p:sp>
        <p:nvSpPr>
          <p:cNvPr id="173" name="@SQiPシンポジウム2024"/>
          <p:cNvSpPr txBox="1">
            <a:spLocks noGrp="1"/>
          </p:cNvSpPr>
          <p:nvPr>
            <p:ph type="subTitle" sz="quarter" idx="1"/>
          </p:nvPr>
        </p:nvSpPr>
        <p:spPr>
          <a:prstGeom prst="rect">
            <a:avLst/>
          </a:prstGeom>
        </p:spPr>
        <p:txBody>
          <a:bodyPr/>
          <a:lstStyle/>
          <a:p>
            <a:endParaRPr dirty="0"/>
          </a:p>
          <a:p>
            <a:r>
              <a:rPr dirty="0"/>
              <a:t>@SQiPシンポジウム2024</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ゲームによる効果"/>
          <p:cNvSpPr txBox="1">
            <a:spLocks noGrp="1"/>
          </p:cNvSpPr>
          <p:nvPr>
            <p:ph type="title"/>
          </p:nvPr>
        </p:nvSpPr>
        <p:spPr>
          <a:prstGeom prst="rect">
            <a:avLst/>
          </a:prstGeom>
        </p:spPr>
        <p:txBody>
          <a:bodyPr/>
          <a:lstStyle/>
          <a:p>
            <a:r>
              <a:rPr dirty="0"/>
              <a:t>ゲームによる効果</a:t>
            </a:r>
          </a:p>
        </p:txBody>
      </p:sp>
      <p:sp>
        <p:nvSpPr>
          <p:cNvPr id="216" name="プラクティスの認知と議論を通じた理解が得られる"/>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プラクティスの認知と議論を通じた理解が得られる</a:t>
            </a:r>
          </a:p>
        </p:txBody>
      </p:sp>
      <p:sp>
        <p:nvSpPr>
          <p:cNvPr id="217" name="自動テストの経験年数が異なる、業務として自動テストに関わる人8名がこのゲームをプレイした際の定性評価を示す…"/>
          <p:cNvSpPr txBox="1">
            <a:spLocks noGrp="1"/>
          </p:cNvSpPr>
          <p:nvPr>
            <p:ph type="body" idx="1"/>
          </p:nvPr>
        </p:nvSpPr>
        <p:spPr>
          <a:xfrm>
            <a:off x="1206500" y="3776358"/>
            <a:ext cx="21971000" cy="8728158"/>
          </a:xfrm>
          <a:prstGeom prst="rect">
            <a:avLst/>
          </a:prstGeom>
        </p:spPr>
        <p:txBody>
          <a:bodyPr/>
          <a:lstStyle/>
          <a:p>
            <a:pPr marL="463295" indent="-463295" defTabSz="1853137">
              <a:lnSpc>
                <a:spcPct val="100000"/>
              </a:lnSpc>
              <a:spcBef>
                <a:spcPts val="3400"/>
              </a:spcBef>
              <a:defRPr sz="3648"/>
            </a:pPr>
            <a:r>
              <a:rPr dirty="0"/>
              <a:t>自動テストの経験年数が異なる、業務として自動テストに関わる人8名がこのゲームをプレイした際の定性評価を示す</a:t>
            </a:r>
          </a:p>
          <a:p>
            <a:pPr marL="926591" lvl="1" indent="-463295" defTabSz="1853137">
              <a:lnSpc>
                <a:spcPct val="100000"/>
              </a:lnSpc>
              <a:spcBef>
                <a:spcPts val="3400"/>
              </a:spcBef>
              <a:defRPr sz="3648"/>
            </a:pPr>
            <a:r>
              <a:rPr dirty="0"/>
              <a:t>プラクティスを知る機会になった</a:t>
            </a:r>
          </a:p>
          <a:p>
            <a:pPr marL="926591" lvl="1" indent="-463295" defTabSz="1853137">
              <a:lnSpc>
                <a:spcPct val="100000"/>
              </a:lnSpc>
              <a:spcBef>
                <a:spcPts val="3400"/>
              </a:spcBef>
              <a:defRPr sz="3648"/>
            </a:pPr>
            <a:r>
              <a:rPr dirty="0"/>
              <a:t>他の人でもゲームが面白いと感じたら覚えられそう</a:t>
            </a:r>
          </a:p>
          <a:p>
            <a:pPr marL="926591" lvl="1" indent="-463295" defTabSz="1853137">
              <a:lnSpc>
                <a:spcPct val="100000"/>
              </a:lnSpc>
              <a:spcBef>
                <a:spcPts val="3400"/>
              </a:spcBef>
              <a:defRPr sz="3648"/>
            </a:pPr>
            <a:r>
              <a:rPr dirty="0"/>
              <a:t>他者が取った課題とプラクティスの組み合わせを覚えていない</a:t>
            </a:r>
          </a:p>
          <a:p>
            <a:pPr marL="926591" lvl="1" indent="-463295" defTabSz="1853137">
              <a:lnSpc>
                <a:spcPct val="100000"/>
              </a:lnSpc>
              <a:spcBef>
                <a:spcPts val="3400"/>
              </a:spcBef>
              <a:defRPr sz="3648"/>
            </a:pPr>
            <a:r>
              <a:rPr dirty="0"/>
              <a:t>議論が学びには良かった</a:t>
            </a:r>
          </a:p>
          <a:p>
            <a:pPr marL="926591" lvl="1" indent="-463295" defTabSz="1853137">
              <a:lnSpc>
                <a:spcPct val="100000"/>
              </a:lnSpc>
              <a:spcBef>
                <a:spcPts val="3400"/>
              </a:spcBef>
              <a:defRPr sz="3648"/>
            </a:pPr>
            <a:r>
              <a:rPr dirty="0"/>
              <a:t>議論が白熱して面白かった</a:t>
            </a:r>
          </a:p>
          <a:p>
            <a:pPr marL="926591" lvl="1" indent="-463295" defTabSz="1853137">
              <a:lnSpc>
                <a:spcPct val="100000"/>
              </a:lnSpc>
              <a:spcBef>
                <a:spcPts val="3400"/>
              </a:spcBef>
              <a:defRPr sz="3648"/>
            </a:pPr>
            <a:r>
              <a:rPr dirty="0"/>
              <a:t>色んな意見が聞けて楽しかった</a:t>
            </a:r>
          </a:p>
          <a:p>
            <a:pPr marL="926591" lvl="1" indent="-463295" defTabSz="1853137">
              <a:lnSpc>
                <a:spcPct val="100000"/>
              </a:lnSpc>
              <a:spcBef>
                <a:spcPts val="3400"/>
              </a:spcBef>
              <a:defRPr sz="3648"/>
            </a:pPr>
            <a:r>
              <a:rPr dirty="0"/>
              <a:t>課題カードやプラクティスカードを作る工程も勉強になりそう</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ゲームの具体的な流れを再現"/>
          <p:cNvSpPr txBox="1">
            <a:spLocks noGrp="1"/>
          </p:cNvSpPr>
          <p:nvPr>
            <p:ph type="title"/>
          </p:nvPr>
        </p:nvSpPr>
        <p:spPr>
          <a:prstGeom prst="rect">
            <a:avLst/>
          </a:prstGeom>
        </p:spPr>
        <p:txBody>
          <a:bodyPr/>
          <a:lstStyle/>
          <a:p>
            <a:r>
              <a:rPr dirty="0"/>
              <a:t>ゲームの具体的な流れを再現</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ゲームの準備"/>
          <p:cNvSpPr txBox="1">
            <a:spLocks noGrp="1"/>
          </p:cNvSpPr>
          <p:nvPr>
            <p:ph type="title"/>
          </p:nvPr>
        </p:nvSpPr>
        <p:spPr>
          <a:prstGeom prst="rect">
            <a:avLst/>
          </a:prstGeom>
        </p:spPr>
        <p:txBody>
          <a:bodyPr/>
          <a:lstStyle/>
          <a:p>
            <a:r>
              <a:rPr dirty="0"/>
              <a:t>ゲームの準備</a:t>
            </a:r>
          </a:p>
        </p:txBody>
      </p:sp>
      <p:sp>
        <p:nvSpPr>
          <p:cNvPr id="222" name="準備自体もゲーム参加者でおこなうと会話が進みます"/>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準備自体もゲーム参加者でおこなうと会話が進みます</a:t>
            </a:r>
          </a:p>
        </p:txBody>
      </p:sp>
      <p:sp>
        <p:nvSpPr>
          <p:cNvPr id="223" name="2名以上でプラクティスカードと課題カードを準備します…"/>
          <p:cNvSpPr txBox="1">
            <a:spLocks noGrp="1"/>
          </p:cNvSpPr>
          <p:nvPr>
            <p:ph type="body" sz="half" idx="1"/>
          </p:nvPr>
        </p:nvSpPr>
        <p:spPr>
          <a:xfrm>
            <a:off x="1206500" y="3669414"/>
            <a:ext cx="11569596" cy="9010811"/>
          </a:xfrm>
          <a:prstGeom prst="rect">
            <a:avLst/>
          </a:prstGeom>
        </p:spPr>
        <p:txBody>
          <a:bodyPr>
            <a:normAutofit fontScale="92500"/>
          </a:bodyPr>
          <a:lstStyle/>
          <a:p>
            <a:pPr marL="304800" indent="-304800" defTabSz="1219169">
              <a:lnSpc>
                <a:spcPct val="100000"/>
              </a:lnSpc>
              <a:spcBef>
                <a:spcPts val="2200"/>
              </a:spcBef>
              <a:defRPr sz="2400"/>
            </a:pPr>
            <a:r>
              <a:rPr sz="2800" dirty="0"/>
              <a:t>2名以上でプラクティスカードと課題カードを準備します</a:t>
            </a:r>
          </a:p>
          <a:p>
            <a:pPr marL="609600" lvl="1" indent="-304800" defTabSz="1219169">
              <a:lnSpc>
                <a:spcPct val="100000"/>
              </a:lnSpc>
              <a:spcBef>
                <a:spcPts val="2200"/>
              </a:spcBef>
              <a:defRPr sz="2400"/>
            </a:pPr>
            <a:r>
              <a:rPr sz="2800" dirty="0"/>
              <a:t>「あー、この課題うちでもあるね」</a:t>
            </a:r>
          </a:p>
          <a:p>
            <a:pPr marL="609600" lvl="1" indent="-304800" defTabSz="1219169">
              <a:lnSpc>
                <a:spcPct val="100000"/>
              </a:lnSpc>
              <a:spcBef>
                <a:spcPts val="2200"/>
              </a:spcBef>
              <a:defRPr sz="2400"/>
            </a:pPr>
            <a:r>
              <a:rPr sz="2800" dirty="0"/>
              <a:t>「このプラクティスってどんな意味だろう。だれかわかる？」</a:t>
            </a:r>
          </a:p>
          <a:p>
            <a:pPr marL="914400" lvl="2" indent="-304800" defTabSz="1219169">
              <a:lnSpc>
                <a:spcPct val="100000"/>
              </a:lnSpc>
              <a:spcBef>
                <a:spcPts val="2200"/>
              </a:spcBef>
              <a:defRPr sz="2400"/>
            </a:pPr>
            <a:r>
              <a:rPr sz="2800" dirty="0"/>
              <a:t>「それって、XXXってことですよ」</a:t>
            </a:r>
          </a:p>
          <a:p>
            <a:pPr marL="914400" lvl="2" indent="-304800" defTabSz="1219169">
              <a:lnSpc>
                <a:spcPct val="100000"/>
              </a:lnSpc>
              <a:spcBef>
                <a:spcPts val="2200"/>
              </a:spcBef>
              <a:defRPr sz="2400"/>
            </a:pPr>
            <a:r>
              <a:rPr sz="2800" dirty="0"/>
              <a:t>「なるほどね。ありがとう」</a:t>
            </a:r>
          </a:p>
          <a:p>
            <a:pPr marL="609600" lvl="1" indent="-304800" defTabSz="1219169">
              <a:lnSpc>
                <a:spcPct val="100000"/>
              </a:lnSpc>
              <a:spcBef>
                <a:spcPts val="2200"/>
              </a:spcBef>
              <a:defRPr sz="2400"/>
            </a:pPr>
            <a:r>
              <a:rPr sz="2800" dirty="0"/>
              <a:t>「へー、こういうプラクティスがあるんだー」</a:t>
            </a:r>
          </a:p>
          <a:p>
            <a:pPr marL="304800" indent="-304800" defTabSz="1219169">
              <a:lnSpc>
                <a:spcPct val="100000"/>
              </a:lnSpc>
              <a:spcBef>
                <a:spcPts val="2200"/>
              </a:spcBef>
              <a:defRPr sz="2400"/>
            </a:pPr>
            <a:r>
              <a:rPr sz="2800" dirty="0"/>
              <a:t>プラクティスカードは全体で25枚程度。プレイヤーに、5枚ずつプラクティスカードを本人のみ内容が見える形で配り、残りのプラクティスカードをプラクティスカードの山札として、プレイヤーの中心に置く。</a:t>
            </a:r>
          </a:p>
          <a:p>
            <a:pPr marL="609600" lvl="1" indent="-304800" defTabSz="1219169">
              <a:lnSpc>
                <a:spcPct val="100000"/>
              </a:lnSpc>
              <a:spcBef>
                <a:spcPts val="2200"/>
              </a:spcBef>
              <a:defRPr sz="2400"/>
            </a:pPr>
            <a:r>
              <a:rPr sz="2800" dirty="0"/>
              <a:t>「このプラティス、ちょっと意味が分からなかったので、意味の分かる他のモノに入れ替えますね」</a:t>
            </a:r>
          </a:p>
          <a:p>
            <a:pPr marL="304800" indent="-304800" defTabSz="1219169">
              <a:lnSpc>
                <a:spcPct val="100000"/>
              </a:lnSpc>
              <a:spcBef>
                <a:spcPts val="2200"/>
              </a:spcBef>
              <a:defRPr sz="2400"/>
            </a:pPr>
            <a:r>
              <a:rPr sz="2800" dirty="0"/>
              <a:t>課題カードを、課題が見える形で場に5枚置く。残りの課題カードを課題カードの山札として、プラクティスカードの山札の隣に置く。</a:t>
            </a:r>
          </a:p>
          <a:p>
            <a:pPr marL="609600" lvl="1" indent="-304800" defTabSz="1219169">
              <a:lnSpc>
                <a:spcPct val="100000"/>
              </a:lnSpc>
              <a:spcBef>
                <a:spcPts val="2200"/>
              </a:spcBef>
              <a:defRPr sz="2400"/>
            </a:pPr>
            <a:r>
              <a:rPr sz="2800" dirty="0"/>
              <a:t>「今回はまずゲームを知るために初期セットの課題使うけど、次回は自分達の自動テストの課題を出して、それに対してやってみようね」</a:t>
            </a:r>
          </a:p>
        </p:txBody>
      </p:sp>
      <p:grpSp>
        <p:nvGrpSpPr>
          <p:cNvPr id="226" name="プラクティスカード_サンプル.png"/>
          <p:cNvGrpSpPr/>
          <p:nvPr/>
        </p:nvGrpSpPr>
        <p:grpSpPr>
          <a:xfrm>
            <a:off x="20187637" y="1997489"/>
            <a:ext cx="2943996" cy="3798328"/>
            <a:chOff x="0" y="0"/>
            <a:chExt cx="2943994" cy="3798327"/>
          </a:xfrm>
        </p:grpSpPr>
        <p:pic>
          <p:nvPicPr>
            <p:cNvPr id="225" name="プラクティスカード_サンプル.png" descr="プラクティスカード_サンプル.png"/>
            <p:cNvPicPr>
              <a:picLocks noChangeAspect="1"/>
            </p:cNvPicPr>
            <p:nvPr/>
          </p:nvPicPr>
          <p:blipFill>
            <a:blip r:embed="rId3"/>
            <a:stretch>
              <a:fillRect/>
            </a:stretch>
          </p:blipFill>
          <p:spPr>
            <a:xfrm>
              <a:off x="19050" y="19050"/>
              <a:ext cx="2905895" cy="3760228"/>
            </a:xfrm>
            <a:prstGeom prst="rect">
              <a:avLst/>
            </a:prstGeom>
            <a:ln>
              <a:noFill/>
            </a:ln>
            <a:effectLst/>
          </p:spPr>
        </p:pic>
        <p:pic>
          <p:nvPicPr>
            <p:cNvPr id="224" name="プラクティスカード_サンプル.png" descr="プラクティスカード_サンプル.png"/>
            <p:cNvPicPr>
              <a:picLocks/>
            </p:cNvPicPr>
            <p:nvPr/>
          </p:nvPicPr>
          <p:blipFill>
            <a:blip r:embed="rId4"/>
            <a:stretch>
              <a:fillRect/>
            </a:stretch>
          </p:blipFill>
          <p:spPr>
            <a:xfrm>
              <a:off x="0" y="0"/>
              <a:ext cx="2943995" cy="3798328"/>
            </a:xfrm>
            <a:prstGeom prst="rect">
              <a:avLst/>
            </a:prstGeom>
            <a:effectLst/>
          </p:spPr>
        </p:pic>
      </p:grpSp>
      <p:grpSp>
        <p:nvGrpSpPr>
          <p:cNvPr id="229" name="課題カード_サンプル.png"/>
          <p:cNvGrpSpPr/>
          <p:nvPr/>
        </p:nvGrpSpPr>
        <p:grpSpPr>
          <a:xfrm>
            <a:off x="20187637" y="7585277"/>
            <a:ext cx="2943996" cy="3798329"/>
            <a:chOff x="0" y="0"/>
            <a:chExt cx="2943994" cy="3798327"/>
          </a:xfrm>
        </p:grpSpPr>
        <p:pic>
          <p:nvPicPr>
            <p:cNvPr id="228" name="課題カード_サンプル.png" descr="課題カード_サンプル.png"/>
            <p:cNvPicPr>
              <a:picLocks noChangeAspect="1"/>
            </p:cNvPicPr>
            <p:nvPr/>
          </p:nvPicPr>
          <p:blipFill>
            <a:blip r:embed="rId5"/>
            <a:stretch>
              <a:fillRect/>
            </a:stretch>
          </p:blipFill>
          <p:spPr>
            <a:xfrm>
              <a:off x="19050" y="19050"/>
              <a:ext cx="2905895" cy="3760228"/>
            </a:xfrm>
            <a:prstGeom prst="rect">
              <a:avLst/>
            </a:prstGeom>
            <a:ln>
              <a:noFill/>
            </a:ln>
            <a:effectLst/>
          </p:spPr>
        </p:pic>
        <p:pic>
          <p:nvPicPr>
            <p:cNvPr id="227" name="課題カード_サンプル.png" descr="課題カード_サンプル.png"/>
            <p:cNvPicPr>
              <a:picLocks/>
            </p:cNvPicPr>
            <p:nvPr/>
          </p:nvPicPr>
          <p:blipFill>
            <a:blip r:embed="rId4"/>
            <a:stretch>
              <a:fillRect/>
            </a:stretch>
          </p:blipFill>
          <p:spPr>
            <a:xfrm>
              <a:off x="0" y="0"/>
              <a:ext cx="2943995" cy="3798328"/>
            </a:xfrm>
            <a:prstGeom prst="rect">
              <a:avLst/>
            </a:prstGeom>
            <a:effectLst/>
          </p:spPr>
        </p:pic>
      </p:grpSp>
      <p:grpSp>
        <p:nvGrpSpPr>
          <p:cNvPr id="232" name="プラクティスカード_テンプレ.png"/>
          <p:cNvGrpSpPr/>
          <p:nvPr/>
        </p:nvGrpSpPr>
        <p:grpSpPr>
          <a:xfrm>
            <a:off x="15145458" y="4011002"/>
            <a:ext cx="821766" cy="1052163"/>
            <a:chOff x="0" y="0"/>
            <a:chExt cx="821765" cy="1052162"/>
          </a:xfrm>
        </p:grpSpPr>
        <p:pic>
          <p:nvPicPr>
            <p:cNvPr id="231"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30"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35" name="課題カード_テンプレ.png"/>
          <p:cNvGrpSpPr/>
          <p:nvPr/>
        </p:nvGrpSpPr>
        <p:grpSpPr>
          <a:xfrm>
            <a:off x="15988658" y="5844082"/>
            <a:ext cx="821766" cy="1052164"/>
            <a:chOff x="0" y="0"/>
            <a:chExt cx="821765" cy="1052162"/>
          </a:xfrm>
        </p:grpSpPr>
        <p:pic>
          <p:nvPicPr>
            <p:cNvPr id="234" name="課題カード_テンプレ.png" descr="課題カード_テンプレ.png"/>
            <p:cNvPicPr>
              <a:picLocks noChangeAspect="1"/>
            </p:cNvPicPr>
            <p:nvPr/>
          </p:nvPicPr>
          <p:blipFill>
            <a:blip r:embed="rId8"/>
            <a:stretch>
              <a:fillRect/>
            </a:stretch>
          </p:blipFill>
          <p:spPr>
            <a:xfrm>
              <a:off x="19050" y="19050"/>
              <a:ext cx="783666" cy="1014063"/>
            </a:xfrm>
            <a:prstGeom prst="rect">
              <a:avLst/>
            </a:prstGeom>
            <a:ln>
              <a:noFill/>
            </a:ln>
            <a:effectLst/>
          </p:spPr>
        </p:pic>
        <p:pic>
          <p:nvPicPr>
            <p:cNvPr id="233" name="課題カード_テンプレ.png" descr="課題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38" name="プラクティスカード_テンプレ.png"/>
          <p:cNvGrpSpPr/>
          <p:nvPr/>
        </p:nvGrpSpPr>
        <p:grpSpPr>
          <a:xfrm>
            <a:off x="15272458" y="4138002"/>
            <a:ext cx="821766" cy="1052164"/>
            <a:chOff x="0" y="0"/>
            <a:chExt cx="821765" cy="1052162"/>
          </a:xfrm>
        </p:grpSpPr>
        <p:pic>
          <p:nvPicPr>
            <p:cNvPr id="237"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36"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41" name="プラクティスカード_テンプレ.png"/>
          <p:cNvGrpSpPr/>
          <p:nvPr/>
        </p:nvGrpSpPr>
        <p:grpSpPr>
          <a:xfrm>
            <a:off x="15399458" y="4265002"/>
            <a:ext cx="821766" cy="1052164"/>
            <a:chOff x="0" y="0"/>
            <a:chExt cx="821765" cy="1052162"/>
          </a:xfrm>
        </p:grpSpPr>
        <p:pic>
          <p:nvPicPr>
            <p:cNvPr id="240"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39"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44" name="プラクティスカード_テンプレ.png"/>
          <p:cNvGrpSpPr/>
          <p:nvPr/>
        </p:nvGrpSpPr>
        <p:grpSpPr>
          <a:xfrm>
            <a:off x="15526458" y="4392002"/>
            <a:ext cx="821766" cy="1052164"/>
            <a:chOff x="0" y="0"/>
            <a:chExt cx="821765" cy="1052162"/>
          </a:xfrm>
        </p:grpSpPr>
        <p:pic>
          <p:nvPicPr>
            <p:cNvPr id="243"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42"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47" name="プラクティスカード_テンプレ.png"/>
          <p:cNvGrpSpPr/>
          <p:nvPr/>
        </p:nvGrpSpPr>
        <p:grpSpPr>
          <a:xfrm>
            <a:off x="15653458" y="4519002"/>
            <a:ext cx="821766" cy="1052164"/>
            <a:chOff x="0" y="0"/>
            <a:chExt cx="821765" cy="1052162"/>
          </a:xfrm>
        </p:grpSpPr>
        <p:pic>
          <p:nvPicPr>
            <p:cNvPr id="246"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45"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50" name="グループ"/>
          <p:cNvGrpSpPr/>
          <p:nvPr/>
        </p:nvGrpSpPr>
        <p:grpSpPr>
          <a:xfrm>
            <a:off x="14046482" y="4782087"/>
            <a:ext cx="824323" cy="1288200"/>
            <a:chOff x="0" y="0"/>
            <a:chExt cx="824322" cy="1288199"/>
          </a:xfrm>
        </p:grpSpPr>
        <p:sp>
          <p:nvSpPr>
            <p:cNvPr id="248"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249" name="円形"/>
            <p:cNvSpPr/>
            <p:nvPr/>
          </p:nvSpPr>
          <p:spPr>
            <a:xfrm>
              <a:off x="99350" y="0"/>
              <a:ext cx="625622" cy="625621"/>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253" name="プラクティスカード_テンプレ.png"/>
          <p:cNvGrpSpPr/>
          <p:nvPr/>
        </p:nvGrpSpPr>
        <p:grpSpPr>
          <a:xfrm>
            <a:off x="18217078" y="9947087"/>
            <a:ext cx="821766" cy="1052164"/>
            <a:chOff x="0" y="0"/>
            <a:chExt cx="821765" cy="1052162"/>
          </a:xfrm>
        </p:grpSpPr>
        <p:pic>
          <p:nvPicPr>
            <p:cNvPr id="252"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51"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56" name="プラクティスカード_テンプレ.png"/>
          <p:cNvGrpSpPr/>
          <p:nvPr/>
        </p:nvGrpSpPr>
        <p:grpSpPr>
          <a:xfrm>
            <a:off x="18344078" y="10074087"/>
            <a:ext cx="821766" cy="1052164"/>
            <a:chOff x="0" y="0"/>
            <a:chExt cx="821765" cy="1052162"/>
          </a:xfrm>
        </p:grpSpPr>
        <p:pic>
          <p:nvPicPr>
            <p:cNvPr id="255"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54"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59" name="プラクティスカード_テンプレ.png"/>
          <p:cNvGrpSpPr/>
          <p:nvPr/>
        </p:nvGrpSpPr>
        <p:grpSpPr>
          <a:xfrm>
            <a:off x="18471078" y="10201087"/>
            <a:ext cx="821766" cy="1052164"/>
            <a:chOff x="0" y="0"/>
            <a:chExt cx="821765" cy="1052162"/>
          </a:xfrm>
        </p:grpSpPr>
        <p:pic>
          <p:nvPicPr>
            <p:cNvPr id="258"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57"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62" name="プラクティスカード_テンプレ.png"/>
          <p:cNvGrpSpPr/>
          <p:nvPr/>
        </p:nvGrpSpPr>
        <p:grpSpPr>
          <a:xfrm>
            <a:off x="18598078" y="10328087"/>
            <a:ext cx="821766" cy="1052164"/>
            <a:chOff x="0" y="0"/>
            <a:chExt cx="821765" cy="1052162"/>
          </a:xfrm>
        </p:grpSpPr>
        <p:pic>
          <p:nvPicPr>
            <p:cNvPr id="261"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60"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65" name="プラクティスカード_テンプレ.png"/>
          <p:cNvGrpSpPr/>
          <p:nvPr/>
        </p:nvGrpSpPr>
        <p:grpSpPr>
          <a:xfrm>
            <a:off x="18725078" y="10455087"/>
            <a:ext cx="821766" cy="1052164"/>
            <a:chOff x="0" y="0"/>
            <a:chExt cx="821765" cy="1052162"/>
          </a:xfrm>
        </p:grpSpPr>
        <p:pic>
          <p:nvPicPr>
            <p:cNvPr id="264"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63"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68" name="プラクティスカード_テンプレ.png"/>
          <p:cNvGrpSpPr/>
          <p:nvPr/>
        </p:nvGrpSpPr>
        <p:grpSpPr>
          <a:xfrm>
            <a:off x="13879800" y="8616701"/>
            <a:ext cx="821767" cy="1052164"/>
            <a:chOff x="0" y="0"/>
            <a:chExt cx="821765" cy="1052162"/>
          </a:xfrm>
        </p:grpSpPr>
        <p:pic>
          <p:nvPicPr>
            <p:cNvPr id="267"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66"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71" name="プラクティスカード_テンプレ.png"/>
          <p:cNvGrpSpPr/>
          <p:nvPr/>
        </p:nvGrpSpPr>
        <p:grpSpPr>
          <a:xfrm>
            <a:off x="14006800" y="8743701"/>
            <a:ext cx="821767" cy="1052164"/>
            <a:chOff x="0" y="0"/>
            <a:chExt cx="821765" cy="1052162"/>
          </a:xfrm>
        </p:grpSpPr>
        <p:pic>
          <p:nvPicPr>
            <p:cNvPr id="270"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69"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74" name="プラクティスカード_テンプレ.png"/>
          <p:cNvGrpSpPr/>
          <p:nvPr/>
        </p:nvGrpSpPr>
        <p:grpSpPr>
          <a:xfrm>
            <a:off x="14133800" y="8870701"/>
            <a:ext cx="821767" cy="1052164"/>
            <a:chOff x="0" y="0"/>
            <a:chExt cx="821765" cy="1052162"/>
          </a:xfrm>
        </p:grpSpPr>
        <p:pic>
          <p:nvPicPr>
            <p:cNvPr id="273"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72"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77" name="プラクティスカード_テンプレ.png"/>
          <p:cNvGrpSpPr/>
          <p:nvPr/>
        </p:nvGrpSpPr>
        <p:grpSpPr>
          <a:xfrm>
            <a:off x="14260800" y="8997701"/>
            <a:ext cx="821767" cy="1052164"/>
            <a:chOff x="0" y="0"/>
            <a:chExt cx="821765" cy="1052162"/>
          </a:xfrm>
        </p:grpSpPr>
        <p:pic>
          <p:nvPicPr>
            <p:cNvPr id="276"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75"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80" name="プラクティスカード_テンプレ.png"/>
          <p:cNvGrpSpPr/>
          <p:nvPr/>
        </p:nvGrpSpPr>
        <p:grpSpPr>
          <a:xfrm>
            <a:off x="14387800" y="9124701"/>
            <a:ext cx="821767" cy="1052164"/>
            <a:chOff x="0" y="0"/>
            <a:chExt cx="821765" cy="1052162"/>
          </a:xfrm>
        </p:grpSpPr>
        <p:pic>
          <p:nvPicPr>
            <p:cNvPr id="279" name="プラクティスカード_テンプレ.png" descr="プラクティスカード_テンプレ.png"/>
            <p:cNvPicPr>
              <a:picLocks noChangeAspect="1"/>
            </p:cNvPicPr>
            <p:nvPr/>
          </p:nvPicPr>
          <p:blipFill>
            <a:blip r:embed="rId6"/>
            <a:stretch>
              <a:fillRect/>
            </a:stretch>
          </p:blipFill>
          <p:spPr>
            <a:xfrm>
              <a:off x="19050" y="19050"/>
              <a:ext cx="783666" cy="1014063"/>
            </a:xfrm>
            <a:prstGeom prst="rect">
              <a:avLst/>
            </a:prstGeom>
            <a:ln>
              <a:noFill/>
            </a:ln>
            <a:effectLst/>
          </p:spPr>
        </p:pic>
        <p:pic>
          <p:nvPicPr>
            <p:cNvPr id="278" name="プラクティスカード_テンプレ.png" descr="プラクティス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83" name="課題カード_テンプレ.png"/>
          <p:cNvGrpSpPr/>
          <p:nvPr/>
        </p:nvGrpSpPr>
        <p:grpSpPr>
          <a:xfrm>
            <a:off x="17928274" y="5792693"/>
            <a:ext cx="821766" cy="1052164"/>
            <a:chOff x="0" y="0"/>
            <a:chExt cx="821765" cy="1052162"/>
          </a:xfrm>
        </p:grpSpPr>
        <p:pic>
          <p:nvPicPr>
            <p:cNvPr id="282" name="課題カード_テンプレ.png" descr="課題カード_テンプレ.png"/>
            <p:cNvPicPr>
              <a:picLocks noChangeAspect="1"/>
            </p:cNvPicPr>
            <p:nvPr/>
          </p:nvPicPr>
          <p:blipFill>
            <a:blip r:embed="rId8"/>
            <a:stretch>
              <a:fillRect/>
            </a:stretch>
          </p:blipFill>
          <p:spPr>
            <a:xfrm>
              <a:off x="19050" y="19050"/>
              <a:ext cx="783666" cy="1014063"/>
            </a:xfrm>
            <a:prstGeom prst="rect">
              <a:avLst/>
            </a:prstGeom>
            <a:ln>
              <a:noFill/>
            </a:ln>
            <a:effectLst/>
          </p:spPr>
        </p:pic>
        <p:pic>
          <p:nvPicPr>
            <p:cNvPr id="281" name="課題カード_テンプレ.png" descr="課題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86" name="課題カード_テンプレ.png"/>
          <p:cNvGrpSpPr/>
          <p:nvPr/>
        </p:nvGrpSpPr>
        <p:grpSpPr>
          <a:xfrm>
            <a:off x="14933400" y="7362789"/>
            <a:ext cx="821766" cy="1052164"/>
            <a:chOff x="0" y="0"/>
            <a:chExt cx="821765" cy="1052162"/>
          </a:xfrm>
        </p:grpSpPr>
        <p:pic>
          <p:nvPicPr>
            <p:cNvPr id="285" name="課題カード_テンプレ.png" descr="課題カード_テンプレ.png"/>
            <p:cNvPicPr>
              <a:picLocks noChangeAspect="1"/>
            </p:cNvPicPr>
            <p:nvPr/>
          </p:nvPicPr>
          <p:blipFill>
            <a:blip r:embed="rId8"/>
            <a:stretch>
              <a:fillRect/>
            </a:stretch>
          </p:blipFill>
          <p:spPr>
            <a:xfrm>
              <a:off x="19050" y="19050"/>
              <a:ext cx="783666" cy="1014063"/>
            </a:xfrm>
            <a:prstGeom prst="rect">
              <a:avLst/>
            </a:prstGeom>
            <a:ln>
              <a:noFill/>
            </a:ln>
            <a:effectLst/>
          </p:spPr>
        </p:pic>
        <p:pic>
          <p:nvPicPr>
            <p:cNvPr id="284" name="課題カード_テンプレ.png" descr="課題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89" name="課題カード_テンプレ.png"/>
          <p:cNvGrpSpPr/>
          <p:nvPr/>
        </p:nvGrpSpPr>
        <p:grpSpPr>
          <a:xfrm>
            <a:off x="18824117" y="7362789"/>
            <a:ext cx="821766" cy="1052164"/>
            <a:chOff x="0" y="0"/>
            <a:chExt cx="821765" cy="1052162"/>
          </a:xfrm>
        </p:grpSpPr>
        <p:pic>
          <p:nvPicPr>
            <p:cNvPr id="288" name="課題カード_テンプレ.png" descr="課題カード_テンプレ.png"/>
            <p:cNvPicPr>
              <a:picLocks noChangeAspect="1"/>
            </p:cNvPicPr>
            <p:nvPr/>
          </p:nvPicPr>
          <p:blipFill>
            <a:blip r:embed="rId8"/>
            <a:stretch>
              <a:fillRect/>
            </a:stretch>
          </p:blipFill>
          <p:spPr>
            <a:xfrm>
              <a:off x="19050" y="19050"/>
              <a:ext cx="783666" cy="1014063"/>
            </a:xfrm>
            <a:prstGeom prst="rect">
              <a:avLst/>
            </a:prstGeom>
            <a:ln>
              <a:noFill/>
            </a:ln>
            <a:effectLst/>
          </p:spPr>
        </p:pic>
        <p:pic>
          <p:nvPicPr>
            <p:cNvPr id="287" name="課題カード_テンプレ.png" descr="課題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292" name="課題カード_テンプレ.png"/>
          <p:cNvGrpSpPr/>
          <p:nvPr/>
        </p:nvGrpSpPr>
        <p:grpSpPr>
          <a:xfrm>
            <a:off x="16713322" y="8881495"/>
            <a:ext cx="821766" cy="1052164"/>
            <a:chOff x="0" y="0"/>
            <a:chExt cx="821765" cy="1052162"/>
          </a:xfrm>
        </p:grpSpPr>
        <p:pic>
          <p:nvPicPr>
            <p:cNvPr id="291" name="課題カード_テンプレ.png" descr="課題カード_テンプレ.png"/>
            <p:cNvPicPr>
              <a:picLocks noChangeAspect="1"/>
            </p:cNvPicPr>
            <p:nvPr/>
          </p:nvPicPr>
          <p:blipFill>
            <a:blip r:embed="rId8"/>
            <a:stretch>
              <a:fillRect/>
            </a:stretch>
          </p:blipFill>
          <p:spPr>
            <a:xfrm>
              <a:off x="19050" y="19050"/>
              <a:ext cx="783666" cy="1014063"/>
            </a:xfrm>
            <a:prstGeom prst="rect">
              <a:avLst/>
            </a:prstGeom>
            <a:ln>
              <a:noFill/>
            </a:ln>
            <a:effectLst/>
          </p:spPr>
        </p:pic>
        <p:pic>
          <p:nvPicPr>
            <p:cNvPr id="290" name="課題カード_テンプレ.png" descr="課題カード_テンプレ.png"/>
            <p:cNvPicPr>
              <a:picLocks/>
            </p:cNvPicPr>
            <p:nvPr/>
          </p:nvPicPr>
          <p:blipFill>
            <a:blip r:embed="rId7"/>
            <a:stretch>
              <a:fillRect/>
            </a:stretch>
          </p:blipFill>
          <p:spPr>
            <a:xfrm>
              <a:off x="0" y="0"/>
              <a:ext cx="821766" cy="1052163"/>
            </a:xfrm>
            <a:prstGeom prst="rect">
              <a:avLst/>
            </a:prstGeom>
            <a:effectLst/>
          </p:spPr>
        </p:pic>
      </p:grpSp>
      <p:grpSp>
        <p:nvGrpSpPr>
          <p:cNvPr id="311" name="グループ"/>
          <p:cNvGrpSpPr/>
          <p:nvPr/>
        </p:nvGrpSpPr>
        <p:grpSpPr>
          <a:xfrm>
            <a:off x="16151159" y="7387944"/>
            <a:ext cx="1090257" cy="1001853"/>
            <a:chOff x="-26093" y="-19050"/>
            <a:chExt cx="1090256" cy="1001851"/>
          </a:xfrm>
        </p:grpSpPr>
        <p:grpSp>
          <p:nvGrpSpPr>
            <p:cNvPr id="295" name="図形"/>
            <p:cNvGrpSpPr/>
            <p:nvPr/>
          </p:nvGrpSpPr>
          <p:grpSpPr>
            <a:xfrm>
              <a:off x="-26094" y="251906"/>
              <a:ext cx="1083907" cy="730896"/>
              <a:chOff x="0" y="0"/>
              <a:chExt cx="1083906" cy="730895"/>
            </a:xfrm>
          </p:grpSpPr>
          <p:sp>
            <p:nvSpPr>
              <p:cNvPr id="29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293"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298" name="図形"/>
            <p:cNvGrpSpPr/>
            <p:nvPr/>
          </p:nvGrpSpPr>
          <p:grpSpPr>
            <a:xfrm>
              <a:off x="-26094" y="201106"/>
              <a:ext cx="1083907" cy="730896"/>
              <a:chOff x="0" y="0"/>
              <a:chExt cx="1083906" cy="730895"/>
            </a:xfrm>
          </p:grpSpPr>
          <p:sp>
            <p:nvSpPr>
              <p:cNvPr id="29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296"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01" name="図形"/>
            <p:cNvGrpSpPr/>
            <p:nvPr/>
          </p:nvGrpSpPr>
          <p:grpSpPr>
            <a:xfrm>
              <a:off x="-26094" y="143956"/>
              <a:ext cx="1083907" cy="730896"/>
              <a:chOff x="0" y="0"/>
              <a:chExt cx="1083906" cy="730895"/>
            </a:xfrm>
          </p:grpSpPr>
          <p:sp>
            <p:nvSpPr>
              <p:cNvPr id="30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299"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04" name="図形"/>
            <p:cNvGrpSpPr/>
            <p:nvPr/>
          </p:nvGrpSpPr>
          <p:grpSpPr>
            <a:xfrm>
              <a:off x="-26094" y="86806"/>
              <a:ext cx="1083907" cy="730896"/>
              <a:chOff x="0" y="0"/>
              <a:chExt cx="1083906" cy="730895"/>
            </a:xfrm>
          </p:grpSpPr>
          <p:sp>
            <p:nvSpPr>
              <p:cNvPr id="30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302"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07" name="図形"/>
            <p:cNvGrpSpPr/>
            <p:nvPr/>
          </p:nvGrpSpPr>
          <p:grpSpPr>
            <a:xfrm>
              <a:off x="-26094" y="36006"/>
              <a:ext cx="1083907" cy="730896"/>
              <a:chOff x="0" y="0"/>
              <a:chExt cx="1083906" cy="730895"/>
            </a:xfrm>
          </p:grpSpPr>
          <p:sp>
            <p:nvSpPr>
              <p:cNvPr id="30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305"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10" name="図形"/>
            <p:cNvGrpSpPr/>
            <p:nvPr/>
          </p:nvGrpSpPr>
          <p:grpSpPr>
            <a:xfrm>
              <a:off x="-19744" y="-19050"/>
              <a:ext cx="1083907" cy="730896"/>
              <a:chOff x="0" y="0"/>
              <a:chExt cx="1083906" cy="730895"/>
            </a:xfrm>
          </p:grpSpPr>
          <p:sp>
            <p:nvSpPr>
              <p:cNvPr id="30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308" name="図形 図形" descr="図形 図形"/>
              <p:cNvPicPr>
                <a:picLocks/>
              </p:cNvPicPr>
              <p:nvPr/>
            </p:nvPicPr>
            <p:blipFill>
              <a:blip r:embed="rId9"/>
              <a:stretch>
                <a:fillRect/>
              </a:stretch>
            </p:blipFill>
            <p:spPr>
              <a:xfrm>
                <a:off x="-1" y="0"/>
                <a:ext cx="1083908" cy="730896"/>
              </a:xfrm>
              <a:prstGeom prst="rect">
                <a:avLst/>
              </a:prstGeom>
              <a:effectLst/>
            </p:spPr>
          </p:pic>
        </p:grpSp>
      </p:grpSp>
      <p:grpSp>
        <p:nvGrpSpPr>
          <p:cNvPr id="314" name="グループ"/>
          <p:cNvGrpSpPr/>
          <p:nvPr/>
        </p:nvGrpSpPr>
        <p:grpSpPr>
          <a:xfrm>
            <a:off x="12845801" y="9481087"/>
            <a:ext cx="824324" cy="1288200"/>
            <a:chOff x="0" y="0"/>
            <a:chExt cx="824322" cy="1288199"/>
          </a:xfrm>
        </p:grpSpPr>
        <p:sp>
          <p:nvSpPr>
            <p:cNvPr id="312"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313" name="円形"/>
            <p:cNvSpPr/>
            <p:nvPr/>
          </p:nvSpPr>
          <p:spPr>
            <a:xfrm>
              <a:off x="99350" y="0"/>
              <a:ext cx="625622" cy="625621"/>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317" name="グループ"/>
          <p:cNvGrpSpPr/>
          <p:nvPr/>
        </p:nvGrpSpPr>
        <p:grpSpPr>
          <a:xfrm>
            <a:off x="17259582" y="10763787"/>
            <a:ext cx="824323" cy="1288200"/>
            <a:chOff x="0" y="0"/>
            <a:chExt cx="824322" cy="1288199"/>
          </a:xfrm>
        </p:grpSpPr>
        <p:sp>
          <p:nvSpPr>
            <p:cNvPr id="315"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316" name="円形"/>
            <p:cNvSpPr/>
            <p:nvPr/>
          </p:nvSpPr>
          <p:spPr>
            <a:xfrm>
              <a:off x="99350" y="0"/>
              <a:ext cx="625622" cy="625621"/>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356" name="グループ"/>
          <p:cNvGrpSpPr/>
          <p:nvPr/>
        </p:nvGrpSpPr>
        <p:grpSpPr>
          <a:xfrm>
            <a:off x="17272258" y="7165450"/>
            <a:ext cx="1090257" cy="1268552"/>
            <a:chOff x="-26093" y="-19049"/>
            <a:chExt cx="1090256" cy="1268551"/>
          </a:xfrm>
        </p:grpSpPr>
        <p:grpSp>
          <p:nvGrpSpPr>
            <p:cNvPr id="336" name="グループ"/>
            <p:cNvGrpSpPr/>
            <p:nvPr/>
          </p:nvGrpSpPr>
          <p:grpSpPr>
            <a:xfrm>
              <a:off x="-26094" y="247650"/>
              <a:ext cx="1090257" cy="1001852"/>
              <a:chOff x="-26093" y="-19050"/>
              <a:chExt cx="1090256" cy="1001851"/>
            </a:xfrm>
          </p:grpSpPr>
          <p:grpSp>
            <p:nvGrpSpPr>
              <p:cNvPr id="320" name="図形"/>
              <p:cNvGrpSpPr/>
              <p:nvPr/>
            </p:nvGrpSpPr>
            <p:grpSpPr>
              <a:xfrm>
                <a:off x="-26094" y="251906"/>
                <a:ext cx="1083907" cy="730896"/>
                <a:chOff x="0" y="0"/>
                <a:chExt cx="1083906" cy="730895"/>
              </a:xfrm>
            </p:grpSpPr>
            <p:sp>
              <p:nvSpPr>
                <p:cNvPr id="31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318"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23" name="図形"/>
              <p:cNvGrpSpPr/>
              <p:nvPr/>
            </p:nvGrpSpPr>
            <p:grpSpPr>
              <a:xfrm>
                <a:off x="-26094" y="201106"/>
                <a:ext cx="1083907" cy="730896"/>
                <a:chOff x="0" y="0"/>
                <a:chExt cx="1083906" cy="730895"/>
              </a:xfrm>
            </p:grpSpPr>
            <p:sp>
              <p:nvSpPr>
                <p:cNvPr id="32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321"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26" name="図形"/>
              <p:cNvGrpSpPr/>
              <p:nvPr/>
            </p:nvGrpSpPr>
            <p:grpSpPr>
              <a:xfrm>
                <a:off x="-26094" y="143956"/>
                <a:ext cx="1083907" cy="730896"/>
                <a:chOff x="0" y="0"/>
                <a:chExt cx="1083906" cy="730895"/>
              </a:xfrm>
            </p:grpSpPr>
            <p:sp>
              <p:nvSpPr>
                <p:cNvPr id="32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324"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29" name="図形"/>
              <p:cNvGrpSpPr/>
              <p:nvPr/>
            </p:nvGrpSpPr>
            <p:grpSpPr>
              <a:xfrm>
                <a:off x="-26094" y="86806"/>
                <a:ext cx="1083907" cy="730896"/>
                <a:chOff x="0" y="0"/>
                <a:chExt cx="1083906" cy="730895"/>
              </a:xfrm>
            </p:grpSpPr>
            <p:sp>
              <p:nvSpPr>
                <p:cNvPr id="32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327"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32" name="図形"/>
              <p:cNvGrpSpPr/>
              <p:nvPr/>
            </p:nvGrpSpPr>
            <p:grpSpPr>
              <a:xfrm>
                <a:off x="-26094" y="36006"/>
                <a:ext cx="1083907" cy="730896"/>
                <a:chOff x="0" y="0"/>
                <a:chExt cx="1083906" cy="730895"/>
              </a:xfrm>
            </p:grpSpPr>
            <p:sp>
              <p:nvSpPr>
                <p:cNvPr id="33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330"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35" name="図形"/>
              <p:cNvGrpSpPr/>
              <p:nvPr/>
            </p:nvGrpSpPr>
            <p:grpSpPr>
              <a:xfrm>
                <a:off x="-19744" y="-19050"/>
                <a:ext cx="1083907" cy="730896"/>
                <a:chOff x="0" y="0"/>
                <a:chExt cx="1083906" cy="730895"/>
              </a:xfrm>
            </p:grpSpPr>
            <p:sp>
              <p:nvSpPr>
                <p:cNvPr id="33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333" name="図形 図形" descr="図形 図形"/>
                <p:cNvPicPr>
                  <a:picLocks/>
                </p:cNvPicPr>
                <p:nvPr/>
              </p:nvPicPr>
              <p:blipFill>
                <a:blip r:embed="rId9"/>
                <a:stretch>
                  <a:fillRect/>
                </a:stretch>
              </p:blipFill>
              <p:spPr>
                <a:xfrm>
                  <a:off x="-1" y="0"/>
                  <a:ext cx="1083908" cy="730896"/>
                </a:xfrm>
                <a:prstGeom prst="rect">
                  <a:avLst/>
                </a:prstGeom>
                <a:effectLst/>
              </p:spPr>
            </p:pic>
          </p:grpSp>
        </p:grpSp>
        <p:grpSp>
          <p:nvGrpSpPr>
            <p:cNvPr id="355" name="グループ"/>
            <p:cNvGrpSpPr/>
            <p:nvPr/>
          </p:nvGrpSpPr>
          <p:grpSpPr>
            <a:xfrm>
              <a:off x="-26094" y="-19050"/>
              <a:ext cx="1090257" cy="1001852"/>
              <a:chOff x="-26093" y="-19050"/>
              <a:chExt cx="1090256" cy="1001851"/>
            </a:xfrm>
          </p:grpSpPr>
          <p:grpSp>
            <p:nvGrpSpPr>
              <p:cNvPr id="339" name="図形"/>
              <p:cNvGrpSpPr/>
              <p:nvPr/>
            </p:nvGrpSpPr>
            <p:grpSpPr>
              <a:xfrm>
                <a:off x="-26094" y="251906"/>
                <a:ext cx="1083907" cy="730896"/>
                <a:chOff x="0" y="0"/>
                <a:chExt cx="1083906" cy="730895"/>
              </a:xfrm>
            </p:grpSpPr>
            <p:sp>
              <p:nvSpPr>
                <p:cNvPr id="33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337"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42" name="図形"/>
              <p:cNvGrpSpPr/>
              <p:nvPr/>
            </p:nvGrpSpPr>
            <p:grpSpPr>
              <a:xfrm>
                <a:off x="-26094" y="201106"/>
                <a:ext cx="1083907" cy="730896"/>
                <a:chOff x="0" y="0"/>
                <a:chExt cx="1083906" cy="730895"/>
              </a:xfrm>
            </p:grpSpPr>
            <p:sp>
              <p:nvSpPr>
                <p:cNvPr id="34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340"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45" name="図形"/>
              <p:cNvGrpSpPr/>
              <p:nvPr/>
            </p:nvGrpSpPr>
            <p:grpSpPr>
              <a:xfrm>
                <a:off x="-26094" y="143956"/>
                <a:ext cx="1083907" cy="730896"/>
                <a:chOff x="0" y="0"/>
                <a:chExt cx="1083906" cy="730895"/>
              </a:xfrm>
            </p:grpSpPr>
            <p:sp>
              <p:nvSpPr>
                <p:cNvPr id="34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343"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48" name="図形"/>
              <p:cNvGrpSpPr/>
              <p:nvPr/>
            </p:nvGrpSpPr>
            <p:grpSpPr>
              <a:xfrm>
                <a:off x="-26094" y="86806"/>
                <a:ext cx="1083907" cy="730896"/>
                <a:chOff x="0" y="0"/>
                <a:chExt cx="1083906" cy="730895"/>
              </a:xfrm>
            </p:grpSpPr>
            <p:sp>
              <p:nvSpPr>
                <p:cNvPr id="34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346"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51" name="図形"/>
              <p:cNvGrpSpPr/>
              <p:nvPr/>
            </p:nvGrpSpPr>
            <p:grpSpPr>
              <a:xfrm>
                <a:off x="-26094" y="36006"/>
                <a:ext cx="1083907" cy="730896"/>
                <a:chOff x="0" y="0"/>
                <a:chExt cx="1083906" cy="730895"/>
              </a:xfrm>
            </p:grpSpPr>
            <p:sp>
              <p:nvSpPr>
                <p:cNvPr id="35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349" name="図形 図形" descr="図形 図形"/>
                <p:cNvPicPr>
                  <a:picLocks/>
                </p:cNvPicPr>
                <p:nvPr/>
              </p:nvPicPr>
              <p:blipFill>
                <a:blip r:embed="rId9"/>
                <a:stretch>
                  <a:fillRect/>
                </a:stretch>
              </p:blipFill>
              <p:spPr>
                <a:xfrm>
                  <a:off x="-1" y="0"/>
                  <a:ext cx="1083908" cy="730896"/>
                </a:xfrm>
                <a:prstGeom prst="rect">
                  <a:avLst/>
                </a:prstGeom>
                <a:effectLst/>
              </p:spPr>
            </p:pic>
          </p:grpSp>
          <p:grpSp>
            <p:nvGrpSpPr>
              <p:cNvPr id="354" name="図形"/>
              <p:cNvGrpSpPr/>
              <p:nvPr/>
            </p:nvGrpSpPr>
            <p:grpSpPr>
              <a:xfrm>
                <a:off x="-19744" y="-19050"/>
                <a:ext cx="1083907" cy="730896"/>
                <a:chOff x="0" y="0"/>
                <a:chExt cx="1083906" cy="730895"/>
              </a:xfrm>
            </p:grpSpPr>
            <p:sp>
              <p:nvSpPr>
                <p:cNvPr id="35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352" name="図形 図形" descr="図形 図形"/>
                <p:cNvPicPr>
                  <a:picLocks/>
                </p:cNvPicPr>
                <p:nvPr/>
              </p:nvPicPr>
              <p:blipFill>
                <a:blip r:embed="rId9"/>
                <a:stretch>
                  <a:fillRect/>
                </a:stretch>
              </p:blipFill>
              <p:spPr>
                <a:xfrm>
                  <a:off x="-1" y="0"/>
                  <a:ext cx="1083908" cy="730896"/>
                </a:xfrm>
                <a:prstGeom prst="rect">
                  <a:avLst/>
                </a:prstGeom>
                <a:effectLst/>
              </p:spPr>
            </p:pic>
          </p:grpSp>
        </p:grpSp>
      </p:grpSp>
      <p:grpSp>
        <p:nvGrpSpPr>
          <p:cNvPr id="359" name="グループ"/>
          <p:cNvGrpSpPr/>
          <p:nvPr/>
        </p:nvGrpSpPr>
        <p:grpSpPr>
          <a:xfrm>
            <a:off x="1391185" y="4165721"/>
            <a:ext cx="359553" cy="561886"/>
            <a:chOff x="0" y="0"/>
            <a:chExt cx="359552" cy="561885"/>
          </a:xfrm>
        </p:grpSpPr>
        <p:sp>
          <p:nvSpPr>
            <p:cNvPr id="357"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358"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362" name="グループ"/>
          <p:cNvGrpSpPr/>
          <p:nvPr/>
        </p:nvGrpSpPr>
        <p:grpSpPr>
          <a:xfrm>
            <a:off x="1752728" y="5560288"/>
            <a:ext cx="359553" cy="561886"/>
            <a:chOff x="0" y="0"/>
            <a:chExt cx="359552" cy="561885"/>
          </a:xfrm>
        </p:grpSpPr>
        <p:sp>
          <p:nvSpPr>
            <p:cNvPr id="360"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361"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365" name="グループ"/>
          <p:cNvGrpSpPr/>
          <p:nvPr/>
        </p:nvGrpSpPr>
        <p:grpSpPr>
          <a:xfrm>
            <a:off x="1391186" y="4884940"/>
            <a:ext cx="359553" cy="561886"/>
            <a:chOff x="0" y="0"/>
            <a:chExt cx="359552" cy="561885"/>
          </a:xfrm>
        </p:grpSpPr>
        <p:sp>
          <p:nvSpPr>
            <p:cNvPr id="363"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364"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368" name="グループ"/>
          <p:cNvGrpSpPr/>
          <p:nvPr/>
        </p:nvGrpSpPr>
        <p:grpSpPr>
          <a:xfrm>
            <a:off x="1752728" y="6281514"/>
            <a:ext cx="359553" cy="561886"/>
            <a:chOff x="0" y="0"/>
            <a:chExt cx="359552" cy="561885"/>
          </a:xfrm>
        </p:grpSpPr>
        <p:sp>
          <p:nvSpPr>
            <p:cNvPr id="366"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367"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371" name="グループ"/>
          <p:cNvGrpSpPr/>
          <p:nvPr/>
        </p:nvGrpSpPr>
        <p:grpSpPr>
          <a:xfrm>
            <a:off x="1391186" y="6996474"/>
            <a:ext cx="359553" cy="561886"/>
            <a:chOff x="0" y="0"/>
            <a:chExt cx="359552" cy="561885"/>
          </a:xfrm>
        </p:grpSpPr>
        <p:sp>
          <p:nvSpPr>
            <p:cNvPr id="369"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370"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374" name="グループ"/>
          <p:cNvGrpSpPr/>
          <p:nvPr/>
        </p:nvGrpSpPr>
        <p:grpSpPr>
          <a:xfrm>
            <a:off x="1361271" y="9154752"/>
            <a:ext cx="359553" cy="561887"/>
            <a:chOff x="0" y="0"/>
            <a:chExt cx="359552" cy="561885"/>
          </a:xfrm>
        </p:grpSpPr>
        <p:sp>
          <p:nvSpPr>
            <p:cNvPr id="372"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373"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377" name="グループ"/>
          <p:cNvGrpSpPr/>
          <p:nvPr/>
        </p:nvGrpSpPr>
        <p:grpSpPr>
          <a:xfrm>
            <a:off x="1355559" y="11234202"/>
            <a:ext cx="359553" cy="561886"/>
            <a:chOff x="0" y="0"/>
            <a:chExt cx="359552" cy="561885"/>
          </a:xfrm>
        </p:grpSpPr>
        <p:sp>
          <p:nvSpPr>
            <p:cNvPr id="375"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376"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ゲームの進め方"/>
          <p:cNvSpPr txBox="1">
            <a:spLocks noGrp="1"/>
          </p:cNvSpPr>
          <p:nvPr>
            <p:ph type="title"/>
          </p:nvPr>
        </p:nvSpPr>
        <p:spPr>
          <a:prstGeom prst="rect">
            <a:avLst/>
          </a:prstGeom>
        </p:spPr>
        <p:txBody>
          <a:bodyPr/>
          <a:lstStyle/>
          <a:p>
            <a:r>
              <a:rPr dirty="0"/>
              <a:t>ゲームの進め方</a:t>
            </a:r>
          </a:p>
        </p:txBody>
      </p:sp>
      <p:sp>
        <p:nvSpPr>
          <p:cNvPr id="380" name="議論の時間が最大の学びです"/>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議論の時間が最大の学びです</a:t>
            </a:r>
          </a:p>
        </p:txBody>
      </p:sp>
      <p:sp>
        <p:nvSpPr>
          <p:cNvPr id="381" name="各プレイヤーが順番に、場にある課題カードに対して、その課題を解決できると思うプラクティスを出して、課題カードを獲得していく。…"/>
          <p:cNvSpPr txBox="1">
            <a:spLocks noGrp="1"/>
          </p:cNvSpPr>
          <p:nvPr>
            <p:ph type="body" idx="1"/>
          </p:nvPr>
        </p:nvSpPr>
        <p:spPr>
          <a:xfrm>
            <a:off x="1206500" y="3644014"/>
            <a:ext cx="15824230" cy="9010811"/>
          </a:xfrm>
          <a:prstGeom prst="rect">
            <a:avLst/>
          </a:prstGeom>
        </p:spPr>
        <p:txBody>
          <a:bodyPr>
            <a:normAutofit/>
          </a:bodyPr>
          <a:lstStyle/>
          <a:p>
            <a:pPr marL="316991" indent="-316991" defTabSz="1267936">
              <a:lnSpc>
                <a:spcPct val="100000"/>
              </a:lnSpc>
              <a:spcBef>
                <a:spcPts val="2300"/>
              </a:spcBef>
              <a:defRPr sz="2496"/>
            </a:pPr>
            <a:r>
              <a:rPr sz="2600" dirty="0"/>
              <a:t>各プレイヤーが順番に、場にある課題カードに対して、その課題を解決できると思うプラクティスを出して、課題カードを獲得していく。</a:t>
            </a:r>
          </a:p>
          <a:p>
            <a:pPr marL="633983" lvl="1" indent="-316991" defTabSz="1267936">
              <a:lnSpc>
                <a:spcPct val="100000"/>
              </a:lnSpc>
              <a:spcBef>
                <a:spcPts val="2300"/>
              </a:spcBef>
              <a:defRPr sz="2496"/>
            </a:pPr>
            <a:r>
              <a:rPr sz="2600" dirty="0"/>
              <a:t>「では、まずはプラクティスカードを1枚取るね」</a:t>
            </a:r>
          </a:p>
          <a:p>
            <a:pPr marL="633983" lvl="1" indent="-316991" defTabSz="1267936">
              <a:lnSpc>
                <a:spcPct val="100000"/>
              </a:lnSpc>
              <a:spcBef>
                <a:spcPts val="2300"/>
              </a:spcBef>
              <a:defRPr sz="2496"/>
            </a:pPr>
            <a:r>
              <a:rPr sz="2600" dirty="0"/>
              <a:t>「その上で、場にある「プロジェクトへのテスト自動化導入が上手く進まない」と言う課題に対して、「課題が顕在化しているところからテスト自動化していく」というプラクティスで解決すると思うけど、いいかな？」</a:t>
            </a:r>
          </a:p>
          <a:p>
            <a:pPr marL="633983" lvl="1" indent="-316991" defTabSz="1267936">
              <a:lnSpc>
                <a:spcPct val="100000"/>
              </a:lnSpc>
              <a:spcBef>
                <a:spcPts val="2300"/>
              </a:spcBef>
              <a:defRPr sz="2496"/>
            </a:pPr>
            <a:r>
              <a:rPr sz="2600" dirty="0"/>
              <a:t>「えー、何でそれで解決するの？もう少し説明して貰って良い？」</a:t>
            </a:r>
          </a:p>
          <a:p>
            <a:pPr marL="633983" lvl="1" indent="-316991" defTabSz="1267936">
              <a:lnSpc>
                <a:spcPct val="100000"/>
              </a:lnSpc>
              <a:spcBef>
                <a:spcPts val="2300"/>
              </a:spcBef>
              <a:defRPr sz="2496"/>
            </a:pPr>
            <a:r>
              <a:rPr sz="2600" dirty="0"/>
              <a:t>「課題があると認識しているということは、課題を解決するために多少のコストを払うモチベーションを持っていて、その解決策として自動テストが使えるなら、テスト自動化を導入すると思うんですよね」</a:t>
            </a:r>
          </a:p>
          <a:p>
            <a:pPr marL="633983" lvl="1" indent="-316991" defTabSz="1267936">
              <a:lnSpc>
                <a:spcPct val="100000"/>
              </a:lnSpc>
              <a:spcBef>
                <a:spcPts val="2300"/>
              </a:spcBef>
              <a:defRPr sz="2496"/>
            </a:pPr>
            <a:r>
              <a:rPr sz="2600" dirty="0"/>
              <a:t>「確かに。課題が自動テストで解決できるものなら導入が進むかもね」</a:t>
            </a:r>
          </a:p>
          <a:p>
            <a:pPr marL="633983" lvl="1" indent="-316991" defTabSz="1267936">
              <a:lnSpc>
                <a:spcPct val="100000"/>
              </a:lnSpc>
              <a:spcBef>
                <a:spcPts val="2300"/>
              </a:spcBef>
              <a:defRPr sz="2496"/>
            </a:pPr>
            <a:r>
              <a:rPr sz="2600" dirty="0"/>
              <a:t>「どんなプロジェクトでも適用できる訳ではないけど、一部のプロジェクトなら良さそう。いいんじゃないかな」</a:t>
            </a:r>
          </a:p>
          <a:p>
            <a:pPr marL="633983" lvl="1" indent="-316991" defTabSz="1267936">
              <a:lnSpc>
                <a:spcPct val="100000"/>
              </a:lnSpc>
              <a:spcBef>
                <a:spcPts val="2300"/>
              </a:spcBef>
              <a:defRPr sz="2496"/>
            </a:pPr>
            <a:r>
              <a:rPr sz="2600" dirty="0"/>
              <a:t>「では、この課題カードはとるねー」</a:t>
            </a:r>
          </a:p>
          <a:p>
            <a:pPr marL="633983" lvl="1" indent="-316991" defTabSz="1267936">
              <a:lnSpc>
                <a:spcPct val="100000"/>
              </a:lnSpc>
              <a:spcBef>
                <a:spcPts val="2300"/>
              </a:spcBef>
              <a:defRPr sz="2496"/>
            </a:pPr>
            <a:r>
              <a:rPr sz="2600" dirty="0"/>
              <a:t>「次は、ブルーさんどうぞ」</a:t>
            </a:r>
          </a:p>
        </p:txBody>
      </p:sp>
      <p:grpSp>
        <p:nvGrpSpPr>
          <p:cNvPr id="384" name="課題カード_テンプレ.png"/>
          <p:cNvGrpSpPr/>
          <p:nvPr/>
        </p:nvGrpSpPr>
        <p:grpSpPr>
          <a:xfrm>
            <a:off x="18913340" y="7229194"/>
            <a:ext cx="821766" cy="1052164"/>
            <a:chOff x="0" y="0"/>
            <a:chExt cx="821765" cy="1052162"/>
          </a:xfrm>
        </p:grpSpPr>
        <p:pic>
          <p:nvPicPr>
            <p:cNvPr id="383"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382"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387" name="プラクティスカード_テンプレ.png"/>
          <p:cNvGrpSpPr/>
          <p:nvPr/>
        </p:nvGrpSpPr>
        <p:grpSpPr>
          <a:xfrm>
            <a:off x="19247558" y="3833202"/>
            <a:ext cx="821766" cy="1052163"/>
            <a:chOff x="0" y="0"/>
            <a:chExt cx="821765" cy="1052162"/>
          </a:xfrm>
        </p:grpSpPr>
        <p:pic>
          <p:nvPicPr>
            <p:cNvPr id="386"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38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390" name="課題カード_テンプレ.png"/>
          <p:cNvGrpSpPr/>
          <p:nvPr/>
        </p:nvGrpSpPr>
        <p:grpSpPr>
          <a:xfrm>
            <a:off x="20090758" y="5666282"/>
            <a:ext cx="821766" cy="1052164"/>
            <a:chOff x="0" y="0"/>
            <a:chExt cx="821765" cy="1052162"/>
          </a:xfrm>
        </p:grpSpPr>
        <p:pic>
          <p:nvPicPr>
            <p:cNvPr id="389"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388"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393" name="プラクティスカード_テンプレ.png"/>
          <p:cNvGrpSpPr/>
          <p:nvPr/>
        </p:nvGrpSpPr>
        <p:grpSpPr>
          <a:xfrm>
            <a:off x="19374558" y="3960202"/>
            <a:ext cx="821766" cy="1052164"/>
            <a:chOff x="0" y="0"/>
            <a:chExt cx="821765" cy="1052162"/>
          </a:xfrm>
        </p:grpSpPr>
        <p:pic>
          <p:nvPicPr>
            <p:cNvPr id="392"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39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396" name="プラクティスカード_テンプレ.png"/>
          <p:cNvGrpSpPr/>
          <p:nvPr/>
        </p:nvGrpSpPr>
        <p:grpSpPr>
          <a:xfrm>
            <a:off x="19501558" y="4087202"/>
            <a:ext cx="821766" cy="1052164"/>
            <a:chOff x="0" y="0"/>
            <a:chExt cx="821765" cy="1052162"/>
          </a:xfrm>
        </p:grpSpPr>
        <p:pic>
          <p:nvPicPr>
            <p:cNvPr id="395"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39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399" name="プラクティスカード_テンプレ.png"/>
          <p:cNvGrpSpPr/>
          <p:nvPr/>
        </p:nvGrpSpPr>
        <p:grpSpPr>
          <a:xfrm>
            <a:off x="19628558" y="4214202"/>
            <a:ext cx="821766" cy="1052164"/>
            <a:chOff x="0" y="0"/>
            <a:chExt cx="821765" cy="1052162"/>
          </a:xfrm>
        </p:grpSpPr>
        <p:pic>
          <p:nvPicPr>
            <p:cNvPr id="398"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39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02" name="プラクティスカード_テンプレ.png"/>
          <p:cNvGrpSpPr/>
          <p:nvPr/>
        </p:nvGrpSpPr>
        <p:grpSpPr>
          <a:xfrm>
            <a:off x="19755558" y="4341202"/>
            <a:ext cx="821766" cy="1052164"/>
            <a:chOff x="0" y="0"/>
            <a:chExt cx="821765" cy="1052162"/>
          </a:xfrm>
        </p:grpSpPr>
        <p:pic>
          <p:nvPicPr>
            <p:cNvPr id="401"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0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05" name="プラクティスカード_テンプレ.png"/>
          <p:cNvGrpSpPr/>
          <p:nvPr/>
        </p:nvGrpSpPr>
        <p:grpSpPr>
          <a:xfrm>
            <a:off x="22319178" y="9769287"/>
            <a:ext cx="821766" cy="1052164"/>
            <a:chOff x="0" y="0"/>
            <a:chExt cx="821765" cy="1052162"/>
          </a:xfrm>
        </p:grpSpPr>
        <p:pic>
          <p:nvPicPr>
            <p:cNvPr id="404"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0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08" name="プラクティスカード_テンプレ.png"/>
          <p:cNvGrpSpPr/>
          <p:nvPr/>
        </p:nvGrpSpPr>
        <p:grpSpPr>
          <a:xfrm>
            <a:off x="22446178" y="9896287"/>
            <a:ext cx="821766" cy="1052164"/>
            <a:chOff x="0" y="0"/>
            <a:chExt cx="821765" cy="1052162"/>
          </a:xfrm>
        </p:grpSpPr>
        <p:pic>
          <p:nvPicPr>
            <p:cNvPr id="407"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0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11" name="プラクティスカード_テンプレ.png"/>
          <p:cNvGrpSpPr/>
          <p:nvPr/>
        </p:nvGrpSpPr>
        <p:grpSpPr>
          <a:xfrm>
            <a:off x="22573178" y="10023287"/>
            <a:ext cx="821766" cy="1052164"/>
            <a:chOff x="0" y="0"/>
            <a:chExt cx="821765" cy="1052162"/>
          </a:xfrm>
        </p:grpSpPr>
        <p:pic>
          <p:nvPicPr>
            <p:cNvPr id="410"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0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14" name="プラクティスカード_テンプレ.png"/>
          <p:cNvGrpSpPr/>
          <p:nvPr/>
        </p:nvGrpSpPr>
        <p:grpSpPr>
          <a:xfrm>
            <a:off x="22700178" y="10150287"/>
            <a:ext cx="821766" cy="1052164"/>
            <a:chOff x="0" y="0"/>
            <a:chExt cx="821765" cy="1052162"/>
          </a:xfrm>
        </p:grpSpPr>
        <p:pic>
          <p:nvPicPr>
            <p:cNvPr id="413"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1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17" name="プラクティスカード_テンプレ.png"/>
          <p:cNvGrpSpPr/>
          <p:nvPr/>
        </p:nvGrpSpPr>
        <p:grpSpPr>
          <a:xfrm>
            <a:off x="22827178" y="10277287"/>
            <a:ext cx="821766" cy="1052164"/>
            <a:chOff x="0" y="0"/>
            <a:chExt cx="821765" cy="1052162"/>
          </a:xfrm>
        </p:grpSpPr>
        <p:pic>
          <p:nvPicPr>
            <p:cNvPr id="416"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1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20" name="プラクティスカード_テンプレ.png"/>
          <p:cNvGrpSpPr/>
          <p:nvPr/>
        </p:nvGrpSpPr>
        <p:grpSpPr>
          <a:xfrm>
            <a:off x="17981900" y="8438901"/>
            <a:ext cx="821767" cy="1052164"/>
            <a:chOff x="0" y="0"/>
            <a:chExt cx="821765" cy="1052162"/>
          </a:xfrm>
        </p:grpSpPr>
        <p:pic>
          <p:nvPicPr>
            <p:cNvPr id="419"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1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23" name="プラクティスカード_テンプレ.png"/>
          <p:cNvGrpSpPr/>
          <p:nvPr/>
        </p:nvGrpSpPr>
        <p:grpSpPr>
          <a:xfrm>
            <a:off x="18108900" y="8565901"/>
            <a:ext cx="821767" cy="1052164"/>
            <a:chOff x="0" y="0"/>
            <a:chExt cx="821765" cy="1052162"/>
          </a:xfrm>
        </p:grpSpPr>
        <p:pic>
          <p:nvPicPr>
            <p:cNvPr id="422"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2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26" name="プラクティスカード_テンプレ.png"/>
          <p:cNvGrpSpPr/>
          <p:nvPr/>
        </p:nvGrpSpPr>
        <p:grpSpPr>
          <a:xfrm>
            <a:off x="18235900" y="8692901"/>
            <a:ext cx="821767" cy="1052164"/>
            <a:chOff x="0" y="0"/>
            <a:chExt cx="821765" cy="1052162"/>
          </a:xfrm>
        </p:grpSpPr>
        <p:pic>
          <p:nvPicPr>
            <p:cNvPr id="425"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2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29" name="プラクティスカード_テンプレ.png"/>
          <p:cNvGrpSpPr/>
          <p:nvPr/>
        </p:nvGrpSpPr>
        <p:grpSpPr>
          <a:xfrm>
            <a:off x="18362900" y="8819901"/>
            <a:ext cx="821767" cy="1052164"/>
            <a:chOff x="0" y="0"/>
            <a:chExt cx="821765" cy="1052162"/>
          </a:xfrm>
        </p:grpSpPr>
        <p:pic>
          <p:nvPicPr>
            <p:cNvPr id="428"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2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32" name="プラクティスカード_テンプレ.png"/>
          <p:cNvGrpSpPr/>
          <p:nvPr/>
        </p:nvGrpSpPr>
        <p:grpSpPr>
          <a:xfrm>
            <a:off x="18404456" y="6948707"/>
            <a:ext cx="821766" cy="1052164"/>
            <a:chOff x="0" y="0"/>
            <a:chExt cx="821765" cy="1052162"/>
          </a:xfrm>
        </p:grpSpPr>
        <p:pic>
          <p:nvPicPr>
            <p:cNvPr id="431"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43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35" name="課題カード_テンプレ.png"/>
          <p:cNvGrpSpPr/>
          <p:nvPr/>
        </p:nvGrpSpPr>
        <p:grpSpPr>
          <a:xfrm>
            <a:off x="22030374" y="5614893"/>
            <a:ext cx="821766" cy="1052164"/>
            <a:chOff x="0" y="0"/>
            <a:chExt cx="821765" cy="1052162"/>
          </a:xfrm>
        </p:grpSpPr>
        <p:pic>
          <p:nvPicPr>
            <p:cNvPr id="434"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433"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38" name="課題カード_テンプレ.png"/>
          <p:cNvGrpSpPr/>
          <p:nvPr/>
        </p:nvGrpSpPr>
        <p:grpSpPr>
          <a:xfrm>
            <a:off x="22926217" y="7184989"/>
            <a:ext cx="821766" cy="1052164"/>
            <a:chOff x="0" y="0"/>
            <a:chExt cx="821765" cy="1052162"/>
          </a:xfrm>
        </p:grpSpPr>
        <p:pic>
          <p:nvPicPr>
            <p:cNvPr id="437"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436"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41" name="課題カード_テンプレ.png"/>
          <p:cNvGrpSpPr/>
          <p:nvPr/>
        </p:nvGrpSpPr>
        <p:grpSpPr>
          <a:xfrm>
            <a:off x="20815422" y="8703695"/>
            <a:ext cx="821766" cy="1052164"/>
            <a:chOff x="0" y="0"/>
            <a:chExt cx="821765" cy="1052162"/>
          </a:xfrm>
        </p:grpSpPr>
        <p:pic>
          <p:nvPicPr>
            <p:cNvPr id="440"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439"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460" name="グループ"/>
          <p:cNvGrpSpPr/>
          <p:nvPr/>
        </p:nvGrpSpPr>
        <p:grpSpPr>
          <a:xfrm>
            <a:off x="20253259" y="7210144"/>
            <a:ext cx="1090257" cy="1001853"/>
            <a:chOff x="-26093" y="-19050"/>
            <a:chExt cx="1090256" cy="1001851"/>
          </a:xfrm>
        </p:grpSpPr>
        <p:grpSp>
          <p:nvGrpSpPr>
            <p:cNvPr id="444" name="図形"/>
            <p:cNvGrpSpPr/>
            <p:nvPr/>
          </p:nvGrpSpPr>
          <p:grpSpPr>
            <a:xfrm>
              <a:off x="-26094" y="251906"/>
              <a:ext cx="1083907" cy="730896"/>
              <a:chOff x="0" y="0"/>
              <a:chExt cx="1083906" cy="730895"/>
            </a:xfrm>
          </p:grpSpPr>
          <p:sp>
            <p:nvSpPr>
              <p:cNvPr id="44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4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47" name="図形"/>
            <p:cNvGrpSpPr/>
            <p:nvPr/>
          </p:nvGrpSpPr>
          <p:grpSpPr>
            <a:xfrm>
              <a:off x="-26094" y="201106"/>
              <a:ext cx="1083907" cy="730896"/>
              <a:chOff x="0" y="0"/>
              <a:chExt cx="1083906" cy="730895"/>
            </a:xfrm>
          </p:grpSpPr>
          <p:sp>
            <p:nvSpPr>
              <p:cNvPr id="44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4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50" name="図形"/>
            <p:cNvGrpSpPr/>
            <p:nvPr/>
          </p:nvGrpSpPr>
          <p:grpSpPr>
            <a:xfrm>
              <a:off x="-26094" y="143956"/>
              <a:ext cx="1083907" cy="730896"/>
              <a:chOff x="0" y="0"/>
              <a:chExt cx="1083906" cy="730895"/>
            </a:xfrm>
          </p:grpSpPr>
          <p:sp>
            <p:nvSpPr>
              <p:cNvPr id="44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4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53" name="図形"/>
            <p:cNvGrpSpPr/>
            <p:nvPr/>
          </p:nvGrpSpPr>
          <p:grpSpPr>
            <a:xfrm>
              <a:off x="-26094" y="86806"/>
              <a:ext cx="1083907" cy="730896"/>
              <a:chOff x="0" y="0"/>
              <a:chExt cx="1083906" cy="730895"/>
            </a:xfrm>
          </p:grpSpPr>
          <p:sp>
            <p:nvSpPr>
              <p:cNvPr id="45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5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56" name="図形"/>
            <p:cNvGrpSpPr/>
            <p:nvPr/>
          </p:nvGrpSpPr>
          <p:grpSpPr>
            <a:xfrm>
              <a:off x="-26094" y="36006"/>
              <a:ext cx="1083907" cy="730896"/>
              <a:chOff x="0" y="0"/>
              <a:chExt cx="1083906" cy="730895"/>
            </a:xfrm>
          </p:grpSpPr>
          <p:sp>
            <p:nvSpPr>
              <p:cNvPr id="45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54"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59" name="図形"/>
            <p:cNvGrpSpPr/>
            <p:nvPr/>
          </p:nvGrpSpPr>
          <p:grpSpPr>
            <a:xfrm>
              <a:off x="-19744" y="-19050"/>
              <a:ext cx="1083907" cy="730896"/>
              <a:chOff x="0" y="0"/>
              <a:chExt cx="1083906" cy="730895"/>
            </a:xfrm>
          </p:grpSpPr>
          <p:sp>
            <p:nvSpPr>
              <p:cNvPr id="45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57"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499" name="グループ"/>
          <p:cNvGrpSpPr/>
          <p:nvPr/>
        </p:nvGrpSpPr>
        <p:grpSpPr>
          <a:xfrm>
            <a:off x="21374358" y="6987650"/>
            <a:ext cx="1090257" cy="1268552"/>
            <a:chOff x="-26093" y="-19049"/>
            <a:chExt cx="1090256" cy="1268551"/>
          </a:xfrm>
        </p:grpSpPr>
        <p:grpSp>
          <p:nvGrpSpPr>
            <p:cNvPr id="479" name="グループ"/>
            <p:cNvGrpSpPr/>
            <p:nvPr/>
          </p:nvGrpSpPr>
          <p:grpSpPr>
            <a:xfrm>
              <a:off x="-26094" y="247650"/>
              <a:ext cx="1090257" cy="1001852"/>
              <a:chOff x="-26093" y="-19050"/>
              <a:chExt cx="1090256" cy="1001851"/>
            </a:xfrm>
          </p:grpSpPr>
          <p:grpSp>
            <p:nvGrpSpPr>
              <p:cNvPr id="463" name="図形"/>
              <p:cNvGrpSpPr/>
              <p:nvPr/>
            </p:nvGrpSpPr>
            <p:grpSpPr>
              <a:xfrm>
                <a:off x="-26094" y="251906"/>
                <a:ext cx="1083907" cy="730896"/>
                <a:chOff x="0" y="0"/>
                <a:chExt cx="1083906" cy="730895"/>
              </a:xfrm>
            </p:grpSpPr>
            <p:sp>
              <p:nvSpPr>
                <p:cNvPr id="46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6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66" name="図形"/>
              <p:cNvGrpSpPr/>
              <p:nvPr/>
            </p:nvGrpSpPr>
            <p:grpSpPr>
              <a:xfrm>
                <a:off x="-26094" y="201106"/>
                <a:ext cx="1083907" cy="730896"/>
                <a:chOff x="0" y="0"/>
                <a:chExt cx="1083906" cy="730895"/>
              </a:xfrm>
            </p:grpSpPr>
            <p:sp>
              <p:nvSpPr>
                <p:cNvPr id="46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64"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69" name="図形"/>
              <p:cNvGrpSpPr/>
              <p:nvPr/>
            </p:nvGrpSpPr>
            <p:grpSpPr>
              <a:xfrm>
                <a:off x="-26094" y="143956"/>
                <a:ext cx="1083907" cy="730896"/>
                <a:chOff x="0" y="0"/>
                <a:chExt cx="1083906" cy="730895"/>
              </a:xfrm>
            </p:grpSpPr>
            <p:sp>
              <p:nvSpPr>
                <p:cNvPr id="46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67"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72" name="図形"/>
              <p:cNvGrpSpPr/>
              <p:nvPr/>
            </p:nvGrpSpPr>
            <p:grpSpPr>
              <a:xfrm>
                <a:off x="-26094" y="86806"/>
                <a:ext cx="1083907" cy="730896"/>
                <a:chOff x="0" y="0"/>
                <a:chExt cx="1083906" cy="730895"/>
              </a:xfrm>
            </p:grpSpPr>
            <p:sp>
              <p:nvSpPr>
                <p:cNvPr id="47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70"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75" name="図形"/>
              <p:cNvGrpSpPr/>
              <p:nvPr/>
            </p:nvGrpSpPr>
            <p:grpSpPr>
              <a:xfrm>
                <a:off x="-26094" y="36006"/>
                <a:ext cx="1083907" cy="730896"/>
                <a:chOff x="0" y="0"/>
                <a:chExt cx="1083906" cy="730895"/>
              </a:xfrm>
            </p:grpSpPr>
            <p:sp>
              <p:nvSpPr>
                <p:cNvPr id="47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73"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78" name="図形"/>
              <p:cNvGrpSpPr/>
              <p:nvPr/>
            </p:nvGrpSpPr>
            <p:grpSpPr>
              <a:xfrm>
                <a:off x="-19744" y="-19050"/>
                <a:ext cx="1083907" cy="730896"/>
                <a:chOff x="0" y="0"/>
                <a:chExt cx="1083906" cy="730895"/>
              </a:xfrm>
            </p:grpSpPr>
            <p:sp>
              <p:nvSpPr>
                <p:cNvPr id="47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76"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498" name="グループ"/>
            <p:cNvGrpSpPr/>
            <p:nvPr/>
          </p:nvGrpSpPr>
          <p:grpSpPr>
            <a:xfrm>
              <a:off x="-26094" y="-19050"/>
              <a:ext cx="1090257" cy="1001852"/>
              <a:chOff x="-26093" y="-19050"/>
              <a:chExt cx="1090256" cy="1001851"/>
            </a:xfrm>
          </p:grpSpPr>
          <p:grpSp>
            <p:nvGrpSpPr>
              <p:cNvPr id="482" name="図形"/>
              <p:cNvGrpSpPr/>
              <p:nvPr/>
            </p:nvGrpSpPr>
            <p:grpSpPr>
              <a:xfrm>
                <a:off x="-26094" y="251906"/>
                <a:ext cx="1083907" cy="730896"/>
                <a:chOff x="0" y="0"/>
                <a:chExt cx="1083906" cy="730895"/>
              </a:xfrm>
            </p:grpSpPr>
            <p:sp>
              <p:nvSpPr>
                <p:cNvPr id="48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80"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85" name="図形"/>
              <p:cNvGrpSpPr/>
              <p:nvPr/>
            </p:nvGrpSpPr>
            <p:grpSpPr>
              <a:xfrm>
                <a:off x="-26094" y="201106"/>
                <a:ext cx="1083907" cy="730896"/>
                <a:chOff x="0" y="0"/>
                <a:chExt cx="1083906" cy="730895"/>
              </a:xfrm>
            </p:grpSpPr>
            <p:sp>
              <p:nvSpPr>
                <p:cNvPr id="48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83"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88" name="図形"/>
              <p:cNvGrpSpPr/>
              <p:nvPr/>
            </p:nvGrpSpPr>
            <p:grpSpPr>
              <a:xfrm>
                <a:off x="-26094" y="143956"/>
                <a:ext cx="1083907" cy="730896"/>
                <a:chOff x="0" y="0"/>
                <a:chExt cx="1083906" cy="730895"/>
              </a:xfrm>
            </p:grpSpPr>
            <p:sp>
              <p:nvSpPr>
                <p:cNvPr id="48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86"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91" name="図形"/>
              <p:cNvGrpSpPr/>
              <p:nvPr/>
            </p:nvGrpSpPr>
            <p:grpSpPr>
              <a:xfrm>
                <a:off x="-26094" y="86806"/>
                <a:ext cx="1083907" cy="730896"/>
                <a:chOff x="0" y="0"/>
                <a:chExt cx="1083906" cy="730895"/>
              </a:xfrm>
            </p:grpSpPr>
            <p:sp>
              <p:nvSpPr>
                <p:cNvPr id="49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8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94" name="図形"/>
              <p:cNvGrpSpPr/>
              <p:nvPr/>
            </p:nvGrpSpPr>
            <p:grpSpPr>
              <a:xfrm>
                <a:off x="-26094" y="36006"/>
                <a:ext cx="1083907" cy="730896"/>
                <a:chOff x="0" y="0"/>
                <a:chExt cx="1083906" cy="730895"/>
              </a:xfrm>
            </p:grpSpPr>
            <p:sp>
              <p:nvSpPr>
                <p:cNvPr id="49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9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497" name="図形"/>
              <p:cNvGrpSpPr/>
              <p:nvPr/>
            </p:nvGrpSpPr>
            <p:grpSpPr>
              <a:xfrm>
                <a:off x="-19744" y="-19050"/>
                <a:ext cx="1083907" cy="730896"/>
                <a:chOff x="0" y="0"/>
                <a:chExt cx="1083906" cy="730895"/>
              </a:xfrm>
            </p:grpSpPr>
            <p:sp>
              <p:nvSpPr>
                <p:cNvPr id="49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495"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grpSp>
        <p:nvGrpSpPr>
          <p:cNvPr id="502" name="プラクティスカード_テンプレ.png"/>
          <p:cNvGrpSpPr/>
          <p:nvPr/>
        </p:nvGrpSpPr>
        <p:grpSpPr>
          <a:xfrm>
            <a:off x="18489900" y="8946901"/>
            <a:ext cx="821767" cy="1052164"/>
            <a:chOff x="0" y="0"/>
            <a:chExt cx="821765" cy="1052162"/>
          </a:xfrm>
        </p:grpSpPr>
        <p:pic>
          <p:nvPicPr>
            <p:cNvPr id="501"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0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05" name="グループ"/>
          <p:cNvGrpSpPr/>
          <p:nvPr/>
        </p:nvGrpSpPr>
        <p:grpSpPr>
          <a:xfrm>
            <a:off x="18320083" y="4514469"/>
            <a:ext cx="824324" cy="1288201"/>
            <a:chOff x="0" y="0"/>
            <a:chExt cx="824322" cy="1288199"/>
          </a:xfrm>
        </p:grpSpPr>
        <p:sp>
          <p:nvSpPr>
            <p:cNvPr id="503"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504" name="円形"/>
            <p:cNvSpPr/>
            <p:nvPr/>
          </p:nvSpPr>
          <p:spPr>
            <a:xfrm>
              <a:off x="99350" y="0"/>
              <a:ext cx="625622" cy="625621"/>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508" name="グループ"/>
          <p:cNvGrpSpPr/>
          <p:nvPr/>
        </p:nvGrpSpPr>
        <p:grpSpPr>
          <a:xfrm>
            <a:off x="17119403" y="9213469"/>
            <a:ext cx="824323" cy="1288201"/>
            <a:chOff x="0" y="0"/>
            <a:chExt cx="824322" cy="1288199"/>
          </a:xfrm>
        </p:grpSpPr>
        <p:sp>
          <p:nvSpPr>
            <p:cNvPr id="506"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507" name="円形"/>
            <p:cNvSpPr/>
            <p:nvPr/>
          </p:nvSpPr>
          <p:spPr>
            <a:xfrm>
              <a:off x="99350" y="0"/>
              <a:ext cx="625622" cy="625621"/>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511" name="グループ"/>
          <p:cNvGrpSpPr/>
          <p:nvPr/>
        </p:nvGrpSpPr>
        <p:grpSpPr>
          <a:xfrm>
            <a:off x="21533183" y="10496169"/>
            <a:ext cx="824324" cy="1288201"/>
            <a:chOff x="0" y="0"/>
            <a:chExt cx="824322" cy="1288199"/>
          </a:xfrm>
        </p:grpSpPr>
        <p:sp>
          <p:nvSpPr>
            <p:cNvPr id="509"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510" name="円形"/>
            <p:cNvSpPr/>
            <p:nvPr/>
          </p:nvSpPr>
          <p:spPr>
            <a:xfrm>
              <a:off x="99350" y="0"/>
              <a:ext cx="625622" cy="625621"/>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514" name="グループ"/>
          <p:cNvGrpSpPr/>
          <p:nvPr/>
        </p:nvGrpSpPr>
        <p:grpSpPr>
          <a:xfrm>
            <a:off x="1483719" y="5320503"/>
            <a:ext cx="359553" cy="561886"/>
            <a:chOff x="0" y="0"/>
            <a:chExt cx="359552" cy="561885"/>
          </a:xfrm>
        </p:grpSpPr>
        <p:sp>
          <p:nvSpPr>
            <p:cNvPr id="512"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513"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517" name="グループ"/>
          <p:cNvGrpSpPr/>
          <p:nvPr/>
        </p:nvGrpSpPr>
        <p:grpSpPr>
          <a:xfrm>
            <a:off x="1462795" y="8899479"/>
            <a:ext cx="359553" cy="561886"/>
            <a:chOff x="0" y="0"/>
            <a:chExt cx="359552" cy="561885"/>
          </a:xfrm>
        </p:grpSpPr>
        <p:sp>
          <p:nvSpPr>
            <p:cNvPr id="515"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516"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520" name="グループ"/>
          <p:cNvGrpSpPr/>
          <p:nvPr/>
        </p:nvGrpSpPr>
        <p:grpSpPr>
          <a:xfrm>
            <a:off x="1462794" y="6802771"/>
            <a:ext cx="359553" cy="561886"/>
            <a:chOff x="0" y="0"/>
            <a:chExt cx="359552" cy="561885"/>
          </a:xfrm>
        </p:grpSpPr>
        <p:sp>
          <p:nvSpPr>
            <p:cNvPr id="518"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519"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523" name="グループ"/>
          <p:cNvGrpSpPr/>
          <p:nvPr/>
        </p:nvGrpSpPr>
        <p:grpSpPr>
          <a:xfrm>
            <a:off x="1436984" y="9687977"/>
            <a:ext cx="359553" cy="561886"/>
            <a:chOff x="0" y="0"/>
            <a:chExt cx="359552" cy="561885"/>
          </a:xfrm>
        </p:grpSpPr>
        <p:sp>
          <p:nvSpPr>
            <p:cNvPr id="521"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522"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526" name="グループ"/>
          <p:cNvGrpSpPr/>
          <p:nvPr/>
        </p:nvGrpSpPr>
        <p:grpSpPr>
          <a:xfrm>
            <a:off x="1483719" y="4586340"/>
            <a:ext cx="359553" cy="561887"/>
            <a:chOff x="0" y="0"/>
            <a:chExt cx="359552" cy="561885"/>
          </a:xfrm>
        </p:grpSpPr>
        <p:sp>
          <p:nvSpPr>
            <p:cNvPr id="524"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525"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529" name="グループ"/>
          <p:cNvGrpSpPr/>
          <p:nvPr/>
        </p:nvGrpSpPr>
        <p:grpSpPr>
          <a:xfrm>
            <a:off x="1430709" y="10680602"/>
            <a:ext cx="359553" cy="561887"/>
            <a:chOff x="0" y="0"/>
            <a:chExt cx="359552" cy="561885"/>
          </a:xfrm>
        </p:grpSpPr>
        <p:sp>
          <p:nvSpPr>
            <p:cNvPr id="527"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528"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532" name="グループ"/>
          <p:cNvGrpSpPr/>
          <p:nvPr/>
        </p:nvGrpSpPr>
        <p:grpSpPr>
          <a:xfrm>
            <a:off x="1440385" y="11456050"/>
            <a:ext cx="359553" cy="561887"/>
            <a:chOff x="0" y="0"/>
            <a:chExt cx="359552" cy="561885"/>
          </a:xfrm>
        </p:grpSpPr>
        <p:sp>
          <p:nvSpPr>
            <p:cNvPr id="530"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531"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535" name="グループ"/>
          <p:cNvGrpSpPr/>
          <p:nvPr/>
        </p:nvGrpSpPr>
        <p:grpSpPr>
          <a:xfrm>
            <a:off x="1464276" y="7620481"/>
            <a:ext cx="359553" cy="561887"/>
            <a:chOff x="0" y="0"/>
            <a:chExt cx="359552" cy="561885"/>
          </a:xfrm>
        </p:grpSpPr>
        <p:sp>
          <p:nvSpPr>
            <p:cNvPr id="533"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534"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ゲームの進め方"/>
          <p:cNvSpPr txBox="1">
            <a:spLocks noGrp="1"/>
          </p:cNvSpPr>
          <p:nvPr>
            <p:ph type="title"/>
          </p:nvPr>
        </p:nvSpPr>
        <p:spPr>
          <a:prstGeom prst="rect">
            <a:avLst/>
          </a:prstGeom>
        </p:spPr>
        <p:txBody>
          <a:bodyPr/>
          <a:lstStyle/>
          <a:p>
            <a:r>
              <a:rPr dirty="0"/>
              <a:t>ゲームの進め方</a:t>
            </a:r>
          </a:p>
        </p:txBody>
      </p:sp>
      <p:sp>
        <p:nvSpPr>
          <p:cNvPr id="538" name="適用が適切か議論することで、プラクティスの適用条件などを学べます"/>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800735">
              <a:defRPr sz="5335"/>
            </a:lvl1pPr>
          </a:lstStyle>
          <a:p>
            <a:r>
              <a:rPr dirty="0"/>
              <a:t>適用が適切か議論することで、プラクティスの適用条件などを学べます</a:t>
            </a:r>
          </a:p>
        </p:txBody>
      </p:sp>
      <p:sp>
        <p:nvSpPr>
          <p:cNvPr id="539" name="各プレイヤーが順番に、場にある課題カードに対して、その課題を解決できると思うプラクティスを出して、課題カードを獲得していく。…"/>
          <p:cNvSpPr txBox="1">
            <a:spLocks noGrp="1"/>
          </p:cNvSpPr>
          <p:nvPr>
            <p:ph type="body" idx="1"/>
          </p:nvPr>
        </p:nvSpPr>
        <p:spPr>
          <a:xfrm>
            <a:off x="1206499" y="3644014"/>
            <a:ext cx="16057601" cy="8480089"/>
          </a:xfrm>
          <a:prstGeom prst="rect">
            <a:avLst/>
          </a:prstGeom>
        </p:spPr>
        <p:txBody>
          <a:bodyPr>
            <a:normAutofit/>
          </a:bodyPr>
          <a:lstStyle/>
          <a:p>
            <a:pPr marL="347472" indent="-347472" defTabSz="1389853">
              <a:lnSpc>
                <a:spcPct val="100000"/>
              </a:lnSpc>
              <a:spcBef>
                <a:spcPts val="2500"/>
              </a:spcBef>
              <a:defRPr sz="2736"/>
            </a:pPr>
            <a:r>
              <a:rPr sz="2600" dirty="0"/>
              <a:t>各プレイヤーが順番に、場にある課題カードに対して、その課題を解決できると思うプラクティスを出して、課題カードを獲得していく。</a:t>
            </a:r>
          </a:p>
          <a:p>
            <a:pPr marL="694944" lvl="1" indent="-347472" defTabSz="1389853">
              <a:lnSpc>
                <a:spcPct val="100000"/>
              </a:lnSpc>
              <a:spcBef>
                <a:spcPts val="2500"/>
              </a:spcBef>
              <a:defRPr sz="2736"/>
            </a:pPr>
            <a:r>
              <a:rPr sz="2600" dirty="0"/>
              <a:t>「プラクティスカードを1枚取って、「どのような自動テストシナリオが効果的か分かりづらい」という課題に対して、「自動テストをやり過ぎない」をいうプラクティスでどうかな？」</a:t>
            </a:r>
          </a:p>
          <a:p>
            <a:pPr marL="694944" lvl="1" indent="-347472" defTabSz="1389853">
              <a:lnSpc>
                <a:spcPct val="100000"/>
              </a:lnSpc>
              <a:spcBef>
                <a:spcPts val="2500"/>
              </a:spcBef>
              <a:defRPr sz="2736"/>
            </a:pPr>
            <a:r>
              <a:rPr sz="2600" dirty="0"/>
              <a:t>「うーん、やりすぎないって効果を得るためには有効だと思うけど、分かりづらさに対しては関係なくない？」</a:t>
            </a:r>
          </a:p>
          <a:p>
            <a:pPr marL="694944" lvl="1" indent="-347472" defTabSz="1389853">
              <a:lnSpc>
                <a:spcPct val="100000"/>
              </a:lnSpc>
              <a:spcBef>
                <a:spcPts val="2500"/>
              </a:spcBef>
              <a:defRPr sz="2736"/>
            </a:pPr>
            <a:r>
              <a:rPr sz="2600" dirty="0"/>
              <a:t>「私もそう思う。ブルーさん、解決できそうって思った理由を教えて貰って良い？」</a:t>
            </a:r>
          </a:p>
          <a:p>
            <a:pPr marL="694944" lvl="1" indent="-347472" defTabSz="1389853">
              <a:lnSpc>
                <a:spcPct val="100000"/>
              </a:lnSpc>
              <a:spcBef>
                <a:spcPts val="2500"/>
              </a:spcBef>
              <a:defRPr sz="2736"/>
            </a:pPr>
            <a:r>
              <a:rPr sz="2600" dirty="0"/>
              <a:t>「プラクティスがよく分かってないけど、効果が分かる範囲で自動テスト進めるってことで分かりづらい状況は作りにくいかなと思って」</a:t>
            </a:r>
          </a:p>
          <a:p>
            <a:pPr marL="694944" lvl="1" indent="-347472" defTabSz="1389853">
              <a:lnSpc>
                <a:spcPct val="100000"/>
              </a:lnSpc>
              <a:spcBef>
                <a:spcPts val="2500"/>
              </a:spcBef>
              <a:defRPr sz="2736"/>
            </a:pPr>
            <a:r>
              <a:rPr sz="2600" dirty="0"/>
              <a:t>「だよね。それだと予防的には効果ありそうだけど、分かりづらい状況には効果なさそう」</a:t>
            </a:r>
          </a:p>
          <a:p>
            <a:pPr marL="694944" lvl="1" indent="-347472" defTabSz="1389853">
              <a:lnSpc>
                <a:spcPct val="100000"/>
              </a:lnSpc>
              <a:spcBef>
                <a:spcPts val="2500"/>
              </a:spcBef>
              <a:defRPr sz="2736"/>
            </a:pPr>
            <a:r>
              <a:rPr sz="2600" dirty="0"/>
              <a:t>「確かに。では、このプラクティスは取り下げますね。」</a:t>
            </a:r>
          </a:p>
          <a:p>
            <a:pPr marL="694944" lvl="1" indent="-347472" defTabSz="1389853">
              <a:lnSpc>
                <a:spcPct val="100000"/>
              </a:lnSpc>
              <a:spcBef>
                <a:spcPts val="2500"/>
              </a:spcBef>
              <a:defRPr sz="2736"/>
            </a:pPr>
            <a:r>
              <a:rPr sz="2600" dirty="0"/>
              <a:t>「次、イエローさんどうぞ」</a:t>
            </a:r>
          </a:p>
        </p:txBody>
      </p:sp>
      <p:grpSp>
        <p:nvGrpSpPr>
          <p:cNvPr id="542" name="課題カード_テンプレ.png"/>
          <p:cNvGrpSpPr/>
          <p:nvPr/>
        </p:nvGrpSpPr>
        <p:grpSpPr>
          <a:xfrm>
            <a:off x="17313140" y="10962994"/>
            <a:ext cx="821766" cy="1052164"/>
            <a:chOff x="0" y="0"/>
            <a:chExt cx="821765" cy="1052162"/>
          </a:xfrm>
        </p:grpSpPr>
        <p:pic>
          <p:nvPicPr>
            <p:cNvPr id="541"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540"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45" name="プラクティスカード_テンプレ.png"/>
          <p:cNvGrpSpPr/>
          <p:nvPr/>
        </p:nvGrpSpPr>
        <p:grpSpPr>
          <a:xfrm>
            <a:off x="19247558" y="3833202"/>
            <a:ext cx="821766" cy="1052163"/>
            <a:chOff x="0" y="0"/>
            <a:chExt cx="821765" cy="1052162"/>
          </a:xfrm>
        </p:grpSpPr>
        <p:pic>
          <p:nvPicPr>
            <p:cNvPr id="544"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4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48" name="課題カード_テンプレ.png"/>
          <p:cNvGrpSpPr/>
          <p:nvPr/>
        </p:nvGrpSpPr>
        <p:grpSpPr>
          <a:xfrm>
            <a:off x="20090758" y="5666282"/>
            <a:ext cx="821766" cy="1052164"/>
            <a:chOff x="0" y="0"/>
            <a:chExt cx="821765" cy="1052162"/>
          </a:xfrm>
        </p:grpSpPr>
        <p:pic>
          <p:nvPicPr>
            <p:cNvPr id="547"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546"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51" name="プラクティスカード_テンプレ.png"/>
          <p:cNvGrpSpPr/>
          <p:nvPr/>
        </p:nvGrpSpPr>
        <p:grpSpPr>
          <a:xfrm>
            <a:off x="19374558" y="3960202"/>
            <a:ext cx="821766" cy="1052164"/>
            <a:chOff x="0" y="0"/>
            <a:chExt cx="821765" cy="1052162"/>
          </a:xfrm>
        </p:grpSpPr>
        <p:pic>
          <p:nvPicPr>
            <p:cNvPr id="550"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4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54" name="プラクティスカード_テンプレ.png"/>
          <p:cNvGrpSpPr/>
          <p:nvPr/>
        </p:nvGrpSpPr>
        <p:grpSpPr>
          <a:xfrm>
            <a:off x="19501558" y="4087202"/>
            <a:ext cx="821766" cy="1052164"/>
            <a:chOff x="0" y="0"/>
            <a:chExt cx="821765" cy="1052162"/>
          </a:xfrm>
        </p:grpSpPr>
        <p:pic>
          <p:nvPicPr>
            <p:cNvPr id="553"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5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57" name="プラクティスカード_テンプレ.png"/>
          <p:cNvGrpSpPr/>
          <p:nvPr/>
        </p:nvGrpSpPr>
        <p:grpSpPr>
          <a:xfrm>
            <a:off x="19628558" y="4214202"/>
            <a:ext cx="821766" cy="1052164"/>
            <a:chOff x="0" y="0"/>
            <a:chExt cx="821765" cy="1052162"/>
          </a:xfrm>
        </p:grpSpPr>
        <p:pic>
          <p:nvPicPr>
            <p:cNvPr id="556"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5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60" name="プラクティスカード_テンプレ.png"/>
          <p:cNvGrpSpPr/>
          <p:nvPr/>
        </p:nvGrpSpPr>
        <p:grpSpPr>
          <a:xfrm>
            <a:off x="17850558" y="8306426"/>
            <a:ext cx="821766" cy="1052164"/>
            <a:chOff x="0" y="0"/>
            <a:chExt cx="821765" cy="1052162"/>
          </a:xfrm>
        </p:grpSpPr>
        <p:pic>
          <p:nvPicPr>
            <p:cNvPr id="559"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5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63" name="プラクティスカード_テンプレ.png"/>
          <p:cNvGrpSpPr/>
          <p:nvPr/>
        </p:nvGrpSpPr>
        <p:grpSpPr>
          <a:xfrm>
            <a:off x="22319178" y="9769287"/>
            <a:ext cx="821766" cy="1052164"/>
            <a:chOff x="0" y="0"/>
            <a:chExt cx="821765" cy="1052162"/>
          </a:xfrm>
        </p:grpSpPr>
        <p:pic>
          <p:nvPicPr>
            <p:cNvPr id="562"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6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66" name="プラクティスカード_テンプレ.png"/>
          <p:cNvGrpSpPr/>
          <p:nvPr/>
        </p:nvGrpSpPr>
        <p:grpSpPr>
          <a:xfrm>
            <a:off x="22446178" y="9896287"/>
            <a:ext cx="821766" cy="1052164"/>
            <a:chOff x="0" y="0"/>
            <a:chExt cx="821765" cy="1052162"/>
          </a:xfrm>
        </p:grpSpPr>
        <p:pic>
          <p:nvPicPr>
            <p:cNvPr id="565"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6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69" name="プラクティスカード_テンプレ.png"/>
          <p:cNvGrpSpPr/>
          <p:nvPr/>
        </p:nvGrpSpPr>
        <p:grpSpPr>
          <a:xfrm>
            <a:off x="22573178" y="10023287"/>
            <a:ext cx="821766" cy="1052164"/>
            <a:chOff x="0" y="0"/>
            <a:chExt cx="821765" cy="1052162"/>
          </a:xfrm>
        </p:grpSpPr>
        <p:pic>
          <p:nvPicPr>
            <p:cNvPr id="568"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6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72" name="プラクティスカード_テンプレ.png"/>
          <p:cNvGrpSpPr/>
          <p:nvPr/>
        </p:nvGrpSpPr>
        <p:grpSpPr>
          <a:xfrm>
            <a:off x="22700178" y="10150287"/>
            <a:ext cx="821766" cy="1052164"/>
            <a:chOff x="0" y="0"/>
            <a:chExt cx="821765" cy="1052162"/>
          </a:xfrm>
        </p:grpSpPr>
        <p:pic>
          <p:nvPicPr>
            <p:cNvPr id="571"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7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75" name="プラクティスカード_テンプレ.png"/>
          <p:cNvGrpSpPr/>
          <p:nvPr/>
        </p:nvGrpSpPr>
        <p:grpSpPr>
          <a:xfrm>
            <a:off x="22827178" y="10277287"/>
            <a:ext cx="821766" cy="1052164"/>
            <a:chOff x="0" y="0"/>
            <a:chExt cx="821765" cy="1052162"/>
          </a:xfrm>
        </p:grpSpPr>
        <p:pic>
          <p:nvPicPr>
            <p:cNvPr id="574"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7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78" name="プラクティスカード_テンプレ.png"/>
          <p:cNvGrpSpPr/>
          <p:nvPr/>
        </p:nvGrpSpPr>
        <p:grpSpPr>
          <a:xfrm>
            <a:off x="17981900" y="8438901"/>
            <a:ext cx="821767" cy="1052164"/>
            <a:chOff x="0" y="0"/>
            <a:chExt cx="821765" cy="1052162"/>
          </a:xfrm>
        </p:grpSpPr>
        <p:pic>
          <p:nvPicPr>
            <p:cNvPr id="577"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7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81" name="プラクティスカード_テンプレ.png"/>
          <p:cNvGrpSpPr/>
          <p:nvPr/>
        </p:nvGrpSpPr>
        <p:grpSpPr>
          <a:xfrm>
            <a:off x="18108900" y="8565901"/>
            <a:ext cx="821767" cy="1052164"/>
            <a:chOff x="0" y="0"/>
            <a:chExt cx="821765" cy="1052162"/>
          </a:xfrm>
        </p:grpSpPr>
        <p:pic>
          <p:nvPicPr>
            <p:cNvPr id="580"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7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84" name="プラクティスカード_テンプレ.png"/>
          <p:cNvGrpSpPr/>
          <p:nvPr/>
        </p:nvGrpSpPr>
        <p:grpSpPr>
          <a:xfrm>
            <a:off x="18235900" y="8692901"/>
            <a:ext cx="821767" cy="1052164"/>
            <a:chOff x="0" y="0"/>
            <a:chExt cx="821765" cy="1052162"/>
          </a:xfrm>
        </p:grpSpPr>
        <p:pic>
          <p:nvPicPr>
            <p:cNvPr id="583"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8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87" name="プラクティスカード_テンプレ.png"/>
          <p:cNvGrpSpPr/>
          <p:nvPr/>
        </p:nvGrpSpPr>
        <p:grpSpPr>
          <a:xfrm>
            <a:off x="18362900" y="8819901"/>
            <a:ext cx="821767" cy="1052164"/>
            <a:chOff x="0" y="0"/>
            <a:chExt cx="821765" cy="1052162"/>
          </a:xfrm>
        </p:grpSpPr>
        <p:pic>
          <p:nvPicPr>
            <p:cNvPr id="586"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8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90" name="プラクティスカード_テンプレ.png"/>
          <p:cNvGrpSpPr/>
          <p:nvPr/>
        </p:nvGrpSpPr>
        <p:grpSpPr>
          <a:xfrm>
            <a:off x="16804256" y="10682507"/>
            <a:ext cx="821766" cy="1052164"/>
            <a:chOff x="0" y="0"/>
            <a:chExt cx="821765" cy="1052162"/>
          </a:xfrm>
        </p:grpSpPr>
        <p:pic>
          <p:nvPicPr>
            <p:cNvPr id="589"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58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93" name="課題カード_テンプレ.png"/>
          <p:cNvGrpSpPr/>
          <p:nvPr/>
        </p:nvGrpSpPr>
        <p:grpSpPr>
          <a:xfrm>
            <a:off x="22030374" y="5614893"/>
            <a:ext cx="821766" cy="1052164"/>
            <a:chOff x="0" y="0"/>
            <a:chExt cx="821765" cy="1052162"/>
          </a:xfrm>
        </p:grpSpPr>
        <p:pic>
          <p:nvPicPr>
            <p:cNvPr id="592"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591"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96" name="課題カード_テンプレ.png"/>
          <p:cNvGrpSpPr/>
          <p:nvPr/>
        </p:nvGrpSpPr>
        <p:grpSpPr>
          <a:xfrm>
            <a:off x="22926217" y="7184989"/>
            <a:ext cx="821766" cy="1052164"/>
            <a:chOff x="0" y="0"/>
            <a:chExt cx="821765" cy="1052162"/>
          </a:xfrm>
        </p:grpSpPr>
        <p:pic>
          <p:nvPicPr>
            <p:cNvPr id="595"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594"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599" name="課題カード_テンプレ.png"/>
          <p:cNvGrpSpPr/>
          <p:nvPr/>
        </p:nvGrpSpPr>
        <p:grpSpPr>
          <a:xfrm>
            <a:off x="20815422" y="8703695"/>
            <a:ext cx="821766" cy="1052164"/>
            <a:chOff x="0" y="0"/>
            <a:chExt cx="821765" cy="1052162"/>
          </a:xfrm>
        </p:grpSpPr>
        <p:pic>
          <p:nvPicPr>
            <p:cNvPr id="598"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597"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618" name="グループ"/>
          <p:cNvGrpSpPr/>
          <p:nvPr/>
        </p:nvGrpSpPr>
        <p:grpSpPr>
          <a:xfrm>
            <a:off x="20253259" y="7210144"/>
            <a:ext cx="1090257" cy="1001853"/>
            <a:chOff x="-26093" y="-19050"/>
            <a:chExt cx="1090256" cy="1001851"/>
          </a:xfrm>
        </p:grpSpPr>
        <p:grpSp>
          <p:nvGrpSpPr>
            <p:cNvPr id="602" name="図形"/>
            <p:cNvGrpSpPr/>
            <p:nvPr/>
          </p:nvGrpSpPr>
          <p:grpSpPr>
            <a:xfrm>
              <a:off x="-26094" y="251906"/>
              <a:ext cx="1083907" cy="730896"/>
              <a:chOff x="0" y="0"/>
              <a:chExt cx="1083906" cy="730895"/>
            </a:xfrm>
          </p:grpSpPr>
          <p:sp>
            <p:nvSpPr>
              <p:cNvPr id="60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00"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05" name="図形"/>
            <p:cNvGrpSpPr/>
            <p:nvPr/>
          </p:nvGrpSpPr>
          <p:grpSpPr>
            <a:xfrm>
              <a:off x="-26094" y="201106"/>
              <a:ext cx="1083907" cy="730896"/>
              <a:chOff x="0" y="0"/>
              <a:chExt cx="1083906" cy="730895"/>
            </a:xfrm>
          </p:grpSpPr>
          <p:sp>
            <p:nvSpPr>
              <p:cNvPr id="60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03"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08" name="図形"/>
            <p:cNvGrpSpPr/>
            <p:nvPr/>
          </p:nvGrpSpPr>
          <p:grpSpPr>
            <a:xfrm>
              <a:off x="-26094" y="143956"/>
              <a:ext cx="1083907" cy="730896"/>
              <a:chOff x="0" y="0"/>
              <a:chExt cx="1083906" cy="730895"/>
            </a:xfrm>
          </p:grpSpPr>
          <p:sp>
            <p:nvSpPr>
              <p:cNvPr id="60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06"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11" name="図形"/>
            <p:cNvGrpSpPr/>
            <p:nvPr/>
          </p:nvGrpSpPr>
          <p:grpSpPr>
            <a:xfrm>
              <a:off x="-26094" y="86806"/>
              <a:ext cx="1083907" cy="730896"/>
              <a:chOff x="0" y="0"/>
              <a:chExt cx="1083906" cy="730895"/>
            </a:xfrm>
          </p:grpSpPr>
          <p:sp>
            <p:nvSpPr>
              <p:cNvPr id="61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0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14" name="図形"/>
            <p:cNvGrpSpPr/>
            <p:nvPr/>
          </p:nvGrpSpPr>
          <p:grpSpPr>
            <a:xfrm>
              <a:off x="-26094" y="36006"/>
              <a:ext cx="1083907" cy="730896"/>
              <a:chOff x="0" y="0"/>
              <a:chExt cx="1083906" cy="730895"/>
            </a:xfrm>
          </p:grpSpPr>
          <p:sp>
            <p:nvSpPr>
              <p:cNvPr id="61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1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17" name="図形"/>
            <p:cNvGrpSpPr/>
            <p:nvPr/>
          </p:nvGrpSpPr>
          <p:grpSpPr>
            <a:xfrm>
              <a:off x="-19744" y="-19050"/>
              <a:ext cx="1083907" cy="730896"/>
              <a:chOff x="0" y="0"/>
              <a:chExt cx="1083906" cy="730895"/>
            </a:xfrm>
          </p:grpSpPr>
          <p:sp>
            <p:nvSpPr>
              <p:cNvPr id="61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15"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657" name="グループ"/>
          <p:cNvGrpSpPr/>
          <p:nvPr/>
        </p:nvGrpSpPr>
        <p:grpSpPr>
          <a:xfrm>
            <a:off x="21374358" y="6987650"/>
            <a:ext cx="1090257" cy="1268552"/>
            <a:chOff x="-26093" y="-19049"/>
            <a:chExt cx="1090256" cy="1268551"/>
          </a:xfrm>
        </p:grpSpPr>
        <p:grpSp>
          <p:nvGrpSpPr>
            <p:cNvPr id="637" name="グループ"/>
            <p:cNvGrpSpPr/>
            <p:nvPr/>
          </p:nvGrpSpPr>
          <p:grpSpPr>
            <a:xfrm>
              <a:off x="-26094" y="247650"/>
              <a:ext cx="1090257" cy="1001852"/>
              <a:chOff x="-26093" y="-19050"/>
              <a:chExt cx="1090256" cy="1001851"/>
            </a:xfrm>
          </p:grpSpPr>
          <p:grpSp>
            <p:nvGrpSpPr>
              <p:cNvPr id="621" name="図形"/>
              <p:cNvGrpSpPr/>
              <p:nvPr/>
            </p:nvGrpSpPr>
            <p:grpSpPr>
              <a:xfrm>
                <a:off x="-26094" y="251906"/>
                <a:ext cx="1083907" cy="730896"/>
                <a:chOff x="0" y="0"/>
                <a:chExt cx="1083906" cy="730895"/>
              </a:xfrm>
            </p:grpSpPr>
            <p:sp>
              <p:nvSpPr>
                <p:cNvPr id="62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1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24" name="図形"/>
              <p:cNvGrpSpPr/>
              <p:nvPr/>
            </p:nvGrpSpPr>
            <p:grpSpPr>
              <a:xfrm>
                <a:off x="-26094" y="201106"/>
                <a:ext cx="1083907" cy="730896"/>
                <a:chOff x="0" y="0"/>
                <a:chExt cx="1083906" cy="730895"/>
              </a:xfrm>
            </p:grpSpPr>
            <p:sp>
              <p:nvSpPr>
                <p:cNvPr id="62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2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27" name="図形"/>
              <p:cNvGrpSpPr/>
              <p:nvPr/>
            </p:nvGrpSpPr>
            <p:grpSpPr>
              <a:xfrm>
                <a:off x="-26094" y="143956"/>
                <a:ext cx="1083907" cy="730896"/>
                <a:chOff x="0" y="0"/>
                <a:chExt cx="1083906" cy="730895"/>
              </a:xfrm>
            </p:grpSpPr>
            <p:sp>
              <p:nvSpPr>
                <p:cNvPr id="62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2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30" name="図形"/>
              <p:cNvGrpSpPr/>
              <p:nvPr/>
            </p:nvGrpSpPr>
            <p:grpSpPr>
              <a:xfrm>
                <a:off x="-26094" y="86806"/>
                <a:ext cx="1083907" cy="730896"/>
                <a:chOff x="0" y="0"/>
                <a:chExt cx="1083906" cy="730895"/>
              </a:xfrm>
            </p:grpSpPr>
            <p:sp>
              <p:nvSpPr>
                <p:cNvPr id="62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2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33" name="図形"/>
              <p:cNvGrpSpPr/>
              <p:nvPr/>
            </p:nvGrpSpPr>
            <p:grpSpPr>
              <a:xfrm>
                <a:off x="-26094" y="36006"/>
                <a:ext cx="1083907" cy="730896"/>
                <a:chOff x="0" y="0"/>
                <a:chExt cx="1083906" cy="730895"/>
              </a:xfrm>
            </p:grpSpPr>
            <p:sp>
              <p:nvSpPr>
                <p:cNvPr id="63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3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36" name="図形"/>
              <p:cNvGrpSpPr/>
              <p:nvPr/>
            </p:nvGrpSpPr>
            <p:grpSpPr>
              <a:xfrm>
                <a:off x="-19744" y="-19050"/>
                <a:ext cx="1083907" cy="730896"/>
                <a:chOff x="0" y="0"/>
                <a:chExt cx="1083906" cy="730895"/>
              </a:xfrm>
            </p:grpSpPr>
            <p:sp>
              <p:nvSpPr>
                <p:cNvPr id="63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34"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656" name="グループ"/>
            <p:cNvGrpSpPr/>
            <p:nvPr/>
          </p:nvGrpSpPr>
          <p:grpSpPr>
            <a:xfrm>
              <a:off x="-26094" y="-19050"/>
              <a:ext cx="1090257" cy="1001852"/>
              <a:chOff x="-26093" y="-19050"/>
              <a:chExt cx="1090256" cy="1001851"/>
            </a:xfrm>
          </p:grpSpPr>
          <p:grpSp>
            <p:nvGrpSpPr>
              <p:cNvPr id="640" name="図形"/>
              <p:cNvGrpSpPr/>
              <p:nvPr/>
            </p:nvGrpSpPr>
            <p:grpSpPr>
              <a:xfrm>
                <a:off x="-26094" y="251906"/>
                <a:ext cx="1083907" cy="730896"/>
                <a:chOff x="0" y="0"/>
                <a:chExt cx="1083906" cy="730895"/>
              </a:xfrm>
            </p:grpSpPr>
            <p:sp>
              <p:nvSpPr>
                <p:cNvPr id="63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3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43" name="図形"/>
              <p:cNvGrpSpPr/>
              <p:nvPr/>
            </p:nvGrpSpPr>
            <p:grpSpPr>
              <a:xfrm>
                <a:off x="-26094" y="201106"/>
                <a:ext cx="1083907" cy="730896"/>
                <a:chOff x="0" y="0"/>
                <a:chExt cx="1083906" cy="730895"/>
              </a:xfrm>
            </p:grpSpPr>
            <p:sp>
              <p:nvSpPr>
                <p:cNvPr id="64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4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46" name="図形"/>
              <p:cNvGrpSpPr/>
              <p:nvPr/>
            </p:nvGrpSpPr>
            <p:grpSpPr>
              <a:xfrm>
                <a:off x="-26094" y="143956"/>
                <a:ext cx="1083907" cy="730896"/>
                <a:chOff x="0" y="0"/>
                <a:chExt cx="1083906" cy="730895"/>
              </a:xfrm>
            </p:grpSpPr>
            <p:sp>
              <p:nvSpPr>
                <p:cNvPr id="64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44"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49" name="図形"/>
              <p:cNvGrpSpPr/>
              <p:nvPr/>
            </p:nvGrpSpPr>
            <p:grpSpPr>
              <a:xfrm>
                <a:off x="-26094" y="86806"/>
                <a:ext cx="1083907" cy="730896"/>
                <a:chOff x="0" y="0"/>
                <a:chExt cx="1083906" cy="730895"/>
              </a:xfrm>
            </p:grpSpPr>
            <p:sp>
              <p:nvSpPr>
                <p:cNvPr id="64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47"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52" name="図形"/>
              <p:cNvGrpSpPr/>
              <p:nvPr/>
            </p:nvGrpSpPr>
            <p:grpSpPr>
              <a:xfrm>
                <a:off x="-26094" y="36006"/>
                <a:ext cx="1083907" cy="730896"/>
                <a:chOff x="0" y="0"/>
                <a:chExt cx="1083906" cy="730895"/>
              </a:xfrm>
            </p:grpSpPr>
            <p:sp>
              <p:nvSpPr>
                <p:cNvPr id="65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50"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655" name="図形"/>
              <p:cNvGrpSpPr/>
              <p:nvPr/>
            </p:nvGrpSpPr>
            <p:grpSpPr>
              <a:xfrm>
                <a:off x="-19744" y="-19050"/>
                <a:ext cx="1083907" cy="730896"/>
                <a:chOff x="0" y="0"/>
                <a:chExt cx="1083906" cy="730895"/>
              </a:xfrm>
            </p:grpSpPr>
            <p:sp>
              <p:nvSpPr>
                <p:cNvPr id="65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653"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grpSp>
        <p:nvGrpSpPr>
          <p:cNvPr id="660" name="プラクティスカード_テンプレ.png"/>
          <p:cNvGrpSpPr/>
          <p:nvPr/>
        </p:nvGrpSpPr>
        <p:grpSpPr>
          <a:xfrm>
            <a:off x="19755558" y="5409544"/>
            <a:ext cx="821766" cy="1052164"/>
            <a:chOff x="0" y="0"/>
            <a:chExt cx="821765" cy="1052162"/>
          </a:xfrm>
        </p:grpSpPr>
        <p:pic>
          <p:nvPicPr>
            <p:cNvPr id="659"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65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663" name="グループ"/>
          <p:cNvGrpSpPr/>
          <p:nvPr/>
        </p:nvGrpSpPr>
        <p:grpSpPr>
          <a:xfrm>
            <a:off x="1547887" y="4656363"/>
            <a:ext cx="359553" cy="561887"/>
            <a:chOff x="0" y="0"/>
            <a:chExt cx="359552" cy="561885"/>
          </a:xfrm>
        </p:grpSpPr>
        <p:sp>
          <p:nvSpPr>
            <p:cNvPr id="661"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662"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666" name="グループ"/>
          <p:cNvGrpSpPr/>
          <p:nvPr/>
        </p:nvGrpSpPr>
        <p:grpSpPr>
          <a:xfrm>
            <a:off x="1547887" y="6883209"/>
            <a:ext cx="359553" cy="561887"/>
            <a:chOff x="0" y="0"/>
            <a:chExt cx="359552" cy="561885"/>
          </a:xfrm>
        </p:grpSpPr>
        <p:sp>
          <p:nvSpPr>
            <p:cNvPr id="664"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665"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669" name="グループ"/>
          <p:cNvGrpSpPr/>
          <p:nvPr/>
        </p:nvGrpSpPr>
        <p:grpSpPr>
          <a:xfrm>
            <a:off x="1547888" y="5747570"/>
            <a:ext cx="359553" cy="561887"/>
            <a:chOff x="0" y="0"/>
            <a:chExt cx="359552" cy="561885"/>
          </a:xfrm>
        </p:grpSpPr>
        <p:sp>
          <p:nvSpPr>
            <p:cNvPr id="667"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668"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672" name="グループ"/>
          <p:cNvGrpSpPr/>
          <p:nvPr/>
        </p:nvGrpSpPr>
        <p:grpSpPr>
          <a:xfrm>
            <a:off x="18320083" y="4514469"/>
            <a:ext cx="824324" cy="1288201"/>
            <a:chOff x="0" y="0"/>
            <a:chExt cx="824322" cy="1288199"/>
          </a:xfrm>
        </p:grpSpPr>
        <p:sp>
          <p:nvSpPr>
            <p:cNvPr id="670"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671" name="円形"/>
            <p:cNvSpPr/>
            <p:nvPr/>
          </p:nvSpPr>
          <p:spPr>
            <a:xfrm>
              <a:off x="99350" y="0"/>
              <a:ext cx="625622" cy="625621"/>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675" name="グループ"/>
          <p:cNvGrpSpPr/>
          <p:nvPr/>
        </p:nvGrpSpPr>
        <p:grpSpPr>
          <a:xfrm>
            <a:off x="17119403" y="9213469"/>
            <a:ext cx="824323" cy="1288201"/>
            <a:chOff x="0" y="0"/>
            <a:chExt cx="824322" cy="1288199"/>
          </a:xfrm>
        </p:grpSpPr>
        <p:sp>
          <p:nvSpPr>
            <p:cNvPr id="673"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674" name="円形"/>
            <p:cNvSpPr/>
            <p:nvPr/>
          </p:nvSpPr>
          <p:spPr>
            <a:xfrm>
              <a:off x="99350" y="0"/>
              <a:ext cx="625622" cy="625621"/>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678" name="グループ"/>
          <p:cNvGrpSpPr/>
          <p:nvPr/>
        </p:nvGrpSpPr>
        <p:grpSpPr>
          <a:xfrm>
            <a:off x="21533183" y="10496169"/>
            <a:ext cx="824324" cy="1288201"/>
            <a:chOff x="0" y="0"/>
            <a:chExt cx="824322" cy="1288199"/>
          </a:xfrm>
        </p:grpSpPr>
        <p:sp>
          <p:nvSpPr>
            <p:cNvPr id="676"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677" name="円形"/>
            <p:cNvSpPr/>
            <p:nvPr/>
          </p:nvSpPr>
          <p:spPr>
            <a:xfrm>
              <a:off x="99350" y="0"/>
              <a:ext cx="625622" cy="625621"/>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681" name="グループ"/>
          <p:cNvGrpSpPr/>
          <p:nvPr/>
        </p:nvGrpSpPr>
        <p:grpSpPr>
          <a:xfrm>
            <a:off x="1526962" y="7645267"/>
            <a:ext cx="359553" cy="561887"/>
            <a:chOff x="0" y="0"/>
            <a:chExt cx="359552" cy="561885"/>
          </a:xfrm>
        </p:grpSpPr>
        <p:sp>
          <p:nvSpPr>
            <p:cNvPr id="679"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680"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684" name="グループ"/>
          <p:cNvGrpSpPr/>
          <p:nvPr/>
        </p:nvGrpSpPr>
        <p:grpSpPr>
          <a:xfrm>
            <a:off x="1547887" y="9448858"/>
            <a:ext cx="359553" cy="561887"/>
            <a:chOff x="0" y="0"/>
            <a:chExt cx="359552" cy="561885"/>
          </a:xfrm>
        </p:grpSpPr>
        <p:sp>
          <p:nvSpPr>
            <p:cNvPr id="682"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683"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687" name="グループ"/>
          <p:cNvGrpSpPr/>
          <p:nvPr/>
        </p:nvGrpSpPr>
        <p:grpSpPr>
          <a:xfrm>
            <a:off x="1547887" y="10160566"/>
            <a:ext cx="359553" cy="561887"/>
            <a:chOff x="0" y="0"/>
            <a:chExt cx="359552" cy="561885"/>
          </a:xfrm>
        </p:grpSpPr>
        <p:sp>
          <p:nvSpPr>
            <p:cNvPr id="685"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686"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690" name="グループ"/>
          <p:cNvGrpSpPr/>
          <p:nvPr/>
        </p:nvGrpSpPr>
        <p:grpSpPr>
          <a:xfrm>
            <a:off x="1547887" y="8723649"/>
            <a:ext cx="359553" cy="561886"/>
            <a:chOff x="0" y="0"/>
            <a:chExt cx="359552" cy="561885"/>
          </a:xfrm>
        </p:grpSpPr>
        <p:sp>
          <p:nvSpPr>
            <p:cNvPr id="688"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689"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ゲームの進め方"/>
          <p:cNvSpPr txBox="1">
            <a:spLocks noGrp="1"/>
          </p:cNvSpPr>
          <p:nvPr>
            <p:ph type="title"/>
          </p:nvPr>
        </p:nvSpPr>
        <p:spPr>
          <a:prstGeom prst="rect">
            <a:avLst/>
          </a:prstGeom>
        </p:spPr>
        <p:txBody>
          <a:bodyPr/>
          <a:lstStyle/>
          <a:p>
            <a:r>
              <a:rPr dirty="0"/>
              <a:t>ゲームの進め方</a:t>
            </a:r>
          </a:p>
        </p:txBody>
      </p:sp>
      <p:sp>
        <p:nvSpPr>
          <p:cNvPr id="693" name="プラクティスカードを組み合わせて課題解決させることも"/>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プラクティスカードを組み合わせて課題解決させることも</a:t>
            </a:r>
          </a:p>
        </p:txBody>
      </p:sp>
      <p:sp>
        <p:nvSpPr>
          <p:cNvPr id="694" name="各プレイヤーが順番に、場にある課題カードに対して、その課題を解決できると思うプラクティスを出して、課題カードを獲得していく。…"/>
          <p:cNvSpPr txBox="1">
            <a:spLocks noGrp="1"/>
          </p:cNvSpPr>
          <p:nvPr>
            <p:ph type="body" sz="half" idx="1"/>
          </p:nvPr>
        </p:nvSpPr>
        <p:spPr>
          <a:xfrm>
            <a:off x="1206499" y="3644013"/>
            <a:ext cx="16182457" cy="8820703"/>
          </a:xfrm>
          <a:prstGeom prst="rect">
            <a:avLst/>
          </a:prstGeom>
        </p:spPr>
        <p:txBody>
          <a:bodyPr>
            <a:normAutofit/>
          </a:bodyPr>
          <a:lstStyle/>
          <a:p>
            <a:pPr marL="316991" indent="-316991" defTabSz="1267936">
              <a:lnSpc>
                <a:spcPct val="100000"/>
              </a:lnSpc>
              <a:spcBef>
                <a:spcPts val="2300"/>
              </a:spcBef>
              <a:defRPr sz="2496"/>
            </a:pPr>
            <a:r>
              <a:rPr sz="2600" dirty="0"/>
              <a:t>各プレイヤーが順番に、場にある課題カードに対して、その課題を解決できると思うプラクティスを出して、課題カードを獲得していく。</a:t>
            </a:r>
          </a:p>
          <a:p>
            <a:pPr marL="633983" lvl="1" indent="-316991" defTabSz="1267936">
              <a:lnSpc>
                <a:spcPct val="100000"/>
              </a:lnSpc>
              <a:spcBef>
                <a:spcPts val="2300"/>
              </a:spcBef>
              <a:defRPr sz="2496"/>
            </a:pPr>
            <a:r>
              <a:rPr sz="2600" dirty="0"/>
              <a:t>「では、プラクティスカードを1枚取って、「自動テストを書ける人が少なく自動テストが増えにくい」という課題に対して、「自動テストをセルフスタートできる教育コンテンツ」と「自動テストを増やすことを開発組織の目標に入れ込む」の2つのプラクティスで解決すると思うのですがどう思いますか？」</a:t>
            </a:r>
          </a:p>
          <a:p>
            <a:pPr marL="633983" lvl="1" indent="-316991" defTabSz="1267936">
              <a:lnSpc>
                <a:spcPct val="100000"/>
              </a:lnSpc>
              <a:spcBef>
                <a:spcPts val="2300"/>
              </a:spcBef>
              <a:defRPr sz="2496"/>
            </a:pPr>
            <a:r>
              <a:rPr sz="2600" dirty="0"/>
              <a:t>「自動テストが増えにくい原因が色々ありそうだけど…。それで解決するかな」</a:t>
            </a:r>
          </a:p>
          <a:p>
            <a:pPr marL="633983" lvl="1" indent="-316991" defTabSz="1267936">
              <a:lnSpc>
                <a:spcPct val="100000"/>
              </a:lnSpc>
              <a:spcBef>
                <a:spcPts val="2300"/>
              </a:spcBef>
              <a:defRPr sz="2496"/>
            </a:pPr>
            <a:r>
              <a:rPr sz="2600" dirty="0"/>
              <a:t>「そうなんですよね。課題次第の部分はあるのですが、自動テストを進めるためのリソース確保やチームのやる気などは目標に入れることで解決し、自動テストを進めるためのハードルを下げる道具として教育コンテンツは有効だと思うのですよね」</a:t>
            </a:r>
          </a:p>
          <a:p>
            <a:pPr marL="633983" lvl="1" indent="-316991" defTabSz="1267936">
              <a:lnSpc>
                <a:spcPct val="100000"/>
              </a:lnSpc>
              <a:spcBef>
                <a:spcPts val="2300"/>
              </a:spcBef>
              <a:defRPr sz="2496"/>
            </a:pPr>
            <a:r>
              <a:rPr sz="2600" dirty="0"/>
              <a:t>「いいんじゃないかな。その2つがあればだいぶ解決しそう」</a:t>
            </a:r>
          </a:p>
          <a:p>
            <a:pPr marL="633983" lvl="1" indent="-316991" defTabSz="1267936">
              <a:lnSpc>
                <a:spcPct val="100000"/>
              </a:lnSpc>
              <a:spcBef>
                <a:spcPts val="2300"/>
              </a:spcBef>
              <a:defRPr sz="2496"/>
            </a:pPr>
            <a:r>
              <a:rPr sz="2600" dirty="0"/>
              <a:t>「私もそう思う」</a:t>
            </a:r>
          </a:p>
          <a:p>
            <a:pPr marL="633983" lvl="1" indent="-316991" defTabSz="1267936">
              <a:lnSpc>
                <a:spcPct val="100000"/>
              </a:lnSpc>
              <a:spcBef>
                <a:spcPts val="2300"/>
              </a:spcBef>
              <a:defRPr sz="2496"/>
            </a:pPr>
            <a:r>
              <a:rPr sz="2600" dirty="0"/>
              <a:t>「よし、この課題はもらいますね」</a:t>
            </a:r>
          </a:p>
        </p:txBody>
      </p:sp>
      <p:grpSp>
        <p:nvGrpSpPr>
          <p:cNvPr id="697" name="課題カード_テンプレ.png"/>
          <p:cNvGrpSpPr/>
          <p:nvPr/>
        </p:nvGrpSpPr>
        <p:grpSpPr>
          <a:xfrm>
            <a:off x="17313140" y="10962994"/>
            <a:ext cx="821766" cy="1052164"/>
            <a:chOff x="0" y="0"/>
            <a:chExt cx="821765" cy="1052162"/>
          </a:xfrm>
        </p:grpSpPr>
        <p:pic>
          <p:nvPicPr>
            <p:cNvPr id="696"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695"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00" name="プラクティスカード_テンプレ.png"/>
          <p:cNvGrpSpPr/>
          <p:nvPr/>
        </p:nvGrpSpPr>
        <p:grpSpPr>
          <a:xfrm>
            <a:off x="19247558" y="3833202"/>
            <a:ext cx="821766" cy="1052163"/>
            <a:chOff x="0" y="0"/>
            <a:chExt cx="821765" cy="1052162"/>
          </a:xfrm>
        </p:grpSpPr>
        <p:pic>
          <p:nvPicPr>
            <p:cNvPr id="699"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69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03" name="課題カード_テンプレ.png"/>
          <p:cNvGrpSpPr/>
          <p:nvPr/>
        </p:nvGrpSpPr>
        <p:grpSpPr>
          <a:xfrm>
            <a:off x="20090758" y="5666282"/>
            <a:ext cx="821766" cy="1052164"/>
            <a:chOff x="0" y="0"/>
            <a:chExt cx="821765" cy="1052162"/>
          </a:xfrm>
        </p:grpSpPr>
        <p:pic>
          <p:nvPicPr>
            <p:cNvPr id="702"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701"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06" name="プラクティスカード_テンプレ.png"/>
          <p:cNvGrpSpPr/>
          <p:nvPr/>
        </p:nvGrpSpPr>
        <p:grpSpPr>
          <a:xfrm>
            <a:off x="19374558" y="3960202"/>
            <a:ext cx="821766" cy="1052164"/>
            <a:chOff x="0" y="0"/>
            <a:chExt cx="821765" cy="1052162"/>
          </a:xfrm>
        </p:grpSpPr>
        <p:pic>
          <p:nvPicPr>
            <p:cNvPr id="705"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0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09" name="プラクティスカード_テンプレ.png"/>
          <p:cNvGrpSpPr/>
          <p:nvPr/>
        </p:nvGrpSpPr>
        <p:grpSpPr>
          <a:xfrm>
            <a:off x="19501558" y="4087202"/>
            <a:ext cx="821766" cy="1052164"/>
            <a:chOff x="0" y="0"/>
            <a:chExt cx="821765" cy="1052162"/>
          </a:xfrm>
        </p:grpSpPr>
        <p:pic>
          <p:nvPicPr>
            <p:cNvPr id="708"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0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12" name="プラクティスカード_テンプレ.png"/>
          <p:cNvGrpSpPr/>
          <p:nvPr/>
        </p:nvGrpSpPr>
        <p:grpSpPr>
          <a:xfrm>
            <a:off x="19628558" y="4214202"/>
            <a:ext cx="821766" cy="1052164"/>
            <a:chOff x="0" y="0"/>
            <a:chExt cx="821765" cy="1052162"/>
          </a:xfrm>
        </p:grpSpPr>
        <p:pic>
          <p:nvPicPr>
            <p:cNvPr id="711"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1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15" name="プラクティスカード_テンプレ.png"/>
          <p:cNvGrpSpPr/>
          <p:nvPr/>
        </p:nvGrpSpPr>
        <p:grpSpPr>
          <a:xfrm>
            <a:off x="17850558" y="8306426"/>
            <a:ext cx="821766" cy="1052164"/>
            <a:chOff x="0" y="0"/>
            <a:chExt cx="821765" cy="1052162"/>
          </a:xfrm>
        </p:grpSpPr>
        <p:pic>
          <p:nvPicPr>
            <p:cNvPr id="714"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1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18" name="プラクティスカード_テンプレ.png"/>
          <p:cNvGrpSpPr/>
          <p:nvPr/>
        </p:nvGrpSpPr>
        <p:grpSpPr>
          <a:xfrm>
            <a:off x="22319178" y="9769287"/>
            <a:ext cx="821766" cy="1052164"/>
            <a:chOff x="0" y="0"/>
            <a:chExt cx="821765" cy="1052162"/>
          </a:xfrm>
        </p:grpSpPr>
        <p:pic>
          <p:nvPicPr>
            <p:cNvPr id="717"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1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21" name="プラクティスカード_テンプレ.png"/>
          <p:cNvGrpSpPr/>
          <p:nvPr/>
        </p:nvGrpSpPr>
        <p:grpSpPr>
          <a:xfrm>
            <a:off x="22446178" y="9896287"/>
            <a:ext cx="821766" cy="1052164"/>
            <a:chOff x="0" y="0"/>
            <a:chExt cx="821765" cy="1052162"/>
          </a:xfrm>
        </p:grpSpPr>
        <p:pic>
          <p:nvPicPr>
            <p:cNvPr id="720"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1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24" name="プラクティスカード_テンプレ.png"/>
          <p:cNvGrpSpPr/>
          <p:nvPr/>
        </p:nvGrpSpPr>
        <p:grpSpPr>
          <a:xfrm>
            <a:off x="22573178" y="10023287"/>
            <a:ext cx="821766" cy="1052164"/>
            <a:chOff x="0" y="0"/>
            <a:chExt cx="821765" cy="1052162"/>
          </a:xfrm>
        </p:grpSpPr>
        <p:pic>
          <p:nvPicPr>
            <p:cNvPr id="723"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2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27" name="プラクティスカード_テンプレ.png"/>
          <p:cNvGrpSpPr/>
          <p:nvPr/>
        </p:nvGrpSpPr>
        <p:grpSpPr>
          <a:xfrm>
            <a:off x="22700178" y="10150287"/>
            <a:ext cx="821766" cy="1052164"/>
            <a:chOff x="0" y="0"/>
            <a:chExt cx="821765" cy="1052162"/>
          </a:xfrm>
        </p:grpSpPr>
        <p:pic>
          <p:nvPicPr>
            <p:cNvPr id="726"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2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30" name="プラクティスカード_テンプレ.png"/>
          <p:cNvGrpSpPr/>
          <p:nvPr/>
        </p:nvGrpSpPr>
        <p:grpSpPr>
          <a:xfrm>
            <a:off x="17981900" y="8438901"/>
            <a:ext cx="821767" cy="1052164"/>
            <a:chOff x="0" y="0"/>
            <a:chExt cx="821765" cy="1052162"/>
          </a:xfrm>
        </p:grpSpPr>
        <p:pic>
          <p:nvPicPr>
            <p:cNvPr id="729"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2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33" name="プラクティスカード_テンプレ.png"/>
          <p:cNvGrpSpPr/>
          <p:nvPr/>
        </p:nvGrpSpPr>
        <p:grpSpPr>
          <a:xfrm>
            <a:off x="18108900" y="8565901"/>
            <a:ext cx="821767" cy="1052164"/>
            <a:chOff x="0" y="0"/>
            <a:chExt cx="821765" cy="1052162"/>
          </a:xfrm>
        </p:grpSpPr>
        <p:pic>
          <p:nvPicPr>
            <p:cNvPr id="732"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3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36" name="プラクティスカード_テンプレ.png"/>
          <p:cNvGrpSpPr/>
          <p:nvPr/>
        </p:nvGrpSpPr>
        <p:grpSpPr>
          <a:xfrm>
            <a:off x="18235900" y="8692901"/>
            <a:ext cx="821767" cy="1052164"/>
            <a:chOff x="0" y="0"/>
            <a:chExt cx="821765" cy="1052162"/>
          </a:xfrm>
        </p:grpSpPr>
        <p:pic>
          <p:nvPicPr>
            <p:cNvPr id="735"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3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39" name="プラクティスカード_テンプレ.png"/>
          <p:cNvGrpSpPr/>
          <p:nvPr/>
        </p:nvGrpSpPr>
        <p:grpSpPr>
          <a:xfrm>
            <a:off x="18362900" y="8819901"/>
            <a:ext cx="821767" cy="1052164"/>
            <a:chOff x="0" y="0"/>
            <a:chExt cx="821765" cy="1052162"/>
          </a:xfrm>
        </p:grpSpPr>
        <p:pic>
          <p:nvPicPr>
            <p:cNvPr id="738"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3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42" name="プラクティスカード_テンプレ.png"/>
          <p:cNvGrpSpPr/>
          <p:nvPr/>
        </p:nvGrpSpPr>
        <p:grpSpPr>
          <a:xfrm>
            <a:off x="16804256" y="10682507"/>
            <a:ext cx="821766" cy="1052164"/>
            <a:chOff x="0" y="0"/>
            <a:chExt cx="821765" cy="1052162"/>
          </a:xfrm>
        </p:grpSpPr>
        <p:pic>
          <p:nvPicPr>
            <p:cNvPr id="741"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74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45" name="課題カード_テンプレ.png"/>
          <p:cNvGrpSpPr/>
          <p:nvPr/>
        </p:nvGrpSpPr>
        <p:grpSpPr>
          <a:xfrm>
            <a:off x="22030374" y="5614893"/>
            <a:ext cx="821766" cy="1052164"/>
            <a:chOff x="0" y="0"/>
            <a:chExt cx="821765" cy="1052162"/>
          </a:xfrm>
        </p:grpSpPr>
        <p:pic>
          <p:nvPicPr>
            <p:cNvPr id="744"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743"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48" name="課題カード_テンプレ.png"/>
          <p:cNvGrpSpPr/>
          <p:nvPr/>
        </p:nvGrpSpPr>
        <p:grpSpPr>
          <a:xfrm>
            <a:off x="22926217" y="7184989"/>
            <a:ext cx="821766" cy="1052164"/>
            <a:chOff x="0" y="0"/>
            <a:chExt cx="821765" cy="1052162"/>
          </a:xfrm>
        </p:grpSpPr>
        <p:pic>
          <p:nvPicPr>
            <p:cNvPr id="747"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746"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51" name="課題カード_テンプレ.png"/>
          <p:cNvGrpSpPr/>
          <p:nvPr/>
        </p:nvGrpSpPr>
        <p:grpSpPr>
          <a:xfrm>
            <a:off x="20815422" y="8703695"/>
            <a:ext cx="821766" cy="1052164"/>
            <a:chOff x="0" y="0"/>
            <a:chExt cx="821765" cy="1052162"/>
          </a:xfrm>
        </p:grpSpPr>
        <p:pic>
          <p:nvPicPr>
            <p:cNvPr id="750"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749"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770" name="グループ"/>
          <p:cNvGrpSpPr/>
          <p:nvPr/>
        </p:nvGrpSpPr>
        <p:grpSpPr>
          <a:xfrm>
            <a:off x="20253259" y="7210144"/>
            <a:ext cx="1090257" cy="1001853"/>
            <a:chOff x="-26093" y="-19050"/>
            <a:chExt cx="1090256" cy="1001851"/>
          </a:xfrm>
        </p:grpSpPr>
        <p:grpSp>
          <p:nvGrpSpPr>
            <p:cNvPr id="754" name="図形"/>
            <p:cNvGrpSpPr/>
            <p:nvPr/>
          </p:nvGrpSpPr>
          <p:grpSpPr>
            <a:xfrm>
              <a:off x="-26094" y="251906"/>
              <a:ext cx="1083907" cy="730896"/>
              <a:chOff x="0" y="0"/>
              <a:chExt cx="1083906" cy="730895"/>
            </a:xfrm>
          </p:grpSpPr>
          <p:sp>
            <p:nvSpPr>
              <p:cNvPr id="75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75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57" name="図形"/>
            <p:cNvGrpSpPr/>
            <p:nvPr/>
          </p:nvGrpSpPr>
          <p:grpSpPr>
            <a:xfrm>
              <a:off x="-26094" y="201106"/>
              <a:ext cx="1083907" cy="730896"/>
              <a:chOff x="0" y="0"/>
              <a:chExt cx="1083906" cy="730895"/>
            </a:xfrm>
          </p:grpSpPr>
          <p:sp>
            <p:nvSpPr>
              <p:cNvPr id="75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75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60" name="図形"/>
            <p:cNvGrpSpPr/>
            <p:nvPr/>
          </p:nvGrpSpPr>
          <p:grpSpPr>
            <a:xfrm>
              <a:off x="-26094" y="143956"/>
              <a:ext cx="1083907" cy="730896"/>
              <a:chOff x="0" y="0"/>
              <a:chExt cx="1083906" cy="730895"/>
            </a:xfrm>
          </p:grpSpPr>
          <p:sp>
            <p:nvSpPr>
              <p:cNvPr id="75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75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63" name="図形"/>
            <p:cNvGrpSpPr/>
            <p:nvPr/>
          </p:nvGrpSpPr>
          <p:grpSpPr>
            <a:xfrm>
              <a:off x="-26094" y="86806"/>
              <a:ext cx="1083907" cy="730896"/>
              <a:chOff x="0" y="0"/>
              <a:chExt cx="1083906" cy="730895"/>
            </a:xfrm>
          </p:grpSpPr>
          <p:sp>
            <p:nvSpPr>
              <p:cNvPr id="76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76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66" name="図形"/>
            <p:cNvGrpSpPr/>
            <p:nvPr/>
          </p:nvGrpSpPr>
          <p:grpSpPr>
            <a:xfrm>
              <a:off x="-26094" y="36006"/>
              <a:ext cx="1083907" cy="730896"/>
              <a:chOff x="0" y="0"/>
              <a:chExt cx="1083906" cy="730895"/>
            </a:xfrm>
          </p:grpSpPr>
          <p:sp>
            <p:nvSpPr>
              <p:cNvPr id="76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764"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69" name="図形"/>
            <p:cNvGrpSpPr/>
            <p:nvPr/>
          </p:nvGrpSpPr>
          <p:grpSpPr>
            <a:xfrm>
              <a:off x="-19744" y="-19050"/>
              <a:ext cx="1083907" cy="730896"/>
              <a:chOff x="0" y="0"/>
              <a:chExt cx="1083906" cy="730895"/>
            </a:xfrm>
          </p:grpSpPr>
          <p:sp>
            <p:nvSpPr>
              <p:cNvPr id="76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767"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809" name="グループ"/>
          <p:cNvGrpSpPr/>
          <p:nvPr/>
        </p:nvGrpSpPr>
        <p:grpSpPr>
          <a:xfrm>
            <a:off x="21374358" y="6987650"/>
            <a:ext cx="1090257" cy="1268552"/>
            <a:chOff x="-26093" y="-19049"/>
            <a:chExt cx="1090256" cy="1268551"/>
          </a:xfrm>
        </p:grpSpPr>
        <p:grpSp>
          <p:nvGrpSpPr>
            <p:cNvPr id="789" name="グループ"/>
            <p:cNvGrpSpPr/>
            <p:nvPr/>
          </p:nvGrpSpPr>
          <p:grpSpPr>
            <a:xfrm>
              <a:off x="-26094" y="247650"/>
              <a:ext cx="1090257" cy="1001852"/>
              <a:chOff x="-26093" y="-19050"/>
              <a:chExt cx="1090256" cy="1001851"/>
            </a:xfrm>
          </p:grpSpPr>
          <p:grpSp>
            <p:nvGrpSpPr>
              <p:cNvPr id="773" name="図形"/>
              <p:cNvGrpSpPr/>
              <p:nvPr/>
            </p:nvGrpSpPr>
            <p:grpSpPr>
              <a:xfrm>
                <a:off x="-26094" y="251906"/>
                <a:ext cx="1083907" cy="730896"/>
                <a:chOff x="0" y="0"/>
                <a:chExt cx="1083906" cy="730895"/>
              </a:xfrm>
            </p:grpSpPr>
            <p:sp>
              <p:nvSpPr>
                <p:cNvPr id="77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77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76" name="図形"/>
              <p:cNvGrpSpPr/>
              <p:nvPr/>
            </p:nvGrpSpPr>
            <p:grpSpPr>
              <a:xfrm>
                <a:off x="-26094" y="201106"/>
                <a:ext cx="1083907" cy="730896"/>
                <a:chOff x="0" y="0"/>
                <a:chExt cx="1083906" cy="730895"/>
              </a:xfrm>
            </p:grpSpPr>
            <p:sp>
              <p:nvSpPr>
                <p:cNvPr id="77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774"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79" name="図形"/>
              <p:cNvGrpSpPr/>
              <p:nvPr/>
            </p:nvGrpSpPr>
            <p:grpSpPr>
              <a:xfrm>
                <a:off x="-26094" y="143956"/>
                <a:ext cx="1083907" cy="730896"/>
                <a:chOff x="0" y="0"/>
                <a:chExt cx="1083906" cy="730895"/>
              </a:xfrm>
            </p:grpSpPr>
            <p:sp>
              <p:nvSpPr>
                <p:cNvPr id="77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777"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82" name="図形"/>
              <p:cNvGrpSpPr/>
              <p:nvPr/>
            </p:nvGrpSpPr>
            <p:grpSpPr>
              <a:xfrm>
                <a:off x="-26094" y="86806"/>
                <a:ext cx="1083907" cy="730896"/>
                <a:chOff x="0" y="0"/>
                <a:chExt cx="1083906" cy="730895"/>
              </a:xfrm>
            </p:grpSpPr>
            <p:sp>
              <p:nvSpPr>
                <p:cNvPr id="78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780"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85" name="図形"/>
              <p:cNvGrpSpPr/>
              <p:nvPr/>
            </p:nvGrpSpPr>
            <p:grpSpPr>
              <a:xfrm>
                <a:off x="-26094" y="36006"/>
                <a:ext cx="1083907" cy="730896"/>
                <a:chOff x="0" y="0"/>
                <a:chExt cx="1083906" cy="730895"/>
              </a:xfrm>
            </p:grpSpPr>
            <p:sp>
              <p:nvSpPr>
                <p:cNvPr id="78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783"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88" name="図形"/>
              <p:cNvGrpSpPr/>
              <p:nvPr/>
            </p:nvGrpSpPr>
            <p:grpSpPr>
              <a:xfrm>
                <a:off x="-19744" y="-19050"/>
                <a:ext cx="1083907" cy="730896"/>
                <a:chOff x="0" y="0"/>
                <a:chExt cx="1083906" cy="730895"/>
              </a:xfrm>
            </p:grpSpPr>
            <p:sp>
              <p:nvSpPr>
                <p:cNvPr id="78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786"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808" name="グループ"/>
            <p:cNvGrpSpPr/>
            <p:nvPr/>
          </p:nvGrpSpPr>
          <p:grpSpPr>
            <a:xfrm>
              <a:off x="-26094" y="-19050"/>
              <a:ext cx="1090257" cy="1001852"/>
              <a:chOff x="-26093" y="-19050"/>
              <a:chExt cx="1090256" cy="1001851"/>
            </a:xfrm>
          </p:grpSpPr>
          <p:grpSp>
            <p:nvGrpSpPr>
              <p:cNvPr id="792" name="図形"/>
              <p:cNvGrpSpPr/>
              <p:nvPr/>
            </p:nvGrpSpPr>
            <p:grpSpPr>
              <a:xfrm>
                <a:off x="-26094" y="251906"/>
                <a:ext cx="1083907" cy="730896"/>
                <a:chOff x="0" y="0"/>
                <a:chExt cx="1083906" cy="730895"/>
              </a:xfrm>
            </p:grpSpPr>
            <p:sp>
              <p:nvSpPr>
                <p:cNvPr id="79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790"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95" name="図形"/>
              <p:cNvGrpSpPr/>
              <p:nvPr/>
            </p:nvGrpSpPr>
            <p:grpSpPr>
              <a:xfrm>
                <a:off x="-26094" y="201106"/>
                <a:ext cx="1083907" cy="730896"/>
                <a:chOff x="0" y="0"/>
                <a:chExt cx="1083906" cy="730895"/>
              </a:xfrm>
            </p:grpSpPr>
            <p:sp>
              <p:nvSpPr>
                <p:cNvPr id="79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793"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798" name="図形"/>
              <p:cNvGrpSpPr/>
              <p:nvPr/>
            </p:nvGrpSpPr>
            <p:grpSpPr>
              <a:xfrm>
                <a:off x="-26094" y="143956"/>
                <a:ext cx="1083907" cy="730896"/>
                <a:chOff x="0" y="0"/>
                <a:chExt cx="1083906" cy="730895"/>
              </a:xfrm>
            </p:grpSpPr>
            <p:sp>
              <p:nvSpPr>
                <p:cNvPr id="79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796"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801" name="図形"/>
              <p:cNvGrpSpPr/>
              <p:nvPr/>
            </p:nvGrpSpPr>
            <p:grpSpPr>
              <a:xfrm>
                <a:off x="-26094" y="86806"/>
                <a:ext cx="1083907" cy="730896"/>
                <a:chOff x="0" y="0"/>
                <a:chExt cx="1083906" cy="730895"/>
              </a:xfrm>
            </p:grpSpPr>
            <p:sp>
              <p:nvSpPr>
                <p:cNvPr id="80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79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804" name="図形"/>
              <p:cNvGrpSpPr/>
              <p:nvPr/>
            </p:nvGrpSpPr>
            <p:grpSpPr>
              <a:xfrm>
                <a:off x="-26094" y="36006"/>
                <a:ext cx="1083907" cy="730896"/>
                <a:chOff x="0" y="0"/>
                <a:chExt cx="1083906" cy="730895"/>
              </a:xfrm>
            </p:grpSpPr>
            <p:sp>
              <p:nvSpPr>
                <p:cNvPr id="80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80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807" name="図形"/>
              <p:cNvGrpSpPr/>
              <p:nvPr/>
            </p:nvGrpSpPr>
            <p:grpSpPr>
              <a:xfrm>
                <a:off x="-19744" y="-19050"/>
                <a:ext cx="1083907" cy="730896"/>
                <a:chOff x="0" y="0"/>
                <a:chExt cx="1083906" cy="730895"/>
              </a:xfrm>
            </p:grpSpPr>
            <p:sp>
              <p:nvSpPr>
                <p:cNvPr id="80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805"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grpSp>
        <p:nvGrpSpPr>
          <p:cNvPr id="812" name="プラクティスカード_テンプレ.png"/>
          <p:cNvGrpSpPr/>
          <p:nvPr/>
        </p:nvGrpSpPr>
        <p:grpSpPr>
          <a:xfrm>
            <a:off x="19755558" y="4341202"/>
            <a:ext cx="821766" cy="1052164"/>
            <a:chOff x="0" y="0"/>
            <a:chExt cx="821765" cy="1052162"/>
          </a:xfrm>
        </p:grpSpPr>
        <p:pic>
          <p:nvPicPr>
            <p:cNvPr id="811"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81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15" name="プラクティスカード_テンプレ.png"/>
          <p:cNvGrpSpPr/>
          <p:nvPr/>
        </p:nvGrpSpPr>
        <p:grpSpPr>
          <a:xfrm>
            <a:off x="21061878" y="9108887"/>
            <a:ext cx="821766" cy="1052164"/>
            <a:chOff x="0" y="0"/>
            <a:chExt cx="821765" cy="1052162"/>
          </a:xfrm>
        </p:grpSpPr>
        <p:pic>
          <p:nvPicPr>
            <p:cNvPr id="814"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81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18" name="プラクティスカード_テンプレ.png"/>
          <p:cNvGrpSpPr/>
          <p:nvPr/>
        </p:nvGrpSpPr>
        <p:grpSpPr>
          <a:xfrm>
            <a:off x="20516837" y="9328005"/>
            <a:ext cx="821766" cy="1052163"/>
            <a:chOff x="0" y="0"/>
            <a:chExt cx="821765" cy="1052162"/>
          </a:xfrm>
        </p:grpSpPr>
        <p:pic>
          <p:nvPicPr>
            <p:cNvPr id="817"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81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21" name="グループ"/>
          <p:cNvGrpSpPr/>
          <p:nvPr/>
        </p:nvGrpSpPr>
        <p:grpSpPr>
          <a:xfrm>
            <a:off x="1531845" y="6003901"/>
            <a:ext cx="359553" cy="561887"/>
            <a:chOff x="0" y="0"/>
            <a:chExt cx="359552" cy="561885"/>
          </a:xfrm>
        </p:grpSpPr>
        <p:sp>
          <p:nvSpPr>
            <p:cNvPr id="819"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820"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824" name="グループ"/>
          <p:cNvGrpSpPr/>
          <p:nvPr/>
        </p:nvGrpSpPr>
        <p:grpSpPr>
          <a:xfrm>
            <a:off x="1531845" y="8315074"/>
            <a:ext cx="359553" cy="561886"/>
            <a:chOff x="0" y="0"/>
            <a:chExt cx="359552" cy="561885"/>
          </a:xfrm>
        </p:grpSpPr>
        <p:sp>
          <p:nvSpPr>
            <p:cNvPr id="822"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823"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827" name="グループ"/>
          <p:cNvGrpSpPr/>
          <p:nvPr/>
        </p:nvGrpSpPr>
        <p:grpSpPr>
          <a:xfrm>
            <a:off x="1531845" y="4641475"/>
            <a:ext cx="359553" cy="561887"/>
            <a:chOff x="0" y="0"/>
            <a:chExt cx="359552" cy="561885"/>
          </a:xfrm>
        </p:grpSpPr>
        <p:sp>
          <p:nvSpPr>
            <p:cNvPr id="825"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826"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830" name="グループ"/>
          <p:cNvGrpSpPr/>
          <p:nvPr/>
        </p:nvGrpSpPr>
        <p:grpSpPr>
          <a:xfrm>
            <a:off x="18320083" y="4514469"/>
            <a:ext cx="824324" cy="1288201"/>
            <a:chOff x="0" y="0"/>
            <a:chExt cx="824322" cy="1288199"/>
          </a:xfrm>
        </p:grpSpPr>
        <p:sp>
          <p:nvSpPr>
            <p:cNvPr id="828"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829" name="円形"/>
            <p:cNvSpPr/>
            <p:nvPr/>
          </p:nvSpPr>
          <p:spPr>
            <a:xfrm>
              <a:off x="99350" y="0"/>
              <a:ext cx="625622" cy="625621"/>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833" name="グループ"/>
          <p:cNvGrpSpPr/>
          <p:nvPr/>
        </p:nvGrpSpPr>
        <p:grpSpPr>
          <a:xfrm>
            <a:off x="17119403" y="9213469"/>
            <a:ext cx="824323" cy="1288201"/>
            <a:chOff x="0" y="0"/>
            <a:chExt cx="824322" cy="1288199"/>
          </a:xfrm>
        </p:grpSpPr>
        <p:sp>
          <p:nvSpPr>
            <p:cNvPr id="831"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832" name="円形"/>
            <p:cNvSpPr/>
            <p:nvPr/>
          </p:nvSpPr>
          <p:spPr>
            <a:xfrm>
              <a:off x="99350" y="0"/>
              <a:ext cx="625622" cy="625621"/>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836" name="グループ"/>
          <p:cNvGrpSpPr/>
          <p:nvPr/>
        </p:nvGrpSpPr>
        <p:grpSpPr>
          <a:xfrm>
            <a:off x="21533183" y="10496169"/>
            <a:ext cx="824324" cy="1288201"/>
            <a:chOff x="0" y="0"/>
            <a:chExt cx="824322" cy="1288199"/>
          </a:xfrm>
        </p:grpSpPr>
        <p:sp>
          <p:nvSpPr>
            <p:cNvPr id="834"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835" name="円形"/>
            <p:cNvSpPr/>
            <p:nvPr/>
          </p:nvSpPr>
          <p:spPr>
            <a:xfrm>
              <a:off x="99350" y="0"/>
              <a:ext cx="625622" cy="625621"/>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839" name="グループ"/>
          <p:cNvGrpSpPr/>
          <p:nvPr/>
        </p:nvGrpSpPr>
        <p:grpSpPr>
          <a:xfrm>
            <a:off x="1531845" y="6823871"/>
            <a:ext cx="359553" cy="561887"/>
            <a:chOff x="0" y="0"/>
            <a:chExt cx="359552" cy="561885"/>
          </a:xfrm>
        </p:grpSpPr>
        <p:sp>
          <p:nvSpPr>
            <p:cNvPr id="837"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838"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842" name="グループ"/>
          <p:cNvGrpSpPr/>
          <p:nvPr/>
        </p:nvGrpSpPr>
        <p:grpSpPr>
          <a:xfrm>
            <a:off x="1531845" y="9692249"/>
            <a:ext cx="359553" cy="561887"/>
            <a:chOff x="0" y="0"/>
            <a:chExt cx="359552" cy="561885"/>
          </a:xfrm>
        </p:grpSpPr>
        <p:sp>
          <p:nvSpPr>
            <p:cNvPr id="840"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841"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845" name="グループ"/>
          <p:cNvGrpSpPr/>
          <p:nvPr/>
        </p:nvGrpSpPr>
        <p:grpSpPr>
          <a:xfrm>
            <a:off x="1531845" y="8979599"/>
            <a:ext cx="359553" cy="561886"/>
            <a:chOff x="0" y="0"/>
            <a:chExt cx="359552" cy="561885"/>
          </a:xfrm>
        </p:grpSpPr>
        <p:sp>
          <p:nvSpPr>
            <p:cNvPr id="843"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844"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ゲームの終わり"/>
          <p:cNvSpPr txBox="1">
            <a:spLocks noGrp="1"/>
          </p:cNvSpPr>
          <p:nvPr>
            <p:ph type="title"/>
          </p:nvPr>
        </p:nvSpPr>
        <p:spPr>
          <a:prstGeom prst="rect">
            <a:avLst/>
          </a:prstGeom>
        </p:spPr>
        <p:txBody>
          <a:bodyPr/>
          <a:lstStyle/>
          <a:p>
            <a:r>
              <a:rPr dirty="0"/>
              <a:t>ゲームの終わり</a:t>
            </a:r>
          </a:p>
        </p:txBody>
      </p:sp>
      <p:sp>
        <p:nvSpPr>
          <p:cNvPr id="848" name="ゲームが終わったら感想戦の実施をオススメします"/>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ゲームが終わったら感想戦の実施をオススメします</a:t>
            </a:r>
          </a:p>
        </p:txBody>
      </p:sp>
      <p:sp>
        <p:nvSpPr>
          <p:cNvPr id="849" name="場からカードがなくなったらゲームの終了…"/>
          <p:cNvSpPr txBox="1">
            <a:spLocks noGrp="1"/>
          </p:cNvSpPr>
          <p:nvPr>
            <p:ph type="body" idx="1"/>
          </p:nvPr>
        </p:nvSpPr>
        <p:spPr>
          <a:xfrm>
            <a:off x="1206500" y="3644014"/>
            <a:ext cx="16104778" cy="9464991"/>
          </a:xfrm>
          <a:prstGeom prst="rect">
            <a:avLst/>
          </a:prstGeom>
        </p:spPr>
        <p:txBody>
          <a:bodyPr>
            <a:normAutofit lnSpcReduction="10000"/>
          </a:bodyPr>
          <a:lstStyle/>
          <a:p>
            <a:pPr marL="280415" indent="-280415" defTabSz="1121635">
              <a:lnSpc>
                <a:spcPct val="100000"/>
              </a:lnSpc>
              <a:spcBef>
                <a:spcPts val="2000"/>
              </a:spcBef>
              <a:defRPr sz="2208"/>
            </a:pPr>
            <a:r>
              <a:rPr sz="2600" dirty="0"/>
              <a:t>場からカードがなくなったらゲームの終了</a:t>
            </a:r>
          </a:p>
          <a:p>
            <a:pPr marL="280415" indent="-280415" defTabSz="1121635">
              <a:lnSpc>
                <a:spcPct val="100000"/>
              </a:lnSpc>
              <a:spcBef>
                <a:spcPts val="2000"/>
              </a:spcBef>
              <a:defRPr sz="2208"/>
            </a:pPr>
            <a:r>
              <a:rPr sz="2600" dirty="0"/>
              <a:t>ゲーム終了時点で、得点が最も高い人がゲームの勝者とする</a:t>
            </a:r>
          </a:p>
          <a:p>
            <a:pPr marL="560831" lvl="1" indent="-280415" defTabSz="1121635">
              <a:lnSpc>
                <a:spcPct val="100000"/>
              </a:lnSpc>
              <a:spcBef>
                <a:spcPts val="2000"/>
              </a:spcBef>
              <a:defRPr sz="2208"/>
            </a:pPr>
            <a:r>
              <a:rPr sz="2600" dirty="0"/>
              <a:t>「私は1点の課題が3枚なので3点です」</a:t>
            </a:r>
          </a:p>
          <a:p>
            <a:pPr marL="560831" lvl="1" indent="-280415" defTabSz="1121635">
              <a:lnSpc>
                <a:spcPct val="100000"/>
              </a:lnSpc>
              <a:spcBef>
                <a:spcPts val="2000"/>
              </a:spcBef>
              <a:defRPr sz="2208"/>
            </a:pPr>
            <a:r>
              <a:rPr sz="2600" dirty="0"/>
              <a:t>「私は1点の課題が4枚と2点の課題が1枚で6点です」</a:t>
            </a:r>
          </a:p>
          <a:p>
            <a:pPr marL="560831" lvl="1" indent="-280415" defTabSz="1121635">
              <a:lnSpc>
                <a:spcPct val="100000"/>
              </a:lnSpc>
              <a:spcBef>
                <a:spcPts val="2000"/>
              </a:spcBef>
              <a:defRPr sz="2208"/>
            </a:pPr>
            <a:r>
              <a:rPr sz="2600" dirty="0"/>
              <a:t>「私は1点の課題が1枚と2点の課題が1枚で3点です。ブルーさんが今回の勝者ですね」</a:t>
            </a:r>
          </a:p>
          <a:p>
            <a:pPr marL="280415" indent="-280415" defTabSz="1121635">
              <a:lnSpc>
                <a:spcPct val="100000"/>
              </a:lnSpc>
              <a:spcBef>
                <a:spcPts val="2000"/>
              </a:spcBef>
              <a:defRPr sz="2208"/>
            </a:pPr>
            <a:r>
              <a:rPr sz="2600" dirty="0"/>
              <a:t>終了後に、取った課題カードに対して、より良いプラクティスがないか、ふりかえるとより学習効果が高まります</a:t>
            </a:r>
          </a:p>
          <a:p>
            <a:pPr marL="560831" lvl="1" indent="-280415" defTabSz="1121635">
              <a:lnSpc>
                <a:spcPct val="100000"/>
              </a:lnSpc>
              <a:spcBef>
                <a:spcPts val="2000"/>
              </a:spcBef>
              <a:defRPr sz="2208"/>
            </a:pPr>
            <a:r>
              <a:rPr sz="2600" dirty="0"/>
              <a:t>「「自動テストを書ける人が少なく自動テストが増えにくい」という課題に対しては、「QA組織のメンバが簡単な自動テストを作れて、理解できるようになる」とか「社内に自動テストサポート組織を作る」のプラクティスも良いかもねー」</a:t>
            </a:r>
          </a:p>
          <a:p>
            <a:pPr marL="560831" lvl="1" indent="-280415" defTabSz="1121635">
              <a:lnSpc>
                <a:spcPct val="100000"/>
              </a:lnSpc>
              <a:spcBef>
                <a:spcPts val="2000"/>
              </a:spcBef>
              <a:defRPr sz="2208"/>
            </a:pPr>
            <a:r>
              <a:rPr sz="2600" dirty="0"/>
              <a:t>「そうですね」</a:t>
            </a:r>
          </a:p>
          <a:p>
            <a:pPr marL="560831" lvl="1" indent="-280415" defTabSz="1121635">
              <a:lnSpc>
                <a:spcPct val="100000"/>
              </a:lnSpc>
              <a:spcBef>
                <a:spcPts val="2000"/>
              </a:spcBef>
              <a:defRPr sz="2208"/>
            </a:pPr>
            <a:r>
              <a:rPr sz="2600" dirty="0"/>
              <a:t>「「どのような自動テストシナリオが効果的か分かりづらい」の課題に対しては、どんなプラクティスだったら解決できると思いますか？」</a:t>
            </a:r>
          </a:p>
          <a:p>
            <a:pPr marL="560831" lvl="1" indent="-280415" defTabSz="1121635">
              <a:lnSpc>
                <a:spcPct val="100000"/>
              </a:lnSpc>
              <a:spcBef>
                <a:spcPts val="2000"/>
              </a:spcBef>
              <a:defRPr sz="2208"/>
            </a:pPr>
            <a:r>
              <a:rPr sz="2600" dirty="0"/>
              <a:t>「難しいねぇ。「課題が顕在化しているところからテスト自動化していく」は顕在化された課題を解決する自動テストシナリオということでわかりやすくなるかと思う。あとは「テストシナリオ群のモデル図を作り、どのようなテストを自動化するか・自動化したテストがどのようなものか認識を合わせる」のプラクティスはテストの効果を明確にしながらテスト自動化していくことなので、解決すると思う」</a:t>
            </a:r>
          </a:p>
          <a:p>
            <a:pPr marL="560831" lvl="1" indent="-280415" defTabSz="1121635">
              <a:lnSpc>
                <a:spcPct val="100000"/>
              </a:lnSpc>
              <a:spcBef>
                <a:spcPts val="2000"/>
              </a:spcBef>
              <a:defRPr sz="2208"/>
            </a:pPr>
            <a:r>
              <a:rPr sz="2600" dirty="0"/>
              <a:t>「なるほど。ありがとうございます。」</a:t>
            </a:r>
          </a:p>
        </p:txBody>
      </p:sp>
      <p:grpSp>
        <p:nvGrpSpPr>
          <p:cNvPr id="852" name="プラクティスカード_テンプレ.png"/>
          <p:cNvGrpSpPr/>
          <p:nvPr/>
        </p:nvGrpSpPr>
        <p:grpSpPr>
          <a:xfrm>
            <a:off x="22944213" y="8908568"/>
            <a:ext cx="821766" cy="1052164"/>
            <a:chOff x="0" y="0"/>
            <a:chExt cx="821765" cy="1052162"/>
          </a:xfrm>
        </p:grpSpPr>
        <p:pic>
          <p:nvPicPr>
            <p:cNvPr id="851"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85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55" name="課題カード_テンプレ.png"/>
          <p:cNvGrpSpPr/>
          <p:nvPr/>
        </p:nvGrpSpPr>
        <p:grpSpPr>
          <a:xfrm>
            <a:off x="19126379" y="3490731"/>
            <a:ext cx="821766" cy="1052164"/>
            <a:chOff x="0" y="0"/>
            <a:chExt cx="821765" cy="1052162"/>
          </a:xfrm>
        </p:grpSpPr>
        <p:pic>
          <p:nvPicPr>
            <p:cNvPr id="854"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853"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58" name="課題カード_テンプレ.png"/>
          <p:cNvGrpSpPr/>
          <p:nvPr/>
        </p:nvGrpSpPr>
        <p:grpSpPr>
          <a:xfrm>
            <a:off x="18750875" y="9251032"/>
            <a:ext cx="821766" cy="1052163"/>
            <a:chOff x="0" y="0"/>
            <a:chExt cx="821765" cy="1052162"/>
          </a:xfrm>
        </p:grpSpPr>
        <p:pic>
          <p:nvPicPr>
            <p:cNvPr id="857"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856"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61" name="課題カード_テンプレ.png"/>
          <p:cNvGrpSpPr/>
          <p:nvPr/>
        </p:nvGrpSpPr>
        <p:grpSpPr>
          <a:xfrm>
            <a:off x="21516295" y="11181502"/>
            <a:ext cx="821767" cy="1052164"/>
            <a:chOff x="0" y="0"/>
            <a:chExt cx="821765" cy="1052162"/>
          </a:xfrm>
        </p:grpSpPr>
        <p:pic>
          <p:nvPicPr>
            <p:cNvPr id="860"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859"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80" name="グループ"/>
          <p:cNvGrpSpPr/>
          <p:nvPr/>
        </p:nvGrpSpPr>
        <p:grpSpPr>
          <a:xfrm>
            <a:off x="22060158" y="7178150"/>
            <a:ext cx="1090257" cy="1001852"/>
            <a:chOff x="-26093" y="-19050"/>
            <a:chExt cx="1090256" cy="1001851"/>
          </a:xfrm>
        </p:grpSpPr>
        <p:grpSp>
          <p:nvGrpSpPr>
            <p:cNvPr id="864" name="図形"/>
            <p:cNvGrpSpPr/>
            <p:nvPr/>
          </p:nvGrpSpPr>
          <p:grpSpPr>
            <a:xfrm>
              <a:off x="-26094" y="251906"/>
              <a:ext cx="1083907" cy="730896"/>
              <a:chOff x="0" y="0"/>
              <a:chExt cx="1083906" cy="730895"/>
            </a:xfrm>
          </p:grpSpPr>
          <p:sp>
            <p:nvSpPr>
              <p:cNvPr id="86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86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867" name="図形"/>
            <p:cNvGrpSpPr/>
            <p:nvPr/>
          </p:nvGrpSpPr>
          <p:grpSpPr>
            <a:xfrm>
              <a:off x="-26094" y="201106"/>
              <a:ext cx="1083907" cy="730896"/>
              <a:chOff x="0" y="0"/>
              <a:chExt cx="1083906" cy="730895"/>
            </a:xfrm>
          </p:grpSpPr>
          <p:sp>
            <p:nvSpPr>
              <p:cNvPr id="86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86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870" name="図形"/>
            <p:cNvGrpSpPr/>
            <p:nvPr/>
          </p:nvGrpSpPr>
          <p:grpSpPr>
            <a:xfrm>
              <a:off x="-26094" y="143956"/>
              <a:ext cx="1083907" cy="730896"/>
              <a:chOff x="0" y="0"/>
              <a:chExt cx="1083906" cy="730895"/>
            </a:xfrm>
          </p:grpSpPr>
          <p:sp>
            <p:nvSpPr>
              <p:cNvPr id="86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86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873" name="図形"/>
            <p:cNvGrpSpPr/>
            <p:nvPr/>
          </p:nvGrpSpPr>
          <p:grpSpPr>
            <a:xfrm>
              <a:off x="-26094" y="86806"/>
              <a:ext cx="1083907" cy="730896"/>
              <a:chOff x="0" y="0"/>
              <a:chExt cx="1083906" cy="730895"/>
            </a:xfrm>
          </p:grpSpPr>
          <p:sp>
            <p:nvSpPr>
              <p:cNvPr id="87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87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876" name="図形"/>
            <p:cNvGrpSpPr/>
            <p:nvPr/>
          </p:nvGrpSpPr>
          <p:grpSpPr>
            <a:xfrm>
              <a:off x="-26094" y="36006"/>
              <a:ext cx="1083907" cy="730896"/>
              <a:chOff x="0" y="0"/>
              <a:chExt cx="1083906" cy="730895"/>
            </a:xfrm>
          </p:grpSpPr>
          <p:sp>
            <p:nvSpPr>
              <p:cNvPr id="87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874"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879" name="図形"/>
            <p:cNvGrpSpPr/>
            <p:nvPr/>
          </p:nvGrpSpPr>
          <p:grpSpPr>
            <a:xfrm>
              <a:off x="-19744" y="-19050"/>
              <a:ext cx="1083907" cy="730896"/>
              <a:chOff x="0" y="0"/>
              <a:chExt cx="1083906" cy="730895"/>
            </a:xfrm>
          </p:grpSpPr>
          <p:sp>
            <p:nvSpPr>
              <p:cNvPr id="87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877"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883" name="プラクティスカード_テンプレ.png"/>
          <p:cNvGrpSpPr/>
          <p:nvPr/>
        </p:nvGrpSpPr>
        <p:grpSpPr>
          <a:xfrm>
            <a:off x="19026756" y="9450844"/>
            <a:ext cx="821766" cy="1052164"/>
            <a:chOff x="0" y="0"/>
            <a:chExt cx="821765" cy="1052162"/>
          </a:xfrm>
        </p:grpSpPr>
        <p:pic>
          <p:nvPicPr>
            <p:cNvPr id="882"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88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86" name="プラクティスカード_テンプレ.png"/>
          <p:cNvGrpSpPr/>
          <p:nvPr/>
        </p:nvGrpSpPr>
        <p:grpSpPr>
          <a:xfrm>
            <a:off x="19153756" y="9577844"/>
            <a:ext cx="821766" cy="1052164"/>
            <a:chOff x="0" y="0"/>
            <a:chExt cx="821765" cy="1052162"/>
          </a:xfrm>
        </p:grpSpPr>
        <p:pic>
          <p:nvPicPr>
            <p:cNvPr id="885"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88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89" name="プラクティスカード_テンプレ.png"/>
          <p:cNvGrpSpPr/>
          <p:nvPr/>
        </p:nvGrpSpPr>
        <p:grpSpPr>
          <a:xfrm>
            <a:off x="23043252" y="9000583"/>
            <a:ext cx="821766" cy="1052163"/>
            <a:chOff x="0" y="0"/>
            <a:chExt cx="821765" cy="1052162"/>
          </a:xfrm>
        </p:grpSpPr>
        <p:pic>
          <p:nvPicPr>
            <p:cNvPr id="888"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88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92" name="プラクティスカード_テンプレ.png"/>
          <p:cNvGrpSpPr/>
          <p:nvPr/>
        </p:nvGrpSpPr>
        <p:grpSpPr>
          <a:xfrm>
            <a:off x="21797495" y="11362783"/>
            <a:ext cx="821767" cy="1052163"/>
            <a:chOff x="0" y="0"/>
            <a:chExt cx="821765" cy="1052162"/>
          </a:xfrm>
        </p:grpSpPr>
        <p:pic>
          <p:nvPicPr>
            <p:cNvPr id="891"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89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95" name="プラクティスカード_テンプレ.png"/>
          <p:cNvGrpSpPr/>
          <p:nvPr/>
        </p:nvGrpSpPr>
        <p:grpSpPr>
          <a:xfrm>
            <a:off x="21924495" y="11489783"/>
            <a:ext cx="821767" cy="1052163"/>
            <a:chOff x="0" y="0"/>
            <a:chExt cx="821765" cy="1052162"/>
          </a:xfrm>
        </p:grpSpPr>
        <p:pic>
          <p:nvPicPr>
            <p:cNvPr id="894"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89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898" name="課題カード_テンプレ.png"/>
          <p:cNvGrpSpPr/>
          <p:nvPr/>
        </p:nvGrpSpPr>
        <p:grpSpPr>
          <a:xfrm>
            <a:off x="20843011" y="9987702"/>
            <a:ext cx="821766" cy="1052164"/>
            <a:chOff x="0" y="0"/>
            <a:chExt cx="821765" cy="1052162"/>
          </a:xfrm>
        </p:grpSpPr>
        <p:pic>
          <p:nvPicPr>
            <p:cNvPr id="897"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896"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01" name="プラクティスカード_テンプレ.png"/>
          <p:cNvGrpSpPr/>
          <p:nvPr/>
        </p:nvGrpSpPr>
        <p:grpSpPr>
          <a:xfrm>
            <a:off x="20694445" y="9725268"/>
            <a:ext cx="821766" cy="1052164"/>
            <a:chOff x="0" y="0"/>
            <a:chExt cx="821765" cy="1052162"/>
          </a:xfrm>
        </p:grpSpPr>
        <p:pic>
          <p:nvPicPr>
            <p:cNvPr id="900"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89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04" name="課題カード_テンプレ.png"/>
          <p:cNvGrpSpPr/>
          <p:nvPr/>
        </p:nvGrpSpPr>
        <p:grpSpPr>
          <a:xfrm>
            <a:off x="17359069" y="9251032"/>
            <a:ext cx="821766" cy="1052163"/>
            <a:chOff x="0" y="0"/>
            <a:chExt cx="821765" cy="1052162"/>
          </a:xfrm>
        </p:grpSpPr>
        <p:pic>
          <p:nvPicPr>
            <p:cNvPr id="903"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902"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07" name="プラクティスカード_テンプレ.png"/>
          <p:cNvGrpSpPr/>
          <p:nvPr/>
        </p:nvGrpSpPr>
        <p:grpSpPr>
          <a:xfrm>
            <a:off x="17634949" y="9450844"/>
            <a:ext cx="821767" cy="1052164"/>
            <a:chOff x="0" y="0"/>
            <a:chExt cx="821765" cy="1052162"/>
          </a:xfrm>
        </p:grpSpPr>
        <p:pic>
          <p:nvPicPr>
            <p:cNvPr id="906"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0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10" name="課題カード_テンプレ.png"/>
          <p:cNvGrpSpPr/>
          <p:nvPr/>
        </p:nvGrpSpPr>
        <p:grpSpPr>
          <a:xfrm>
            <a:off x="17602096" y="7513942"/>
            <a:ext cx="821766" cy="1052163"/>
            <a:chOff x="0" y="0"/>
            <a:chExt cx="821765" cy="1052162"/>
          </a:xfrm>
        </p:grpSpPr>
        <p:pic>
          <p:nvPicPr>
            <p:cNvPr id="909"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908"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13" name="プラクティスカード_テンプレ.png"/>
          <p:cNvGrpSpPr/>
          <p:nvPr/>
        </p:nvGrpSpPr>
        <p:grpSpPr>
          <a:xfrm>
            <a:off x="17877976" y="7713754"/>
            <a:ext cx="821767" cy="1052164"/>
            <a:chOff x="0" y="0"/>
            <a:chExt cx="821765" cy="1052162"/>
          </a:xfrm>
        </p:grpSpPr>
        <p:pic>
          <p:nvPicPr>
            <p:cNvPr id="912"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1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16" name="プラクティスカード_テンプレ.png"/>
          <p:cNvGrpSpPr/>
          <p:nvPr/>
        </p:nvGrpSpPr>
        <p:grpSpPr>
          <a:xfrm>
            <a:off x="18004976" y="7840754"/>
            <a:ext cx="821767" cy="1052164"/>
            <a:chOff x="0" y="0"/>
            <a:chExt cx="821765" cy="1052162"/>
          </a:xfrm>
        </p:grpSpPr>
        <p:pic>
          <p:nvPicPr>
            <p:cNvPr id="915"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1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19" name="プラクティスカード_テンプレ.png"/>
          <p:cNvGrpSpPr/>
          <p:nvPr/>
        </p:nvGrpSpPr>
        <p:grpSpPr>
          <a:xfrm>
            <a:off x="18131976" y="7967754"/>
            <a:ext cx="821767" cy="1052164"/>
            <a:chOff x="0" y="0"/>
            <a:chExt cx="821765" cy="1052162"/>
          </a:xfrm>
        </p:grpSpPr>
        <p:pic>
          <p:nvPicPr>
            <p:cNvPr id="918"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1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22" name="課題カード_テンプレ.png"/>
          <p:cNvGrpSpPr/>
          <p:nvPr/>
        </p:nvGrpSpPr>
        <p:grpSpPr>
          <a:xfrm>
            <a:off x="17904905" y="4357032"/>
            <a:ext cx="821766" cy="1052164"/>
            <a:chOff x="0" y="0"/>
            <a:chExt cx="821765" cy="1052162"/>
          </a:xfrm>
        </p:grpSpPr>
        <p:pic>
          <p:nvPicPr>
            <p:cNvPr id="921"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920"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25" name="プラクティスカード_テンプレ.png"/>
          <p:cNvGrpSpPr/>
          <p:nvPr/>
        </p:nvGrpSpPr>
        <p:grpSpPr>
          <a:xfrm>
            <a:off x="18079449" y="4518847"/>
            <a:ext cx="821767" cy="1052163"/>
            <a:chOff x="0" y="0"/>
            <a:chExt cx="821765" cy="1052162"/>
          </a:xfrm>
        </p:grpSpPr>
        <p:pic>
          <p:nvPicPr>
            <p:cNvPr id="924"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2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28" name="プラクティスカード_テンプレ.png"/>
          <p:cNvGrpSpPr/>
          <p:nvPr/>
        </p:nvGrpSpPr>
        <p:grpSpPr>
          <a:xfrm>
            <a:off x="18206449" y="4645847"/>
            <a:ext cx="821767" cy="1052163"/>
            <a:chOff x="0" y="0"/>
            <a:chExt cx="821765" cy="1052162"/>
          </a:xfrm>
        </p:grpSpPr>
        <p:pic>
          <p:nvPicPr>
            <p:cNvPr id="927"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2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31" name="プラクティスカード_テンプレ.png"/>
          <p:cNvGrpSpPr/>
          <p:nvPr/>
        </p:nvGrpSpPr>
        <p:grpSpPr>
          <a:xfrm>
            <a:off x="19306942" y="3711883"/>
            <a:ext cx="821766" cy="1052164"/>
            <a:chOff x="0" y="0"/>
            <a:chExt cx="821765" cy="1052162"/>
          </a:xfrm>
        </p:grpSpPr>
        <p:pic>
          <p:nvPicPr>
            <p:cNvPr id="930"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2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34" name="課題カード_テンプレ.png"/>
          <p:cNvGrpSpPr/>
          <p:nvPr/>
        </p:nvGrpSpPr>
        <p:grpSpPr>
          <a:xfrm>
            <a:off x="20173309" y="3508509"/>
            <a:ext cx="821766" cy="1052163"/>
            <a:chOff x="0" y="0"/>
            <a:chExt cx="821765" cy="1052162"/>
          </a:xfrm>
        </p:grpSpPr>
        <p:pic>
          <p:nvPicPr>
            <p:cNvPr id="933"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932"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37" name="プラクティスカード_テンプレ.png"/>
          <p:cNvGrpSpPr/>
          <p:nvPr/>
        </p:nvGrpSpPr>
        <p:grpSpPr>
          <a:xfrm>
            <a:off x="20353872" y="3729660"/>
            <a:ext cx="821766" cy="1052164"/>
            <a:chOff x="0" y="0"/>
            <a:chExt cx="821765" cy="1052162"/>
          </a:xfrm>
        </p:grpSpPr>
        <p:pic>
          <p:nvPicPr>
            <p:cNvPr id="936"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3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40" name="課題カード_テンプレ.png"/>
          <p:cNvGrpSpPr/>
          <p:nvPr/>
        </p:nvGrpSpPr>
        <p:grpSpPr>
          <a:xfrm>
            <a:off x="21400802" y="4039971"/>
            <a:ext cx="821766" cy="1052163"/>
            <a:chOff x="0" y="0"/>
            <a:chExt cx="821765" cy="1052162"/>
          </a:xfrm>
        </p:grpSpPr>
        <p:pic>
          <p:nvPicPr>
            <p:cNvPr id="939"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938"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43" name="プラクティスカード_テンプレ.png"/>
          <p:cNvGrpSpPr/>
          <p:nvPr/>
        </p:nvGrpSpPr>
        <p:grpSpPr>
          <a:xfrm>
            <a:off x="21581364" y="4261122"/>
            <a:ext cx="821767" cy="1052164"/>
            <a:chOff x="0" y="0"/>
            <a:chExt cx="821765" cy="1052162"/>
          </a:xfrm>
        </p:grpSpPr>
        <p:pic>
          <p:nvPicPr>
            <p:cNvPr id="942"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4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46" name="課題カード_テンプレ.png"/>
          <p:cNvGrpSpPr/>
          <p:nvPr/>
        </p:nvGrpSpPr>
        <p:grpSpPr>
          <a:xfrm>
            <a:off x="20985164" y="5513171"/>
            <a:ext cx="821766" cy="1052163"/>
            <a:chOff x="0" y="0"/>
            <a:chExt cx="821765" cy="1052162"/>
          </a:xfrm>
        </p:grpSpPr>
        <p:pic>
          <p:nvPicPr>
            <p:cNvPr id="945"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944"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49" name="プラクティスカード_テンプレ.png"/>
          <p:cNvGrpSpPr/>
          <p:nvPr/>
        </p:nvGrpSpPr>
        <p:grpSpPr>
          <a:xfrm>
            <a:off x="21165726" y="5734322"/>
            <a:ext cx="821766" cy="1052164"/>
            <a:chOff x="0" y="0"/>
            <a:chExt cx="821765" cy="1052162"/>
          </a:xfrm>
        </p:grpSpPr>
        <p:pic>
          <p:nvPicPr>
            <p:cNvPr id="948"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94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952" name="グループ"/>
          <p:cNvGrpSpPr/>
          <p:nvPr/>
        </p:nvGrpSpPr>
        <p:grpSpPr>
          <a:xfrm>
            <a:off x="19648566" y="5022469"/>
            <a:ext cx="824324" cy="1288201"/>
            <a:chOff x="0" y="0"/>
            <a:chExt cx="824322" cy="1288199"/>
          </a:xfrm>
        </p:grpSpPr>
        <p:sp>
          <p:nvSpPr>
            <p:cNvPr id="950"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951" name="円形"/>
            <p:cNvSpPr/>
            <p:nvPr/>
          </p:nvSpPr>
          <p:spPr>
            <a:xfrm>
              <a:off x="99350" y="0"/>
              <a:ext cx="625622" cy="625621"/>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955" name="グループ"/>
          <p:cNvGrpSpPr/>
          <p:nvPr/>
        </p:nvGrpSpPr>
        <p:grpSpPr>
          <a:xfrm>
            <a:off x="19125100" y="7732409"/>
            <a:ext cx="824324" cy="1288201"/>
            <a:chOff x="0" y="0"/>
            <a:chExt cx="824322" cy="1288199"/>
          </a:xfrm>
        </p:grpSpPr>
        <p:sp>
          <p:nvSpPr>
            <p:cNvPr id="953"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954" name="円形"/>
            <p:cNvSpPr/>
            <p:nvPr/>
          </p:nvSpPr>
          <p:spPr>
            <a:xfrm>
              <a:off x="99350" y="0"/>
              <a:ext cx="625622" cy="625621"/>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958" name="グループ"/>
          <p:cNvGrpSpPr/>
          <p:nvPr/>
        </p:nvGrpSpPr>
        <p:grpSpPr>
          <a:xfrm>
            <a:off x="21796216" y="9607250"/>
            <a:ext cx="824324" cy="1288200"/>
            <a:chOff x="0" y="0"/>
            <a:chExt cx="824322" cy="1288199"/>
          </a:xfrm>
        </p:grpSpPr>
        <p:sp>
          <p:nvSpPr>
            <p:cNvPr id="956"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957" name="円形"/>
            <p:cNvSpPr/>
            <p:nvPr/>
          </p:nvSpPr>
          <p:spPr>
            <a:xfrm>
              <a:off x="99350" y="0"/>
              <a:ext cx="625622" cy="625621"/>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961" name="グループ"/>
          <p:cNvGrpSpPr/>
          <p:nvPr/>
        </p:nvGrpSpPr>
        <p:grpSpPr>
          <a:xfrm>
            <a:off x="1423561" y="6090666"/>
            <a:ext cx="359553" cy="561886"/>
            <a:chOff x="0" y="0"/>
            <a:chExt cx="359552" cy="561885"/>
          </a:xfrm>
        </p:grpSpPr>
        <p:sp>
          <p:nvSpPr>
            <p:cNvPr id="959"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960"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964" name="グループ"/>
          <p:cNvGrpSpPr/>
          <p:nvPr/>
        </p:nvGrpSpPr>
        <p:grpSpPr>
          <a:xfrm>
            <a:off x="1423561" y="5382972"/>
            <a:ext cx="359553" cy="561886"/>
            <a:chOff x="0" y="0"/>
            <a:chExt cx="359552" cy="561885"/>
          </a:xfrm>
        </p:grpSpPr>
        <p:sp>
          <p:nvSpPr>
            <p:cNvPr id="962"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963"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967" name="グループ"/>
          <p:cNvGrpSpPr/>
          <p:nvPr/>
        </p:nvGrpSpPr>
        <p:grpSpPr>
          <a:xfrm>
            <a:off x="1423561" y="4699817"/>
            <a:ext cx="359553" cy="561886"/>
            <a:chOff x="0" y="0"/>
            <a:chExt cx="359552" cy="561885"/>
          </a:xfrm>
        </p:grpSpPr>
        <p:sp>
          <p:nvSpPr>
            <p:cNvPr id="965"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966"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970" name="グループ"/>
          <p:cNvGrpSpPr/>
          <p:nvPr/>
        </p:nvGrpSpPr>
        <p:grpSpPr>
          <a:xfrm>
            <a:off x="1423561" y="8787584"/>
            <a:ext cx="359553" cy="561886"/>
            <a:chOff x="0" y="0"/>
            <a:chExt cx="359552" cy="561885"/>
          </a:xfrm>
        </p:grpSpPr>
        <p:sp>
          <p:nvSpPr>
            <p:cNvPr id="968"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969" name="円形"/>
            <p:cNvSpPr/>
            <p:nvPr/>
          </p:nvSpPr>
          <p:spPr>
            <a:xfrm>
              <a:off x="43334" y="0"/>
              <a:ext cx="272884" cy="272883"/>
            </a:xfrm>
            <a:prstGeom prst="ellipse">
              <a:avLst/>
            </a:prstGeom>
            <a:solidFill>
              <a:schemeClr val="accent4">
                <a:hueOff val="-476017"/>
                <a:lumOff val="-10042"/>
              </a:schemeClr>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973" name="グループ"/>
          <p:cNvGrpSpPr/>
          <p:nvPr/>
        </p:nvGrpSpPr>
        <p:grpSpPr>
          <a:xfrm>
            <a:off x="1423562" y="12134003"/>
            <a:ext cx="359553" cy="561887"/>
            <a:chOff x="0" y="0"/>
            <a:chExt cx="359552" cy="561885"/>
          </a:xfrm>
        </p:grpSpPr>
        <p:sp>
          <p:nvSpPr>
            <p:cNvPr id="971"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972"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976" name="グループ"/>
          <p:cNvGrpSpPr/>
          <p:nvPr/>
        </p:nvGrpSpPr>
        <p:grpSpPr>
          <a:xfrm>
            <a:off x="1423561" y="7467533"/>
            <a:ext cx="359553" cy="561886"/>
            <a:chOff x="0" y="0"/>
            <a:chExt cx="359552" cy="561885"/>
          </a:xfrm>
        </p:grpSpPr>
        <p:sp>
          <p:nvSpPr>
            <p:cNvPr id="974"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975"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979" name="グループ"/>
          <p:cNvGrpSpPr/>
          <p:nvPr/>
        </p:nvGrpSpPr>
        <p:grpSpPr>
          <a:xfrm>
            <a:off x="1423561" y="10575114"/>
            <a:ext cx="359553" cy="561886"/>
            <a:chOff x="0" y="0"/>
            <a:chExt cx="359552" cy="561885"/>
          </a:xfrm>
        </p:grpSpPr>
        <p:sp>
          <p:nvSpPr>
            <p:cNvPr id="977"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sp>
          <p:nvSpPr>
            <p:cNvPr id="978" name="円形"/>
            <p:cNvSpPr/>
            <p:nvPr/>
          </p:nvSpPr>
          <p:spPr>
            <a:xfrm>
              <a:off x="43334" y="0"/>
              <a:ext cx="272884" cy="272883"/>
            </a:xfrm>
            <a:prstGeom prst="ellipse">
              <a:avLst/>
            </a:prstGeom>
            <a:solidFill>
              <a:srgbClr val="60D937"/>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grpSp>
        <p:nvGrpSpPr>
          <p:cNvPr id="982" name="グループ"/>
          <p:cNvGrpSpPr/>
          <p:nvPr/>
        </p:nvGrpSpPr>
        <p:grpSpPr>
          <a:xfrm>
            <a:off x="1423561" y="9499644"/>
            <a:ext cx="359553" cy="561886"/>
            <a:chOff x="0" y="0"/>
            <a:chExt cx="359552" cy="561885"/>
          </a:xfrm>
        </p:grpSpPr>
        <p:sp>
          <p:nvSpPr>
            <p:cNvPr id="980" name="三角形"/>
            <p:cNvSpPr/>
            <p:nvPr/>
          </p:nvSpPr>
          <p:spPr>
            <a:xfrm>
              <a:off x="0" y="154154"/>
              <a:ext cx="359553" cy="407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981" name="円形"/>
            <p:cNvSpPr/>
            <p:nvPr/>
          </p:nvSpPr>
          <p:spPr>
            <a:xfrm>
              <a:off x="43334" y="0"/>
              <a:ext cx="272884" cy="272883"/>
            </a:xfrm>
            <a:prstGeom prst="ellipse">
              <a:avLst/>
            </a:prstGeom>
            <a:solidFill>
              <a:srgbClr val="00A1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pPr>
              <a:endParaRPr dirty="0"/>
            </a:p>
          </p:txBody>
        </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ゲームの具体的なルールや進め方"/>
          <p:cNvSpPr txBox="1">
            <a:spLocks noGrp="1"/>
          </p:cNvSpPr>
          <p:nvPr>
            <p:ph type="title"/>
          </p:nvPr>
        </p:nvSpPr>
        <p:spPr>
          <a:prstGeom prst="rect">
            <a:avLst/>
          </a:prstGeom>
        </p:spPr>
        <p:txBody>
          <a:bodyPr/>
          <a:lstStyle/>
          <a:p>
            <a:r>
              <a:rPr dirty="0"/>
              <a:t>ゲームの具体的なルールや進め方</a:t>
            </a:r>
          </a:p>
        </p:txBody>
      </p:sp>
      <p:sp>
        <p:nvSpPr>
          <p:cNvPr id="985" name="FAQ"/>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FAQ</a:t>
            </a:r>
          </a:p>
        </p:txBody>
      </p:sp>
      <p:sp>
        <p:nvSpPr>
          <p:cNvPr id="986" name="Q.「用意している課題に対する基本的な回答はありますか？」…"/>
          <p:cNvSpPr txBox="1">
            <a:spLocks noGrp="1"/>
          </p:cNvSpPr>
          <p:nvPr>
            <p:ph type="body" sz="half" idx="1"/>
          </p:nvPr>
        </p:nvSpPr>
        <p:spPr>
          <a:xfrm>
            <a:off x="1206500" y="4248504"/>
            <a:ext cx="21971000" cy="4539740"/>
          </a:xfrm>
          <a:prstGeom prst="rect">
            <a:avLst/>
          </a:prstGeom>
        </p:spPr>
        <p:txBody>
          <a:bodyPr/>
          <a:lstStyle/>
          <a:p>
            <a:pPr marL="469391" indent="-469391" defTabSz="1877520">
              <a:lnSpc>
                <a:spcPct val="100000"/>
              </a:lnSpc>
              <a:spcBef>
                <a:spcPts val="3400"/>
              </a:spcBef>
              <a:defRPr sz="3696"/>
            </a:pPr>
            <a:r>
              <a:rPr dirty="0"/>
              <a:t>Q.「用意している課題に対する基本的な回答はありますか？」</a:t>
            </a:r>
          </a:p>
          <a:p>
            <a:pPr marL="938783" lvl="1" indent="-469391" defTabSz="1877520">
              <a:lnSpc>
                <a:spcPct val="100000"/>
              </a:lnSpc>
              <a:spcBef>
                <a:spcPts val="3400"/>
              </a:spcBef>
              <a:defRPr sz="3696"/>
            </a:pPr>
            <a:r>
              <a:rPr dirty="0"/>
              <a:t>A. 課題リストに参考となる対応プラクティスを1例として掲載しています。</a:t>
            </a:r>
          </a:p>
          <a:p>
            <a:pPr marL="469391" indent="-469391" defTabSz="1877520">
              <a:lnSpc>
                <a:spcPct val="100000"/>
              </a:lnSpc>
              <a:spcBef>
                <a:spcPts val="3400"/>
              </a:spcBef>
              <a:defRPr sz="3696"/>
            </a:pPr>
            <a:r>
              <a:rPr dirty="0"/>
              <a:t>Q.「プラクティスに書かれていることが具体的には良く分からない」</a:t>
            </a:r>
          </a:p>
          <a:p>
            <a:pPr marL="938783" lvl="1" indent="-469391" defTabSz="1877520">
              <a:lnSpc>
                <a:spcPct val="100000"/>
              </a:lnSpc>
              <a:spcBef>
                <a:spcPts val="3400"/>
              </a:spcBef>
              <a:defRPr sz="3696"/>
            </a:pPr>
            <a:r>
              <a:rPr dirty="0"/>
              <a:t>A. 申し訳ないですが、詳しい人に聞くか調べていただけると助かります。もしくは、私たちに質問ください。</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 name="結論"/>
          <p:cNvSpPr txBox="1">
            <a:spLocks noGrp="1"/>
          </p:cNvSpPr>
          <p:nvPr>
            <p:ph type="title"/>
          </p:nvPr>
        </p:nvSpPr>
        <p:spPr>
          <a:prstGeom prst="rect">
            <a:avLst/>
          </a:prstGeom>
        </p:spPr>
        <p:txBody>
          <a:bodyPr/>
          <a:lstStyle/>
          <a:p>
            <a:r>
              <a:rPr dirty="0"/>
              <a:t>結論</a:t>
            </a:r>
          </a:p>
        </p:txBody>
      </p:sp>
      <p:sp>
        <p:nvSpPr>
          <p:cNvPr id="989" name="本ゲームを利用することで、自動テストのプラクティスをゲームという形で、遊びながら知ることが可能になった。また、プラクティスを文字として知るだけはなく、プラクティスがどのような課題の解決に適用できるかも考えることとなり、遊びながら効果的に学ぶことができた。…"/>
          <p:cNvSpPr txBox="1">
            <a:spLocks noGrp="1"/>
          </p:cNvSpPr>
          <p:nvPr>
            <p:ph type="body" sz="half" idx="1"/>
          </p:nvPr>
        </p:nvSpPr>
        <p:spPr>
          <a:xfrm>
            <a:off x="1206500" y="2729994"/>
            <a:ext cx="21971000" cy="5277104"/>
          </a:xfrm>
          <a:prstGeom prst="rect">
            <a:avLst/>
          </a:prstGeom>
        </p:spPr>
        <p:txBody>
          <a:bodyPr/>
          <a:lstStyle/>
          <a:p>
            <a:pPr marL="579119" indent="-579119" defTabSz="2316421">
              <a:lnSpc>
                <a:spcPct val="100000"/>
              </a:lnSpc>
              <a:spcBef>
                <a:spcPts val="4200"/>
              </a:spcBef>
              <a:defRPr sz="4560"/>
            </a:pPr>
            <a:r>
              <a:rPr dirty="0"/>
              <a:t>本ゲームを利用することで、自動テストのプラクティスをゲームという形で、遊びながら知ることが可能になった。また、プラクティスを文字として知るだけはなく、プラクティスがどのような課題の解決に適用できるかも考えることとなり、遊びながら効果的に学ぶことができた。</a:t>
            </a:r>
          </a:p>
          <a:p>
            <a:pPr marL="579119" indent="-579119" defTabSz="2316421">
              <a:lnSpc>
                <a:spcPct val="100000"/>
              </a:lnSpc>
              <a:spcBef>
                <a:spcPts val="4200"/>
              </a:spcBef>
              <a:defRPr sz="4560"/>
            </a:pPr>
            <a:r>
              <a:rPr dirty="0"/>
              <a:t>一方、自動テストの初学者と経験者が混じった場合には、初学者が不利になってしまうことなどゲーム性に関してはまだ改善の余地があることがわかった。</a:t>
            </a:r>
          </a:p>
        </p:txBody>
      </p:sp>
      <p:sp>
        <p:nvSpPr>
          <p:cNvPr id="990" name="謝辞"/>
          <p:cNvSpPr txBox="1"/>
          <p:nvPr/>
        </p:nvSpPr>
        <p:spPr>
          <a:xfrm>
            <a:off x="1206500" y="9697104"/>
            <a:ext cx="21971000" cy="994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2023821">
              <a:lnSpc>
                <a:spcPct val="80000"/>
              </a:lnSpc>
              <a:spcBef>
                <a:spcPts val="0"/>
              </a:spcBef>
              <a:defRPr sz="7054" spc="-141">
                <a:latin typeface="+mn-lt"/>
                <a:ea typeface="+mn-ea"/>
                <a:cs typeface="+mn-cs"/>
                <a:sym typeface="ヒラギノ角ゴ ProN W6"/>
              </a:defRPr>
            </a:lvl1pPr>
          </a:lstStyle>
          <a:p>
            <a:r>
              <a:rPr dirty="0"/>
              <a:t>謝辞</a:t>
            </a:r>
          </a:p>
        </p:txBody>
      </p:sp>
      <p:sp>
        <p:nvSpPr>
          <p:cNvPr id="991" name="カードデザインとして、「課金戦士」さんにご協力いただきました。"/>
          <p:cNvSpPr txBox="1"/>
          <p:nvPr/>
        </p:nvSpPr>
        <p:spPr>
          <a:xfrm>
            <a:off x="1206500" y="10914173"/>
            <a:ext cx="21971000" cy="6513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marL="542544" indent="-542544" defTabSz="2170121">
              <a:spcBef>
                <a:spcPts val="4000"/>
              </a:spcBef>
              <a:buSzPct val="123000"/>
              <a:buChar char="•"/>
              <a:defRPr sz="4272"/>
            </a:lvl1pPr>
          </a:lstStyle>
          <a:p>
            <a:r>
              <a:rPr dirty="0"/>
              <a:t>カードデザインとして、「課金戦士」さんにご協力いただきました。</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今後の発展"/>
          <p:cNvSpPr txBox="1">
            <a:spLocks noGrp="1"/>
          </p:cNvSpPr>
          <p:nvPr>
            <p:ph type="title"/>
          </p:nvPr>
        </p:nvSpPr>
        <p:spPr>
          <a:prstGeom prst="rect">
            <a:avLst/>
          </a:prstGeom>
        </p:spPr>
        <p:txBody>
          <a:bodyPr/>
          <a:lstStyle/>
          <a:p>
            <a:r>
              <a:rPr dirty="0"/>
              <a:t>今後の発展</a:t>
            </a:r>
          </a:p>
        </p:txBody>
      </p:sp>
      <p:sp>
        <p:nvSpPr>
          <p:cNvPr id="994" name="ゲームの資料は公開するので自由に改良して発表ください"/>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ゲームの資料は公開するので自由に改良して発表ください</a:t>
            </a:r>
          </a:p>
        </p:txBody>
      </p:sp>
      <p:sp>
        <p:nvSpPr>
          <p:cNvPr id="995" name="本発表で紹介したゲームのルールなどは公開しますので自由に利用ください。利用したら何らかの形で発表くださると嬉しいです。…"/>
          <p:cNvSpPr txBox="1">
            <a:spLocks noGrp="1"/>
          </p:cNvSpPr>
          <p:nvPr>
            <p:ph type="body" idx="1"/>
          </p:nvPr>
        </p:nvSpPr>
        <p:spPr>
          <a:xfrm>
            <a:off x="1206500" y="3611857"/>
            <a:ext cx="21971000" cy="9236408"/>
          </a:xfrm>
          <a:prstGeom prst="rect">
            <a:avLst/>
          </a:prstGeom>
        </p:spPr>
        <p:txBody>
          <a:bodyPr/>
          <a:lstStyle/>
          <a:p>
            <a:pPr marL="384047" indent="-384047" defTabSz="1536153">
              <a:lnSpc>
                <a:spcPct val="100000"/>
              </a:lnSpc>
              <a:spcBef>
                <a:spcPts val="2800"/>
              </a:spcBef>
              <a:defRPr sz="3024"/>
            </a:pPr>
            <a:r>
              <a:rPr dirty="0"/>
              <a:t>本発表で紹介したゲームのルールなどは公開しますので自由に利用ください。利用したら何らかの形で発表くださると嬉しいです。</a:t>
            </a:r>
          </a:p>
          <a:p>
            <a:pPr marL="768095" lvl="1" indent="-384047" defTabSz="1536153">
              <a:lnSpc>
                <a:spcPct val="100000"/>
              </a:lnSpc>
              <a:spcBef>
                <a:spcPts val="2800"/>
              </a:spcBef>
              <a:defRPr sz="3024"/>
            </a:pPr>
            <a:r>
              <a:rPr dirty="0"/>
              <a:t>※ </a:t>
            </a:r>
            <a:r>
              <a:rPr u="sng" dirty="0">
                <a:hlinkClick r:id="rId2"/>
              </a:rPr>
              <a:t>https://github.com/teyamagu/test_automation_card_game</a:t>
            </a:r>
            <a:r>
              <a:rPr dirty="0"/>
              <a:t> においてゲームの各種情報を公開しています</a:t>
            </a:r>
          </a:p>
          <a:p>
            <a:pPr marL="384047" indent="-384047" defTabSz="1536153">
              <a:lnSpc>
                <a:spcPct val="100000"/>
              </a:lnSpc>
              <a:spcBef>
                <a:spcPts val="2800"/>
              </a:spcBef>
              <a:defRPr sz="3024"/>
            </a:pPr>
            <a:r>
              <a:rPr dirty="0"/>
              <a:t>私たちが試行した上での別の遊び方案や改善点を以下に示します。興味があったらお試しください。</a:t>
            </a:r>
          </a:p>
          <a:p>
            <a:pPr marL="768095" lvl="1" indent="-384047" defTabSz="1536153">
              <a:lnSpc>
                <a:spcPct val="100000"/>
              </a:lnSpc>
              <a:spcBef>
                <a:spcPts val="2800"/>
              </a:spcBef>
              <a:defRPr sz="3024"/>
            </a:pPr>
            <a:r>
              <a:rPr dirty="0"/>
              <a:t>別の遊び方案：競争ではなく、チームでハイスコアを目指すゲーム</a:t>
            </a:r>
          </a:p>
          <a:p>
            <a:pPr marL="768095" lvl="1" indent="-384047" defTabSz="1536153">
              <a:lnSpc>
                <a:spcPct val="100000"/>
              </a:lnSpc>
              <a:spcBef>
                <a:spcPts val="2800"/>
              </a:spcBef>
              <a:defRPr sz="3024"/>
            </a:pPr>
            <a:r>
              <a:rPr dirty="0"/>
              <a:t>改善点：ゲーム性</a:t>
            </a:r>
          </a:p>
          <a:p>
            <a:pPr marL="1152144" lvl="2" indent="-384047" defTabSz="1536153">
              <a:lnSpc>
                <a:spcPct val="100000"/>
              </a:lnSpc>
              <a:spcBef>
                <a:spcPts val="2800"/>
              </a:spcBef>
              <a:defRPr sz="3024"/>
            </a:pPr>
            <a:r>
              <a:rPr dirty="0"/>
              <a:t>初学者でもプラクティス適用による解決を想起しやすいプラクティスカードを追加する</a:t>
            </a:r>
          </a:p>
          <a:p>
            <a:pPr marL="1152144" lvl="2" indent="-384047" defTabSz="1536153">
              <a:lnSpc>
                <a:spcPct val="100000"/>
              </a:lnSpc>
              <a:spcBef>
                <a:spcPts val="2800"/>
              </a:spcBef>
              <a:defRPr sz="3024"/>
            </a:pPr>
            <a:r>
              <a:rPr dirty="0"/>
              <a:t>妨害カードの追加し、カード取得の戦略性を向上させる</a:t>
            </a:r>
          </a:p>
          <a:p>
            <a:pPr marL="768095" lvl="1" indent="-384047" defTabSz="1536153">
              <a:lnSpc>
                <a:spcPct val="100000"/>
              </a:lnSpc>
              <a:spcBef>
                <a:spcPts val="2800"/>
              </a:spcBef>
              <a:defRPr sz="3024"/>
            </a:pPr>
            <a:r>
              <a:rPr dirty="0"/>
              <a:t>改善点：学習面</a:t>
            </a:r>
          </a:p>
          <a:p>
            <a:pPr marL="1152144" lvl="2" indent="-384047" defTabSz="1536153">
              <a:lnSpc>
                <a:spcPct val="100000"/>
              </a:lnSpc>
              <a:spcBef>
                <a:spcPts val="2800"/>
              </a:spcBef>
              <a:defRPr sz="3024"/>
            </a:pPr>
            <a:r>
              <a:rPr dirty="0"/>
              <a:t>ゲームをおこなう人が持つ自動テストの課題を課題カードとして追加する</a:t>
            </a:r>
          </a:p>
          <a:p>
            <a:pPr marL="1152144" lvl="2" indent="-384047" defTabSz="1536153">
              <a:lnSpc>
                <a:spcPct val="100000"/>
              </a:lnSpc>
              <a:spcBef>
                <a:spcPts val="2800"/>
              </a:spcBef>
              <a:defRPr sz="3024"/>
            </a:pPr>
            <a:r>
              <a:rPr dirty="0"/>
              <a:t>既存の他のプラクティスを組み込んでプラクティスカードを増やす</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発表の流れ"/>
          <p:cNvSpPr txBox="1">
            <a:spLocks noGrp="1"/>
          </p:cNvSpPr>
          <p:nvPr>
            <p:ph type="title"/>
          </p:nvPr>
        </p:nvSpPr>
        <p:spPr>
          <a:prstGeom prst="rect">
            <a:avLst/>
          </a:prstGeom>
        </p:spPr>
        <p:txBody>
          <a:bodyPr/>
          <a:lstStyle/>
          <a:p>
            <a:r>
              <a:rPr dirty="0"/>
              <a:t>発表の流れ</a:t>
            </a:r>
          </a:p>
        </p:txBody>
      </p:sp>
      <p:sp>
        <p:nvSpPr>
          <p:cNvPr id="176" name="ゲームのねらい…"/>
          <p:cNvSpPr txBox="1">
            <a:spLocks noGrp="1"/>
          </p:cNvSpPr>
          <p:nvPr>
            <p:ph type="body" idx="1"/>
          </p:nvPr>
        </p:nvSpPr>
        <p:spPr>
          <a:prstGeom prst="rect">
            <a:avLst/>
          </a:prstGeom>
        </p:spPr>
        <p:txBody>
          <a:bodyPr/>
          <a:lstStyle/>
          <a:p>
            <a:r>
              <a:rPr dirty="0"/>
              <a:t>ゲームのねらい</a:t>
            </a:r>
          </a:p>
          <a:p>
            <a:r>
              <a:rPr dirty="0"/>
              <a:t>ゲームの概要</a:t>
            </a:r>
          </a:p>
          <a:p>
            <a:r>
              <a:rPr dirty="0"/>
              <a:t>ゲームによる効果</a:t>
            </a:r>
          </a:p>
          <a:p>
            <a:r>
              <a:rPr dirty="0"/>
              <a:t>ゲームの具体的なルールや進め方</a:t>
            </a:r>
          </a:p>
          <a:p>
            <a:r>
              <a:rPr dirty="0"/>
              <a:t>結論と今後の発展</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Appendix:…"/>
          <p:cNvSpPr txBox="1">
            <a:spLocks noGrp="1"/>
          </p:cNvSpPr>
          <p:nvPr>
            <p:ph type="title"/>
          </p:nvPr>
        </p:nvSpPr>
        <p:spPr>
          <a:prstGeom prst="rect">
            <a:avLst/>
          </a:prstGeom>
        </p:spPr>
        <p:txBody>
          <a:bodyPr/>
          <a:lstStyle/>
          <a:p>
            <a:r>
              <a:rPr dirty="0"/>
              <a:t>Appendix: </a:t>
            </a:r>
          </a:p>
          <a:p>
            <a:r>
              <a:rPr dirty="0"/>
              <a:t>ゲームの具体的なルール</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ゲームの具体的なルールや進め方"/>
          <p:cNvSpPr txBox="1">
            <a:spLocks noGrp="1"/>
          </p:cNvSpPr>
          <p:nvPr>
            <p:ph type="title"/>
          </p:nvPr>
        </p:nvSpPr>
        <p:spPr>
          <a:prstGeom prst="rect">
            <a:avLst/>
          </a:prstGeom>
        </p:spPr>
        <p:txBody>
          <a:bodyPr/>
          <a:lstStyle/>
          <a:p>
            <a:r>
              <a:rPr dirty="0"/>
              <a:t>ゲームの具体的なルールや進め方</a:t>
            </a:r>
          </a:p>
        </p:txBody>
      </p:sp>
      <p:sp>
        <p:nvSpPr>
          <p:cNvPr id="1000" name="カード構成"/>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カード構成</a:t>
            </a:r>
          </a:p>
        </p:txBody>
      </p:sp>
      <p:sp>
        <p:nvSpPr>
          <p:cNvPr id="1001" name="自動テストのプラクティスカード 25枚程度…"/>
          <p:cNvSpPr txBox="1">
            <a:spLocks noGrp="1"/>
          </p:cNvSpPr>
          <p:nvPr>
            <p:ph type="body" idx="1"/>
          </p:nvPr>
        </p:nvSpPr>
        <p:spPr>
          <a:xfrm>
            <a:off x="1206500" y="3669414"/>
            <a:ext cx="21971000" cy="9414191"/>
          </a:xfrm>
          <a:prstGeom prst="rect">
            <a:avLst/>
          </a:prstGeom>
        </p:spPr>
        <p:txBody>
          <a:bodyPr/>
          <a:lstStyle/>
          <a:p>
            <a:pPr marL="384047" indent="-384047" defTabSz="1536153">
              <a:lnSpc>
                <a:spcPct val="100000"/>
              </a:lnSpc>
              <a:spcBef>
                <a:spcPts val="2800"/>
              </a:spcBef>
              <a:defRPr sz="3024"/>
            </a:pPr>
            <a:r>
              <a:rPr dirty="0"/>
              <a:t>自動テストのプラクティスカード 25枚程度</a:t>
            </a:r>
          </a:p>
          <a:p>
            <a:pPr marL="768095" lvl="1" indent="-384047" defTabSz="1536153">
              <a:lnSpc>
                <a:spcPct val="100000"/>
              </a:lnSpc>
              <a:spcBef>
                <a:spcPts val="2800"/>
              </a:spcBef>
              <a:defRPr sz="3024"/>
            </a:pPr>
            <a:r>
              <a:rPr dirty="0"/>
              <a:t>内容としては、プラクティスが書かれたカード</a:t>
            </a:r>
          </a:p>
          <a:p>
            <a:pPr marL="1152144" lvl="2" indent="-384047" defTabSz="1536153">
              <a:lnSpc>
                <a:spcPct val="100000"/>
              </a:lnSpc>
              <a:spcBef>
                <a:spcPts val="2800"/>
              </a:spcBef>
              <a:defRPr sz="3024"/>
            </a:pPr>
            <a:r>
              <a:rPr dirty="0"/>
              <a:t>「自動テストをやり過ぎない」「自分達のテストピラミッドを作る」など</a:t>
            </a:r>
          </a:p>
          <a:p>
            <a:pPr marL="768095" lvl="1" indent="-384047" defTabSz="1536153">
              <a:lnSpc>
                <a:spcPct val="100000"/>
              </a:lnSpc>
              <a:spcBef>
                <a:spcPts val="2800"/>
              </a:spcBef>
              <a:defRPr sz="3024"/>
            </a:pPr>
            <a:r>
              <a:rPr dirty="0"/>
              <a:t>このカードは独自に増やしたり、「</a:t>
            </a:r>
            <a:r>
              <a:rPr u="sng" dirty="0">
                <a:hlinkClick r:id="rId2"/>
              </a:rPr>
              <a:t>テスト自動化パターン言語プロジェクト</a:t>
            </a:r>
            <a:r>
              <a:rPr dirty="0"/>
              <a:t>」や「</a:t>
            </a:r>
            <a:r>
              <a:rPr u="sng" dirty="0">
                <a:hlinkClick r:id="rId3"/>
              </a:rPr>
              <a:t>Test Automation Patterns Wiki</a:t>
            </a:r>
            <a:r>
              <a:rPr dirty="0"/>
              <a:t>」のパターン・プラクティスを追加しても構わない</a:t>
            </a:r>
          </a:p>
          <a:p>
            <a:pPr marL="384047" indent="-384047" defTabSz="1536153">
              <a:lnSpc>
                <a:spcPct val="100000"/>
              </a:lnSpc>
              <a:spcBef>
                <a:spcPts val="2800"/>
              </a:spcBef>
              <a:defRPr sz="3024"/>
            </a:pPr>
            <a:r>
              <a:rPr dirty="0"/>
              <a:t>自動テストの得点付き課題カード 10枚（得点は解決の難しいものを高得点とする）</a:t>
            </a:r>
          </a:p>
          <a:p>
            <a:pPr marL="768095" lvl="1" indent="-384047" defTabSz="1536153">
              <a:lnSpc>
                <a:spcPct val="100000"/>
              </a:lnSpc>
              <a:spcBef>
                <a:spcPts val="2800"/>
              </a:spcBef>
              <a:defRPr sz="3024"/>
            </a:pPr>
            <a:r>
              <a:rPr dirty="0"/>
              <a:t>課題カードの枚数がゲームの時間に影響するため、短時間でおこないたい場合には</a:t>
            </a:r>
            <a:br>
              <a:rPr dirty="0"/>
            </a:br>
            <a:r>
              <a:rPr dirty="0"/>
              <a:t>枚数を少なくしてください</a:t>
            </a:r>
          </a:p>
          <a:p>
            <a:pPr marL="768095" lvl="1" indent="-384047" defTabSz="1536153">
              <a:lnSpc>
                <a:spcPct val="100000"/>
              </a:lnSpc>
              <a:spcBef>
                <a:spcPts val="2800"/>
              </a:spcBef>
              <a:defRPr sz="3024"/>
            </a:pPr>
            <a:r>
              <a:rPr dirty="0"/>
              <a:t>内容としては、自動テスト・テスト自動化における課題が書かれたカード</a:t>
            </a:r>
          </a:p>
          <a:p>
            <a:pPr marL="1152144" lvl="2" indent="-384047" defTabSz="1536153">
              <a:lnSpc>
                <a:spcPct val="100000"/>
              </a:lnSpc>
              <a:spcBef>
                <a:spcPts val="2800"/>
              </a:spcBef>
              <a:defRPr sz="3024"/>
            </a:pPr>
            <a:r>
              <a:rPr dirty="0"/>
              <a:t>「品質の課題に対してテスト自動化の何から初めて良いのか分からない」</a:t>
            </a:r>
            <a:br>
              <a:rPr dirty="0"/>
            </a:br>
            <a:r>
              <a:rPr dirty="0"/>
              <a:t>「プロジェクトへのテスト自動化導入が上手く進まない」「テスト自動化の費用と効果が分からない」など</a:t>
            </a:r>
          </a:p>
          <a:p>
            <a:pPr marL="768095" lvl="1" indent="-384047" defTabSz="1536153">
              <a:lnSpc>
                <a:spcPct val="100000"/>
              </a:lnSpc>
              <a:spcBef>
                <a:spcPts val="2800"/>
              </a:spcBef>
              <a:defRPr sz="3024"/>
            </a:pPr>
            <a:r>
              <a:rPr dirty="0"/>
              <a:t>このカードは自分達の場に合わせた課題を作って、それに置き換える形で実施いただくと実践的になる</a:t>
            </a:r>
          </a:p>
        </p:txBody>
      </p:sp>
      <p:grpSp>
        <p:nvGrpSpPr>
          <p:cNvPr id="1004" name="プラクティスカード_サンプル.png"/>
          <p:cNvGrpSpPr/>
          <p:nvPr/>
        </p:nvGrpSpPr>
        <p:grpSpPr>
          <a:xfrm>
            <a:off x="20187637" y="1997489"/>
            <a:ext cx="2943996" cy="3798328"/>
            <a:chOff x="0" y="0"/>
            <a:chExt cx="2943994" cy="3798327"/>
          </a:xfrm>
        </p:grpSpPr>
        <p:pic>
          <p:nvPicPr>
            <p:cNvPr id="1003" name="プラクティスカード_サンプル.png" descr="プラクティスカード_サンプル.png"/>
            <p:cNvPicPr>
              <a:picLocks noChangeAspect="1"/>
            </p:cNvPicPr>
            <p:nvPr/>
          </p:nvPicPr>
          <p:blipFill>
            <a:blip r:embed="rId4"/>
            <a:stretch>
              <a:fillRect/>
            </a:stretch>
          </p:blipFill>
          <p:spPr>
            <a:xfrm>
              <a:off x="19050" y="19050"/>
              <a:ext cx="2905895" cy="3760228"/>
            </a:xfrm>
            <a:prstGeom prst="rect">
              <a:avLst/>
            </a:prstGeom>
            <a:ln>
              <a:noFill/>
            </a:ln>
            <a:effectLst/>
          </p:spPr>
        </p:pic>
        <p:pic>
          <p:nvPicPr>
            <p:cNvPr id="1002" name="プラクティスカード_サンプル.png" descr="プラクティスカード_サンプル.png"/>
            <p:cNvPicPr>
              <a:picLocks/>
            </p:cNvPicPr>
            <p:nvPr/>
          </p:nvPicPr>
          <p:blipFill>
            <a:blip r:embed="rId5"/>
            <a:stretch>
              <a:fillRect/>
            </a:stretch>
          </p:blipFill>
          <p:spPr>
            <a:xfrm>
              <a:off x="0" y="0"/>
              <a:ext cx="2943995" cy="3798328"/>
            </a:xfrm>
            <a:prstGeom prst="rect">
              <a:avLst/>
            </a:prstGeom>
            <a:effectLst/>
          </p:spPr>
        </p:pic>
      </p:grpSp>
      <p:grpSp>
        <p:nvGrpSpPr>
          <p:cNvPr id="1007" name="課題カード_サンプル.png"/>
          <p:cNvGrpSpPr/>
          <p:nvPr/>
        </p:nvGrpSpPr>
        <p:grpSpPr>
          <a:xfrm>
            <a:off x="20168588" y="6858000"/>
            <a:ext cx="2943996" cy="3798329"/>
            <a:chOff x="0" y="0"/>
            <a:chExt cx="2943994" cy="3798327"/>
          </a:xfrm>
        </p:grpSpPr>
        <p:pic>
          <p:nvPicPr>
            <p:cNvPr id="1006" name="課題カード_サンプル.png" descr="課題カード_サンプル.png"/>
            <p:cNvPicPr>
              <a:picLocks noChangeAspect="1"/>
            </p:cNvPicPr>
            <p:nvPr/>
          </p:nvPicPr>
          <p:blipFill>
            <a:blip r:embed="rId6"/>
            <a:stretch>
              <a:fillRect/>
            </a:stretch>
          </p:blipFill>
          <p:spPr>
            <a:xfrm>
              <a:off x="19050" y="19050"/>
              <a:ext cx="2905895" cy="3760228"/>
            </a:xfrm>
            <a:prstGeom prst="rect">
              <a:avLst/>
            </a:prstGeom>
            <a:ln>
              <a:noFill/>
            </a:ln>
            <a:effectLst/>
          </p:spPr>
        </p:pic>
        <p:pic>
          <p:nvPicPr>
            <p:cNvPr id="1005" name="課題カード_サンプル.png" descr="課題カード_サンプル.png"/>
            <p:cNvPicPr>
              <a:picLocks/>
            </p:cNvPicPr>
            <p:nvPr/>
          </p:nvPicPr>
          <p:blipFill>
            <a:blip r:embed="rId5"/>
            <a:stretch>
              <a:fillRect/>
            </a:stretch>
          </p:blipFill>
          <p:spPr>
            <a:xfrm>
              <a:off x="0" y="0"/>
              <a:ext cx="2943995" cy="3798328"/>
            </a:xfrm>
            <a:prstGeom prst="rect">
              <a:avLst/>
            </a:prstGeom>
            <a:effectLst/>
          </p:spPr>
        </p:pic>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 name="ゲームの具体的なルールや進め方"/>
          <p:cNvSpPr txBox="1">
            <a:spLocks noGrp="1"/>
          </p:cNvSpPr>
          <p:nvPr>
            <p:ph type="title"/>
          </p:nvPr>
        </p:nvSpPr>
        <p:spPr>
          <a:prstGeom prst="rect">
            <a:avLst/>
          </a:prstGeom>
        </p:spPr>
        <p:txBody>
          <a:bodyPr/>
          <a:lstStyle/>
          <a:p>
            <a:r>
              <a:rPr dirty="0"/>
              <a:t>ゲームの具体的なルールや進め方</a:t>
            </a:r>
          </a:p>
        </p:txBody>
      </p:sp>
      <p:sp>
        <p:nvSpPr>
          <p:cNvPr id="1010" name="ゲーム開始の準備"/>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ゲーム開始の準備</a:t>
            </a:r>
          </a:p>
        </p:txBody>
      </p:sp>
      <p:sp>
        <p:nvSpPr>
          <p:cNvPr id="1011" name="2名以上でゲームをおこなう…"/>
          <p:cNvSpPr txBox="1">
            <a:spLocks noGrp="1"/>
          </p:cNvSpPr>
          <p:nvPr>
            <p:ph type="body" sz="half" idx="1"/>
          </p:nvPr>
        </p:nvSpPr>
        <p:spPr>
          <a:xfrm>
            <a:off x="1206500" y="4248504"/>
            <a:ext cx="15023727" cy="7519452"/>
          </a:xfrm>
          <a:prstGeom prst="rect">
            <a:avLst/>
          </a:prstGeom>
        </p:spPr>
        <p:txBody>
          <a:bodyPr/>
          <a:lstStyle/>
          <a:p>
            <a:pPr marL="469391" indent="-469391" defTabSz="1877520">
              <a:lnSpc>
                <a:spcPct val="100000"/>
              </a:lnSpc>
              <a:spcBef>
                <a:spcPts val="3400"/>
              </a:spcBef>
              <a:defRPr sz="3696"/>
            </a:pPr>
            <a:r>
              <a:rPr dirty="0"/>
              <a:t>2名以上でゲームをおこなう</a:t>
            </a:r>
          </a:p>
          <a:p>
            <a:pPr marL="938783" lvl="1" indent="-469391" defTabSz="1877520">
              <a:lnSpc>
                <a:spcPct val="100000"/>
              </a:lnSpc>
              <a:spcBef>
                <a:spcPts val="3400"/>
              </a:spcBef>
              <a:defRPr sz="3696"/>
            </a:pPr>
            <a:r>
              <a:rPr dirty="0"/>
              <a:t>事前に時間があるならば、参加者がプラクティスカードを眺め、全く意味が分からないプラクティスがない状態にすることが望ましい</a:t>
            </a:r>
          </a:p>
          <a:p>
            <a:pPr marL="469391" indent="-469391" defTabSz="1877520">
              <a:lnSpc>
                <a:spcPct val="100000"/>
              </a:lnSpc>
              <a:spcBef>
                <a:spcPts val="3400"/>
              </a:spcBef>
              <a:defRPr sz="3696"/>
            </a:pPr>
            <a:r>
              <a:rPr dirty="0"/>
              <a:t>プレイヤーに、5枚ずつプラクティスカードを本人のみ内容が見える形で配る。残りのプラクティスカードをプラクティスカードの山札として、プレイヤーの中心に置く。</a:t>
            </a:r>
          </a:p>
          <a:p>
            <a:pPr marL="469391" indent="-469391" defTabSz="1877520">
              <a:lnSpc>
                <a:spcPct val="100000"/>
              </a:lnSpc>
              <a:spcBef>
                <a:spcPts val="3400"/>
              </a:spcBef>
              <a:defRPr sz="3696"/>
            </a:pPr>
            <a:r>
              <a:rPr dirty="0"/>
              <a:t>課題カードを、課題が見える形で場に5枚置く。残りの課題カードを課題カードの山札として、プラクティスカードの山札の隣に置く。</a:t>
            </a:r>
          </a:p>
        </p:txBody>
      </p:sp>
      <p:grpSp>
        <p:nvGrpSpPr>
          <p:cNvPr id="1014" name="プラクティスカード_テンプレ.png"/>
          <p:cNvGrpSpPr/>
          <p:nvPr/>
        </p:nvGrpSpPr>
        <p:grpSpPr>
          <a:xfrm>
            <a:off x="19247558" y="3833202"/>
            <a:ext cx="821766" cy="1052163"/>
            <a:chOff x="0" y="0"/>
            <a:chExt cx="821765" cy="1052162"/>
          </a:xfrm>
        </p:grpSpPr>
        <p:pic>
          <p:nvPicPr>
            <p:cNvPr id="1013"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1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17" name="課題カード_テンプレ.png"/>
          <p:cNvGrpSpPr/>
          <p:nvPr/>
        </p:nvGrpSpPr>
        <p:grpSpPr>
          <a:xfrm>
            <a:off x="20090758" y="5666282"/>
            <a:ext cx="821766" cy="1052164"/>
            <a:chOff x="0" y="0"/>
            <a:chExt cx="821765" cy="1052162"/>
          </a:xfrm>
        </p:grpSpPr>
        <p:pic>
          <p:nvPicPr>
            <p:cNvPr id="1016"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015"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20" name="プラクティスカード_テンプレ.png"/>
          <p:cNvGrpSpPr/>
          <p:nvPr/>
        </p:nvGrpSpPr>
        <p:grpSpPr>
          <a:xfrm>
            <a:off x="19374558" y="3960202"/>
            <a:ext cx="821766" cy="1052164"/>
            <a:chOff x="0" y="0"/>
            <a:chExt cx="821765" cy="1052162"/>
          </a:xfrm>
        </p:grpSpPr>
        <p:pic>
          <p:nvPicPr>
            <p:cNvPr id="1019"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1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23" name="プラクティスカード_テンプレ.png"/>
          <p:cNvGrpSpPr/>
          <p:nvPr/>
        </p:nvGrpSpPr>
        <p:grpSpPr>
          <a:xfrm>
            <a:off x="19501558" y="4087202"/>
            <a:ext cx="821766" cy="1052164"/>
            <a:chOff x="0" y="0"/>
            <a:chExt cx="821765" cy="1052162"/>
          </a:xfrm>
        </p:grpSpPr>
        <p:pic>
          <p:nvPicPr>
            <p:cNvPr id="1022"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2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26" name="プラクティスカード_テンプレ.png"/>
          <p:cNvGrpSpPr/>
          <p:nvPr/>
        </p:nvGrpSpPr>
        <p:grpSpPr>
          <a:xfrm>
            <a:off x="19628558" y="4214202"/>
            <a:ext cx="821766" cy="1052164"/>
            <a:chOff x="0" y="0"/>
            <a:chExt cx="821765" cy="1052162"/>
          </a:xfrm>
        </p:grpSpPr>
        <p:pic>
          <p:nvPicPr>
            <p:cNvPr id="1025"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2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29" name="プラクティスカード_テンプレ.png"/>
          <p:cNvGrpSpPr/>
          <p:nvPr/>
        </p:nvGrpSpPr>
        <p:grpSpPr>
          <a:xfrm>
            <a:off x="19755558" y="4341202"/>
            <a:ext cx="821766" cy="1052164"/>
            <a:chOff x="0" y="0"/>
            <a:chExt cx="821765" cy="1052162"/>
          </a:xfrm>
        </p:grpSpPr>
        <p:pic>
          <p:nvPicPr>
            <p:cNvPr id="1028"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2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32" name="グループ"/>
          <p:cNvGrpSpPr/>
          <p:nvPr/>
        </p:nvGrpSpPr>
        <p:grpSpPr>
          <a:xfrm>
            <a:off x="18148582" y="4604287"/>
            <a:ext cx="824323" cy="1288200"/>
            <a:chOff x="0" y="0"/>
            <a:chExt cx="824322" cy="1288199"/>
          </a:xfrm>
        </p:grpSpPr>
        <p:sp>
          <p:nvSpPr>
            <p:cNvPr id="1030"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031" name="円形"/>
            <p:cNvSpPr/>
            <p:nvPr/>
          </p:nvSpPr>
          <p:spPr>
            <a:xfrm>
              <a:off x="99350" y="0"/>
              <a:ext cx="625622" cy="625621"/>
            </a:xfrm>
            <a:prstGeom prst="ellipse">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035" name="プラクティスカード_テンプレ.png"/>
          <p:cNvGrpSpPr/>
          <p:nvPr/>
        </p:nvGrpSpPr>
        <p:grpSpPr>
          <a:xfrm>
            <a:off x="22319178" y="9769287"/>
            <a:ext cx="821766" cy="1052164"/>
            <a:chOff x="0" y="0"/>
            <a:chExt cx="821765" cy="1052162"/>
          </a:xfrm>
        </p:grpSpPr>
        <p:pic>
          <p:nvPicPr>
            <p:cNvPr id="1034"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3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38" name="プラクティスカード_テンプレ.png"/>
          <p:cNvGrpSpPr/>
          <p:nvPr/>
        </p:nvGrpSpPr>
        <p:grpSpPr>
          <a:xfrm>
            <a:off x="22446178" y="9896287"/>
            <a:ext cx="821766" cy="1052164"/>
            <a:chOff x="0" y="0"/>
            <a:chExt cx="821765" cy="1052162"/>
          </a:xfrm>
        </p:grpSpPr>
        <p:pic>
          <p:nvPicPr>
            <p:cNvPr id="1037"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3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41" name="プラクティスカード_テンプレ.png"/>
          <p:cNvGrpSpPr/>
          <p:nvPr/>
        </p:nvGrpSpPr>
        <p:grpSpPr>
          <a:xfrm>
            <a:off x="22573178" y="10023287"/>
            <a:ext cx="821766" cy="1052164"/>
            <a:chOff x="0" y="0"/>
            <a:chExt cx="821765" cy="1052162"/>
          </a:xfrm>
        </p:grpSpPr>
        <p:pic>
          <p:nvPicPr>
            <p:cNvPr id="1040"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3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44" name="プラクティスカード_テンプレ.png"/>
          <p:cNvGrpSpPr/>
          <p:nvPr/>
        </p:nvGrpSpPr>
        <p:grpSpPr>
          <a:xfrm>
            <a:off x="22700178" y="10150287"/>
            <a:ext cx="821766" cy="1052164"/>
            <a:chOff x="0" y="0"/>
            <a:chExt cx="821765" cy="1052162"/>
          </a:xfrm>
        </p:grpSpPr>
        <p:pic>
          <p:nvPicPr>
            <p:cNvPr id="1043"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4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47" name="プラクティスカード_テンプレ.png"/>
          <p:cNvGrpSpPr/>
          <p:nvPr/>
        </p:nvGrpSpPr>
        <p:grpSpPr>
          <a:xfrm>
            <a:off x="22827178" y="10277287"/>
            <a:ext cx="821766" cy="1052164"/>
            <a:chOff x="0" y="0"/>
            <a:chExt cx="821765" cy="1052162"/>
          </a:xfrm>
        </p:grpSpPr>
        <p:pic>
          <p:nvPicPr>
            <p:cNvPr id="1046"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4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50" name="プラクティスカード_テンプレ.png"/>
          <p:cNvGrpSpPr/>
          <p:nvPr/>
        </p:nvGrpSpPr>
        <p:grpSpPr>
          <a:xfrm>
            <a:off x="17981900" y="8438901"/>
            <a:ext cx="821767" cy="1052164"/>
            <a:chOff x="0" y="0"/>
            <a:chExt cx="821765" cy="1052162"/>
          </a:xfrm>
        </p:grpSpPr>
        <p:pic>
          <p:nvPicPr>
            <p:cNvPr id="1049"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4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53" name="プラクティスカード_テンプレ.png"/>
          <p:cNvGrpSpPr/>
          <p:nvPr/>
        </p:nvGrpSpPr>
        <p:grpSpPr>
          <a:xfrm>
            <a:off x="18108900" y="8565901"/>
            <a:ext cx="821767" cy="1052164"/>
            <a:chOff x="0" y="0"/>
            <a:chExt cx="821765" cy="1052162"/>
          </a:xfrm>
        </p:grpSpPr>
        <p:pic>
          <p:nvPicPr>
            <p:cNvPr id="1052"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5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56" name="プラクティスカード_テンプレ.png"/>
          <p:cNvGrpSpPr/>
          <p:nvPr/>
        </p:nvGrpSpPr>
        <p:grpSpPr>
          <a:xfrm>
            <a:off x="18235900" y="8692901"/>
            <a:ext cx="821767" cy="1052164"/>
            <a:chOff x="0" y="0"/>
            <a:chExt cx="821765" cy="1052162"/>
          </a:xfrm>
        </p:grpSpPr>
        <p:pic>
          <p:nvPicPr>
            <p:cNvPr id="1055"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5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59" name="プラクティスカード_テンプレ.png"/>
          <p:cNvGrpSpPr/>
          <p:nvPr/>
        </p:nvGrpSpPr>
        <p:grpSpPr>
          <a:xfrm>
            <a:off x="18362900" y="8819901"/>
            <a:ext cx="821767" cy="1052164"/>
            <a:chOff x="0" y="0"/>
            <a:chExt cx="821765" cy="1052162"/>
          </a:xfrm>
        </p:grpSpPr>
        <p:pic>
          <p:nvPicPr>
            <p:cNvPr id="1058"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5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62" name="プラクティスカード_テンプレ.png"/>
          <p:cNvGrpSpPr/>
          <p:nvPr/>
        </p:nvGrpSpPr>
        <p:grpSpPr>
          <a:xfrm>
            <a:off x="18489900" y="8946901"/>
            <a:ext cx="821767" cy="1052164"/>
            <a:chOff x="0" y="0"/>
            <a:chExt cx="821765" cy="1052162"/>
          </a:xfrm>
        </p:grpSpPr>
        <p:pic>
          <p:nvPicPr>
            <p:cNvPr id="1061"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06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65" name="課題カード_テンプレ.png"/>
          <p:cNvGrpSpPr/>
          <p:nvPr/>
        </p:nvGrpSpPr>
        <p:grpSpPr>
          <a:xfrm>
            <a:off x="22030374" y="5614893"/>
            <a:ext cx="821766" cy="1052164"/>
            <a:chOff x="0" y="0"/>
            <a:chExt cx="821765" cy="1052162"/>
          </a:xfrm>
        </p:grpSpPr>
        <p:pic>
          <p:nvPicPr>
            <p:cNvPr id="1064"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063"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68" name="課題カード_テンプレ.png"/>
          <p:cNvGrpSpPr/>
          <p:nvPr/>
        </p:nvGrpSpPr>
        <p:grpSpPr>
          <a:xfrm>
            <a:off x="19035500" y="7184989"/>
            <a:ext cx="821766" cy="1052164"/>
            <a:chOff x="0" y="0"/>
            <a:chExt cx="821765" cy="1052162"/>
          </a:xfrm>
        </p:grpSpPr>
        <p:pic>
          <p:nvPicPr>
            <p:cNvPr id="1067"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066"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71" name="課題カード_テンプレ.png"/>
          <p:cNvGrpSpPr/>
          <p:nvPr/>
        </p:nvGrpSpPr>
        <p:grpSpPr>
          <a:xfrm>
            <a:off x="22926217" y="7184989"/>
            <a:ext cx="821766" cy="1052164"/>
            <a:chOff x="0" y="0"/>
            <a:chExt cx="821765" cy="1052162"/>
          </a:xfrm>
        </p:grpSpPr>
        <p:pic>
          <p:nvPicPr>
            <p:cNvPr id="1070"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069"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74" name="課題カード_テンプレ.png"/>
          <p:cNvGrpSpPr/>
          <p:nvPr/>
        </p:nvGrpSpPr>
        <p:grpSpPr>
          <a:xfrm>
            <a:off x="20815422" y="8703695"/>
            <a:ext cx="821766" cy="1052164"/>
            <a:chOff x="0" y="0"/>
            <a:chExt cx="821765" cy="1052162"/>
          </a:xfrm>
        </p:grpSpPr>
        <p:pic>
          <p:nvPicPr>
            <p:cNvPr id="1073"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072"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093" name="グループ"/>
          <p:cNvGrpSpPr/>
          <p:nvPr/>
        </p:nvGrpSpPr>
        <p:grpSpPr>
          <a:xfrm>
            <a:off x="20253259" y="7210144"/>
            <a:ext cx="1090257" cy="1001853"/>
            <a:chOff x="-26093" y="-19050"/>
            <a:chExt cx="1090256" cy="1001851"/>
          </a:xfrm>
        </p:grpSpPr>
        <p:grpSp>
          <p:nvGrpSpPr>
            <p:cNvPr id="1077" name="図形"/>
            <p:cNvGrpSpPr/>
            <p:nvPr/>
          </p:nvGrpSpPr>
          <p:grpSpPr>
            <a:xfrm>
              <a:off x="-26094" y="251906"/>
              <a:ext cx="1083907" cy="730896"/>
              <a:chOff x="0" y="0"/>
              <a:chExt cx="1083906" cy="730895"/>
            </a:xfrm>
          </p:grpSpPr>
          <p:sp>
            <p:nvSpPr>
              <p:cNvPr id="107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07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080" name="図形"/>
            <p:cNvGrpSpPr/>
            <p:nvPr/>
          </p:nvGrpSpPr>
          <p:grpSpPr>
            <a:xfrm>
              <a:off x="-26094" y="201106"/>
              <a:ext cx="1083907" cy="730896"/>
              <a:chOff x="0" y="0"/>
              <a:chExt cx="1083906" cy="730895"/>
            </a:xfrm>
          </p:grpSpPr>
          <p:sp>
            <p:nvSpPr>
              <p:cNvPr id="107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07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083" name="図形"/>
            <p:cNvGrpSpPr/>
            <p:nvPr/>
          </p:nvGrpSpPr>
          <p:grpSpPr>
            <a:xfrm>
              <a:off x="-26094" y="143956"/>
              <a:ext cx="1083907" cy="730896"/>
              <a:chOff x="0" y="0"/>
              <a:chExt cx="1083906" cy="730895"/>
            </a:xfrm>
          </p:grpSpPr>
          <p:sp>
            <p:nvSpPr>
              <p:cNvPr id="108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08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086" name="図形"/>
            <p:cNvGrpSpPr/>
            <p:nvPr/>
          </p:nvGrpSpPr>
          <p:grpSpPr>
            <a:xfrm>
              <a:off x="-26094" y="86806"/>
              <a:ext cx="1083907" cy="730896"/>
              <a:chOff x="0" y="0"/>
              <a:chExt cx="1083906" cy="730895"/>
            </a:xfrm>
          </p:grpSpPr>
          <p:sp>
            <p:nvSpPr>
              <p:cNvPr id="108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084"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089" name="図形"/>
            <p:cNvGrpSpPr/>
            <p:nvPr/>
          </p:nvGrpSpPr>
          <p:grpSpPr>
            <a:xfrm>
              <a:off x="-26094" y="36006"/>
              <a:ext cx="1083907" cy="730896"/>
              <a:chOff x="0" y="0"/>
              <a:chExt cx="1083906" cy="730895"/>
            </a:xfrm>
          </p:grpSpPr>
          <p:sp>
            <p:nvSpPr>
              <p:cNvPr id="108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087"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092" name="図形"/>
            <p:cNvGrpSpPr/>
            <p:nvPr/>
          </p:nvGrpSpPr>
          <p:grpSpPr>
            <a:xfrm>
              <a:off x="-19744" y="-19050"/>
              <a:ext cx="1083907" cy="730896"/>
              <a:chOff x="0" y="0"/>
              <a:chExt cx="1083906" cy="730895"/>
            </a:xfrm>
          </p:grpSpPr>
          <p:sp>
            <p:nvSpPr>
              <p:cNvPr id="109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090"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1096" name="グループ"/>
          <p:cNvGrpSpPr/>
          <p:nvPr/>
        </p:nvGrpSpPr>
        <p:grpSpPr>
          <a:xfrm>
            <a:off x="16947901" y="9303287"/>
            <a:ext cx="824324" cy="1288200"/>
            <a:chOff x="0" y="0"/>
            <a:chExt cx="824322" cy="1288199"/>
          </a:xfrm>
        </p:grpSpPr>
        <p:sp>
          <p:nvSpPr>
            <p:cNvPr id="1094"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095" name="円形"/>
            <p:cNvSpPr/>
            <p:nvPr/>
          </p:nvSpPr>
          <p:spPr>
            <a:xfrm>
              <a:off x="99350" y="0"/>
              <a:ext cx="625622" cy="625621"/>
            </a:xfrm>
            <a:prstGeom prst="ellipse">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099" name="グループ"/>
          <p:cNvGrpSpPr/>
          <p:nvPr/>
        </p:nvGrpSpPr>
        <p:grpSpPr>
          <a:xfrm>
            <a:off x="21361682" y="10585987"/>
            <a:ext cx="824323" cy="1288200"/>
            <a:chOff x="0" y="0"/>
            <a:chExt cx="824322" cy="1288199"/>
          </a:xfrm>
        </p:grpSpPr>
        <p:sp>
          <p:nvSpPr>
            <p:cNvPr id="1097"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098" name="円形"/>
            <p:cNvSpPr/>
            <p:nvPr/>
          </p:nvSpPr>
          <p:spPr>
            <a:xfrm>
              <a:off x="99350" y="0"/>
              <a:ext cx="625622" cy="625621"/>
            </a:xfrm>
            <a:prstGeom prst="ellipse">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138" name="グループ"/>
          <p:cNvGrpSpPr/>
          <p:nvPr/>
        </p:nvGrpSpPr>
        <p:grpSpPr>
          <a:xfrm>
            <a:off x="21374358" y="6987650"/>
            <a:ext cx="1090257" cy="1268552"/>
            <a:chOff x="-26093" y="-19049"/>
            <a:chExt cx="1090256" cy="1268551"/>
          </a:xfrm>
        </p:grpSpPr>
        <p:grpSp>
          <p:nvGrpSpPr>
            <p:cNvPr id="1118" name="グループ"/>
            <p:cNvGrpSpPr/>
            <p:nvPr/>
          </p:nvGrpSpPr>
          <p:grpSpPr>
            <a:xfrm>
              <a:off x="-26094" y="247650"/>
              <a:ext cx="1090257" cy="1001852"/>
              <a:chOff x="-26093" y="-19050"/>
              <a:chExt cx="1090256" cy="1001851"/>
            </a:xfrm>
          </p:grpSpPr>
          <p:grpSp>
            <p:nvGrpSpPr>
              <p:cNvPr id="1102" name="図形"/>
              <p:cNvGrpSpPr/>
              <p:nvPr/>
            </p:nvGrpSpPr>
            <p:grpSpPr>
              <a:xfrm>
                <a:off x="-26094" y="251906"/>
                <a:ext cx="1083907" cy="730896"/>
                <a:chOff x="0" y="0"/>
                <a:chExt cx="1083906" cy="730895"/>
              </a:xfrm>
            </p:grpSpPr>
            <p:sp>
              <p:nvSpPr>
                <p:cNvPr id="110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00"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05" name="図形"/>
              <p:cNvGrpSpPr/>
              <p:nvPr/>
            </p:nvGrpSpPr>
            <p:grpSpPr>
              <a:xfrm>
                <a:off x="-26094" y="201106"/>
                <a:ext cx="1083907" cy="730896"/>
                <a:chOff x="0" y="0"/>
                <a:chExt cx="1083906" cy="730895"/>
              </a:xfrm>
            </p:grpSpPr>
            <p:sp>
              <p:nvSpPr>
                <p:cNvPr id="110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03"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08" name="図形"/>
              <p:cNvGrpSpPr/>
              <p:nvPr/>
            </p:nvGrpSpPr>
            <p:grpSpPr>
              <a:xfrm>
                <a:off x="-26094" y="143956"/>
                <a:ext cx="1083907" cy="730896"/>
                <a:chOff x="0" y="0"/>
                <a:chExt cx="1083906" cy="730895"/>
              </a:xfrm>
            </p:grpSpPr>
            <p:sp>
              <p:nvSpPr>
                <p:cNvPr id="110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06"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11" name="図形"/>
              <p:cNvGrpSpPr/>
              <p:nvPr/>
            </p:nvGrpSpPr>
            <p:grpSpPr>
              <a:xfrm>
                <a:off x="-26094" y="86806"/>
                <a:ext cx="1083907" cy="730896"/>
                <a:chOff x="0" y="0"/>
                <a:chExt cx="1083906" cy="730895"/>
              </a:xfrm>
            </p:grpSpPr>
            <p:sp>
              <p:nvSpPr>
                <p:cNvPr id="111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0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14" name="図形"/>
              <p:cNvGrpSpPr/>
              <p:nvPr/>
            </p:nvGrpSpPr>
            <p:grpSpPr>
              <a:xfrm>
                <a:off x="-26094" y="36006"/>
                <a:ext cx="1083907" cy="730896"/>
                <a:chOff x="0" y="0"/>
                <a:chExt cx="1083906" cy="730895"/>
              </a:xfrm>
            </p:grpSpPr>
            <p:sp>
              <p:nvSpPr>
                <p:cNvPr id="111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1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17" name="図形"/>
              <p:cNvGrpSpPr/>
              <p:nvPr/>
            </p:nvGrpSpPr>
            <p:grpSpPr>
              <a:xfrm>
                <a:off x="-19744" y="-19050"/>
                <a:ext cx="1083907" cy="730896"/>
                <a:chOff x="0" y="0"/>
                <a:chExt cx="1083906" cy="730895"/>
              </a:xfrm>
            </p:grpSpPr>
            <p:sp>
              <p:nvSpPr>
                <p:cNvPr id="111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15"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1137" name="グループ"/>
            <p:cNvGrpSpPr/>
            <p:nvPr/>
          </p:nvGrpSpPr>
          <p:grpSpPr>
            <a:xfrm>
              <a:off x="-26094" y="-19050"/>
              <a:ext cx="1090257" cy="1001852"/>
              <a:chOff x="-26093" y="-19050"/>
              <a:chExt cx="1090256" cy="1001851"/>
            </a:xfrm>
          </p:grpSpPr>
          <p:grpSp>
            <p:nvGrpSpPr>
              <p:cNvPr id="1121" name="図形"/>
              <p:cNvGrpSpPr/>
              <p:nvPr/>
            </p:nvGrpSpPr>
            <p:grpSpPr>
              <a:xfrm>
                <a:off x="-26094" y="251906"/>
                <a:ext cx="1083907" cy="730896"/>
                <a:chOff x="0" y="0"/>
                <a:chExt cx="1083906" cy="730895"/>
              </a:xfrm>
            </p:grpSpPr>
            <p:sp>
              <p:nvSpPr>
                <p:cNvPr id="112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1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24" name="図形"/>
              <p:cNvGrpSpPr/>
              <p:nvPr/>
            </p:nvGrpSpPr>
            <p:grpSpPr>
              <a:xfrm>
                <a:off x="-26094" y="201106"/>
                <a:ext cx="1083907" cy="730896"/>
                <a:chOff x="0" y="0"/>
                <a:chExt cx="1083906" cy="730895"/>
              </a:xfrm>
            </p:grpSpPr>
            <p:sp>
              <p:nvSpPr>
                <p:cNvPr id="112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2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27" name="図形"/>
              <p:cNvGrpSpPr/>
              <p:nvPr/>
            </p:nvGrpSpPr>
            <p:grpSpPr>
              <a:xfrm>
                <a:off x="-26094" y="143956"/>
                <a:ext cx="1083907" cy="730896"/>
                <a:chOff x="0" y="0"/>
                <a:chExt cx="1083906" cy="730895"/>
              </a:xfrm>
            </p:grpSpPr>
            <p:sp>
              <p:nvSpPr>
                <p:cNvPr id="112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2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30" name="図形"/>
              <p:cNvGrpSpPr/>
              <p:nvPr/>
            </p:nvGrpSpPr>
            <p:grpSpPr>
              <a:xfrm>
                <a:off x="-26094" y="86806"/>
                <a:ext cx="1083907" cy="730896"/>
                <a:chOff x="0" y="0"/>
                <a:chExt cx="1083906" cy="730895"/>
              </a:xfrm>
            </p:grpSpPr>
            <p:sp>
              <p:nvSpPr>
                <p:cNvPr id="112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2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33" name="図形"/>
              <p:cNvGrpSpPr/>
              <p:nvPr/>
            </p:nvGrpSpPr>
            <p:grpSpPr>
              <a:xfrm>
                <a:off x="-26094" y="36006"/>
                <a:ext cx="1083907" cy="730896"/>
                <a:chOff x="0" y="0"/>
                <a:chExt cx="1083906" cy="730895"/>
              </a:xfrm>
            </p:grpSpPr>
            <p:sp>
              <p:nvSpPr>
                <p:cNvPr id="113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3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136" name="図形"/>
              <p:cNvGrpSpPr/>
              <p:nvPr/>
            </p:nvGrpSpPr>
            <p:grpSpPr>
              <a:xfrm>
                <a:off x="-19744" y="-19050"/>
                <a:ext cx="1083907" cy="730896"/>
                <a:chOff x="0" y="0"/>
                <a:chExt cx="1083906" cy="730895"/>
              </a:xfrm>
            </p:grpSpPr>
            <p:sp>
              <p:nvSpPr>
                <p:cNvPr id="113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134"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2" name="課題カード_テンプレ.png"/>
          <p:cNvGrpSpPr/>
          <p:nvPr/>
        </p:nvGrpSpPr>
        <p:grpSpPr>
          <a:xfrm>
            <a:off x="18913340" y="7229194"/>
            <a:ext cx="821766" cy="1052164"/>
            <a:chOff x="0" y="0"/>
            <a:chExt cx="821765" cy="1052162"/>
          </a:xfrm>
        </p:grpSpPr>
        <p:pic>
          <p:nvPicPr>
            <p:cNvPr id="1141"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140"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sp>
        <p:nvSpPr>
          <p:cNvPr id="1143" name="ゲームの具体的なルールや進め方"/>
          <p:cNvSpPr txBox="1">
            <a:spLocks noGrp="1"/>
          </p:cNvSpPr>
          <p:nvPr>
            <p:ph type="title"/>
          </p:nvPr>
        </p:nvSpPr>
        <p:spPr>
          <a:prstGeom prst="rect">
            <a:avLst/>
          </a:prstGeom>
        </p:spPr>
        <p:txBody>
          <a:bodyPr/>
          <a:lstStyle/>
          <a:p>
            <a:r>
              <a:rPr dirty="0"/>
              <a:t>ゲームの具体的なルールや進め方</a:t>
            </a:r>
          </a:p>
        </p:txBody>
      </p:sp>
      <p:sp>
        <p:nvSpPr>
          <p:cNvPr id="1144" name="ゲームの進め方"/>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ゲームの進め方</a:t>
            </a:r>
          </a:p>
        </p:txBody>
      </p:sp>
      <p:sp>
        <p:nvSpPr>
          <p:cNvPr id="1145" name="各プレイヤーが順番に以下をおこなう。プラクティスカードの山札ならびに自分が持っているプラクティスカードがなくなったプレイヤーはそれ以降スキップとなる。…"/>
          <p:cNvSpPr txBox="1">
            <a:spLocks noGrp="1"/>
          </p:cNvSpPr>
          <p:nvPr>
            <p:ph type="body" idx="1"/>
          </p:nvPr>
        </p:nvSpPr>
        <p:spPr>
          <a:xfrm>
            <a:off x="1206500" y="3654185"/>
            <a:ext cx="15023727" cy="9100872"/>
          </a:xfrm>
          <a:prstGeom prst="rect">
            <a:avLst/>
          </a:prstGeom>
        </p:spPr>
        <p:txBody>
          <a:bodyPr/>
          <a:lstStyle/>
          <a:p>
            <a:pPr marL="335280" indent="-335280" defTabSz="1341086">
              <a:lnSpc>
                <a:spcPct val="100000"/>
              </a:lnSpc>
              <a:spcBef>
                <a:spcPts val="2400"/>
              </a:spcBef>
              <a:defRPr sz="2640"/>
            </a:pPr>
            <a:r>
              <a:rPr dirty="0"/>
              <a:t>各プレイヤーが順番に以下をおこなう。プラクティスカードの山札ならびに自分が持っているプラクティスカードがなくなったプレイヤーはそれ以降スキップとなる。</a:t>
            </a:r>
          </a:p>
          <a:p>
            <a:pPr marL="977900" lvl="1" indent="-488950" defTabSz="1341086">
              <a:lnSpc>
                <a:spcPct val="100000"/>
              </a:lnSpc>
              <a:spcBef>
                <a:spcPts val="2400"/>
              </a:spcBef>
              <a:buSzPct val="100000"/>
              <a:buAutoNum type="arabicPeriod"/>
              <a:defRPr sz="2640"/>
            </a:pPr>
            <a:r>
              <a:rPr dirty="0"/>
              <a:t>プラクティスカードを山札から1枚取る。プラクティスカードの山札がなくなったら、このステップはおこなわない</a:t>
            </a:r>
          </a:p>
          <a:p>
            <a:pPr marL="977900" lvl="1" indent="-488950" defTabSz="1341086">
              <a:lnSpc>
                <a:spcPct val="100000"/>
              </a:lnSpc>
              <a:spcBef>
                <a:spcPts val="2400"/>
              </a:spcBef>
              <a:buSzPct val="100000"/>
              <a:buAutoNum type="arabicPeriod"/>
              <a:defRPr sz="2640"/>
            </a:pPr>
            <a:r>
              <a:rPr dirty="0"/>
              <a:t>場でオープンになっている課題に対して、手持ちのプラクティスカード(1枚でも組み合わせてでも可)で解決できる場合は、それらを課題カードに対して場に出す。解決できる課題がない場合は、課題カードの山札から1枚取り、課題が見える形で場に置く。山札から取った課題カードを手持ちのプラクティスカードで解決できる場合は、プラクティスカードを出す。</a:t>
            </a:r>
          </a:p>
          <a:p>
            <a:pPr marL="977900" lvl="1" indent="-488950" defTabSz="1341086">
              <a:lnSpc>
                <a:spcPct val="100000"/>
              </a:lnSpc>
              <a:spcBef>
                <a:spcPts val="2400"/>
              </a:spcBef>
              <a:buSzPct val="100000"/>
              <a:buAutoNum type="arabicPeriod"/>
              <a:defRPr sz="2640"/>
            </a:pPr>
            <a:r>
              <a:rPr dirty="0"/>
              <a:t>（プラクティスカードを課題に対して出した場合）他の参加者がそのプラクティスで課題が解決できるか確認する。不明な場合は議論する。</a:t>
            </a:r>
          </a:p>
          <a:p>
            <a:pPr marL="977900" lvl="1" indent="-488950" defTabSz="1341086">
              <a:lnSpc>
                <a:spcPct val="100000"/>
              </a:lnSpc>
              <a:spcBef>
                <a:spcPts val="2400"/>
              </a:spcBef>
              <a:buSzPct val="100000"/>
              <a:buAutoNum type="arabicPeriod"/>
              <a:defRPr sz="2640"/>
            </a:pPr>
            <a:r>
              <a:rPr dirty="0"/>
              <a:t>（プラクティスカードを課題に対して出した場合）課題を解決できると判断された場合は、その課題とプラクティスカードをプレイヤーは獲得し、獲得したカード群として保管する。課題を解決できないと判断された場合は、課題カードは場に残し、プラクティスカードは手持ちのプラクティスカードに戻す。</a:t>
            </a:r>
          </a:p>
          <a:p>
            <a:pPr marL="977900" lvl="1" indent="-488950" defTabSz="1341086">
              <a:lnSpc>
                <a:spcPct val="100000"/>
              </a:lnSpc>
              <a:spcBef>
                <a:spcPts val="2400"/>
              </a:spcBef>
              <a:buSzPct val="100000"/>
              <a:buAutoNum type="arabicPeriod"/>
              <a:defRPr sz="2640"/>
            </a:pPr>
            <a:r>
              <a:rPr dirty="0"/>
              <a:t>次のプレイヤーに替わる</a:t>
            </a:r>
          </a:p>
        </p:txBody>
      </p:sp>
      <p:grpSp>
        <p:nvGrpSpPr>
          <p:cNvPr id="1148" name="プラクティスカード_テンプレ.png"/>
          <p:cNvGrpSpPr/>
          <p:nvPr/>
        </p:nvGrpSpPr>
        <p:grpSpPr>
          <a:xfrm>
            <a:off x="19247558" y="3833202"/>
            <a:ext cx="821766" cy="1052163"/>
            <a:chOff x="0" y="0"/>
            <a:chExt cx="821765" cy="1052162"/>
          </a:xfrm>
        </p:grpSpPr>
        <p:pic>
          <p:nvPicPr>
            <p:cNvPr id="1147"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4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51" name="課題カード_テンプレ.png"/>
          <p:cNvGrpSpPr/>
          <p:nvPr/>
        </p:nvGrpSpPr>
        <p:grpSpPr>
          <a:xfrm>
            <a:off x="20090758" y="5666282"/>
            <a:ext cx="821766" cy="1052164"/>
            <a:chOff x="0" y="0"/>
            <a:chExt cx="821765" cy="1052162"/>
          </a:xfrm>
        </p:grpSpPr>
        <p:pic>
          <p:nvPicPr>
            <p:cNvPr id="1150"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149"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54" name="プラクティスカード_テンプレ.png"/>
          <p:cNvGrpSpPr/>
          <p:nvPr/>
        </p:nvGrpSpPr>
        <p:grpSpPr>
          <a:xfrm>
            <a:off x="19374558" y="3960202"/>
            <a:ext cx="821766" cy="1052164"/>
            <a:chOff x="0" y="0"/>
            <a:chExt cx="821765" cy="1052162"/>
          </a:xfrm>
        </p:grpSpPr>
        <p:pic>
          <p:nvPicPr>
            <p:cNvPr id="1153"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5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57" name="プラクティスカード_テンプレ.png"/>
          <p:cNvGrpSpPr/>
          <p:nvPr/>
        </p:nvGrpSpPr>
        <p:grpSpPr>
          <a:xfrm>
            <a:off x="19501558" y="4087202"/>
            <a:ext cx="821766" cy="1052164"/>
            <a:chOff x="0" y="0"/>
            <a:chExt cx="821765" cy="1052162"/>
          </a:xfrm>
        </p:grpSpPr>
        <p:pic>
          <p:nvPicPr>
            <p:cNvPr id="1156"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5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60" name="プラクティスカード_テンプレ.png"/>
          <p:cNvGrpSpPr/>
          <p:nvPr/>
        </p:nvGrpSpPr>
        <p:grpSpPr>
          <a:xfrm>
            <a:off x="19628558" y="4214202"/>
            <a:ext cx="821766" cy="1052164"/>
            <a:chOff x="0" y="0"/>
            <a:chExt cx="821765" cy="1052162"/>
          </a:xfrm>
        </p:grpSpPr>
        <p:pic>
          <p:nvPicPr>
            <p:cNvPr id="1159"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5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63" name="プラクティスカード_テンプレ.png"/>
          <p:cNvGrpSpPr/>
          <p:nvPr/>
        </p:nvGrpSpPr>
        <p:grpSpPr>
          <a:xfrm>
            <a:off x="19755558" y="4341202"/>
            <a:ext cx="821766" cy="1052164"/>
            <a:chOff x="0" y="0"/>
            <a:chExt cx="821765" cy="1052162"/>
          </a:xfrm>
        </p:grpSpPr>
        <p:pic>
          <p:nvPicPr>
            <p:cNvPr id="1162"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6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66" name="プラクティスカード_テンプレ.png"/>
          <p:cNvGrpSpPr/>
          <p:nvPr/>
        </p:nvGrpSpPr>
        <p:grpSpPr>
          <a:xfrm>
            <a:off x="22319178" y="9769287"/>
            <a:ext cx="821766" cy="1052164"/>
            <a:chOff x="0" y="0"/>
            <a:chExt cx="821765" cy="1052162"/>
          </a:xfrm>
        </p:grpSpPr>
        <p:pic>
          <p:nvPicPr>
            <p:cNvPr id="1165"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6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69" name="プラクティスカード_テンプレ.png"/>
          <p:cNvGrpSpPr/>
          <p:nvPr/>
        </p:nvGrpSpPr>
        <p:grpSpPr>
          <a:xfrm>
            <a:off x="22446178" y="9896287"/>
            <a:ext cx="821766" cy="1052164"/>
            <a:chOff x="0" y="0"/>
            <a:chExt cx="821765" cy="1052162"/>
          </a:xfrm>
        </p:grpSpPr>
        <p:pic>
          <p:nvPicPr>
            <p:cNvPr id="1168"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6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72" name="プラクティスカード_テンプレ.png"/>
          <p:cNvGrpSpPr/>
          <p:nvPr/>
        </p:nvGrpSpPr>
        <p:grpSpPr>
          <a:xfrm>
            <a:off x="22573178" y="10023287"/>
            <a:ext cx="821766" cy="1052164"/>
            <a:chOff x="0" y="0"/>
            <a:chExt cx="821765" cy="1052162"/>
          </a:xfrm>
        </p:grpSpPr>
        <p:pic>
          <p:nvPicPr>
            <p:cNvPr id="1171"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7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75" name="プラクティスカード_テンプレ.png"/>
          <p:cNvGrpSpPr/>
          <p:nvPr/>
        </p:nvGrpSpPr>
        <p:grpSpPr>
          <a:xfrm>
            <a:off x="22700178" y="10150287"/>
            <a:ext cx="821766" cy="1052164"/>
            <a:chOff x="0" y="0"/>
            <a:chExt cx="821765" cy="1052162"/>
          </a:xfrm>
        </p:grpSpPr>
        <p:pic>
          <p:nvPicPr>
            <p:cNvPr id="1174"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7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78" name="プラクティスカード_テンプレ.png"/>
          <p:cNvGrpSpPr/>
          <p:nvPr/>
        </p:nvGrpSpPr>
        <p:grpSpPr>
          <a:xfrm>
            <a:off x="22827178" y="10277287"/>
            <a:ext cx="821766" cy="1052164"/>
            <a:chOff x="0" y="0"/>
            <a:chExt cx="821765" cy="1052162"/>
          </a:xfrm>
        </p:grpSpPr>
        <p:pic>
          <p:nvPicPr>
            <p:cNvPr id="1177"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7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81" name="プラクティスカード_テンプレ.png"/>
          <p:cNvGrpSpPr/>
          <p:nvPr/>
        </p:nvGrpSpPr>
        <p:grpSpPr>
          <a:xfrm>
            <a:off x="17981900" y="8438901"/>
            <a:ext cx="821767" cy="1052164"/>
            <a:chOff x="0" y="0"/>
            <a:chExt cx="821765" cy="1052162"/>
          </a:xfrm>
        </p:grpSpPr>
        <p:pic>
          <p:nvPicPr>
            <p:cNvPr id="1180"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7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84" name="プラクティスカード_テンプレ.png"/>
          <p:cNvGrpSpPr/>
          <p:nvPr/>
        </p:nvGrpSpPr>
        <p:grpSpPr>
          <a:xfrm>
            <a:off x="18108900" y="8565901"/>
            <a:ext cx="821767" cy="1052164"/>
            <a:chOff x="0" y="0"/>
            <a:chExt cx="821765" cy="1052162"/>
          </a:xfrm>
        </p:grpSpPr>
        <p:pic>
          <p:nvPicPr>
            <p:cNvPr id="1183"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8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87" name="プラクティスカード_テンプレ.png"/>
          <p:cNvGrpSpPr/>
          <p:nvPr/>
        </p:nvGrpSpPr>
        <p:grpSpPr>
          <a:xfrm>
            <a:off x="18235900" y="8692901"/>
            <a:ext cx="821767" cy="1052164"/>
            <a:chOff x="0" y="0"/>
            <a:chExt cx="821765" cy="1052162"/>
          </a:xfrm>
        </p:grpSpPr>
        <p:pic>
          <p:nvPicPr>
            <p:cNvPr id="1186"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8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90" name="プラクティスカード_テンプレ.png"/>
          <p:cNvGrpSpPr/>
          <p:nvPr/>
        </p:nvGrpSpPr>
        <p:grpSpPr>
          <a:xfrm>
            <a:off x="18362900" y="8819901"/>
            <a:ext cx="821767" cy="1052164"/>
            <a:chOff x="0" y="0"/>
            <a:chExt cx="821765" cy="1052162"/>
          </a:xfrm>
        </p:grpSpPr>
        <p:pic>
          <p:nvPicPr>
            <p:cNvPr id="1189"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8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93" name="プラクティスカード_テンプレ.png"/>
          <p:cNvGrpSpPr/>
          <p:nvPr/>
        </p:nvGrpSpPr>
        <p:grpSpPr>
          <a:xfrm>
            <a:off x="18404456" y="6948707"/>
            <a:ext cx="821766" cy="1052164"/>
            <a:chOff x="0" y="0"/>
            <a:chExt cx="821765" cy="1052162"/>
          </a:xfrm>
        </p:grpSpPr>
        <p:pic>
          <p:nvPicPr>
            <p:cNvPr id="1192"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19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196" name="グループ"/>
          <p:cNvGrpSpPr/>
          <p:nvPr/>
        </p:nvGrpSpPr>
        <p:grpSpPr>
          <a:xfrm>
            <a:off x="16882922" y="9209986"/>
            <a:ext cx="824324" cy="1288201"/>
            <a:chOff x="0" y="0"/>
            <a:chExt cx="824322" cy="1288199"/>
          </a:xfrm>
        </p:grpSpPr>
        <p:sp>
          <p:nvSpPr>
            <p:cNvPr id="1194" name="円形"/>
            <p:cNvSpPr/>
            <p:nvPr/>
          </p:nvSpPr>
          <p:spPr>
            <a:xfrm>
              <a:off x="99350" y="0"/>
              <a:ext cx="625622" cy="625621"/>
            </a:xfrm>
            <a:prstGeom prst="ellipse">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195"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199" name="課題カード_テンプレ.png"/>
          <p:cNvGrpSpPr/>
          <p:nvPr/>
        </p:nvGrpSpPr>
        <p:grpSpPr>
          <a:xfrm>
            <a:off x="22030374" y="5614893"/>
            <a:ext cx="821766" cy="1052164"/>
            <a:chOff x="0" y="0"/>
            <a:chExt cx="821765" cy="1052162"/>
          </a:xfrm>
        </p:grpSpPr>
        <p:pic>
          <p:nvPicPr>
            <p:cNvPr id="1198"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197"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202" name="課題カード_テンプレ.png"/>
          <p:cNvGrpSpPr/>
          <p:nvPr/>
        </p:nvGrpSpPr>
        <p:grpSpPr>
          <a:xfrm>
            <a:off x="22926217" y="7184989"/>
            <a:ext cx="821766" cy="1052164"/>
            <a:chOff x="0" y="0"/>
            <a:chExt cx="821765" cy="1052162"/>
          </a:xfrm>
        </p:grpSpPr>
        <p:pic>
          <p:nvPicPr>
            <p:cNvPr id="1201"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200"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205" name="課題カード_テンプレ.png"/>
          <p:cNvGrpSpPr/>
          <p:nvPr/>
        </p:nvGrpSpPr>
        <p:grpSpPr>
          <a:xfrm>
            <a:off x="20815422" y="8703695"/>
            <a:ext cx="821766" cy="1052164"/>
            <a:chOff x="0" y="0"/>
            <a:chExt cx="821765" cy="1052162"/>
          </a:xfrm>
        </p:grpSpPr>
        <p:pic>
          <p:nvPicPr>
            <p:cNvPr id="1204" name="課題カード_テンプレ.png" descr="課題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203"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224" name="グループ"/>
          <p:cNvGrpSpPr/>
          <p:nvPr/>
        </p:nvGrpSpPr>
        <p:grpSpPr>
          <a:xfrm>
            <a:off x="20253259" y="7210144"/>
            <a:ext cx="1090257" cy="1001853"/>
            <a:chOff x="-26093" y="-19050"/>
            <a:chExt cx="1090256" cy="1001851"/>
          </a:xfrm>
        </p:grpSpPr>
        <p:grpSp>
          <p:nvGrpSpPr>
            <p:cNvPr id="1208" name="図形"/>
            <p:cNvGrpSpPr/>
            <p:nvPr/>
          </p:nvGrpSpPr>
          <p:grpSpPr>
            <a:xfrm>
              <a:off x="-26094" y="251906"/>
              <a:ext cx="1083907" cy="730896"/>
              <a:chOff x="0" y="0"/>
              <a:chExt cx="1083906" cy="730895"/>
            </a:xfrm>
          </p:grpSpPr>
          <p:sp>
            <p:nvSpPr>
              <p:cNvPr id="120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06"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11" name="図形"/>
            <p:cNvGrpSpPr/>
            <p:nvPr/>
          </p:nvGrpSpPr>
          <p:grpSpPr>
            <a:xfrm>
              <a:off x="-26094" y="201106"/>
              <a:ext cx="1083907" cy="730896"/>
              <a:chOff x="0" y="0"/>
              <a:chExt cx="1083906" cy="730895"/>
            </a:xfrm>
          </p:grpSpPr>
          <p:sp>
            <p:nvSpPr>
              <p:cNvPr id="121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0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14" name="図形"/>
            <p:cNvGrpSpPr/>
            <p:nvPr/>
          </p:nvGrpSpPr>
          <p:grpSpPr>
            <a:xfrm>
              <a:off x="-26094" y="143956"/>
              <a:ext cx="1083907" cy="730896"/>
              <a:chOff x="0" y="0"/>
              <a:chExt cx="1083906" cy="730895"/>
            </a:xfrm>
          </p:grpSpPr>
          <p:sp>
            <p:nvSpPr>
              <p:cNvPr id="121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1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17" name="図形"/>
            <p:cNvGrpSpPr/>
            <p:nvPr/>
          </p:nvGrpSpPr>
          <p:grpSpPr>
            <a:xfrm>
              <a:off x="-26094" y="86806"/>
              <a:ext cx="1083907" cy="730896"/>
              <a:chOff x="0" y="0"/>
              <a:chExt cx="1083906" cy="730895"/>
            </a:xfrm>
          </p:grpSpPr>
          <p:sp>
            <p:nvSpPr>
              <p:cNvPr id="121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1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20" name="図形"/>
            <p:cNvGrpSpPr/>
            <p:nvPr/>
          </p:nvGrpSpPr>
          <p:grpSpPr>
            <a:xfrm>
              <a:off x="-26094" y="36006"/>
              <a:ext cx="1083907" cy="730896"/>
              <a:chOff x="0" y="0"/>
              <a:chExt cx="1083906" cy="730895"/>
            </a:xfrm>
          </p:grpSpPr>
          <p:sp>
            <p:nvSpPr>
              <p:cNvPr id="121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1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23" name="図形"/>
            <p:cNvGrpSpPr/>
            <p:nvPr/>
          </p:nvGrpSpPr>
          <p:grpSpPr>
            <a:xfrm>
              <a:off x="-19744" y="-19050"/>
              <a:ext cx="1083907" cy="730896"/>
              <a:chOff x="0" y="0"/>
              <a:chExt cx="1083906" cy="730895"/>
            </a:xfrm>
          </p:grpSpPr>
          <p:sp>
            <p:nvSpPr>
              <p:cNvPr id="122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E58787"/>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21"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1227" name="グループ"/>
          <p:cNvGrpSpPr/>
          <p:nvPr/>
        </p:nvGrpSpPr>
        <p:grpSpPr>
          <a:xfrm>
            <a:off x="18148582" y="4604287"/>
            <a:ext cx="824323" cy="1288200"/>
            <a:chOff x="0" y="0"/>
            <a:chExt cx="824322" cy="1288199"/>
          </a:xfrm>
        </p:grpSpPr>
        <p:sp>
          <p:nvSpPr>
            <p:cNvPr id="1225"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226" name="円形"/>
            <p:cNvSpPr/>
            <p:nvPr/>
          </p:nvSpPr>
          <p:spPr>
            <a:xfrm>
              <a:off x="99350" y="0"/>
              <a:ext cx="625622" cy="625621"/>
            </a:xfrm>
            <a:prstGeom prst="ellipse">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230" name="グループ"/>
          <p:cNvGrpSpPr/>
          <p:nvPr/>
        </p:nvGrpSpPr>
        <p:grpSpPr>
          <a:xfrm>
            <a:off x="21336282" y="10497087"/>
            <a:ext cx="824323" cy="1288200"/>
            <a:chOff x="0" y="0"/>
            <a:chExt cx="824322" cy="1288199"/>
          </a:xfrm>
        </p:grpSpPr>
        <p:sp>
          <p:nvSpPr>
            <p:cNvPr id="1228"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229" name="円形"/>
            <p:cNvSpPr/>
            <p:nvPr/>
          </p:nvSpPr>
          <p:spPr>
            <a:xfrm>
              <a:off x="99350" y="0"/>
              <a:ext cx="625622" cy="625621"/>
            </a:xfrm>
            <a:prstGeom prst="ellipse">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233" name="プラクティスカード_テンプレ.png"/>
          <p:cNvGrpSpPr/>
          <p:nvPr/>
        </p:nvGrpSpPr>
        <p:grpSpPr>
          <a:xfrm>
            <a:off x="18563084" y="6703113"/>
            <a:ext cx="821766" cy="1052164"/>
            <a:chOff x="0" y="0"/>
            <a:chExt cx="821765" cy="1052162"/>
          </a:xfrm>
        </p:grpSpPr>
        <p:pic>
          <p:nvPicPr>
            <p:cNvPr id="1232" name="プラクティスカード_テンプレ.png" descr="プラクティス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23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272" name="グループ"/>
          <p:cNvGrpSpPr/>
          <p:nvPr/>
        </p:nvGrpSpPr>
        <p:grpSpPr>
          <a:xfrm>
            <a:off x="21374358" y="6987650"/>
            <a:ext cx="1090257" cy="1268552"/>
            <a:chOff x="-26093" y="-19049"/>
            <a:chExt cx="1090256" cy="1268551"/>
          </a:xfrm>
        </p:grpSpPr>
        <p:grpSp>
          <p:nvGrpSpPr>
            <p:cNvPr id="1252" name="グループ"/>
            <p:cNvGrpSpPr/>
            <p:nvPr/>
          </p:nvGrpSpPr>
          <p:grpSpPr>
            <a:xfrm>
              <a:off x="-26094" y="247650"/>
              <a:ext cx="1090257" cy="1001852"/>
              <a:chOff x="-26093" y="-19050"/>
              <a:chExt cx="1090256" cy="1001851"/>
            </a:xfrm>
          </p:grpSpPr>
          <p:grpSp>
            <p:nvGrpSpPr>
              <p:cNvPr id="1236" name="図形"/>
              <p:cNvGrpSpPr/>
              <p:nvPr/>
            </p:nvGrpSpPr>
            <p:grpSpPr>
              <a:xfrm>
                <a:off x="-26094" y="251906"/>
                <a:ext cx="1083907" cy="730896"/>
                <a:chOff x="0" y="0"/>
                <a:chExt cx="1083906" cy="730895"/>
              </a:xfrm>
            </p:grpSpPr>
            <p:sp>
              <p:nvSpPr>
                <p:cNvPr id="123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34"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39" name="図形"/>
              <p:cNvGrpSpPr/>
              <p:nvPr/>
            </p:nvGrpSpPr>
            <p:grpSpPr>
              <a:xfrm>
                <a:off x="-26094" y="201106"/>
                <a:ext cx="1083907" cy="730896"/>
                <a:chOff x="0" y="0"/>
                <a:chExt cx="1083906" cy="730895"/>
              </a:xfrm>
            </p:grpSpPr>
            <p:sp>
              <p:nvSpPr>
                <p:cNvPr id="1238"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37"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42" name="図形"/>
              <p:cNvGrpSpPr/>
              <p:nvPr/>
            </p:nvGrpSpPr>
            <p:grpSpPr>
              <a:xfrm>
                <a:off x="-26094" y="143956"/>
                <a:ext cx="1083907" cy="730896"/>
                <a:chOff x="0" y="0"/>
                <a:chExt cx="1083906" cy="730895"/>
              </a:xfrm>
            </p:grpSpPr>
            <p:sp>
              <p:nvSpPr>
                <p:cNvPr id="1241"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40"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45" name="図形"/>
              <p:cNvGrpSpPr/>
              <p:nvPr/>
            </p:nvGrpSpPr>
            <p:grpSpPr>
              <a:xfrm>
                <a:off x="-26094" y="86806"/>
                <a:ext cx="1083907" cy="730896"/>
                <a:chOff x="0" y="0"/>
                <a:chExt cx="1083906" cy="730895"/>
              </a:xfrm>
            </p:grpSpPr>
            <p:sp>
              <p:nvSpPr>
                <p:cNvPr id="124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43"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48" name="図形"/>
              <p:cNvGrpSpPr/>
              <p:nvPr/>
            </p:nvGrpSpPr>
            <p:grpSpPr>
              <a:xfrm>
                <a:off x="-26094" y="36006"/>
                <a:ext cx="1083907" cy="730896"/>
                <a:chOff x="0" y="0"/>
                <a:chExt cx="1083906" cy="730895"/>
              </a:xfrm>
            </p:grpSpPr>
            <p:sp>
              <p:nvSpPr>
                <p:cNvPr id="124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46"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51" name="図形"/>
              <p:cNvGrpSpPr/>
              <p:nvPr/>
            </p:nvGrpSpPr>
            <p:grpSpPr>
              <a:xfrm>
                <a:off x="-19744" y="-19050"/>
                <a:ext cx="1083907" cy="730896"/>
                <a:chOff x="0" y="0"/>
                <a:chExt cx="1083906" cy="730895"/>
              </a:xfrm>
            </p:grpSpPr>
            <p:sp>
              <p:nvSpPr>
                <p:cNvPr id="125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49"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1271" name="グループ"/>
            <p:cNvGrpSpPr/>
            <p:nvPr/>
          </p:nvGrpSpPr>
          <p:grpSpPr>
            <a:xfrm>
              <a:off x="-26094" y="-19050"/>
              <a:ext cx="1090257" cy="1001852"/>
              <a:chOff x="-26093" y="-19050"/>
              <a:chExt cx="1090256" cy="1001851"/>
            </a:xfrm>
          </p:grpSpPr>
          <p:grpSp>
            <p:nvGrpSpPr>
              <p:cNvPr id="1255" name="図形"/>
              <p:cNvGrpSpPr/>
              <p:nvPr/>
            </p:nvGrpSpPr>
            <p:grpSpPr>
              <a:xfrm>
                <a:off x="-26094" y="251906"/>
                <a:ext cx="1083907" cy="730896"/>
                <a:chOff x="0" y="0"/>
                <a:chExt cx="1083906" cy="730895"/>
              </a:xfrm>
            </p:grpSpPr>
            <p:sp>
              <p:nvSpPr>
                <p:cNvPr id="1254"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53"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58" name="図形"/>
              <p:cNvGrpSpPr/>
              <p:nvPr/>
            </p:nvGrpSpPr>
            <p:grpSpPr>
              <a:xfrm>
                <a:off x="-26094" y="201106"/>
                <a:ext cx="1083907" cy="730896"/>
                <a:chOff x="0" y="0"/>
                <a:chExt cx="1083906" cy="730895"/>
              </a:xfrm>
            </p:grpSpPr>
            <p:sp>
              <p:nvSpPr>
                <p:cNvPr id="1257"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56"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61" name="図形"/>
              <p:cNvGrpSpPr/>
              <p:nvPr/>
            </p:nvGrpSpPr>
            <p:grpSpPr>
              <a:xfrm>
                <a:off x="-26094" y="143956"/>
                <a:ext cx="1083907" cy="730896"/>
                <a:chOff x="0" y="0"/>
                <a:chExt cx="1083906" cy="730895"/>
              </a:xfrm>
            </p:grpSpPr>
            <p:sp>
              <p:nvSpPr>
                <p:cNvPr id="126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5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64" name="図形"/>
              <p:cNvGrpSpPr/>
              <p:nvPr/>
            </p:nvGrpSpPr>
            <p:grpSpPr>
              <a:xfrm>
                <a:off x="-26094" y="86806"/>
                <a:ext cx="1083907" cy="730896"/>
                <a:chOff x="0" y="0"/>
                <a:chExt cx="1083906" cy="730895"/>
              </a:xfrm>
            </p:grpSpPr>
            <p:sp>
              <p:nvSpPr>
                <p:cNvPr id="126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6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67" name="図形"/>
              <p:cNvGrpSpPr/>
              <p:nvPr/>
            </p:nvGrpSpPr>
            <p:grpSpPr>
              <a:xfrm>
                <a:off x="-26094" y="36006"/>
                <a:ext cx="1083907" cy="730896"/>
                <a:chOff x="0" y="0"/>
                <a:chExt cx="1083906" cy="730895"/>
              </a:xfrm>
            </p:grpSpPr>
            <p:sp>
              <p:nvSpPr>
                <p:cNvPr id="126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6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70" name="図形"/>
              <p:cNvGrpSpPr/>
              <p:nvPr/>
            </p:nvGrpSpPr>
            <p:grpSpPr>
              <a:xfrm>
                <a:off x="-19744" y="-19050"/>
                <a:ext cx="1083907" cy="730896"/>
                <a:chOff x="0" y="0"/>
                <a:chExt cx="1083906" cy="730895"/>
              </a:xfrm>
            </p:grpSpPr>
            <p:sp>
              <p:nvSpPr>
                <p:cNvPr id="126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68"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4" name="ゲームの具体的なルールや進め方"/>
          <p:cNvSpPr txBox="1">
            <a:spLocks noGrp="1"/>
          </p:cNvSpPr>
          <p:nvPr>
            <p:ph type="title"/>
          </p:nvPr>
        </p:nvSpPr>
        <p:spPr>
          <a:prstGeom prst="rect">
            <a:avLst/>
          </a:prstGeom>
        </p:spPr>
        <p:txBody>
          <a:bodyPr/>
          <a:lstStyle/>
          <a:p>
            <a:r>
              <a:rPr dirty="0"/>
              <a:t>ゲームの具体的なルールや進め方</a:t>
            </a:r>
          </a:p>
        </p:txBody>
      </p:sp>
      <p:sp>
        <p:nvSpPr>
          <p:cNvPr id="1275" name="ゲームの終了と勝敗"/>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ゲームの終了と勝敗</a:t>
            </a:r>
          </a:p>
        </p:txBody>
      </p:sp>
      <p:sp>
        <p:nvSpPr>
          <p:cNvPr id="1276" name="以下のいずれかの状態となった時点でゲーム終了とする…"/>
          <p:cNvSpPr txBox="1">
            <a:spLocks noGrp="1"/>
          </p:cNvSpPr>
          <p:nvPr>
            <p:ph type="body" idx="1"/>
          </p:nvPr>
        </p:nvSpPr>
        <p:spPr>
          <a:xfrm>
            <a:off x="1206500" y="3654185"/>
            <a:ext cx="15023727" cy="8924077"/>
          </a:xfrm>
          <a:prstGeom prst="rect">
            <a:avLst/>
          </a:prstGeom>
        </p:spPr>
        <p:txBody>
          <a:bodyPr/>
          <a:lstStyle/>
          <a:p>
            <a:pPr marL="518160" indent="-518160" defTabSz="2072588">
              <a:lnSpc>
                <a:spcPct val="100000"/>
              </a:lnSpc>
              <a:spcBef>
                <a:spcPts val="3800"/>
              </a:spcBef>
              <a:defRPr sz="4080"/>
            </a:pPr>
            <a:r>
              <a:rPr dirty="0"/>
              <a:t>以下のいずれかの状態となった時点でゲーム終了とする</a:t>
            </a:r>
          </a:p>
          <a:p>
            <a:pPr marL="1036320" lvl="1" indent="-518160" defTabSz="2072588">
              <a:lnSpc>
                <a:spcPct val="100000"/>
              </a:lnSpc>
              <a:spcBef>
                <a:spcPts val="3800"/>
              </a:spcBef>
              <a:defRPr sz="4080"/>
            </a:pPr>
            <a:r>
              <a:rPr dirty="0"/>
              <a:t>課題カードが山札および場からすべてなくなった</a:t>
            </a:r>
          </a:p>
          <a:p>
            <a:pPr marL="1036320" lvl="1" indent="-518160" defTabSz="2072588">
              <a:lnSpc>
                <a:spcPct val="100000"/>
              </a:lnSpc>
              <a:spcBef>
                <a:spcPts val="3800"/>
              </a:spcBef>
              <a:defRPr sz="4080"/>
            </a:pPr>
            <a:r>
              <a:rPr dirty="0"/>
              <a:t>プラクティスカードの山札ならびに全てのプレイヤーのプラクティスカードがなくなった</a:t>
            </a:r>
          </a:p>
          <a:p>
            <a:pPr marL="1036320" lvl="1" indent="-518160" defTabSz="2072588">
              <a:lnSpc>
                <a:spcPct val="100000"/>
              </a:lnSpc>
              <a:spcBef>
                <a:spcPts val="3800"/>
              </a:spcBef>
              <a:defRPr sz="4080"/>
            </a:pPr>
            <a:r>
              <a:rPr dirty="0"/>
              <a:t>課題カードの山札ががなくなった状態で全てのプレイヤーがプラクティスカードを出せなかった</a:t>
            </a:r>
          </a:p>
          <a:p>
            <a:pPr marL="518160" indent="-518160" defTabSz="2072588">
              <a:lnSpc>
                <a:spcPct val="100000"/>
              </a:lnSpc>
              <a:spcBef>
                <a:spcPts val="3800"/>
              </a:spcBef>
              <a:defRPr sz="4080"/>
            </a:pPr>
            <a:r>
              <a:rPr dirty="0"/>
              <a:t>ゲーム終了時点で、得点が最も高い人がゲームの勝者とする</a:t>
            </a:r>
          </a:p>
          <a:p>
            <a:pPr marL="518160" indent="-518160" defTabSz="2072588">
              <a:lnSpc>
                <a:spcPct val="100000"/>
              </a:lnSpc>
              <a:spcBef>
                <a:spcPts val="3800"/>
              </a:spcBef>
              <a:defRPr sz="4080"/>
            </a:pPr>
            <a:r>
              <a:rPr dirty="0"/>
              <a:t>終了後に、取った課題カードに対して、より良いプラクティスがないか、ふりかえるとより学習効果が高まる</a:t>
            </a:r>
          </a:p>
        </p:txBody>
      </p:sp>
      <p:grpSp>
        <p:nvGrpSpPr>
          <p:cNvPr id="1279" name="プラクティスカード_テンプレ.png"/>
          <p:cNvGrpSpPr/>
          <p:nvPr/>
        </p:nvGrpSpPr>
        <p:grpSpPr>
          <a:xfrm>
            <a:off x="22258413" y="8984768"/>
            <a:ext cx="821766" cy="1052164"/>
            <a:chOff x="0" y="0"/>
            <a:chExt cx="821765" cy="1052162"/>
          </a:xfrm>
        </p:grpSpPr>
        <p:pic>
          <p:nvPicPr>
            <p:cNvPr id="1278"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27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282" name="課題カード_テンプレ.png"/>
          <p:cNvGrpSpPr/>
          <p:nvPr/>
        </p:nvGrpSpPr>
        <p:grpSpPr>
          <a:xfrm>
            <a:off x="18440579" y="3566931"/>
            <a:ext cx="821766" cy="1052164"/>
            <a:chOff x="0" y="0"/>
            <a:chExt cx="821765" cy="1052162"/>
          </a:xfrm>
        </p:grpSpPr>
        <p:pic>
          <p:nvPicPr>
            <p:cNvPr id="1281"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280"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285" name="課題カード_テンプレ.png"/>
          <p:cNvGrpSpPr/>
          <p:nvPr/>
        </p:nvGrpSpPr>
        <p:grpSpPr>
          <a:xfrm>
            <a:off x="18065075" y="9327232"/>
            <a:ext cx="821766" cy="1052163"/>
            <a:chOff x="0" y="0"/>
            <a:chExt cx="821765" cy="1052162"/>
          </a:xfrm>
        </p:grpSpPr>
        <p:pic>
          <p:nvPicPr>
            <p:cNvPr id="1284"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283"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288" name="課題カード_テンプレ.png"/>
          <p:cNvGrpSpPr/>
          <p:nvPr/>
        </p:nvGrpSpPr>
        <p:grpSpPr>
          <a:xfrm>
            <a:off x="20830495" y="11257702"/>
            <a:ext cx="821767" cy="1052164"/>
            <a:chOff x="0" y="0"/>
            <a:chExt cx="821765" cy="1052162"/>
          </a:xfrm>
        </p:grpSpPr>
        <p:pic>
          <p:nvPicPr>
            <p:cNvPr id="1287"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286"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07" name="グループ"/>
          <p:cNvGrpSpPr/>
          <p:nvPr/>
        </p:nvGrpSpPr>
        <p:grpSpPr>
          <a:xfrm>
            <a:off x="21374358" y="7254350"/>
            <a:ext cx="1090257" cy="1001852"/>
            <a:chOff x="-26093" y="-19050"/>
            <a:chExt cx="1090256" cy="1001851"/>
          </a:xfrm>
        </p:grpSpPr>
        <p:grpSp>
          <p:nvGrpSpPr>
            <p:cNvPr id="1291" name="図形"/>
            <p:cNvGrpSpPr/>
            <p:nvPr/>
          </p:nvGrpSpPr>
          <p:grpSpPr>
            <a:xfrm>
              <a:off x="-26094" y="251906"/>
              <a:ext cx="1083907" cy="730896"/>
              <a:chOff x="0" y="0"/>
              <a:chExt cx="1083906" cy="730895"/>
            </a:xfrm>
          </p:grpSpPr>
          <p:sp>
            <p:nvSpPr>
              <p:cNvPr id="1290"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89"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94" name="図形"/>
            <p:cNvGrpSpPr/>
            <p:nvPr/>
          </p:nvGrpSpPr>
          <p:grpSpPr>
            <a:xfrm>
              <a:off x="-26094" y="201106"/>
              <a:ext cx="1083907" cy="730896"/>
              <a:chOff x="0" y="0"/>
              <a:chExt cx="1083906" cy="730895"/>
            </a:xfrm>
          </p:grpSpPr>
          <p:sp>
            <p:nvSpPr>
              <p:cNvPr id="1293"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92"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297" name="図形"/>
            <p:cNvGrpSpPr/>
            <p:nvPr/>
          </p:nvGrpSpPr>
          <p:grpSpPr>
            <a:xfrm>
              <a:off x="-26094" y="143956"/>
              <a:ext cx="1083907" cy="730896"/>
              <a:chOff x="0" y="0"/>
              <a:chExt cx="1083906" cy="730895"/>
            </a:xfrm>
          </p:grpSpPr>
          <p:sp>
            <p:nvSpPr>
              <p:cNvPr id="1296"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95"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300" name="図形"/>
            <p:cNvGrpSpPr/>
            <p:nvPr/>
          </p:nvGrpSpPr>
          <p:grpSpPr>
            <a:xfrm>
              <a:off x="-26094" y="86806"/>
              <a:ext cx="1083907" cy="730896"/>
              <a:chOff x="0" y="0"/>
              <a:chExt cx="1083906" cy="730895"/>
            </a:xfrm>
          </p:grpSpPr>
          <p:sp>
            <p:nvSpPr>
              <p:cNvPr id="1299"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298"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303" name="図形"/>
            <p:cNvGrpSpPr/>
            <p:nvPr/>
          </p:nvGrpSpPr>
          <p:grpSpPr>
            <a:xfrm>
              <a:off x="-26094" y="36006"/>
              <a:ext cx="1083907" cy="730896"/>
              <a:chOff x="0" y="0"/>
              <a:chExt cx="1083906" cy="730895"/>
            </a:xfrm>
          </p:grpSpPr>
          <p:sp>
            <p:nvSpPr>
              <p:cNvPr id="1302"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301" name="図形 図形" descr="図形 図形"/>
              <p:cNvPicPr>
                <a:picLocks/>
              </p:cNvPicPr>
              <p:nvPr/>
            </p:nvPicPr>
            <p:blipFill>
              <a:blip r:embed="rId5"/>
              <a:stretch>
                <a:fillRect/>
              </a:stretch>
            </p:blipFill>
            <p:spPr>
              <a:xfrm>
                <a:off x="-1" y="0"/>
                <a:ext cx="1083908" cy="730896"/>
              </a:xfrm>
              <a:prstGeom prst="rect">
                <a:avLst/>
              </a:prstGeom>
              <a:effectLst/>
            </p:spPr>
          </p:pic>
        </p:grpSp>
        <p:grpSp>
          <p:nvGrpSpPr>
            <p:cNvPr id="1306" name="図形"/>
            <p:cNvGrpSpPr/>
            <p:nvPr/>
          </p:nvGrpSpPr>
          <p:grpSpPr>
            <a:xfrm>
              <a:off x="-19744" y="-19050"/>
              <a:ext cx="1083907" cy="730896"/>
              <a:chOff x="0" y="0"/>
              <a:chExt cx="1083906" cy="730895"/>
            </a:xfrm>
          </p:grpSpPr>
          <p:sp>
            <p:nvSpPr>
              <p:cNvPr id="1305" name="図形"/>
              <p:cNvSpPr/>
              <p:nvPr/>
            </p:nvSpPr>
            <p:spPr>
              <a:xfrm>
                <a:off x="26093" y="19050"/>
                <a:ext cx="1031720" cy="692796"/>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7E6BD"/>
              </a:solidFill>
              <a:ln>
                <a:noFill/>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pic>
            <p:nvPicPr>
              <p:cNvPr id="1304" name="図形 図形" descr="図形 図形"/>
              <p:cNvPicPr>
                <a:picLocks/>
              </p:cNvPicPr>
              <p:nvPr/>
            </p:nvPicPr>
            <p:blipFill>
              <a:blip r:embed="rId5"/>
              <a:stretch>
                <a:fillRect/>
              </a:stretch>
            </p:blipFill>
            <p:spPr>
              <a:xfrm>
                <a:off x="-1" y="0"/>
                <a:ext cx="1083908" cy="730896"/>
              </a:xfrm>
              <a:prstGeom prst="rect">
                <a:avLst/>
              </a:prstGeom>
              <a:effectLst/>
            </p:spPr>
          </p:pic>
        </p:grpSp>
      </p:grpSp>
      <p:grpSp>
        <p:nvGrpSpPr>
          <p:cNvPr id="1310" name="グループ"/>
          <p:cNvGrpSpPr/>
          <p:nvPr/>
        </p:nvGrpSpPr>
        <p:grpSpPr>
          <a:xfrm>
            <a:off x="19029750" y="5226810"/>
            <a:ext cx="824323" cy="1288201"/>
            <a:chOff x="0" y="0"/>
            <a:chExt cx="824322" cy="1288199"/>
          </a:xfrm>
        </p:grpSpPr>
        <p:sp>
          <p:nvSpPr>
            <p:cNvPr id="1308"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309" name="円形"/>
            <p:cNvSpPr/>
            <p:nvPr/>
          </p:nvSpPr>
          <p:spPr>
            <a:xfrm>
              <a:off x="99350" y="0"/>
              <a:ext cx="625622" cy="625621"/>
            </a:xfrm>
            <a:prstGeom prst="ellipse">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313" name="グループ"/>
          <p:cNvGrpSpPr/>
          <p:nvPr/>
        </p:nvGrpSpPr>
        <p:grpSpPr>
          <a:xfrm>
            <a:off x="18403177" y="7635530"/>
            <a:ext cx="824324" cy="1288200"/>
            <a:chOff x="0" y="0"/>
            <a:chExt cx="824322" cy="1288199"/>
          </a:xfrm>
        </p:grpSpPr>
        <p:sp>
          <p:nvSpPr>
            <p:cNvPr id="1311"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312" name="円形"/>
            <p:cNvSpPr/>
            <p:nvPr/>
          </p:nvSpPr>
          <p:spPr>
            <a:xfrm>
              <a:off x="99350" y="0"/>
              <a:ext cx="625622" cy="625621"/>
            </a:xfrm>
            <a:prstGeom prst="ellipse">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316" name="グループ"/>
          <p:cNvGrpSpPr/>
          <p:nvPr/>
        </p:nvGrpSpPr>
        <p:grpSpPr>
          <a:xfrm>
            <a:off x="21300916" y="9801468"/>
            <a:ext cx="824324" cy="1288201"/>
            <a:chOff x="0" y="0"/>
            <a:chExt cx="824322" cy="1288199"/>
          </a:xfrm>
        </p:grpSpPr>
        <p:sp>
          <p:nvSpPr>
            <p:cNvPr id="1314" name="三角形"/>
            <p:cNvSpPr/>
            <p:nvPr/>
          </p:nvSpPr>
          <p:spPr>
            <a:xfrm>
              <a:off x="0" y="353421"/>
              <a:ext cx="824323" cy="9347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sp>
          <p:nvSpPr>
            <p:cNvPr id="1315" name="円形"/>
            <p:cNvSpPr/>
            <p:nvPr/>
          </p:nvSpPr>
          <p:spPr>
            <a:xfrm>
              <a:off x="99350" y="0"/>
              <a:ext cx="625622" cy="625621"/>
            </a:xfrm>
            <a:prstGeom prst="ellipse">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defRPr>
              </a:pPr>
              <a:endParaRPr dirty="0"/>
            </a:p>
          </p:txBody>
        </p:sp>
      </p:grpSp>
      <p:grpSp>
        <p:nvGrpSpPr>
          <p:cNvPr id="1319" name="プラクティスカード_テンプレ.png"/>
          <p:cNvGrpSpPr/>
          <p:nvPr/>
        </p:nvGrpSpPr>
        <p:grpSpPr>
          <a:xfrm>
            <a:off x="18340956" y="9527044"/>
            <a:ext cx="821766" cy="1052164"/>
            <a:chOff x="0" y="0"/>
            <a:chExt cx="821765" cy="1052162"/>
          </a:xfrm>
        </p:grpSpPr>
        <p:pic>
          <p:nvPicPr>
            <p:cNvPr id="1318"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17"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22" name="プラクティスカード_テンプレ.png"/>
          <p:cNvGrpSpPr/>
          <p:nvPr/>
        </p:nvGrpSpPr>
        <p:grpSpPr>
          <a:xfrm>
            <a:off x="18467956" y="9654044"/>
            <a:ext cx="821766" cy="1052164"/>
            <a:chOff x="0" y="0"/>
            <a:chExt cx="821765" cy="1052162"/>
          </a:xfrm>
        </p:grpSpPr>
        <p:pic>
          <p:nvPicPr>
            <p:cNvPr id="1321"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2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25" name="プラクティスカード_テンプレ.png"/>
          <p:cNvGrpSpPr/>
          <p:nvPr/>
        </p:nvGrpSpPr>
        <p:grpSpPr>
          <a:xfrm>
            <a:off x="22357452" y="9076783"/>
            <a:ext cx="821766" cy="1052163"/>
            <a:chOff x="0" y="0"/>
            <a:chExt cx="821765" cy="1052162"/>
          </a:xfrm>
        </p:grpSpPr>
        <p:pic>
          <p:nvPicPr>
            <p:cNvPr id="1324"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2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28" name="プラクティスカード_テンプレ.png"/>
          <p:cNvGrpSpPr/>
          <p:nvPr/>
        </p:nvGrpSpPr>
        <p:grpSpPr>
          <a:xfrm>
            <a:off x="21111695" y="11438983"/>
            <a:ext cx="821767" cy="1052163"/>
            <a:chOff x="0" y="0"/>
            <a:chExt cx="821765" cy="1052162"/>
          </a:xfrm>
        </p:grpSpPr>
        <p:pic>
          <p:nvPicPr>
            <p:cNvPr id="1327"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2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31" name="プラクティスカード_テンプレ.png"/>
          <p:cNvGrpSpPr/>
          <p:nvPr/>
        </p:nvGrpSpPr>
        <p:grpSpPr>
          <a:xfrm>
            <a:off x="21238695" y="11565983"/>
            <a:ext cx="821767" cy="1052163"/>
            <a:chOff x="0" y="0"/>
            <a:chExt cx="821765" cy="1052162"/>
          </a:xfrm>
        </p:grpSpPr>
        <p:pic>
          <p:nvPicPr>
            <p:cNvPr id="1330"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29"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34" name="課題カード_テンプレ.png"/>
          <p:cNvGrpSpPr/>
          <p:nvPr/>
        </p:nvGrpSpPr>
        <p:grpSpPr>
          <a:xfrm>
            <a:off x="20157211" y="10063902"/>
            <a:ext cx="821766" cy="1052164"/>
            <a:chOff x="0" y="0"/>
            <a:chExt cx="821765" cy="1052162"/>
          </a:xfrm>
        </p:grpSpPr>
        <p:pic>
          <p:nvPicPr>
            <p:cNvPr id="1333"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332"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37" name="プラクティスカード_テンプレ.png"/>
          <p:cNvGrpSpPr/>
          <p:nvPr/>
        </p:nvGrpSpPr>
        <p:grpSpPr>
          <a:xfrm>
            <a:off x="20008645" y="9801468"/>
            <a:ext cx="821766" cy="1052164"/>
            <a:chOff x="0" y="0"/>
            <a:chExt cx="821765" cy="1052162"/>
          </a:xfrm>
        </p:grpSpPr>
        <p:pic>
          <p:nvPicPr>
            <p:cNvPr id="1336"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3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40" name="課題カード_テンプレ.png"/>
          <p:cNvGrpSpPr/>
          <p:nvPr/>
        </p:nvGrpSpPr>
        <p:grpSpPr>
          <a:xfrm>
            <a:off x="16673269" y="9327232"/>
            <a:ext cx="821766" cy="1052163"/>
            <a:chOff x="0" y="0"/>
            <a:chExt cx="821765" cy="1052162"/>
          </a:xfrm>
        </p:grpSpPr>
        <p:pic>
          <p:nvPicPr>
            <p:cNvPr id="1339"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338"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43" name="プラクティスカード_テンプレ.png"/>
          <p:cNvGrpSpPr/>
          <p:nvPr/>
        </p:nvGrpSpPr>
        <p:grpSpPr>
          <a:xfrm>
            <a:off x="16949149" y="9527044"/>
            <a:ext cx="821767" cy="1052164"/>
            <a:chOff x="0" y="0"/>
            <a:chExt cx="821765" cy="1052162"/>
          </a:xfrm>
        </p:grpSpPr>
        <p:pic>
          <p:nvPicPr>
            <p:cNvPr id="1342"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41"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46" name="プラクティスカード_テンプレ.png"/>
          <p:cNvGrpSpPr/>
          <p:nvPr/>
        </p:nvGrpSpPr>
        <p:grpSpPr>
          <a:xfrm>
            <a:off x="17076149" y="9654044"/>
            <a:ext cx="821767" cy="1052164"/>
            <a:chOff x="0" y="0"/>
            <a:chExt cx="821765" cy="1052162"/>
          </a:xfrm>
        </p:grpSpPr>
        <p:pic>
          <p:nvPicPr>
            <p:cNvPr id="1345"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4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49" name="課題カード_テンプレ.png"/>
          <p:cNvGrpSpPr/>
          <p:nvPr/>
        </p:nvGrpSpPr>
        <p:grpSpPr>
          <a:xfrm>
            <a:off x="16916296" y="7590142"/>
            <a:ext cx="821766" cy="1052163"/>
            <a:chOff x="0" y="0"/>
            <a:chExt cx="821765" cy="1052162"/>
          </a:xfrm>
        </p:grpSpPr>
        <p:pic>
          <p:nvPicPr>
            <p:cNvPr id="1348"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347"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52" name="プラクティスカード_テンプレ.png"/>
          <p:cNvGrpSpPr/>
          <p:nvPr/>
        </p:nvGrpSpPr>
        <p:grpSpPr>
          <a:xfrm>
            <a:off x="17192176" y="7789954"/>
            <a:ext cx="821767" cy="1052164"/>
            <a:chOff x="0" y="0"/>
            <a:chExt cx="821765" cy="1052162"/>
          </a:xfrm>
        </p:grpSpPr>
        <p:pic>
          <p:nvPicPr>
            <p:cNvPr id="1351"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5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55" name="プラクティスカード_テンプレ.png"/>
          <p:cNvGrpSpPr/>
          <p:nvPr/>
        </p:nvGrpSpPr>
        <p:grpSpPr>
          <a:xfrm>
            <a:off x="17319176" y="7916954"/>
            <a:ext cx="821767" cy="1052164"/>
            <a:chOff x="0" y="0"/>
            <a:chExt cx="821765" cy="1052162"/>
          </a:xfrm>
        </p:grpSpPr>
        <p:pic>
          <p:nvPicPr>
            <p:cNvPr id="1354"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53"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58" name="プラクティスカード_テンプレ.png"/>
          <p:cNvGrpSpPr/>
          <p:nvPr/>
        </p:nvGrpSpPr>
        <p:grpSpPr>
          <a:xfrm>
            <a:off x="17446176" y="8043954"/>
            <a:ext cx="821767" cy="1052164"/>
            <a:chOff x="0" y="0"/>
            <a:chExt cx="821765" cy="1052162"/>
          </a:xfrm>
        </p:grpSpPr>
        <p:pic>
          <p:nvPicPr>
            <p:cNvPr id="1357"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5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61" name="課題カード_テンプレ.png"/>
          <p:cNvGrpSpPr/>
          <p:nvPr/>
        </p:nvGrpSpPr>
        <p:grpSpPr>
          <a:xfrm>
            <a:off x="17219105" y="4433232"/>
            <a:ext cx="821766" cy="1052164"/>
            <a:chOff x="0" y="0"/>
            <a:chExt cx="821765" cy="1052162"/>
          </a:xfrm>
        </p:grpSpPr>
        <p:pic>
          <p:nvPicPr>
            <p:cNvPr id="1360"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359"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64" name="プラクティスカード_テンプレ.png"/>
          <p:cNvGrpSpPr/>
          <p:nvPr/>
        </p:nvGrpSpPr>
        <p:grpSpPr>
          <a:xfrm>
            <a:off x="17393649" y="4595047"/>
            <a:ext cx="821767" cy="1052163"/>
            <a:chOff x="0" y="0"/>
            <a:chExt cx="821765" cy="1052162"/>
          </a:xfrm>
        </p:grpSpPr>
        <p:pic>
          <p:nvPicPr>
            <p:cNvPr id="1363"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62"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67" name="プラクティスカード_テンプレ.png"/>
          <p:cNvGrpSpPr/>
          <p:nvPr/>
        </p:nvGrpSpPr>
        <p:grpSpPr>
          <a:xfrm>
            <a:off x="17520649" y="4722047"/>
            <a:ext cx="821767" cy="1052163"/>
            <a:chOff x="0" y="0"/>
            <a:chExt cx="821765" cy="1052162"/>
          </a:xfrm>
        </p:grpSpPr>
        <p:pic>
          <p:nvPicPr>
            <p:cNvPr id="1366"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65"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70" name="プラクティスカード_テンプレ.png"/>
          <p:cNvGrpSpPr/>
          <p:nvPr/>
        </p:nvGrpSpPr>
        <p:grpSpPr>
          <a:xfrm>
            <a:off x="18621142" y="3788083"/>
            <a:ext cx="821766" cy="1052164"/>
            <a:chOff x="0" y="0"/>
            <a:chExt cx="821765" cy="1052162"/>
          </a:xfrm>
        </p:grpSpPr>
        <p:pic>
          <p:nvPicPr>
            <p:cNvPr id="1369"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68"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73" name="課題カード_テンプレ.png"/>
          <p:cNvGrpSpPr/>
          <p:nvPr/>
        </p:nvGrpSpPr>
        <p:grpSpPr>
          <a:xfrm>
            <a:off x="19487509" y="3584709"/>
            <a:ext cx="821766" cy="1052163"/>
            <a:chOff x="0" y="0"/>
            <a:chExt cx="821765" cy="1052162"/>
          </a:xfrm>
        </p:grpSpPr>
        <p:pic>
          <p:nvPicPr>
            <p:cNvPr id="1372"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371"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76" name="プラクティスカード_テンプレ.png"/>
          <p:cNvGrpSpPr/>
          <p:nvPr/>
        </p:nvGrpSpPr>
        <p:grpSpPr>
          <a:xfrm>
            <a:off x="19668072" y="3805860"/>
            <a:ext cx="821766" cy="1052164"/>
            <a:chOff x="0" y="0"/>
            <a:chExt cx="821765" cy="1052162"/>
          </a:xfrm>
        </p:grpSpPr>
        <p:pic>
          <p:nvPicPr>
            <p:cNvPr id="1375"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74"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79" name="課題カード_テンプレ.png"/>
          <p:cNvGrpSpPr/>
          <p:nvPr/>
        </p:nvGrpSpPr>
        <p:grpSpPr>
          <a:xfrm>
            <a:off x="20715002" y="4116171"/>
            <a:ext cx="821766" cy="1052163"/>
            <a:chOff x="0" y="0"/>
            <a:chExt cx="821765" cy="1052162"/>
          </a:xfrm>
        </p:grpSpPr>
        <p:pic>
          <p:nvPicPr>
            <p:cNvPr id="1378"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377"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82" name="プラクティスカード_テンプレ.png"/>
          <p:cNvGrpSpPr/>
          <p:nvPr/>
        </p:nvGrpSpPr>
        <p:grpSpPr>
          <a:xfrm>
            <a:off x="20895564" y="4337322"/>
            <a:ext cx="821767" cy="1052164"/>
            <a:chOff x="0" y="0"/>
            <a:chExt cx="821765" cy="1052162"/>
          </a:xfrm>
        </p:grpSpPr>
        <p:pic>
          <p:nvPicPr>
            <p:cNvPr id="1381"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80"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85" name="課題カード_テンプレ.png"/>
          <p:cNvGrpSpPr/>
          <p:nvPr/>
        </p:nvGrpSpPr>
        <p:grpSpPr>
          <a:xfrm>
            <a:off x="20299364" y="5589371"/>
            <a:ext cx="821766" cy="1052163"/>
            <a:chOff x="0" y="0"/>
            <a:chExt cx="821765" cy="1052162"/>
          </a:xfrm>
        </p:grpSpPr>
        <p:pic>
          <p:nvPicPr>
            <p:cNvPr id="1384" name="課題カード_テンプレ.png" descr="課題カード_テンプレ.png"/>
            <p:cNvPicPr>
              <a:picLocks noChangeAspect="1"/>
            </p:cNvPicPr>
            <p:nvPr/>
          </p:nvPicPr>
          <p:blipFill>
            <a:blip r:embed="rId4"/>
            <a:stretch>
              <a:fillRect/>
            </a:stretch>
          </p:blipFill>
          <p:spPr>
            <a:xfrm>
              <a:off x="19050" y="19050"/>
              <a:ext cx="783666" cy="1014063"/>
            </a:xfrm>
            <a:prstGeom prst="rect">
              <a:avLst/>
            </a:prstGeom>
            <a:ln>
              <a:noFill/>
            </a:ln>
            <a:effectLst/>
          </p:spPr>
        </p:pic>
        <p:pic>
          <p:nvPicPr>
            <p:cNvPr id="1383" name="課題カード_テンプレ.png" descr="課題カード_テンプレ.png"/>
            <p:cNvPicPr>
              <a:picLocks/>
            </p:cNvPicPr>
            <p:nvPr/>
          </p:nvPicPr>
          <p:blipFill>
            <a:blip r:embed="rId3"/>
            <a:stretch>
              <a:fillRect/>
            </a:stretch>
          </p:blipFill>
          <p:spPr>
            <a:xfrm>
              <a:off x="0" y="0"/>
              <a:ext cx="821766" cy="1052163"/>
            </a:xfrm>
            <a:prstGeom prst="rect">
              <a:avLst/>
            </a:prstGeom>
            <a:effectLst/>
          </p:spPr>
        </p:pic>
      </p:grpSp>
      <p:grpSp>
        <p:nvGrpSpPr>
          <p:cNvPr id="1388" name="プラクティスカード_テンプレ.png"/>
          <p:cNvGrpSpPr/>
          <p:nvPr/>
        </p:nvGrpSpPr>
        <p:grpSpPr>
          <a:xfrm>
            <a:off x="20479926" y="5810522"/>
            <a:ext cx="821766" cy="1052164"/>
            <a:chOff x="0" y="0"/>
            <a:chExt cx="821765" cy="1052162"/>
          </a:xfrm>
        </p:grpSpPr>
        <p:pic>
          <p:nvPicPr>
            <p:cNvPr id="1387" name="プラクティスカード_テンプレ.png" descr="プラクティスカード_テンプレ.png"/>
            <p:cNvPicPr>
              <a:picLocks noChangeAspect="1"/>
            </p:cNvPicPr>
            <p:nvPr/>
          </p:nvPicPr>
          <p:blipFill>
            <a:blip r:embed="rId2"/>
            <a:stretch>
              <a:fillRect/>
            </a:stretch>
          </p:blipFill>
          <p:spPr>
            <a:xfrm>
              <a:off x="19050" y="19050"/>
              <a:ext cx="783666" cy="1014063"/>
            </a:xfrm>
            <a:prstGeom prst="rect">
              <a:avLst/>
            </a:prstGeom>
            <a:ln>
              <a:noFill/>
            </a:ln>
            <a:effectLst/>
          </p:spPr>
        </p:pic>
        <p:pic>
          <p:nvPicPr>
            <p:cNvPr id="1386" name="プラクティスカード_テンプレ.png" descr="プラクティスカード_テンプレ.png"/>
            <p:cNvPicPr>
              <a:picLocks/>
            </p:cNvPicPr>
            <p:nvPr/>
          </p:nvPicPr>
          <p:blipFill>
            <a:blip r:embed="rId3"/>
            <a:stretch>
              <a:fillRect/>
            </a:stretch>
          </p:blipFill>
          <p:spPr>
            <a:xfrm>
              <a:off x="0" y="0"/>
              <a:ext cx="821766" cy="1052163"/>
            </a:xfrm>
            <a:prstGeom prst="rect">
              <a:avLst/>
            </a:prstGeom>
            <a:effectLst/>
          </p:spPr>
        </p:pic>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自動テストやテスト自動化は…"/>
          <p:cNvSpPr txBox="1">
            <a:spLocks noGrp="1"/>
          </p:cNvSpPr>
          <p:nvPr>
            <p:ph type="body" sz="half" idx="1"/>
          </p:nvPr>
        </p:nvSpPr>
        <p:spPr>
          <a:prstGeom prst="rect">
            <a:avLst/>
          </a:prstGeom>
        </p:spPr>
        <p:txBody>
          <a:bodyPr/>
          <a:lstStyle/>
          <a:p>
            <a:pPr>
              <a:lnSpc>
                <a:spcPct val="100000"/>
              </a:lnSpc>
            </a:pPr>
            <a:r>
              <a:rPr dirty="0"/>
              <a:t>自動テストやテスト自動化は</a:t>
            </a:r>
          </a:p>
          <a:p>
            <a:pPr>
              <a:lnSpc>
                <a:spcPct val="100000"/>
              </a:lnSpc>
            </a:pPr>
            <a:r>
              <a:rPr dirty="0"/>
              <a:t>うまくできていますか？</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自動テストやテスト自動化のプラクティス"/>
          <p:cNvSpPr txBox="1">
            <a:spLocks noGrp="1"/>
          </p:cNvSpPr>
          <p:nvPr>
            <p:ph type="title"/>
          </p:nvPr>
        </p:nvSpPr>
        <p:spPr>
          <a:prstGeom prst="rect">
            <a:avLst/>
          </a:prstGeom>
        </p:spPr>
        <p:txBody>
          <a:bodyPr/>
          <a:lstStyle/>
          <a:p>
            <a:r>
              <a:rPr dirty="0"/>
              <a:t>自動テストやテスト自動化のプラクティス</a:t>
            </a:r>
          </a:p>
        </p:txBody>
      </p:sp>
      <p:sp>
        <p:nvSpPr>
          <p:cNvPr id="181" name="自動テストの実施や効果的におこなうためのプラクティスやパターンは、既に多くのものが提案されている…"/>
          <p:cNvSpPr txBox="1">
            <a:spLocks noGrp="1"/>
          </p:cNvSpPr>
          <p:nvPr>
            <p:ph type="body" idx="1"/>
          </p:nvPr>
        </p:nvSpPr>
        <p:spPr>
          <a:xfrm>
            <a:off x="1206500" y="2965144"/>
            <a:ext cx="21971000" cy="9539372"/>
          </a:xfrm>
          <a:prstGeom prst="rect">
            <a:avLst/>
          </a:prstGeom>
        </p:spPr>
        <p:txBody>
          <a:bodyPr/>
          <a:lstStyle/>
          <a:p>
            <a:pPr marL="445008" indent="-445008" defTabSz="1779987">
              <a:spcBef>
                <a:spcPts val="3200"/>
              </a:spcBef>
              <a:defRPr sz="3504"/>
            </a:pPr>
            <a:r>
              <a:rPr dirty="0"/>
              <a:t>自動テストの実施や効果的におこなうためのプラクティスやパターンは、既に多くのものが提案されている</a:t>
            </a:r>
          </a:p>
          <a:p>
            <a:pPr marL="890016" lvl="1" indent="-445008" defTabSz="1779987">
              <a:spcBef>
                <a:spcPts val="3200"/>
              </a:spcBef>
              <a:defRPr sz="3504"/>
            </a:pPr>
            <a:r>
              <a:rPr dirty="0"/>
              <a:t>関西検証コレクションによる「</a:t>
            </a:r>
            <a:r>
              <a:rPr u="sng" dirty="0">
                <a:hlinkClick r:id="rId2"/>
              </a:rPr>
              <a:t>テスト自動化パターン言語プロジェクト</a:t>
            </a:r>
            <a:r>
              <a:rPr dirty="0"/>
              <a:t>」</a:t>
            </a:r>
          </a:p>
          <a:p>
            <a:pPr marL="1335024" lvl="2" indent="-445008" defTabSz="1779987">
              <a:spcBef>
                <a:spcPts val="3200"/>
              </a:spcBef>
              <a:defRPr sz="3504"/>
            </a:pPr>
            <a:r>
              <a:rPr dirty="0"/>
              <a:t>「3分クッキング」</a:t>
            </a:r>
          </a:p>
          <a:p>
            <a:pPr marL="1335024" lvl="2" indent="-445008" defTabSz="1779987">
              <a:spcBef>
                <a:spcPts val="3200"/>
              </a:spcBef>
              <a:defRPr sz="3504"/>
            </a:pPr>
            <a:r>
              <a:rPr dirty="0"/>
              <a:t>「自動化ハイ」</a:t>
            </a:r>
          </a:p>
          <a:p>
            <a:pPr marL="1335024" lvl="2" indent="-445008" defTabSz="1779987">
              <a:spcBef>
                <a:spcPts val="3200"/>
              </a:spcBef>
              <a:defRPr sz="3504"/>
            </a:pPr>
            <a:r>
              <a:rPr dirty="0"/>
              <a:t>など</a:t>
            </a:r>
          </a:p>
          <a:p>
            <a:pPr marL="890016" lvl="1" indent="-445008" defTabSz="1779987">
              <a:spcBef>
                <a:spcPts val="3200"/>
              </a:spcBef>
              <a:defRPr sz="3504"/>
            </a:pPr>
            <a:r>
              <a:rPr dirty="0"/>
              <a:t>Seretta Gamba, Dorothy Graham らによる「</a:t>
            </a:r>
            <a:r>
              <a:rPr u="sng" dirty="0">
                <a:hlinkClick r:id="rId3"/>
              </a:rPr>
              <a:t>Test Automation Patterns Wiki</a:t>
            </a:r>
            <a:r>
              <a:rPr dirty="0"/>
              <a:t>」</a:t>
            </a:r>
          </a:p>
          <a:p>
            <a:pPr marL="1335024" lvl="2" indent="-445008" defTabSz="1779987">
              <a:spcBef>
                <a:spcPts val="3200"/>
              </a:spcBef>
              <a:defRPr sz="3504"/>
            </a:pPr>
            <a:r>
              <a:rPr dirty="0"/>
              <a:t>「KILL THE ZOMBIES」</a:t>
            </a:r>
          </a:p>
          <a:p>
            <a:pPr marL="1335024" lvl="2" indent="-445008" defTabSz="1779987">
              <a:spcBef>
                <a:spcPts val="3200"/>
              </a:spcBef>
              <a:defRPr sz="3504"/>
            </a:pPr>
            <a:r>
              <a:rPr dirty="0"/>
              <a:t>「ONE CLEAR PURPOSE」</a:t>
            </a:r>
          </a:p>
          <a:p>
            <a:pPr marL="1335024" lvl="2" indent="-445008" defTabSz="1779987">
              <a:spcBef>
                <a:spcPts val="3200"/>
              </a:spcBef>
              <a:defRPr sz="3504"/>
            </a:pPr>
            <a:r>
              <a:rPr dirty="0"/>
              <a:t>など</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自動テストやテスト自動化のプラクティス"/>
          <p:cNvSpPr txBox="1">
            <a:spLocks noGrp="1"/>
          </p:cNvSpPr>
          <p:nvPr>
            <p:ph type="title"/>
          </p:nvPr>
        </p:nvSpPr>
        <p:spPr>
          <a:prstGeom prst="rect">
            <a:avLst/>
          </a:prstGeom>
        </p:spPr>
        <p:txBody>
          <a:bodyPr/>
          <a:lstStyle/>
          <a:p>
            <a:r>
              <a:rPr dirty="0"/>
              <a:t>自動テストやテスト自動化のプラクティス</a:t>
            </a:r>
          </a:p>
        </p:txBody>
      </p:sp>
      <p:sp>
        <p:nvSpPr>
          <p:cNvPr id="184" name="私たちも独自のプラクティス集の整備を進めている…"/>
          <p:cNvSpPr txBox="1">
            <a:spLocks noGrp="1"/>
          </p:cNvSpPr>
          <p:nvPr>
            <p:ph type="body" idx="1"/>
          </p:nvPr>
        </p:nvSpPr>
        <p:spPr>
          <a:xfrm>
            <a:off x="1206500" y="2965144"/>
            <a:ext cx="21971000" cy="9539372"/>
          </a:xfrm>
          <a:prstGeom prst="rect">
            <a:avLst/>
          </a:prstGeom>
        </p:spPr>
        <p:txBody>
          <a:bodyPr/>
          <a:lstStyle/>
          <a:p>
            <a:pPr marL="493776" indent="-493776" defTabSz="1975054">
              <a:spcBef>
                <a:spcPts val="3600"/>
              </a:spcBef>
              <a:defRPr sz="3888"/>
            </a:pPr>
            <a:r>
              <a:rPr dirty="0"/>
              <a:t>私たちも独自のプラクティス集の整備を進めている</a:t>
            </a:r>
          </a:p>
          <a:p>
            <a:pPr marL="1481327" lvl="2" indent="-493776" defTabSz="1975054">
              <a:spcBef>
                <a:spcPts val="3600"/>
              </a:spcBef>
              <a:defRPr sz="3888"/>
            </a:pPr>
            <a:r>
              <a:rPr dirty="0"/>
              <a:t>「自動テストをやり過ぎない」</a:t>
            </a:r>
          </a:p>
          <a:p>
            <a:pPr marL="1481327" lvl="2" indent="-493776" defTabSz="1975054">
              <a:spcBef>
                <a:spcPts val="3600"/>
              </a:spcBef>
              <a:defRPr sz="3888"/>
            </a:pPr>
            <a:r>
              <a:rPr dirty="0"/>
              <a:t>「自分達のテストピラミッドを作る」</a:t>
            </a:r>
          </a:p>
          <a:p>
            <a:pPr marL="1481327" lvl="2" indent="-493776" defTabSz="1975054">
              <a:spcBef>
                <a:spcPts val="3600"/>
              </a:spcBef>
              <a:defRPr sz="3888"/>
            </a:pPr>
            <a:r>
              <a:rPr dirty="0"/>
              <a:t>「自動テストは開発チーム全員で運用するように話をする」</a:t>
            </a:r>
          </a:p>
          <a:p>
            <a:pPr marL="1481327" lvl="2" indent="-493776" defTabSz="1975054">
              <a:spcBef>
                <a:spcPts val="3600"/>
              </a:spcBef>
              <a:defRPr sz="3888"/>
            </a:pPr>
            <a:r>
              <a:rPr dirty="0"/>
              <a:t>「自動テストに関する良いフィードバックをできる人を開発チームにおく」</a:t>
            </a:r>
          </a:p>
          <a:p>
            <a:pPr marL="1481327" lvl="2" indent="-493776" defTabSz="1975054">
              <a:spcBef>
                <a:spcPts val="3600"/>
              </a:spcBef>
              <a:defRPr sz="3888"/>
            </a:pPr>
            <a:r>
              <a:rPr dirty="0"/>
              <a:t>「自動テストをセルフスタートできる教育コンテンツ」</a:t>
            </a:r>
          </a:p>
          <a:p>
            <a:pPr marL="1481327" lvl="2" indent="-493776" defTabSz="1975054">
              <a:spcBef>
                <a:spcPts val="3600"/>
              </a:spcBef>
              <a:defRPr sz="3888"/>
            </a:pPr>
            <a:r>
              <a:rPr dirty="0"/>
              <a:t>「テスト対象プロダクトの自動テストのサンプルコード」</a:t>
            </a:r>
          </a:p>
          <a:p>
            <a:pPr marL="987552" lvl="1" indent="-493776" defTabSz="1975054">
              <a:lnSpc>
                <a:spcPct val="100000"/>
              </a:lnSpc>
              <a:spcBef>
                <a:spcPts val="3600"/>
              </a:spcBef>
              <a:defRPr sz="3888"/>
            </a:pPr>
            <a:r>
              <a:rPr dirty="0"/>
              <a:t>※ </a:t>
            </a:r>
            <a:r>
              <a:rPr u="sng" dirty="0">
                <a:hlinkClick r:id="rId2"/>
              </a:rPr>
              <a:t>https://github.com/teyamagu/test_automation_card_game</a:t>
            </a:r>
            <a:r>
              <a:rPr dirty="0"/>
              <a:t> においてゲームの各種情報と合わせて公開しています</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しかし…"/>
          <p:cNvSpPr txBox="1">
            <a:spLocks noGrp="1"/>
          </p:cNvSpPr>
          <p:nvPr>
            <p:ph type="title"/>
          </p:nvPr>
        </p:nvSpPr>
        <p:spPr>
          <a:prstGeom prst="rect">
            <a:avLst/>
          </a:prstGeom>
        </p:spPr>
        <p:txBody>
          <a:bodyPr/>
          <a:lstStyle/>
          <a:p>
            <a:r>
              <a:rPr dirty="0"/>
              <a:t>しかし…</a:t>
            </a:r>
          </a:p>
        </p:txBody>
      </p:sp>
      <p:sp>
        <p:nvSpPr>
          <p:cNvPr id="187" name="テストレベルによって程度はあるが、自動テストが当たり前におこなわれている状態ではない…"/>
          <p:cNvSpPr txBox="1">
            <a:spLocks noGrp="1"/>
          </p:cNvSpPr>
          <p:nvPr>
            <p:ph type="body" sz="half" idx="1"/>
          </p:nvPr>
        </p:nvSpPr>
        <p:spPr>
          <a:xfrm>
            <a:off x="1206500" y="2965144"/>
            <a:ext cx="21971000" cy="3858382"/>
          </a:xfrm>
          <a:prstGeom prst="rect">
            <a:avLst/>
          </a:prstGeom>
        </p:spPr>
        <p:txBody>
          <a:bodyPr/>
          <a:lstStyle/>
          <a:p>
            <a:pPr>
              <a:lnSpc>
                <a:spcPct val="100000"/>
              </a:lnSpc>
            </a:pPr>
            <a:r>
              <a:rPr dirty="0"/>
              <a:t>テストレベルによって程度はあるが、自動テストが当たり前におこなわれている状態ではない</a:t>
            </a:r>
          </a:p>
          <a:p>
            <a:r>
              <a:rPr dirty="0"/>
              <a:t>自動テストに関する悩みを聞くことも多い</a:t>
            </a:r>
          </a:p>
        </p:txBody>
      </p:sp>
      <p:sp>
        <p:nvSpPr>
          <p:cNvPr id="188" name="上記の方々に話を聞いてみると、既存の自動テストに関するプラクティスやパターンが知られていないことがわかった"/>
          <p:cNvSpPr txBox="1"/>
          <p:nvPr/>
        </p:nvSpPr>
        <p:spPr>
          <a:xfrm>
            <a:off x="1616251" y="7331868"/>
            <a:ext cx="21151497" cy="1579920"/>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nSpc>
                <a:spcPct val="100000"/>
              </a:lnSpc>
            </a:pPr>
            <a:r>
              <a:rPr dirty="0"/>
              <a:t>上記の方々に話を聞いてみると、既存の自動テストに関するプラクティスやパターンが知られていないことがわかった</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ゲームのねらい"/>
          <p:cNvSpPr txBox="1">
            <a:spLocks noGrp="1"/>
          </p:cNvSpPr>
          <p:nvPr>
            <p:ph type="title"/>
          </p:nvPr>
        </p:nvSpPr>
        <p:spPr>
          <a:prstGeom prst="rect">
            <a:avLst/>
          </a:prstGeom>
        </p:spPr>
        <p:txBody>
          <a:bodyPr/>
          <a:lstStyle/>
          <a:p>
            <a:r>
              <a:rPr dirty="0"/>
              <a:t>ゲームのねらい</a:t>
            </a:r>
          </a:p>
        </p:txBody>
      </p:sp>
      <p:sp>
        <p:nvSpPr>
          <p:cNvPr id="191" name="自動テストのプラクティスを効果的に学ぶためのカードゲーム"/>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自動テストのプラクティスを効果的に学ぶためのカードゲーム</a:t>
            </a:r>
          </a:p>
        </p:txBody>
      </p:sp>
      <p:sp>
        <p:nvSpPr>
          <p:cNvPr id="192" name="自動テストのプラクティスと自動テストにまつわる様々な課題をカードの形にし、得点の付けられた課題カードをプラクティスカードで解決して得点を稼ぐカードゲームを開発した…"/>
          <p:cNvSpPr txBox="1">
            <a:spLocks noGrp="1"/>
          </p:cNvSpPr>
          <p:nvPr>
            <p:ph type="body" idx="1"/>
          </p:nvPr>
        </p:nvSpPr>
        <p:spPr>
          <a:xfrm>
            <a:off x="937560" y="4248504"/>
            <a:ext cx="22239940" cy="8256012"/>
          </a:xfrm>
          <a:prstGeom prst="rect">
            <a:avLst/>
          </a:prstGeom>
        </p:spPr>
        <p:txBody>
          <a:bodyPr/>
          <a:lstStyle/>
          <a:p>
            <a:pPr marL="579119" indent="-579119" defTabSz="2316421">
              <a:lnSpc>
                <a:spcPct val="100000"/>
              </a:lnSpc>
              <a:spcBef>
                <a:spcPts val="4200"/>
              </a:spcBef>
              <a:defRPr sz="4560"/>
            </a:pPr>
            <a:r>
              <a:rPr dirty="0"/>
              <a:t>自動テストのプラクティスと自動テストにまつわる様々な課題をカードの形にし、得点の付けられた課題カードをプラクティスカードで解決して得点を稼ぐカードゲームを開発した</a:t>
            </a:r>
          </a:p>
          <a:p>
            <a:pPr marL="579119" indent="-579119" defTabSz="2316421">
              <a:lnSpc>
                <a:spcPct val="100000"/>
              </a:lnSpc>
              <a:spcBef>
                <a:spcPts val="4200"/>
              </a:spcBef>
              <a:defRPr sz="4560"/>
            </a:pPr>
            <a:r>
              <a:rPr dirty="0"/>
              <a:t>自動テストのプラクティスを詳しく知るとともに、自動テストの課題に対してどのようなプラクティスが適用できるのかをゲームで競い合うことを通じ学べることを目的としている</a:t>
            </a:r>
          </a:p>
          <a:p>
            <a:pPr marL="579119" indent="-579119" defTabSz="2316421">
              <a:lnSpc>
                <a:spcPct val="100000"/>
              </a:lnSpc>
              <a:spcBef>
                <a:spcPts val="4200"/>
              </a:spcBef>
              <a:defRPr sz="4560"/>
            </a:pPr>
            <a:r>
              <a:rPr dirty="0"/>
              <a:t>勉強会などでプラクティスだけを学ぶよりも、課題とセットでプラクティスを学ぶことで、実用的な知識とする。また、自分達の課題に対して、プラクティスの適用を考えることで、明日から試していくプラクティスを知ることができる</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ゲームの概要"/>
          <p:cNvSpPr txBox="1">
            <a:spLocks noGrp="1"/>
          </p:cNvSpPr>
          <p:nvPr>
            <p:ph type="title"/>
          </p:nvPr>
        </p:nvSpPr>
        <p:spPr>
          <a:prstGeom prst="rect">
            <a:avLst/>
          </a:prstGeom>
        </p:spPr>
        <p:txBody>
          <a:bodyPr/>
          <a:lstStyle/>
          <a:p>
            <a:r>
              <a:rPr dirty="0"/>
              <a:t>ゲームの概要</a:t>
            </a:r>
          </a:p>
        </p:txBody>
      </p:sp>
      <p:sp>
        <p:nvSpPr>
          <p:cNvPr id="195" name="競争型のカードゲーム"/>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競争型のカードゲーム</a:t>
            </a:r>
          </a:p>
        </p:txBody>
      </p:sp>
      <p:sp>
        <p:nvSpPr>
          <p:cNvPr id="196" name="カード構成…"/>
          <p:cNvSpPr txBox="1">
            <a:spLocks noGrp="1"/>
          </p:cNvSpPr>
          <p:nvPr>
            <p:ph type="body" idx="1"/>
          </p:nvPr>
        </p:nvSpPr>
        <p:spPr>
          <a:xfrm>
            <a:off x="1206501" y="3570938"/>
            <a:ext cx="20330922" cy="8933578"/>
          </a:xfrm>
          <a:prstGeom prst="rect">
            <a:avLst/>
          </a:prstGeom>
        </p:spPr>
        <p:txBody>
          <a:bodyPr/>
          <a:lstStyle/>
          <a:p>
            <a:pPr marL="408431" indent="-408431" defTabSz="1633687">
              <a:lnSpc>
                <a:spcPct val="100000"/>
              </a:lnSpc>
              <a:spcBef>
                <a:spcPts val="3000"/>
              </a:spcBef>
              <a:defRPr sz="3216"/>
            </a:pPr>
            <a:r>
              <a:rPr dirty="0"/>
              <a:t>カード構成</a:t>
            </a:r>
          </a:p>
          <a:p>
            <a:pPr marL="816863" lvl="1" indent="-408431" defTabSz="1633687">
              <a:lnSpc>
                <a:spcPct val="100000"/>
              </a:lnSpc>
              <a:spcBef>
                <a:spcPts val="3000"/>
              </a:spcBef>
              <a:defRPr sz="3216"/>
            </a:pPr>
            <a:r>
              <a:rPr dirty="0"/>
              <a:t>自動テストに関するプラクティスカードと得点付き課題カード</a:t>
            </a:r>
          </a:p>
          <a:p>
            <a:pPr marL="408431" indent="-408431" defTabSz="1633687">
              <a:lnSpc>
                <a:spcPct val="100000"/>
              </a:lnSpc>
              <a:spcBef>
                <a:spcPts val="3000"/>
              </a:spcBef>
              <a:defRPr sz="3216"/>
            </a:pPr>
            <a:r>
              <a:rPr dirty="0"/>
              <a:t>ゲームの流れ</a:t>
            </a:r>
          </a:p>
          <a:p>
            <a:pPr marL="816863" lvl="1" indent="-408431" defTabSz="1633687">
              <a:lnSpc>
                <a:spcPct val="100000"/>
              </a:lnSpc>
              <a:spcBef>
                <a:spcPts val="3000"/>
              </a:spcBef>
              <a:defRPr sz="3216"/>
            </a:pPr>
            <a:r>
              <a:rPr dirty="0"/>
              <a:t>2名以上でゲームをおこなう</a:t>
            </a:r>
          </a:p>
          <a:p>
            <a:pPr marL="816863" lvl="1" indent="-408431" defTabSz="1633687">
              <a:lnSpc>
                <a:spcPct val="100000"/>
              </a:lnSpc>
              <a:spcBef>
                <a:spcPts val="3000"/>
              </a:spcBef>
              <a:defRPr sz="3216"/>
            </a:pPr>
            <a:r>
              <a:rPr dirty="0"/>
              <a:t>各プレイヤーが、課題カードに対して、その課題を解決できそうな手持ちのプラクティスカードを出し、他の参加者と解決できそうか議論して、解決できそうならその課題カードを獲得する。</a:t>
            </a:r>
          </a:p>
          <a:p>
            <a:pPr marL="816863" lvl="1" indent="-408431" defTabSz="1633687">
              <a:lnSpc>
                <a:spcPct val="100000"/>
              </a:lnSpc>
              <a:spcBef>
                <a:spcPts val="3000"/>
              </a:spcBef>
              <a:defRPr sz="3216"/>
            </a:pPr>
            <a:r>
              <a:rPr dirty="0"/>
              <a:t>順次、プレイヤーが出していき、プラクティスカードの山札ならびに全てのプレイヤーのプラクティスカードがなくなった、もしくは課題カードの山札がなくなった状態で全てのプレイヤーがプラクティスカードを出せなかったら、その時点でゲーム終了とする。</a:t>
            </a:r>
          </a:p>
          <a:p>
            <a:pPr marL="408431" indent="-408431" defTabSz="1633687">
              <a:lnSpc>
                <a:spcPct val="100000"/>
              </a:lnSpc>
              <a:spcBef>
                <a:spcPts val="3000"/>
              </a:spcBef>
              <a:defRPr sz="3216"/>
            </a:pPr>
            <a:r>
              <a:rPr dirty="0"/>
              <a:t>ゲームの勝敗のルール</a:t>
            </a:r>
          </a:p>
          <a:p>
            <a:pPr marL="816863" lvl="1" indent="-408431" defTabSz="1633687">
              <a:lnSpc>
                <a:spcPct val="100000"/>
              </a:lnSpc>
              <a:spcBef>
                <a:spcPts val="3000"/>
              </a:spcBef>
              <a:defRPr sz="3216"/>
            </a:pPr>
            <a:r>
              <a:rPr dirty="0"/>
              <a:t>ゲーム終了時点で、獲得した課題の合計得点が最も多い人をゲームの勝者とする</a:t>
            </a:r>
          </a:p>
        </p:txBody>
      </p:sp>
      <p:grpSp>
        <p:nvGrpSpPr>
          <p:cNvPr id="199" name="プラクティスカード_サンプル.png"/>
          <p:cNvGrpSpPr/>
          <p:nvPr/>
        </p:nvGrpSpPr>
        <p:grpSpPr>
          <a:xfrm>
            <a:off x="14510737" y="2810289"/>
            <a:ext cx="2943996" cy="3798328"/>
            <a:chOff x="0" y="0"/>
            <a:chExt cx="2943994" cy="3798327"/>
          </a:xfrm>
        </p:grpSpPr>
        <p:pic>
          <p:nvPicPr>
            <p:cNvPr id="198" name="プラクティスカード_サンプル.png" descr="プラクティスカード_サンプル.png"/>
            <p:cNvPicPr>
              <a:picLocks noChangeAspect="1"/>
            </p:cNvPicPr>
            <p:nvPr/>
          </p:nvPicPr>
          <p:blipFill>
            <a:blip r:embed="rId2"/>
            <a:stretch>
              <a:fillRect/>
            </a:stretch>
          </p:blipFill>
          <p:spPr>
            <a:xfrm>
              <a:off x="19050" y="19050"/>
              <a:ext cx="2905895" cy="3760228"/>
            </a:xfrm>
            <a:prstGeom prst="rect">
              <a:avLst/>
            </a:prstGeom>
            <a:ln>
              <a:noFill/>
            </a:ln>
            <a:effectLst/>
          </p:spPr>
        </p:pic>
        <p:pic>
          <p:nvPicPr>
            <p:cNvPr id="197" name="プラクティスカード_サンプル.png" descr="プラクティスカード_サンプル.png"/>
            <p:cNvPicPr>
              <a:picLocks/>
            </p:cNvPicPr>
            <p:nvPr/>
          </p:nvPicPr>
          <p:blipFill>
            <a:blip r:embed="rId3"/>
            <a:stretch>
              <a:fillRect/>
            </a:stretch>
          </p:blipFill>
          <p:spPr>
            <a:xfrm>
              <a:off x="0" y="0"/>
              <a:ext cx="2943995" cy="3798328"/>
            </a:xfrm>
            <a:prstGeom prst="rect">
              <a:avLst/>
            </a:prstGeom>
            <a:effectLst/>
          </p:spPr>
        </p:pic>
      </p:grpSp>
      <p:grpSp>
        <p:nvGrpSpPr>
          <p:cNvPr id="202" name="課題カード_サンプル.png"/>
          <p:cNvGrpSpPr/>
          <p:nvPr/>
        </p:nvGrpSpPr>
        <p:grpSpPr>
          <a:xfrm>
            <a:off x="18593426" y="2810289"/>
            <a:ext cx="2943995" cy="3798329"/>
            <a:chOff x="0" y="0"/>
            <a:chExt cx="2943994" cy="3798327"/>
          </a:xfrm>
        </p:grpSpPr>
        <p:pic>
          <p:nvPicPr>
            <p:cNvPr id="201" name="課題カード_サンプル.png" descr="課題カード_サンプル.png"/>
            <p:cNvPicPr>
              <a:picLocks noChangeAspect="1"/>
            </p:cNvPicPr>
            <p:nvPr/>
          </p:nvPicPr>
          <p:blipFill>
            <a:blip r:embed="rId4"/>
            <a:stretch>
              <a:fillRect/>
            </a:stretch>
          </p:blipFill>
          <p:spPr>
            <a:xfrm>
              <a:off x="19050" y="19050"/>
              <a:ext cx="2905895" cy="3760228"/>
            </a:xfrm>
            <a:prstGeom prst="rect">
              <a:avLst/>
            </a:prstGeom>
            <a:ln>
              <a:noFill/>
            </a:ln>
            <a:effectLst/>
          </p:spPr>
        </p:pic>
        <p:pic>
          <p:nvPicPr>
            <p:cNvPr id="200" name="課題カード_サンプル.png" descr="課題カード_サンプル.png"/>
            <p:cNvPicPr>
              <a:picLocks/>
            </p:cNvPicPr>
            <p:nvPr/>
          </p:nvPicPr>
          <p:blipFill>
            <a:blip r:embed="rId3"/>
            <a:stretch>
              <a:fillRect/>
            </a:stretch>
          </p:blipFill>
          <p:spPr>
            <a:xfrm>
              <a:off x="0" y="0"/>
              <a:ext cx="2943995" cy="3798328"/>
            </a:xfrm>
            <a:prstGeom prst="rect">
              <a:avLst/>
            </a:prstGeom>
            <a:effectLst/>
          </p:spPr>
        </p:pic>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プラクティスカードや課題カード"/>
          <p:cNvSpPr txBox="1">
            <a:spLocks noGrp="1"/>
          </p:cNvSpPr>
          <p:nvPr>
            <p:ph type="title"/>
          </p:nvPr>
        </p:nvSpPr>
        <p:spPr>
          <a:prstGeom prst="rect">
            <a:avLst/>
          </a:prstGeom>
        </p:spPr>
        <p:txBody>
          <a:bodyPr/>
          <a:lstStyle/>
          <a:p>
            <a:r>
              <a:rPr dirty="0"/>
              <a:t>プラクティスカードや課題カード</a:t>
            </a:r>
          </a:p>
        </p:txBody>
      </p:sp>
      <p:sp>
        <p:nvSpPr>
          <p:cNvPr id="205" name="私たちのプラクティス集やサンプルである課題の一部"/>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私たちのプラクティス集やサンプルである課題の一部</a:t>
            </a:r>
          </a:p>
        </p:txBody>
      </p:sp>
      <p:sp>
        <p:nvSpPr>
          <p:cNvPr id="206" name="※ https://github.com/teyamagu/test_automation_card_game においてゲームの各種情報と合わせて公開しています"/>
          <p:cNvSpPr txBox="1">
            <a:spLocks noGrp="1"/>
          </p:cNvSpPr>
          <p:nvPr>
            <p:ph type="body" sz="quarter" idx="1"/>
          </p:nvPr>
        </p:nvSpPr>
        <p:spPr>
          <a:xfrm>
            <a:off x="511750" y="12607700"/>
            <a:ext cx="21971001" cy="635156"/>
          </a:xfrm>
          <a:prstGeom prst="rect">
            <a:avLst/>
          </a:prstGeom>
        </p:spPr>
        <p:txBody>
          <a:bodyPr/>
          <a:lstStyle/>
          <a:p>
            <a:pPr marL="390143" indent="-390143" defTabSz="1560536">
              <a:spcBef>
                <a:spcPts val="2800"/>
              </a:spcBef>
              <a:defRPr sz="3072"/>
            </a:pPr>
            <a:r>
              <a:rPr dirty="0"/>
              <a:t>※ </a:t>
            </a:r>
            <a:r>
              <a:rPr u="sng" dirty="0">
                <a:hlinkClick r:id="rId2"/>
              </a:rPr>
              <a:t>https://github.com/teyamagu/test_automation_card_game</a:t>
            </a:r>
            <a:r>
              <a:rPr dirty="0"/>
              <a:t> においてゲームの各種情報と合わせて公開しています</a:t>
            </a:r>
          </a:p>
        </p:txBody>
      </p:sp>
      <p:grpSp>
        <p:nvGrpSpPr>
          <p:cNvPr id="209" name="プラクティスカード_サンプル.png"/>
          <p:cNvGrpSpPr/>
          <p:nvPr/>
        </p:nvGrpSpPr>
        <p:grpSpPr>
          <a:xfrm>
            <a:off x="21136562" y="1980544"/>
            <a:ext cx="2943996" cy="3798328"/>
            <a:chOff x="0" y="0"/>
            <a:chExt cx="2943994" cy="3798327"/>
          </a:xfrm>
        </p:grpSpPr>
        <p:pic>
          <p:nvPicPr>
            <p:cNvPr id="208" name="プラクティスカード_サンプル.png" descr="プラクティスカード_サンプル.png"/>
            <p:cNvPicPr>
              <a:picLocks noChangeAspect="1"/>
            </p:cNvPicPr>
            <p:nvPr/>
          </p:nvPicPr>
          <p:blipFill>
            <a:blip r:embed="rId3"/>
            <a:stretch>
              <a:fillRect/>
            </a:stretch>
          </p:blipFill>
          <p:spPr>
            <a:xfrm>
              <a:off x="19050" y="19050"/>
              <a:ext cx="2905895" cy="3760228"/>
            </a:xfrm>
            <a:prstGeom prst="rect">
              <a:avLst/>
            </a:prstGeom>
            <a:ln>
              <a:noFill/>
            </a:ln>
            <a:effectLst/>
          </p:spPr>
        </p:pic>
        <p:pic>
          <p:nvPicPr>
            <p:cNvPr id="207" name="プラクティスカード_サンプル.png" descr="プラクティスカード_サンプル.png"/>
            <p:cNvPicPr>
              <a:picLocks/>
            </p:cNvPicPr>
            <p:nvPr/>
          </p:nvPicPr>
          <p:blipFill>
            <a:blip r:embed="rId4"/>
            <a:stretch>
              <a:fillRect/>
            </a:stretch>
          </p:blipFill>
          <p:spPr>
            <a:xfrm>
              <a:off x="0" y="0"/>
              <a:ext cx="2943995" cy="3798328"/>
            </a:xfrm>
            <a:prstGeom prst="rect">
              <a:avLst/>
            </a:prstGeom>
            <a:effectLst/>
          </p:spPr>
        </p:pic>
      </p:grpSp>
      <p:grpSp>
        <p:nvGrpSpPr>
          <p:cNvPr id="212" name="課題カード_サンプル.png"/>
          <p:cNvGrpSpPr/>
          <p:nvPr/>
        </p:nvGrpSpPr>
        <p:grpSpPr>
          <a:xfrm>
            <a:off x="21306014" y="7720838"/>
            <a:ext cx="2943995" cy="3798328"/>
            <a:chOff x="0" y="0"/>
            <a:chExt cx="2943994" cy="3798327"/>
          </a:xfrm>
        </p:grpSpPr>
        <p:pic>
          <p:nvPicPr>
            <p:cNvPr id="211" name="課題カード_サンプル.png" descr="課題カード_サンプル.png"/>
            <p:cNvPicPr>
              <a:picLocks noChangeAspect="1"/>
            </p:cNvPicPr>
            <p:nvPr/>
          </p:nvPicPr>
          <p:blipFill>
            <a:blip r:embed="rId5"/>
            <a:stretch>
              <a:fillRect/>
            </a:stretch>
          </p:blipFill>
          <p:spPr>
            <a:xfrm>
              <a:off x="19050" y="19050"/>
              <a:ext cx="2905895" cy="3760228"/>
            </a:xfrm>
            <a:prstGeom prst="rect">
              <a:avLst/>
            </a:prstGeom>
            <a:ln>
              <a:noFill/>
            </a:ln>
            <a:effectLst/>
          </p:spPr>
        </p:pic>
        <p:pic>
          <p:nvPicPr>
            <p:cNvPr id="210" name="課題カード_サンプル.png" descr="課題カード_サンプル.png"/>
            <p:cNvPicPr>
              <a:picLocks/>
            </p:cNvPicPr>
            <p:nvPr/>
          </p:nvPicPr>
          <p:blipFill>
            <a:blip r:embed="rId4"/>
            <a:stretch>
              <a:fillRect/>
            </a:stretch>
          </p:blipFill>
          <p:spPr>
            <a:xfrm>
              <a:off x="0" y="0"/>
              <a:ext cx="2943995" cy="3798328"/>
            </a:xfrm>
            <a:prstGeom prst="rect">
              <a:avLst/>
            </a:prstGeom>
            <a:effectLst/>
          </p:spPr>
        </p:pic>
      </p:grpSp>
      <p:graphicFrame>
        <p:nvGraphicFramePr>
          <p:cNvPr id="213" name="表1"/>
          <p:cNvGraphicFramePr/>
          <p:nvPr>
            <p:extLst>
              <p:ext uri="{D42A27DB-BD31-4B8C-83A1-F6EECF244321}">
                <p14:modId xmlns:p14="http://schemas.microsoft.com/office/powerpoint/2010/main" val="889618374"/>
              </p:ext>
            </p:extLst>
          </p:nvPr>
        </p:nvGraphicFramePr>
        <p:xfrm>
          <a:off x="798626" y="3468335"/>
          <a:ext cx="19797553" cy="8978767"/>
        </p:xfrm>
        <a:graphic>
          <a:graphicData uri="http://schemas.openxmlformats.org/drawingml/2006/table">
            <a:tbl>
              <a:tblPr>
                <a:tableStyleId>{4C3C2611-4C71-4FC5-86AE-919BDF0F9419}</a:tableStyleId>
              </a:tblPr>
              <a:tblGrid>
                <a:gridCol w="6110683">
                  <a:extLst>
                    <a:ext uri="{9D8B030D-6E8A-4147-A177-3AD203B41FA5}">
                      <a16:colId xmlns:a16="http://schemas.microsoft.com/office/drawing/2014/main" val="20000"/>
                    </a:ext>
                  </a:extLst>
                </a:gridCol>
                <a:gridCol w="871514">
                  <a:extLst>
                    <a:ext uri="{9D8B030D-6E8A-4147-A177-3AD203B41FA5}">
                      <a16:colId xmlns:a16="http://schemas.microsoft.com/office/drawing/2014/main" val="20001"/>
                    </a:ext>
                  </a:extLst>
                </a:gridCol>
                <a:gridCol w="12815356">
                  <a:extLst>
                    <a:ext uri="{9D8B030D-6E8A-4147-A177-3AD203B41FA5}">
                      <a16:colId xmlns:a16="http://schemas.microsoft.com/office/drawing/2014/main" val="20002"/>
                    </a:ext>
                  </a:extLst>
                </a:gridCol>
              </a:tblGrid>
              <a:tr h="546049">
                <a:tc>
                  <a:txBody>
                    <a:bodyPr/>
                    <a:lstStyle/>
                    <a:p>
                      <a:pPr algn="l" defTabSz="457200"/>
                      <a:r>
                        <a:rPr sz="2400" dirty="0">
                          <a:solidFill>
                            <a:srgbClr val="FFFFFF"/>
                          </a:solidFill>
                          <a:latin typeface="Avenir Next Regular"/>
                          <a:ea typeface="Avenir Next Regular"/>
                          <a:cs typeface="Avenir Next Regular"/>
                          <a:sym typeface="Avenir Next Regular"/>
                        </a:rPr>
                        <a:t>課題</a:t>
                      </a:r>
                    </a:p>
                  </a:txBody>
                  <a:tcPr marL="63500" marR="63500" marT="0" marB="0" anchor="ctr" horzOverflow="overflow">
                    <a:solidFill>
                      <a:srgbClr val="4180FF"/>
                    </a:solidFill>
                  </a:tcPr>
                </a:tc>
                <a:tc>
                  <a:txBody>
                    <a:bodyPr/>
                    <a:lstStyle/>
                    <a:p>
                      <a:pPr algn="l" defTabSz="457200"/>
                      <a:r>
                        <a:rPr sz="2400" dirty="0">
                          <a:solidFill>
                            <a:srgbClr val="FFFFFF"/>
                          </a:solidFill>
                          <a:latin typeface="Avenir Next Regular"/>
                          <a:ea typeface="Avenir Next Regular"/>
                          <a:cs typeface="Avenir Next Regular"/>
                          <a:sym typeface="Avenir Next Regular"/>
                        </a:rPr>
                        <a:t>得点</a:t>
                      </a:r>
                    </a:p>
                  </a:txBody>
                  <a:tcPr marL="63500" marR="63500" marT="0" marB="0" anchor="ctr" horzOverflow="overflow">
                    <a:solidFill>
                      <a:srgbClr val="4180FF"/>
                    </a:solidFill>
                  </a:tcPr>
                </a:tc>
                <a:tc>
                  <a:txBody>
                    <a:bodyPr/>
                    <a:lstStyle/>
                    <a:p>
                      <a:pPr algn="l" defTabSz="457200"/>
                      <a:r>
                        <a:rPr sz="2400" dirty="0">
                          <a:solidFill>
                            <a:srgbClr val="FFFFFF"/>
                          </a:solidFill>
                          <a:latin typeface="Avenir Next Regular"/>
                          <a:ea typeface="Avenir Next Regular"/>
                          <a:cs typeface="Avenir Next Regular"/>
                          <a:sym typeface="Avenir Next Regular"/>
                        </a:rPr>
                        <a:t>解決に使うプラクティス例（あくまで参考）</a:t>
                      </a:r>
                    </a:p>
                  </a:txBody>
                  <a:tcPr marL="63500" marR="63500" marT="0" marB="0" anchor="ctr" horzOverflow="overflow">
                    <a:solidFill>
                      <a:srgbClr val="4180FF"/>
                    </a:solidFill>
                  </a:tcPr>
                </a:tc>
                <a:extLst>
                  <a:ext uri="{0D108BD9-81ED-4DB2-BD59-A6C34878D82A}">
                    <a16:rowId xmlns:a16="http://schemas.microsoft.com/office/drawing/2014/main" val="10000"/>
                  </a:ext>
                </a:extLst>
              </a:tr>
              <a:tr h="1257299">
                <a:tc>
                  <a:txBody>
                    <a:bodyPr/>
                    <a:lstStyle/>
                    <a:p>
                      <a:pPr algn="l" defTabSz="457200">
                        <a:lnSpc>
                          <a:spcPct val="100000"/>
                        </a:lnSpc>
                      </a:pPr>
                      <a:r>
                        <a:rPr sz="2400" dirty="0">
                          <a:latin typeface="Avenir Next Regular"/>
                          <a:ea typeface="Avenir Next Regular"/>
                          <a:cs typeface="Avenir Next Regular"/>
                          <a:sym typeface="Avenir Next Regular"/>
                        </a:rPr>
                        <a:t>ソフトウェア、システムの環境が開発チームによって大きく違う</a:t>
                      </a:r>
                    </a:p>
                  </a:txBody>
                  <a:tcPr marL="63500" marR="63500" marT="0" marB="0" anchor="ctr" horzOverflow="overflow"/>
                </a:tc>
                <a:tc>
                  <a:txBody>
                    <a:bodyPr/>
                    <a:lstStyle/>
                    <a:p>
                      <a:pPr algn="r" defTabSz="457200">
                        <a:lnSpc>
                          <a:spcPct val="100000"/>
                        </a:lnSpc>
                      </a:pPr>
                      <a:r>
                        <a:rPr sz="2400" dirty="0">
                          <a:latin typeface="Avenir Next Regular"/>
                          <a:ea typeface="Avenir Next Regular"/>
                          <a:cs typeface="Avenir Next Regular"/>
                          <a:sym typeface="Avenir Next Regular"/>
                        </a:rPr>
                        <a:t>2</a:t>
                      </a:r>
                    </a:p>
                  </a:txBody>
                  <a:tcPr marL="63500" marR="63500" marT="0" marB="0" anchor="ctr" horzOverflow="overflow"/>
                </a:tc>
                <a:tc>
                  <a:txBody>
                    <a:bodyPr/>
                    <a:lstStyle/>
                    <a:p>
                      <a:pPr algn="l" defTabSz="457200">
                        <a:lnSpc>
                          <a:spcPct val="100000"/>
                        </a:lnSpc>
                      </a:pPr>
                      <a:r>
                        <a:rPr sz="2400" dirty="0">
                          <a:latin typeface="Avenir Next Regular"/>
                          <a:ea typeface="Avenir Next Regular"/>
                          <a:cs typeface="Avenir Next Regular"/>
                          <a:sym typeface="Avenir Next Regular"/>
                        </a:rPr>
                        <a:t>・自動化により何を狙っているか？を明確にする
・自分達のテストピラミッドを作る
・第三者検証企業の協力を得て、テスト自動化を加速させる</a:t>
                      </a:r>
                    </a:p>
                  </a:txBody>
                  <a:tcPr marL="63500" marR="63500" marT="0" marB="0" anchor="ctr" horzOverflow="overflow"/>
                </a:tc>
                <a:extLst>
                  <a:ext uri="{0D108BD9-81ED-4DB2-BD59-A6C34878D82A}">
                    <a16:rowId xmlns:a16="http://schemas.microsoft.com/office/drawing/2014/main" val="10001"/>
                  </a:ext>
                </a:extLst>
              </a:tr>
              <a:tr h="774699">
                <a:tc>
                  <a:txBody>
                    <a:bodyPr/>
                    <a:lstStyle/>
                    <a:p>
                      <a:pPr algn="l" defTabSz="457200">
                        <a:lnSpc>
                          <a:spcPct val="100000"/>
                        </a:lnSpc>
                      </a:pPr>
                      <a:r>
                        <a:rPr sz="2400" dirty="0">
                          <a:latin typeface="Avenir Next Regular"/>
                          <a:ea typeface="Avenir Next Regular"/>
                          <a:cs typeface="Avenir Next Regular"/>
                          <a:sym typeface="Avenir Next Regular"/>
                        </a:rPr>
                        <a:t>システムの更新、環境の更新にリソースを割かれテスト自動化が進まない</a:t>
                      </a:r>
                    </a:p>
                  </a:txBody>
                  <a:tcPr marL="63500" marR="63500" marT="0" marB="0" anchor="ctr" horzOverflow="overflow"/>
                </a:tc>
                <a:tc>
                  <a:txBody>
                    <a:bodyPr/>
                    <a:lstStyle/>
                    <a:p>
                      <a:pPr algn="r" defTabSz="457200">
                        <a:lnSpc>
                          <a:spcPct val="100000"/>
                        </a:lnSpc>
                      </a:pPr>
                      <a:r>
                        <a:rPr sz="2400" dirty="0">
                          <a:latin typeface="Avenir Next Regular"/>
                          <a:ea typeface="Avenir Next Regular"/>
                          <a:cs typeface="Avenir Next Regular"/>
                          <a:sym typeface="Avenir Next Regular"/>
                        </a:rPr>
                        <a:t>2</a:t>
                      </a:r>
                    </a:p>
                  </a:txBody>
                  <a:tcPr marL="63500" marR="63500" marT="0" marB="0" anchor="ctr" horzOverflow="overflow"/>
                </a:tc>
                <a:tc>
                  <a:txBody>
                    <a:bodyPr/>
                    <a:lstStyle/>
                    <a:p>
                      <a:pPr algn="l" defTabSz="457200">
                        <a:lnSpc>
                          <a:spcPct val="100000"/>
                        </a:lnSpc>
                      </a:pPr>
                      <a:r>
                        <a:rPr sz="2400" dirty="0">
                          <a:latin typeface="Avenir Next Regular"/>
                          <a:ea typeface="Avenir Next Regular"/>
                          <a:cs typeface="Avenir Next Regular"/>
                          <a:sym typeface="Avenir Next Regular"/>
                        </a:rPr>
                        <a:t>・ソフトウェアのアーキテクチャ変更による自動テストへのモチベーション向上を利用する
・第三者検証企業の協力を得て、テスト自動化を加速させる</a:t>
                      </a:r>
                    </a:p>
                  </a:txBody>
                  <a:tcPr marL="63500" marR="63500" marT="0" marB="0" anchor="ctr" horzOverflow="overflow"/>
                </a:tc>
                <a:extLst>
                  <a:ext uri="{0D108BD9-81ED-4DB2-BD59-A6C34878D82A}">
                    <a16:rowId xmlns:a16="http://schemas.microsoft.com/office/drawing/2014/main" val="10002"/>
                  </a:ext>
                </a:extLst>
              </a:tr>
              <a:tr h="1653184">
                <a:tc>
                  <a:txBody>
                    <a:bodyPr/>
                    <a:lstStyle/>
                    <a:p>
                      <a:pPr algn="l" defTabSz="457200">
                        <a:lnSpc>
                          <a:spcPct val="100000"/>
                        </a:lnSpc>
                      </a:pPr>
                      <a:r>
                        <a:rPr sz="2400" dirty="0">
                          <a:latin typeface="Avenir Next Regular"/>
                          <a:ea typeface="Avenir Next Regular"/>
                          <a:cs typeface="Avenir Next Regular"/>
                          <a:sym typeface="Avenir Next Regular"/>
                        </a:rPr>
                        <a:t>品質の課題に対してテスト自動化の何から初めて良いのか分からない</a:t>
                      </a:r>
                    </a:p>
                  </a:txBody>
                  <a:tcPr marL="63500" marR="63500" marT="0" marB="0" anchor="ctr" horzOverflow="overflow"/>
                </a:tc>
                <a:tc>
                  <a:txBody>
                    <a:bodyPr/>
                    <a:lstStyle/>
                    <a:p>
                      <a:pPr algn="r" defTabSz="457200">
                        <a:lnSpc>
                          <a:spcPct val="100000"/>
                        </a:lnSpc>
                      </a:pPr>
                      <a:r>
                        <a:rPr sz="2400" dirty="0">
                          <a:latin typeface="Avenir Next Regular"/>
                          <a:ea typeface="Avenir Next Regular"/>
                          <a:cs typeface="Avenir Next Regular"/>
                          <a:sym typeface="Avenir Next Regular"/>
                        </a:rPr>
                        <a:t>2</a:t>
                      </a:r>
                    </a:p>
                  </a:txBody>
                  <a:tcPr marL="63500" marR="63500" marT="0" marB="0" anchor="ctr" horzOverflow="overflow"/>
                </a:tc>
                <a:tc>
                  <a:txBody>
                    <a:bodyPr/>
                    <a:lstStyle/>
                    <a:p>
                      <a:pPr algn="l" defTabSz="457200">
                        <a:lnSpc>
                          <a:spcPct val="100000"/>
                        </a:lnSpc>
                      </a:pPr>
                      <a:r>
                        <a:rPr sz="2400" dirty="0">
                          <a:latin typeface="Avenir Next Regular"/>
                          <a:ea typeface="Avenir Next Regular"/>
                          <a:cs typeface="Avenir Next Regular"/>
                          <a:sym typeface="Avenir Next Regular"/>
                        </a:rPr>
                        <a:t>・外部から専門家を呼んでくる
・イネーブルメント(開発チームに一員として参加する)
・自動化するテストの全体像を示す（=思いついたところからテスト自動化しない）
・テスト自動化の経験者の採用</a:t>
                      </a:r>
                    </a:p>
                  </a:txBody>
                  <a:tcPr marL="63500" marR="63500" marT="0" marB="0" anchor="ctr" horzOverflow="overflow"/>
                </a:tc>
                <a:extLst>
                  <a:ext uri="{0D108BD9-81ED-4DB2-BD59-A6C34878D82A}">
                    <a16:rowId xmlns:a16="http://schemas.microsoft.com/office/drawing/2014/main" val="10003"/>
                  </a:ext>
                </a:extLst>
              </a:tr>
              <a:tr h="811237">
                <a:tc>
                  <a:txBody>
                    <a:bodyPr/>
                    <a:lstStyle/>
                    <a:p>
                      <a:pPr algn="l" defTabSz="457200">
                        <a:lnSpc>
                          <a:spcPct val="100000"/>
                        </a:lnSpc>
                      </a:pPr>
                      <a:r>
                        <a:rPr sz="2400" dirty="0">
                          <a:latin typeface="Avenir Next Regular"/>
                          <a:ea typeface="Avenir Next Regular"/>
                          <a:cs typeface="Avenir Next Regular"/>
                          <a:sym typeface="Avenir Next Regular"/>
                        </a:rPr>
                        <a:t>テストのカバレッジが分からない</a:t>
                      </a:r>
                    </a:p>
                  </a:txBody>
                  <a:tcPr marL="63500" marR="63500" marT="0" marB="0" anchor="ctr" horzOverflow="overflow"/>
                </a:tc>
                <a:tc>
                  <a:txBody>
                    <a:bodyPr/>
                    <a:lstStyle/>
                    <a:p>
                      <a:pPr algn="r" defTabSz="457200">
                        <a:lnSpc>
                          <a:spcPct val="100000"/>
                        </a:lnSpc>
                      </a:pPr>
                      <a:r>
                        <a:rPr sz="2400" dirty="0">
                          <a:latin typeface="Avenir Next Regular"/>
                          <a:ea typeface="Avenir Next Regular"/>
                          <a:cs typeface="Avenir Next Regular"/>
                          <a:sym typeface="Avenir Next Regular"/>
                        </a:rPr>
                        <a:t>1</a:t>
                      </a:r>
                    </a:p>
                  </a:txBody>
                  <a:tcPr marL="63500" marR="63500" marT="0" marB="0" anchor="ctr" horzOverflow="overflow"/>
                </a:tc>
                <a:tc>
                  <a:txBody>
                    <a:bodyPr/>
                    <a:lstStyle/>
                    <a:p>
                      <a:pPr algn="l" defTabSz="457200">
                        <a:lnSpc>
                          <a:spcPct val="100000"/>
                        </a:lnSpc>
                      </a:pPr>
                      <a:r>
                        <a:rPr sz="2400" dirty="0">
                          <a:latin typeface="Avenir Next Regular"/>
                          <a:ea typeface="Avenir Next Regular"/>
                          <a:cs typeface="Avenir Next Regular"/>
                          <a:sym typeface="Avenir Next Regular"/>
                        </a:rPr>
                        <a:t>・テストシナリオ群のモデル図を作り、どのようなテストを自動化するか・自動化したテストがどのようなものか認識を合わせる</a:t>
                      </a:r>
                    </a:p>
                  </a:txBody>
                  <a:tcPr marL="63500" marR="63500" marT="0" marB="0" anchor="ctr" horzOverflow="overflow"/>
                </a:tc>
                <a:extLst>
                  <a:ext uri="{0D108BD9-81ED-4DB2-BD59-A6C34878D82A}">
                    <a16:rowId xmlns:a16="http://schemas.microsoft.com/office/drawing/2014/main" val="10004"/>
                  </a:ext>
                </a:extLst>
              </a:tr>
              <a:tr h="774699">
                <a:tc>
                  <a:txBody>
                    <a:bodyPr/>
                    <a:lstStyle/>
                    <a:p>
                      <a:pPr algn="l" defTabSz="457200">
                        <a:lnSpc>
                          <a:spcPct val="100000"/>
                        </a:lnSpc>
                      </a:pPr>
                      <a:r>
                        <a:rPr sz="2400" dirty="0">
                          <a:latin typeface="Avenir Next Regular"/>
                          <a:ea typeface="Avenir Next Regular"/>
                          <a:cs typeface="Avenir Next Regular"/>
                          <a:sym typeface="Avenir Next Regular"/>
                        </a:rPr>
                        <a:t>健康診断を1年以上受けていない自動テスト</a:t>
                      </a:r>
                    </a:p>
                  </a:txBody>
                  <a:tcPr marL="63500" marR="63500" marT="0" marB="0" anchor="ctr" horzOverflow="overflow"/>
                </a:tc>
                <a:tc>
                  <a:txBody>
                    <a:bodyPr/>
                    <a:lstStyle/>
                    <a:p>
                      <a:pPr algn="r" defTabSz="457200">
                        <a:lnSpc>
                          <a:spcPct val="100000"/>
                        </a:lnSpc>
                      </a:pPr>
                      <a:r>
                        <a:rPr sz="2400" dirty="0">
                          <a:latin typeface="Avenir Next Regular"/>
                          <a:ea typeface="Avenir Next Regular"/>
                          <a:cs typeface="Avenir Next Regular"/>
                          <a:sym typeface="Avenir Next Regular"/>
                        </a:rPr>
                        <a:t>1</a:t>
                      </a:r>
                    </a:p>
                  </a:txBody>
                  <a:tcPr marL="63500" marR="63500" marT="0" marB="0" anchor="ctr" horzOverflow="overflow"/>
                </a:tc>
                <a:tc>
                  <a:txBody>
                    <a:bodyPr/>
                    <a:lstStyle/>
                    <a:p>
                      <a:pPr algn="l" defTabSz="457200">
                        <a:lnSpc>
                          <a:spcPct val="100000"/>
                        </a:lnSpc>
                      </a:pPr>
                      <a:r>
                        <a:rPr sz="2400" dirty="0">
                          <a:latin typeface="Avenir Next Regular"/>
                          <a:ea typeface="Avenir Next Regular"/>
                          <a:cs typeface="Avenir Next Regular"/>
                          <a:sym typeface="Avenir Next Regular"/>
                        </a:rPr>
                        <a:t>・自動テストのダッシュボード
・自動テストの実行結果の日々の変化を可視化する</a:t>
                      </a:r>
                    </a:p>
                  </a:txBody>
                  <a:tcPr marL="63500" marR="63500" marT="0" marB="0" anchor="ctr" horzOverflow="overflow"/>
                </a:tc>
                <a:extLst>
                  <a:ext uri="{0D108BD9-81ED-4DB2-BD59-A6C34878D82A}">
                    <a16:rowId xmlns:a16="http://schemas.microsoft.com/office/drawing/2014/main" val="10005"/>
                  </a:ext>
                </a:extLst>
              </a:tr>
              <a:tr h="2227954">
                <a:tc>
                  <a:txBody>
                    <a:bodyPr/>
                    <a:lstStyle/>
                    <a:p>
                      <a:pPr algn="l" defTabSz="457200">
                        <a:lnSpc>
                          <a:spcPct val="100000"/>
                        </a:lnSpc>
                      </a:pPr>
                      <a:r>
                        <a:rPr sz="2400" dirty="0">
                          <a:latin typeface="Avenir Next Regular"/>
                          <a:ea typeface="Avenir Next Regular"/>
                          <a:cs typeface="Avenir Next Regular"/>
                          <a:sym typeface="Avenir Next Regular"/>
                        </a:rPr>
                        <a:t>プロジェクトへのテスト自動化導入が上手く進まない</a:t>
                      </a:r>
                    </a:p>
                  </a:txBody>
                  <a:tcPr marL="63500" marR="63500" marT="0" marB="0" anchor="ctr" horzOverflow="overflow"/>
                </a:tc>
                <a:tc>
                  <a:txBody>
                    <a:bodyPr/>
                    <a:lstStyle/>
                    <a:p>
                      <a:pPr algn="r" defTabSz="457200">
                        <a:lnSpc>
                          <a:spcPct val="100000"/>
                        </a:lnSpc>
                      </a:pPr>
                      <a:r>
                        <a:rPr sz="2400" dirty="0">
                          <a:latin typeface="Avenir Next Regular"/>
                          <a:ea typeface="Avenir Next Regular"/>
                          <a:cs typeface="Avenir Next Regular"/>
                          <a:sym typeface="Avenir Next Regular"/>
                        </a:rPr>
                        <a:t>1</a:t>
                      </a:r>
                    </a:p>
                  </a:txBody>
                  <a:tcPr marL="63500" marR="63500" marT="0" marB="0" anchor="ctr" horzOverflow="overflow"/>
                </a:tc>
                <a:tc>
                  <a:txBody>
                    <a:bodyPr/>
                    <a:lstStyle/>
                    <a:p>
                      <a:pPr algn="l" defTabSz="457200">
                        <a:lnSpc>
                          <a:spcPct val="100000"/>
                        </a:lnSpc>
                      </a:pPr>
                      <a:r>
                        <a:rPr sz="2400" dirty="0">
                          <a:latin typeface="Avenir Next Regular"/>
                          <a:ea typeface="Avenir Next Regular"/>
                          <a:cs typeface="Avenir Next Regular"/>
                          <a:sym typeface="Avenir Next Regular"/>
                        </a:rPr>
                        <a:t>・テストの概念があるチームから自動テスト導入を進める
・課題が顕在化しているところからテスト自動化していく
・テストの自動化優先順位を状況に合わせて変更する
・優先順位をつけてテストの自動化をおこなうことで、早い時期からの効果の最大化を狙う
・自動テストに関する良いフィードバックをできる人がいる開発チームからはじめる
・自動テストに関する良いフィードバックをできる人を開発チームにおく</a:t>
                      </a:r>
                    </a:p>
                  </a:txBody>
                  <a:tcPr marL="63500" marR="63500" marT="0" marB="0" anchor="ctr" horzOverflow="overflow"/>
                </a:tc>
                <a:extLst>
                  <a:ext uri="{0D108BD9-81ED-4DB2-BD59-A6C34878D82A}">
                    <a16:rowId xmlns:a16="http://schemas.microsoft.com/office/drawing/2014/main" val="10006"/>
                  </a:ext>
                </a:extLst>
              </a:tr>
              <a:tr h="933646">
                <a:tc>
                  <a:txBody>
                    <a:bodyPr/>
                    <a:lstStyle/>
                    <a:p>
                      <a:pPr algn="l" defTabSz="457200">
                        <a:lnSpc>
                          <a:spcPct val="100000"/>
                        </a:lnSpc>
                      </a:pPr>
                      <a:r>
                        <a:rPr sz="2400" dirty="0">
                          <a:latin typeface="Avenir Next Regular"/>
                          <a:ea typeface="Avenir Next Regular"/>
                          <a:cs typeface="Avenir Next Regular"/>
                          <a:sym typeface="Avenir Next Regular"/>
                        </a:rPr>
                        <a:t>ランダムに自動テストシナリオが失敗する</a:t>
                      </a:r>
                    </a:p>
                  </a:txBody>
                  <a:tcPr marL="63500" marR="63500" marT="0" marB="0" anchor="ctr" horzOverflow="overflow"/>
                </a:tc>
                <a:tc>
                  <a:txBody>
                    <a:bodyPr/>
                    <a:lstStyle/>
                    <a:p>
                      <a:pPr algn="r" defTabSz="457200">
                        <a:lnSpc>
                          <a:spcPct val="100000"/>
                        </a:lnSpc>
                      </a:pPr>
                      <a:r>
                        <a:rPr sz="2400" dirty="0">
                          <a:latin typeface="Avenir Next Regular"/>
                          <a:ea typeface="Avenir Next Regular"/>
                          <a:cs typeface="Avenir Next Regular"/>
                          <a:sym typeface="Avenir Next Regular"/>
                        </a:rPr>
                        <a:t>2</a:t>
                      </a:r>
                    </a:p>
                  </a:txBody>
                  <a:tcPr marL="63500" marR="63500" marT="0" marB="0" anchor="ctr" horzOverflow="overflow"/>
                </a:tc>
                <a:tc>
                  <a:txBody>
                    <a:bodyPr/>
                    <a:lstStyle/>
                    <a:p>
                      <a:pPr algn="l" defTabSz="457200">
                        <a:lnSpc>
                          <a:spcPct val="100000"/>
                        </a:lnSpc>
                      </a:pPr>
                      <a:r>
                        <a:rPr sz="2400" dirty="0">
                          <a:latin typeface="Avenir Next Regular"/>
                          <a:ea typeface="Avenir Next Regular"/>
                          <a:cs typeface="Avenir Next Regular"/>
                          <a:sym typeface="Avenir Next Regular"/>
                        </a:rPr>
                        <a:t>・自動テストの実行結果の日々の変化を可視化する
・自動テストが失敗する原因を特定する情報を出力する</a:t>
                      </a:r>
                    </a:p>
                  </a:txBody>
                  <a:tcPr marL="63500" marR="63500" marT="0" marB="0" anchor="ctr"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theme/theme1.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ヒラギノ角ゴ ProN W6"/>
        <a:ea typeface="ヒラギノ角ゴ ProN W6"/>
        <a:cs typeface="ヒラギノ角ゴ ProN W6"/>
      </a:majorFont>
      <a:minorFont>
        <a:latin typeface="ヒラギノ角ゴ ProN W6"/>
        <a:ea typeface="ヒラギノ角ゴ ProN W6"/>
        <a:cs typeface="ヒラギノ角ゴ ProN W6"/>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ヒラギノ角ゴ ProN W6"/>
        <a:ea typeface="ヒラギノ角ゴ ProN W6"/>
        <a:cs typeface="ヒラギノ角ゴ ProN W6"/>
      </a:majorFont>
      <a:minorFont>
        <a:latin typeface="ヒラギノ角ゴ ProN W6"/>
        <a:ea typeface="ヒラギノ角ゴ ProN W6"/>
        <a:cs typeface="ヒラギノ角ゴ ProN W6"/>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377</TotalTime>
  <Words>1342</Words>
  <Application>Microsoft Macintosh PowerPoint</Application>
  <PresentationFormat>ユーザー設定</PresentationFormat>
  <Paragraphs>201</Paragraphs>
  <Slides>24</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24</vt:i4>
      </vt:variant>
    </vt:vector>
  </HeadingPairs>
  <TitlesOfParts>
    <vt:vector size="28" baseType="lpstr">
      <vt:lpstr>ヒラギノ角ゴ ProN W3</vt:lpstr>
      <vt:lpstr>ヒラギノ角ゴ ProN W6</vt:lpstr>
      <vt:lpstr>Avenir Next Regular</vt:lpstr>
      <vt:lpstr>33_DynamicLight</vt:lpstr>
      <vt:lpstr>自動テストのプラクティスを 効果的に学ぶためのカードゲーム</vt:lpstr>
      <vt:lpstr>発表の流れ</vt:lpstr>
      <vt:lpstr>PowerPoint プレゼンテーション</vt:lpstr>
      <vt:lpstr>自動テストやテスト自動化のプラクティス</vt:lpstr>
      <vt:lpstr>自動テストやテスト自動化のプラクティス</vt:lpstr>
      <vt:lpstr>しかし…</vt:lpstr>
      <vt:lpstr>ゲームのねらい</vt:lpstr>
      <vt:lpstr>ゲームの概要</vt:lpstr>
      <vt:lpstr>プラクティスカードや課題カード</vt:lpstr>
      <vt:lpstr>ゲームによる効果</vt:lpstr>
      <vt:lpstr>ゲームの具体的な流れを再現</vt:lpstr>
      <vt:lpstr>ゲームの準備</vt:lpstr>
      <vt:lpstr>ゲームの進め方</vt:lpstr>
      <vt:lpstr>ゲームの進め方</vt:lpstr>
      <vt:lpstr>ゲームの進め方</vt:lpstr>
      <vt:lpstr>ゲームの終わり</vt:lpstr>
      <vt:lpstr>ゲームの具体的なルールや進め方</vt:lpstr>
      <vt:lpstr>結論</vt:lpstr>
      <vt:lpstr>今後の発展</vt:lpstr>
      <vt:lpstr>Appendix:  ゲームの具体的なルール</vt:lpstr>
      <vt:lpstr>ゲームの具体的なルールや進め方</vt:lpstr>
      <vt:lpstr>ゲームの具体的なルールや進め方</vt:lpstr>
      <vt:lpstr>ゲームの具体的なルールや進め方</vt:lpstr>
      <vt:lpstr>ゲームの具体的なルールや進め方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山口鉄平</cp:lastModifiedBy>
  <cp:revision>15</cp:revision>
  <dcterms:modified xsi:type="dcterms:W3CDTF">2024-09-04T12:39:38Z</dcterms:modified>
</cp:coreProperties>
</file>