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8" r:id="rId3"/>
    <p:sldId id="260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Machine</a:t>
            </a:r>
            <a:r>
              <a:rPr lang="en-US" baseline="0" dirty="0"/>
              <a:t> Learning Predictions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67-D34E-AA41-E7585D449E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67-D34E-AA41-E7585D449E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Correct</c:v>
                </c:pt>
                <c:pt idx="1">
                  <c:v>Incorrect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5-4C4F-9838-8B4D443EE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22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6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028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9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6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323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998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6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profile/teya5555#!/vizhome/TechandMentalIllness/Dashboard2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mi.typeform.com/to/E1aoi6" TargetMode="External"/><Relationship Id="rId2" Type="http://schemas.openxmlformats.org/officeDocument/2006/relationships/hyperlink" Target="https://osmihel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9867-D558-6E41-A605-BD1D449E4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and Mental Health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979CC-393B-D146-98E5-EE9C267C8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Teya Robinson</a:t>
            </a:r>
          </a:p>
        </p:txBody>
      </p:sp>
    </p:spTree>
    <p:extLst>
      <p:ext uri="{BB962C8B-B14F-4D97-AF65-F5344CB8AC3E}">
        <p14:creationId xmlns:p14="http://schemas.microsoft.com/office/powerpoint/2010/main" val="2736944241"/>
      </p:ext>
    </p:extLst>
  </p:cSld>
  <p:clrMapOvr>
    <a:masterClrMapping/>
  </p:clrMapOvr>
  <p:transition spd="slow" advClick="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51443F-9050-2A49-97B5-2E47840B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3041" y="781780"/>
            <a:ext cx="3092115" cy="4164164"/>
          </a:xfrm>
        </p:spPr>
        <p:txBody>
          <a:bodyPr/>
          <a:lstStyle/>
          <a:p>
            <a:r>
              <a:rPr lang="en-US" sz="2000" dirty="0"/>
              <a:t>Top 3 Countries </a:t>
            </a:r>
          </a:p>
          <a:p>
            <a:r>
              <a:rPr lang="en-US" dirty="0"/>
              <a:t>United States – 192</a:t>
            </a:r>
          </a:p>
          <a:p>
            <a:r>
              <a:rPr lang="en-US" dirty="0"/>
              <a:t>United Kingdom - 6</a:t>
            </a:r>
          </a:p>
          <a:p>
            <a:r>
              <a:rPr lang="en-US" dirty="0"/>
              <a:t>India – 5 </a:t>
            </a:r>
          </a:p>
          <a:p>
            <a:endParaRPr lang="en-US" dirty="0"/>
          </a:p>
          <a:p>
            <a:r>
              <a:rPr lang="en-US" sz="2000" dirty="0"/>
              <a:t>Top 3 States</a:t>
            </a:r>
          </a:p>
          <a:p>
            <a:r>
              <a:rPr lang="en-US" dirty="0"/>
              <a:t>Illinois - 44</a:t>
            </a:r>
          </a:p>
          <a:p>
            <a:r>
              <a:rPr lang="en-US" dirty="0"/>
              <a:t>California – 29</a:t>
            </a:r>
          </a:p>
          <a:p>
            <a:r>
              <a:rPr lang="en-US" dirty="0"/>
              <a:t>Pennsylvania – 16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BE26C61-33EE-1D4A-8C58-D49BEA84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39" y="0"/>
            <a:ext cx="630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6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51443F-9050-2A49-97B5-2E47840B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4019" y="680180"/>
            <a:ext cx="3092115" cy="452399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Gender</a:t>
            </a:r>
          </a:p>
          <a:p>
            <a:r>
              <a:rPr lang="en-US" sz="1700" dirty="0"/>
              <a:t>M</a:t>
            </a:r>
            <a:r>
              <a:rPr lang="en-US" dirty="0"/>
              <a:t>ale – 62%</a:t>
            </a:r>
          </a:p>
          <a:p>
            <a:r>
              <a:rPr lang="en-US" dirty="0"/>
              <a:t>Female – 31% </a:t>
            </a:r>
          </a:p>
          <a:p>
            <a:r>
              <a:rPr lang="en-US" dirty="0"/>
              <a:t>Non-Binary – 3%</a:t>
            </a:r>
          </a:p>
          <a:p>
            <a:r>
              <a:rPr lang="en-US" dirty="0"/>
              <a:t>Gender Fluid – 1.7%</a:t>
            </a:r>
          </a:p>
          <a:p>
            <a:r>
              <a:rPr lang="en-US" dirty="0"/>
              <a:t>Trans - &lt;1.5%</a:t>
            </a:r>
          </a:p>
          <a:p>
            <a:endParaRPr lang="en-US" dirty="0"/>
          </a:p>
          <a:p>
            <a:r>
              <a:rPr lang="en-US" sz="2200" dirty="0"/>
              <a:t>Age</a:t>
            </a:r>
          </a:p>
          <a:p>
            <a:r>
              <a:rPr lang="en-US" dirty="0"/>
              <a:t>19-29 – 30%</a:t>
            </a:r>
          </a:p>
          <a:p>
            <a:r>
              <a:rPr lang="en-US" dirty="0"/>
              <a:t>30-39 – 46% </a:t>
            </a:r>
          </a:p>
          <a:p>
            <a:r>
              <a:rPr lang="en-US" dirty="0"/>
              <a:t>40+ - 24% </a:t>
            </a:r>
          </a:p>
        </p:txBody>
      </p:sp>
      <p:pic>
        <p:nvPicPr>
          <p:cNvPr id="4" name="Picture 3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4DFD42F-C810-3245-BE0A-49275111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38" y="1494"/>
            <a:ext cx="6300573" cy="68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51443F-9050-2A49-97B5-2E47840B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8863" y="973692"/>
            <a:ext cx="3092115" cy="4557864"/>
          </a:xfrm>
        </p:spPr>
        <p:txBody>
          <a:bodyPr>
            <a:normAutofit/>
          </a:bodyPr>
          <a:lstStyle/>
          <a:p>
            <a:r>
              <a:rPr lang="en-US" sz="2000" dirty="0"/>
              <a:t>Past mental illness</a:t>
            </a:r>
          </a:p>
          <a:p>
            <a:r>
              <a:rPr lang="en-US" dirty="0"/>
              <a:t>Yes – 44% </a:t>
            </a:r>
          </a:p>
          <a:p>
            <a:r>
              <a:rPr lang="en-US" dirty="0"/>
              <a:t>No – 26%</a:t>
            </a:r>
          </a:p>
          <a:p>
            <a:r>
              <a:rPr lang="en-US" dirty="0"/>
              <a:t>Possibly – 18%</a:t>
            </a:r>
          </a:p>
          <a:p>
            <a:r>
              <a:rPr lang="en-US" dirty="0"/>
              <a:t>I don’t know - ~8%</a:t>
            </a:r>
          </a:p>
          <a:p>
            <a:endParaRPr lang="en-US" dirty="0"/>
          </a:p>
          <a:p>
            <a:r>
              <a:rPr lang="en-US" sz="2000" dirty="0"/>
              <a:t>Family history </a:t>
            </a:r>
          </a:p>
          <a:p>
            <a:r>
              <a:rPr lang="en-US" dirty="0"/>
              <a:t>Yes – 51%</a:t>
            </a:r>
          </a:p>
          <a:p>
            <a:r>
              <a:rPr lang="en-US" dirty="0"/>
              <a:t>No – 27%</a:t>
            </a:r>
          </a:p>
          <a:p>
            <a:r>
              <a:rPr lang="en-US" dirty="0"/>
              <a:t>I don’t know - ~22% </a:t>
            </a:r>
          </a:p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9F24A-9800-5245-BF91-271104D5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3" y="0"/>
            <a:ext cx="630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A9F2-6C2B-3746-A323-848B16FE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9CF7-705D-324A-B759-24CC9AFE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40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2733DF-37E6-B04A-BAAE-E49F32F8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4B6DC-931B-694C-8724-382C4801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Employee Resource Groups centered around mental illness</a:t>
            </a:r>
          </a:p>
          <a:p>
            <a:r>
              <a:rPr lang="en-US" dirty="0"/>
              <a:t>Spread awareness of mental wellness programs</a:t>
            </a:r>
          </a:p>
          <a:p>
            <a:r>
              <a:rPr lang="en-US" dirty="0"/>
              <a:t>Dedicate spaces for mental wellness in the office</a:t>
            </a:r>
          </a:p>
          <a:p>
            <a:r>
              <a:rPr lang="en-US" dirty="0"/>
              <a:t>Provide a safe space for employees to address mental illness concerns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AF9F-C765-A140-8D5A-501374DA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D0B90-9AB8-6149-907F-D6E92A504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88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F0A9-6F60-1C4E-BBAD-4B603AF9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certain factors can ml predict if this person will seek treatment?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0D6223-AAAF-0948-8977-5B0EB2176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88" y="4247604"/>
            <a:ext cx="6157913" cy="10855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F6AF-7AC2-2E45-910A-41989084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Logistics Regression</a:t>
            </a:r>
          </a:p>
          <a:p>
            <a:r>
              <a:rPr lang="en-US" dirty="0"/>
              <a:t>- Discrete output or category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FA8C2-02AB-1741-AD5E-FB1E8FE6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93" y="1524867"/>
            <a:ext cx="6015901" cy="17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6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F0A9-6F60-1C4E-BBAD-4B603AF9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certain factors can ml predict if this person will seek treatment?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F6AF-7AC2-2E45-910A-41989084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Logistics Regression</a:t>
            </a:r>
          </a:p>
          <a:p>
            <a:r>
              <a:rPr lang="en-US" dirty="0"/>
              <a:t>- Discrete output or category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2E29EA3-0892-D742-86DF-E35F167A9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29351"/>
              </p:ext>
            </p:extLst>
          </p:nvPr>
        </p:nvGraphicFramePr>
        <p:xfrm>
          <a:off x="765175" y="920750"/>
          <a:ext cx="6157913" cy="498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347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AD0C7-8FCD-714E-9489-5E238F296679}"/>
              </a:ext>
            </a:extLst>
          </p:cNvPr>
          <p:cNvSpPr txBox="1"/>
          <p:nvPr/>
        </p:nvSpPr>
        <p:spPr>
          <a:xfrm>
            <a:off x="3025422" y="2585156"/>
            <a:ext cx="6434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7121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FAE5-5B3A-134A-BB83-ACE96F1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D0CA2-F512-E644-A5E9-B581C957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awareness of mental illness in tech industry </a:t>
            </a:r>
          </a:p>
        </p:txBody>
      </p:sp>
    </p:spTree>
    <p:extLst>
      <p:ext uri="{BB962C8B-B14F-4D97-AF65-F5344CB8AC3E}">
        <p14:creationId xmlns:p14="http://schemas.microsoft.com/office/powerpoint/2010/main" val="5073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CECC-2B17-674C-B3E4-0A03604B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E2EF-4933-694F-BE23-02F3231DF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66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8358-F179-0C43-A7E2-58A4B6F1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EA28-FDAC-B640-9FA4-0AEF05B7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Open Sourcing Mental Illness </a:t>
            </a:r>
            <a:endParaRPr lang="en-US" dirty="0"/>
          </a:p>
          <a:p>
            <a:pPr lvl="1"/>
            <a:r>
              <a:rPr lang="en-US" dirty="0"/>
              <a:t>Open Sourcing Mental Illness is a non-profit, 501(c)(3) corporation dedicated to raising awareness, educating, and providing resources to support mental wellness in the tech and open source communities.</a:t>
            </a:r>
          </a:p>
          <a:p>
            <a:r>
              <a:rPr lang="en-US" dirty="0"/>
              <a:t>Open Source survey (</a:t>
            </a:r>
            <a:r>
              <a:rPr lang="en-US" dirty="0">
                <a:hlinkClick r:id="rId3"/>
              </a:rPr>
              <a:t>https://osmi.typeform.com/to/E1aoi6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Annually since 2014</a:t>
            </a:r>
          </a:p>
          <a:p>
            <a:pPr lvl="1"/>
            <a:r>
              <a:rPr lang="en-US" dirty="0"/>
              <a:t>33 questions</a:t>
            </a:r>
          </a:p>
          <a:p>
            <a:pPr lvl="1"/>
            <a:r>
              <a:rPr lang="en-US" dirty="0"/>
              <a:t>418 responses in 2018</a:t>
            </a:r>
          </a:p>
        </p:txBody>
      </p:sp>
    </p:spTree>
    <p:extLst>
      <p:ext uri="{BB962C8B-B14F-4D97-AF65-F5344CB8AC3E}">
        <p14:creationId xmlns:p14="http://schemas.microsoft.com/office/powerpoint/2010/main" val="117415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8358-F179-0C43-A7E2-58A4B6F1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EA28-FDAC-B640-9FA4-0AEF05B7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mental health disorder is defined as a mental illness that has been diagnosed by a doctor</a:t>
            </a:r>
          </a:p>
          <a:p>
            <a:r>
              <a:rPr lang="en-US" dirty="0"/>
              <a:t>A mental health issue is defined as a potential mental illness, which may or may not have been diagnosed by a doctor.</a:t>
            </a:r>
          </a:p>
        </p:txBody>
      </p:sp>
    </p:spTree>
    <p:extLst>
      <p:ext uri="{BB962C8B-B14F-4D97-AF65-F5344CB8AC3E}">
        <p14:creationId xmlns:p14="http://schemas.microsoft.com/office/powerpoint/2010/main" val="1075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FA8F-ED77-6741-A2DA-3FB1DE34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057E-C928-774F-B21C-B9029A83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B2367-9EC8-8F46-9319-0DB45D9B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Excel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Pandas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88B8C-8B13-9041-952A-876A40A5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3" y="1055534"/>
            <a:ext cx="6427093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FA8F-ED77-6741-A2DA-3FB1DE34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057E-C928-774F-B21C-B9029A83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B2367-9EC8-8F46-9319-0DB45D9B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Excel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Pandas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04F33-6542-414A-A72F-AB24A9F0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235199"/>
            <a:ext cx="6931377" cy="20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31A5-ACA7-6347-BAA1-818156AC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0C31-446B-9A44-A968-DA3D625D8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9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7C972D-D6A2-9641-91F6-579C9EB8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51443F-9050-2A49-97B5-2E47840B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049866"/>
            <a:ext cx="3092115" cy="4164164"/>
          </a:xfrm>
        </p:spPr>
        <p:txBody>
          <a:bodyPr/>
          <a:lstStyle/>
          <a:p>
            <a:r>
              <a:rPr lang="en-US" sz="2000" dirty="0"/>
              <a:t>Tech Employer </a:t>
            </a:r>
          </a:p>
          <a:p>
            <a:r>
              <a:rPr lang="en-US" dirty="0"/>
              <a:t>74% - Yes </a:t>
            </a:r>
          </a:p>
          <a:p>
            <a:r>
              <a:rPr lang="en-US" dirty="0"/>
              <a:t>26% - No</a:t>
            </a:r>
          </a:p>
          <a:p>
            <a:endParaRPr lang="en-US" dirty="0"/>
          </a:p>
          <a:p>
            <a:r>
              <a:rPr lang="en-US" sz="2000" dirty="0"/>
              <a:t>Tech Primary Role</a:t>
            </a:r>
          </a:p>
          <a:p>
            <a:r>
              <a:rPr lang="en-US" dirty="0"/>
              <a:t>96% - Yes</a:t>
            </a:r>
          </a:p>
          <a:p>
            <a:r>
              <a:rPr lang="en-US" dirty="0"/>
              <a:t>4% - No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E4DC31-86CE-B047-9F00-201C8F26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9" y="1049866"/>
            <a:ext cx="6741980" cy="41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02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{4B2D84A9-E90B-A84F-8A9A-656404D867E8}tf10001071</Template>
  <TotalTime>5080</TotalTime>
  <Words>257</Words>
  <Application>Microsoft Macintosh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Gill Sans MT</vt:lpstr>
      <vt:lpstr>Impact</vt:lpstr>
      <vt:lpstr>Badge</vt:lpstr>
      <vt:lpstr>Tech and Mental Health </vt:lpstr>
      <vt:lpstr>Problem</vt:lpstr>
      <vt:lpstr>Data </vt:lpstr>
      <vt:lpstr>Data Source </vt:lpstr>
      <vt:lpstr>Data Source </vt:lpstr>
      <vt:lpstr>Cleaning data </vt:lpstr>
      <vt:lpstr>Cleaning data </vt:lpstr>
      <vt:lpstr>analysis</vt:lpstr>
      <vt:lpstr> </vt:lpstr>
      <vt:lpstr>PowerPoint Presentation</vt:lpstr>
      <vt:lpstr>PowerPoint Presentation</vt:lpstr>
      <vt:lpstr>PowerPoint Presentation</vt:lpstr>
      <vt:lpstr>conclusion</vt:lpstr>
      <vt:lpstr>solutions</vt:lpstr>
      <vt:lpstr>Machine learning </vt:lpstr>
      <vt:lpstr>Based on certain factors can ml predict if this person will seek treatment?</vt:lpstr>
      <vt:lpstr>Based on certain factors can ml predict if this person will seek treatment?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Tech and Mental Health </dc:title>
  <dc:creator>Teya Robinson</dc:creator>
  <cp:lastModifiedBy>Teya Robinson</cp:lastModifiedBy>
  <cp:revision>24</cp:revision>
  <dcterms:created xsi:type="dcterms:W3CDTF">2019-05-14T17:36:42Z</dcterms:created>
  <dcterms:modified xsi:type="dcterms:W3CDTF">2019-05-18T17:54:49Z</dcterms:modified>
</cp:coreProperties>
</file>