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8573C5-3495-4808-A89A-26A3DB556E4E}">
  <a:tblStyle styleId="{1C8573C5-3495-4808-A89A-26A3DB556E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08C8B88-AAE4-4B62-900D-962621BD8A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Sans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3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gr.gc.ca/eng/industry-markets-and-trade/international-agri-food-market-intelligence/reports/an-overview-of-e-commerce-trends-in-mexico/?id=1504098785017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gr.gc.ca/eng/industry-markets-and-trade/international-agri-food-market-intelligence/reports/an-overview-of-e-commerce-trends-in-mexico/?id=1504098785017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gr.gc.ca/eng/industry-markets-and-trade/international-agri-food-market-intelligence/reports/an-overview-of-e-commerce-trends-in-mexico/?id=1504098785017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0ed32a5b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0ed32a5b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9cfa57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9cfa57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9cfa57e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9cfa57e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9cfa57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9cfa57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ed32a5b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0ed32a5b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ed32a5b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ed32a5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ed32a5b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ed32a5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ed32a5b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ed32a5b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http://www.agr.gc.ca/eng/industry-markets-and-trade/international-agri-food-market-intelligence/reports/an-overview-of-e-commerce-trends-in-mexico/?id=1504098785017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introductorios del tema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45454"/>
                </a:solidFill>
              </a:rPr>
              <a:t>Internet usage in Mexico is on a steady rise with the number of internet users projected to grow to about 91.6 </a:t>
            </a:r>
            <a:r>
              <a:rPr b="1" lang="es">
                <a:solidFill>
                  <a:srgbClr val="6A6A6A"/>
                </a:solidFill>
              </a:rPr>
              <a:t>million</a:t>
            </a:r>
            <a:r>
              <a:rPr lang="es">
                <a:solidFill>
                  <a:srgbClr val="545454"/>
                </a:solidFill>
              </a:rPr>
              <a:t> by 2021. As of January 2017, Mexico's digital population stood at over 70 </a:t>
            </a:r>
            <a:r>
              <a:rPr b="1" lang="es">
                <a:solidFill>
                  <a:srgbClr val="6A6A6A"/>
                </a:solidFill>
              </a:rPr>
              <a:t>million</a:t>
            </a:r>
            <a:r>
              <a:rPr lang="es">
                <a:solidFill>
                  <a:srgbClr val="545454"/>
                </a:solidFill>
              </a:rPr>
              <a:t>active internet users.</a:t>
            </a:r>
            <a:endParaRPr>
              <a:solidFill>
                <a:srgbClr val="545454"/>
              </a:solidFill>
            </a:endParaRPr>
          </a:p>
          <a:p>
            <a:pPr indent="0" lvl="0" marL="0" rtl="0" algn="l">
              <a:lnSpc>
                <a:spcPct val="154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ed32a5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ed32a5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9cfa5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9cfa5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http://www.agr.gc.ca/eng/industry-markets-and-trade/international-agri-food-market-intelligence/reports/an-overview-of-e-commerce-trends-in-mexico/?id=1504098785017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introductorios del tema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9cfa57ef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9cfa57ef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http://www.agr.gc.ca/eng/industry-markets-and-trade/international-agri-food-market-intelligence/reports/an-overview-of-e-commerce-trends-in-mexico/?id=1504098785017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introductorios del tema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ed32a5b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ed32a5b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ed32a5b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ed32a5b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408080"/>
                </a:solidFill>
                <a:highlight>
                  <a:srgbClr val="F7F7F7"/>
                </a:highlight>
              </a:rPr>
              <a:t>#Nivel 2:Preparatoria o bachillerato (general o tecnológico) y normal básica.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050">
                <a:solidFill>
                  <a:srgbClr val="408080"/>
                </a:solidFill>
                <a:highlight>
                  <a:srgbClr val="F7F7F7"/>
                </a:highlight>
              </a:rPr>
              <a:t>#Nivel 3:Preparatoria terminada, profesional (licenciatura, normal superior o equivalente), especialidad, maestría o doctorado.</a:t>
            </a:r>
            <a:endParaRPr i="1" sz="1050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ed32a5b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ed32a5b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125250" y="98375"/>
            <a:ext cx="8872500" cy="4951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 txBox="1"/>
          <p:nvPr>
            <p:ph type="ctrTitle"/>
          </p:nvPr>
        </p:nvSpPr>
        <p:spPr>
          <a:xfrm>
            <a:off x="2098175" y="259850"/>
            <a:ext cx="5224800" cy="983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Projected E-commerce </a:t>
            </a:r>
            <a:endParaRPr sz="30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Boom in Mexico</a:t>
            </a:r>
            <a:endParaRPr sz="30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29500" y="3868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Tezca Hernández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Raúl Domínguez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Alejandra Guizar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Edward González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34917" l="0" r="0" t="0"/>
          <a:stretch/>
        </p:blipFill>
        <p:spPr>
          <a:xfrm>
            <a:off x="7251425" y="2595700"/>
            <a:ext cx="1671625" cy="12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 rotWithShape="1">
          <a:blip r:embed="rId4">
            <a:alphaModFix/>
          </a:blip>
          <a:srcRect b="2846" l="0" r="0" t="0"/>
          <a:stretch/>
        </p:blipFill>
        <p:spPr>
          <a:xfrm>
            <a:off x="304425" y="1507275"/>
            <a:ext cx="6794599" cy="33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40425" y="299775"/>
            <a:ext cx="49035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Population Growth 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(CONAPO) 2018 vs 2025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254175" y="13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{1C8573C5-3495-4808-A89A-26A3DB556E4E}</a:tableStyleId>
              </a:tblPr>
              <a:tblGrid>
                <a:gridCol w="1665750"/>
              </a:tblGrid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México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Ciudad de México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Veracruz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Jalisco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Puebla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Guanajuato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Chiapas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Nuevo Léon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34"/>
          <p:cNvSpPr txBox="1"/>
          <p:nvPr/>
        </p:nvSpPr>
        <p:spPr>
          <a:xfrm>
            <a:off x="470625" y="947775"/>
            <a:ext cx="1311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Top 8 States</a:t>
            </a:r>
            <a:endParaRPr b="1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325" y="845775"/>
            <a:ext cx="6692724" cy="41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13" y="789125"/>
            <a:ext cx="6979376" cy="21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98" y="2902075"/>
            <a:ext cx="3018000" cy="200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598" y="2900950"/>
            <a:ext cx="3014174" cy="20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>
            <p:ph type="title"/>
          </p:nvPr>
        </p:nvSpPr>
        <p:spPr>
          <a:xfrm>
            <a:off x="286700" y="140225"/>
            <a:ext cx="30975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Financial Variables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0" y="853350"/>
            <a:ext cx="8593876" cy="2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75" y="2943225"/>
            <a:ext cx="8401849" cy="19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0" y="1054825"/>
            <a:ext cx="341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36575" y="3126000"/>
            <a:ext cx="341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.</a:t>
            </a:r>
            <a:endParaRPr/>
          </a:p>
        </p:txBody>
      </p:sp>
      <p:sp>
        <p:nvSpPr>
          <p:cNvPr id="244" name="Google Shape;244;p36"/>
          <p:cNvSpPr txBox="1"/>
          <p:nvPr>
            <p:ph type="title"/>
          </p:nvPr>
        </p:nvSpPr>
        <p:spPr>
          <a:xfrm>
            <a:off x="111825" y="71175"/>
            <a:ext cx="76638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Data </a:t>
            </a: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 - Cleanup - exploration 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63" y="707050"/>
            <a:ext cx="6805637" cy="41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123675" y="8521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111825" y="71175"/>
            <a:ext cx="76638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Data Preprocessing - Cleanup - exploration 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25" y="2213250"/>
            <a:ext cx="4921326" cy="27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00" y="-253125"/>
            <a:ext cx="3675350" cy="282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/>
        </p:nvSpPr>
        <p:spPr>
          <a:xfrm>
            <a:off x="6609900" y="519900"/>
            <a:ext cx="1810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Questions?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3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{608C8B88-AAE4-4B62-900D-962621BD8A0D}</a:tableStyleId>
              </a:tblPr>
              <a:tblGrid>
                <a:gridCol w="4396575"/>
                <a:gridCol w="43965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Requirements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Suggestion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8-10 min. long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core message/hypothesis.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questions/motivations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Summarize where and how you found the data you used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data exploration and cleanup process (+ Jupyter Nb)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analysis process (+ Jupyter Nb)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Summarize conclusions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numerical summary (what data did your analysis yield)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visualizations (plots of the final analysis data)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Implications of your findings.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Slide: project name &amp; members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Motivation &amp; Summary Slide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message/hypothesis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Questions and reasoning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answers? Summary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Questions &amp; Data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Elaborate on the questions you asked &amp; data needed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Cleanup &amp; Exploration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process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Insight/problems/resolutions encountered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 and discussion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 steps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Answer all question of the proposal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○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 interesting figures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Discussion: Expectations, conclusions?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Mortem: difficulties/solutions, what would u do differently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Q&amp;A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117000" y="158125"/>
            <a:ext cx="3148800" cy="623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Project Timeline</a:t>
            </a:r>
            <a:endParaRPr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14" name="Google Shape;114;p2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15" name="Google Shape;115;p2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26"/>
            <p:cNvCxnSpPr>
              <a:stCxn id="11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7" name="Google Shape;117;p26"/>
          <p:cNvSpPr txBox="1"/>
          <p:nvPr>
            <p:ph idx="4294967295" type="body"/>
          </p:nvPr>
        </p:nvSpPr>
        <p:spPr>
          <a:xfrm>
            <a:off x="824150" y="1299975"/>
            <a:ext cx="2618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Project ideation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18" name="Google Shape;118;p26"/>
          <p:cNvGrpSpPr/>
          <p:nvPr/>
        </p:nvGrpSpPr>
        <p:grpSpPr>
          <a:xfrm>
            <a:off x="2208125" y="2692171"/>
            <a:ext cx="196200" cy="1404905"/>
            <a:chOff x="2512925" y="2768371"/>
            <a:chExt cx="196200" cy="1404905"/>
          </a:xfrm>
        </p:grpSpPr>
        <p:cxnSp>
          <p:nvCxnSpPr>
            <p:cNvPr id="119" name="Google Shape;119;p2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0" name="Google Shape;120;p2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6"/>
          <p:cNvSpPr txBox="1"/>
          <p:nvPr>
            <p:ph idx="4294967295" type="body"/>
          </p:nvPr>
        </p:nvSpPr>
        <p:spPr>
          <a:xfrm>
            <a:off x="2159750" y="40832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Sources and datasets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2" name="Google Shape;122;p26"/>
          <p:cNvGrpSpPr/>
          <p:nvPr/>
        </p:nvGrpSpPr>
        <p:grpSpPr>
          <a:xfrm>
            <a:off x="3517200" y="1483171"/>
            <a:ext cx="196200" cy="1404900"/>
            <a:chOff x="4279200" y="1559371"/>
            <a:chExt cx="196200" cy="1404900"/>
          </a:xfrm>
        </p:grpSpPr>
        <p:cxnSp>
          <p:nvCxnSpPr>
            <p:cNvPr id="123" name="Google Shape;123;p26"/>
            <p:cNvCxnSpPr>
              <a:stCxn id="12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4" name="Google Shape;124;p2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6"/>
          <p:cNvSpPr txBox="1"/>
          <p:nvPr>
            <p:ph idx="4294967295" type="body"/>
          </p:nvPr>
        </p:nvSpPr>
        <p:spPr>
          <a:xfrm>
            <a:off x="3636000" y="1086325"/>
            <a:ext cx="2662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preprocessing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6" name="Google Shape;126;p26"/>
          <p:cNvGrpSpPr/>
          <p:nvPr/>
        </p:nvGrpSpPr>
        <p:grpSpPr>
          <a:xfrm>
            <a:off x="5727000" y="2692171"/>
            <a:ext cx="196200" cy="1404905"/>
            <a:chOff x="6045475" y="2768371"/>
            <a:chExt cx="196200" cy="1404905"/>
          </a:xfrm>
        </p:grpSpPr>
        <p:cxnSp>
          <p:nvCxnSpPr>
            <p:cNvPr id="127" name="Google Shape;127;p2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8" name="Google Shape;128;p2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 b="24103" l="1910" r="82558" t="44834"/>
          <a:stretch/>
        </p:blipFill>
        <p:spPr>
          <a:xfrm>
            <a:off x="2504925" y="3090325"/>
            <a:ext cx="760924" cy="76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>
            <p:ph idx="4294967295" type="body"/>
          </p:nvPr>
        </p:nvSpPr>
        <p:spPr>
          <a:xfrm>
            <a:off x="6045070" y="39991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 deployment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Statistical models and analysis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 rotWithShape="1">
          <a:blip r:embed="rId3">
            <a:alphaModFix/>
          </a:blip>
          <a:srcRect b="21665" l="26394" r="56778" t="45007"/>
          <a:stretch/>
        </p:blipFill>
        <p:spPr>
          <a:xfrm>
            <a:off x="3865788" y="1629250"/>
            <a:ext cx="1172301" cy="11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20714" l="54437" r="27515" t="45007"/>
          <a:stretch/>
        </p:blipFill>
        <p:spPr>
          <a:xfrm>
            <a:off x="6179100" y="2938013"/>
            <a:ext cx="961678" cy="91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5" y="1664323"/>
            <a:ext cx="913204" cy="913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6"/>
          <p:cNvGrpSpPr/>
          <p:nvPr/>
        </p:nvGrpSpPr>
        <p:grpSpPr>
          <a:xfrm>
            <a:off x="7555800" y="1483171"/>
            <a:ext cx="196200" cy="1404900"/>
            <a:chOff x="4279200" y="1559371"/>
            <a:chExt cx="196200" cy="1404900"/>
          </a:xfrm>
        </p:grpSpPr>
        <p:cxnSp>
          <p:nvCxnSpPr>
            <p:cNvPr id="135" name="Google Shape;135;p26"/>
            <p:cNvCxnSpPr>
              <a:stCxn id="13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36" name="Google Shape;136;p2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" name="Google Shape;137;p26"/>
          <p:cNvPicPr preferRelativeResize="0"/>
          <p:nvPr/>
        </p:nvPicPr>
        <p:blipFill rotWithShape="1">
          <a:blip r:embed="rId5">
            <a:alphaModFix/>
          </a:blip>
          <a:srcRect b="23137" l="79403" r="0" t="48279"/>
          <a:stretch/>
        </p:blipFill>
        <p:spPr>
          <a:xfrm>
            <a:off x="7067750" y="669740"/>
            <a:ext cx="1172301" cy="81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6798900" y="128875"/>
            <a:ext cx="2662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Facts &amp; Findings 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6"/>
          <p:cNvSpPr txBox="1"/>
          <p:nvPr>
            <p:ph idx="4294967295" type="body"/>
          </p:nvPr>
        </p:nvSpPr>
        <p:spPr>
          <a:xfrm>
            <a:off x="3740875" y="1450500"/>
            <a:ext cx="2662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Combination and data normalization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11825" y="71175"/>
            <a:ext cx="26655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E-Commerce in México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10498"/>
          <a:stretch/>
        </p:blipFill>
        <p:spPr>
          <a:xfrm>
            <a:off x="1110400" y="879925"/>
            <a:ext cx="7004900" cy="37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2867050" y="71175"/>
            <a:ext cx="61542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545454"/>
                </a:solidFill>
              </a:rPr>
              <a:t>Mexico's</a:t>
            </a:r>
            <a:r>
              <a:rPr lang="es" sz="1100">
                <a:solidFill>
                  <a:srgbClr val="545454"/>
                </a:solidFill>
              </a:rPr>
              <a:t> </a:t>
            </a:r>
            <a:r>
              <a:rPr lang="es" sz="1100">
                <a:solidFill>
                  <a:srgbClr val="545454"/>
                </a:solidFill>
              </a:rPr>
              <a:t>number of internet users projected to grow to about 91.6 </a:t>
            </a:r>
            <a:r>
              <a:rPr b="1" lang="es" sz="1100">
                <a:solidFill>
                  <a:srgbClr val="6A6A6A"/>
                </a:solidFill>
              </a:rPr>
              <a:t>million</a:t>
            </a:r>
            <a:r>
              <a:rPr lang="es" sz="1100">
                <a:solidFill>
                  <a:srgbClr val="545454"/>
                </a:solidFill>
              </a:rPr>
              <a:t> by 2021. 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545454"/>
                </a:solidFill>
              </a:rPr>
              <a:t>Mexico's digital population stood at over 70 </a:t>
            </a:r>
            <a:r>
              <a:rPr b="1" lang="es" sz="1100">
                <a:solidFill>
                  <a:srgbClr val="6A6A6A"/>
                </a:solidFill>
              </a:rPr>
              <a:t>million </a:t>
            </a:r>
            <a:r>
              <a:rPr lang="es" sz="1100">
                <a:solidFill>
                  <a:srgbClr val="545454"/>
                </a:solidFill>
              </a:rPr>
              <a:t>active internet users. (2017).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35500" y="140225"/>
            <a:ext cx="4336500" cy="572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Questions	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1226100" y="851975"/>
            <a:ext cx="26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</a:rPr>
              <a:t>Project ideation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25" y="4151832"/>
            <a:ext cx="760925" cy="76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4">
            <a:alphaModFix/>
          </a:blip>
          <a:srcRect b="24103" l="1910" r="82558" t="44834"/>
          <a:stretch/>
        </p:blipFill>
        <p:spPr>
          <a:xfrm>
            <a:off x="2621275" y="425795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8"/>
          <p:cNvCxnSpPr/>
          <p:nvPr/>
        </p:nvCxnSpPr>
        <p:spPr>
          <a:xfrm>
            <a:off x="4547925" y="1159625"/>
            <a:ext cx="18000" cy="3621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5">
            <a:alphaModFix/>
          </a:blip>
          <a:srcRect b="0" l="0" r="5383" t="38699"/>
          <a:stretch/>
        </p:blipFill>
        <p:spPr>
          <a:xfrm>
            <a:off x="4936650" y="2748675"/>
            <a:ext cx="3940250" cy="19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8650" y="0"/>
            <a:ext cx="3675350" cy="28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5925" y="562368"/>
            <a:ext cx="760925" cy="103388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35500" y="990125"/>
            <a:ext cx="42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Inspiration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México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E-commerce Study 2018 (internet.mx)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E-commerce growth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Main Questions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b="1"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Where will be the next e-commerce boom in </a:t>
            </a:r>
            <a:r>
              <a:rPr b="1"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México</a:t>
            </a:r>
            <a:r>
              <a:rPr b="1"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 are the key states?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Where is the growth located? Growth rate per state.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Which states concentrate the biggest opportunity?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111825" y="71175"/>
            <a:ext cx="17679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Hypothesis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75" y="1378775"/>
            <a:ext cx="5880326" cy="34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117313" y="517163"/>
            <a:ext cx="8909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México everything (including e-commerce) is about CDMX, Guadalajara and Monterrey, but there should be another state that will have the next e-commerce boom.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11825" y="71175"/>
            <a:ext cx="17679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Hypothesis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75" y="1378775"/>
            <a:ext cx="5880326" cy="34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117313" y="517163"/>
            <a:ext cx="8909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México everything (including e-commerce) is about CDMX, Guadalajara and Monterrey, but there should be another state that will have the next e-commerce boom.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5083225" y="2571750"/>
            <a:ext cx="221100" cy="241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5163600" y="3537875"/>
            <a:ext cx="221100" cy="241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4517888" y="3419025"/>
            <a:ext cx="221100" cy="241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235500" y="140225"/>
            <a:ext cx="8729100" cy="572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	Datasets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 txBox="1"/>
          <p:nvPr>
            <p:ph idx="2" type="body"/>
          </p:nvPr>
        </p:nvSpPr>
        <p:spPr>
          <a:xfrm>
            <a:off x="498175" y="1413950"/>
            <a:ext cx="79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Growth rate per city (INEGI))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Population density (INEGI)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Schooling of population: enrolled in university (INEGI)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Human development index (Global Data lab)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Digitization</a:t>
            </a: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penetration of digital markets (IFT)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Transactional and purchasing growth for mobile devices (CNBV)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Demographic projections (CONAPO)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885625" y="944750"/>
            <a:ext cx="26622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Sources and datasets</a:t>
            </a:r>
            <a:endParaRPr b="1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9" name="Google Shape;189;p31"/>
          <p:cNvCxnSpPr/>
          <p:nvPr/>
        </p:nvCxnSpPr>
        <p:spPr>
          <a:xfrm flipH="1">
            <a:off x="349100" y="944750"/>
            <a:ext cx="13500" cy="4050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24103" l="1910" r="82558" t="44834"/>
          <a:stretch/>
        </p:blipFill>
        <p:spPr>
          <a:xfrm>
            <a:off x="730575" y="3936188"/>
            <a:ext cx="760924" cy="76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21665" l="26394" r="56778" t="45007"/>
          <a:stretch/>
        </p:blipFill>
        <p:spPr>
          <a:xfrm>
            <a:off x="2282023" y="3840497"/>
            <a:ext cx="961678" cy="95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20714" l="54437" r="27515" t="45007"/>
          <a:stretch/>
        </p:blipFill>
        <p:spPr>
          <a:xfrm>
            <a:off x="4113363" y="3783863"/>
            <a:ext cx="961678" cy="91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500" y="947175"/>
            <a:ext cx="1956204" cy="4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115" y="1616144"/>
            <a:ext cx="274896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086" y="2312425"/>
            <a:ext cx="1770289" cy="7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8713" y="3199899"/>
            <a:ext cx="1521781" cy="7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075" y="4163575"/>
            <a:ext cx="2252683" cy="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75" y="2914700"/>
            <a:ext cx="7316320" cy="21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>
            <p:ph type="title"/>
          </p:nvPr>
        </p:nvSpPr>
        <p:spPr>
          <a:xfrm>
            <a:off x="340425" y="299775"/>
            <a:ext cx="41229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Schooling of population (INEGI)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700" y="152050"/>
            <a:ext cx="3166862" cy="283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32"/>
          <p:cNvGraphicFramePr/>
          <p:nvPr/>
        </p:nvGraphicFramePr>
        <p:xfrm>
          <a:off x="236875" y="9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{1C8573C5-3495-4808-A89A-26A3DB556E4E}</a:tableStyleId>
              </a:tblPr>
              <a:tblGrid>
                <a:gridCol w="1638900"/>
              </a:tblGrid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Ciudad de MX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Nuevo Léon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Sonora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Aguascalientes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Coahuila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Baja California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Quintana Roo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Mexico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88025" y="147375"/>
            <a:ext cx="61887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Human Development Index (Global data lab) 2010 - 2018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5365" l="0" r="0" t="0"/>
          <a:stretch/>
        </p:blipFill>
        <p:spPr>
          <a:xfrm>
            <a:off x="2311975" y="693375"/>
            <a:ext cx="6695150" cy="39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4130225" y="4566025"/>
            <a:ext cx="4727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Human Development Index per State</a:t>
            </a:r>
            <a:endParaRPr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447175" y="12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{1C8573C5-3495-4808-A89A-26A3DB556E4E}</a:tableStyleId>
              </a:tblPr>
              <a:tblGrid>
                <a:gridCol w="2048500"/>
              </a:tblGrid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Distrito Federal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Baja California del Sur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Nuevo Léon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Sonora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Sinaloa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Baja California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Coahuila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Aguascaliente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