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67" r:id="rId2"/>
    <p:sldId id="293" r:id="rId3"/>
    <p:sldId id="269" r:id="rId4"/>
    <p:sldId id="294" r:id="rId5"/>
    <p:sldId id="295" r:id="rId6"/>
    <p:sldId id="296" r:id="rId7"/>
    <p:sldId id="298" r:id="rId8"/>
    <p:sldId id="297" r:id="rId9"/>
    <p:sldId id="299" r:id="rId10"/>
    <p:sldId id="309" r:id="rId11"/>
    <p:sldId id="310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1" r:id="rId22"/>
  </p:sldIdLst>
  <p:sldSz cx="20104100" cy="11309350"/>
  <p:notesSz cx="20104100" cy="11309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0066"/>
    <a:srgbClr val="313848"/>
    <a:srgbClr val="F0A414"/>
    <a:srgbClr val="3F4558"/>
    <a:srgbClr val="D0D8E8"/>
    <a:srgbClr val="E9EDF4"/>
    <a:srgbClr val="C0504D"/>
    <a:srgbClr val="2B685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>
      <p:cViewPr varScale="1">
        <p:scale>
          <a:sx n="45" d="100"/>
          <a:sy n="45" d="100"/>
        </p:scale>
        <p:origin x="24" y="32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C6A0E-88BE-46EE-8DCA-BCC7582052E0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3F865-5564-44EF-9580-8537E9EEB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1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3F865-5564-44EF-9580-8537E9EEB6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4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3F865-5564-44EF-9580-8537E9EEB65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56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225416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388389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19645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40415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4993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130051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7529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28681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139406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9702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66897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8265">
              <a:lnSpc>
                <a:spcPts val="1550"/>
              </a:lnSpc>
            </a:pPr>
            <a:fld id="{81D60167-4931-47E6-BA6A-407CBD079E47}" type="slidenum">
              <a:rPr lang="fr-FR" spc="10" smtClean="0"/>
              <a:t>‹#›</a:t>
            </a:fld>
            <a:endParaRPr lang="fr-FR" spc="10" dirty="0"/>
          </a:p>
        </p:txBody>
      </p:sp>
    </p:spTree>
    <p:extLst>
      <p:ext uri="{BB962C8B-B14F-4D97-AF65-F5344CB8AC3E}">
        <p14:creationId xmlns:p14="http://schemas.microsoft.com/office/powerpoint/2010/main" val="30301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21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image" Target="../media/image4.png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4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1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4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2" Type="http://schemas.openxmlformats.org/officeDocument/2006/relationships/tags" Target="../tags/tag146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image" Target="../media/image2.png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2" Type="http://schemas.openxmlformats.org/officeDocument/2006/relationships/tags" Target="../tags/tag157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image" Target="../media/image2.png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image" Target="../media/image2.png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2" Type="http://schemas.openxmlformats.org/officeDocument/2006/relationships/tags" Target="../tags/tag179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5" Type="http://schemas.openxmlformats.org/officeDocument/2006/relationships/tags" Target="../tags/tag182.xml"/><Relationship Id="rId15" Type="http://schemas.openxmlformats.org/officeDocument/2006/relationships/image" Target="../media/image2.png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2" Type="http://schemas.openxmlformats.org/officeDocument/2006/relationships/tags" Target="../tags/tag190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5.v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image" Target="../media/image2.png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2" Type="http://schemas.openxmlformats.org/officeDocument/2006/relationships/tags" Target="../tags/tag201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6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image" Target="../media/image2.png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image" Target="../media/image8.png"/><Relationship Id="rId2" Type="http://schemas.openxmlformats.org/officeDocument/2006/relationships/tags" Target="../tags/tag212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7.v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image" Target="../media/image2.png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4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.png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image" Target="../media/image10.png"/><Relationship Id="rId2" Type="http://schemas.openxmlformats.org/officeDocument/2006/relationships/tags" Target="../tags/tag223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8.v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image" Target="../media/image2.png"/><Relationship Id="rId10" Type="http://schemas.openxmlformats.org/officeDocument/2006/relationships/tags" Target="../tags/tag231.xml"/><Relationship Id="rId19" Type="http://schemas.openxmlformats.org/officeDocument/2006/relationships/image" Target="../media/image12.png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2" Type="http://schemas.openxmlformats.org/officeDocument/2006/relationships/tags" Target="../tags/tag234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9.v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image" Target="../media/image2.png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1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4.png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image" Target="../media/image4.png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1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6" Type="http://schemas.openxmlformats.org/officeDocument/2006/relationships/image" Target="../media/image6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image" Target="../media/image4.png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6" Type="http://schemas.openxmlformats.org/officeDocument/2006/relationships/image" Target="../media/image7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4.pn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1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6" Type="http://schemas.openxmlformats.org/officeDocument/2006/relationships/image" Target="../media/image7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image" Target="../media/image4.png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../media/image1.png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image" Target="../media/image4.png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pn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image" Target="../media/image4.png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97509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>
            <p:custDataLst>
              <p:tags r:id="rId6"/>
            </p:custDataLst>
          </p:nvPr>
        </p:nvSpPr>
        <p:spPr>
          <a:xfrm>
            <a:off x="18357850" y="383675"/>
            <a:ext cx="1080000" cy="1080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>
            <p:custDataLst>
              <p:tags r:id="rId7"/>
            </p:custDataLst>
          </p:nvPr>
        </p:nvSpPr>
        <p:spPr>
          <a:xfrm>
            <a:off x="18390250" y="423627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>
            <p:custDataLst>
              <p:tags r:id="rId8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>
            <p:custDataLst>
              <p:tags r:id="rId9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/>
          <p:cNvSpPr txBox="1"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822450" y="376998"/>
            <a:ext cx="764275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spc="-45" dirty="0">
                <a:solidFill>
                  <a:schemeClr val="bg1"/>
                </a:solidFill>
              </a:rPr>
              <a:t>REPUBLIQUE  TUNISIENNE</a:t>
            </a:r>
            <a:br>
              <a:rPr lang="en-US" sz="3600" spc="-45" dirty="0">
                <a:solidFill>
                  <a:schemeClr val="bg1"/>
                </a:solidFill>
              </a:rPr>
            </a:br>
            <a:r>
              <a:rPr lang="en-US" sz="3600" spc="-45" dirty="0">
                <a:solidFill>
                  <a:schemeClr val="bg1"/>
                </a:solidFill>
              </a:rPr>
              <a:t>MINISTERE DE L’EDUCATION</a:t>
            </a:r>
            <a:endParaRPr sz="36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19851688" y="10936288"/>
            <a:ext cx="25241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244475"/>
            <a:ext cx="1013352" cy="1295400"/>
          </a:xfrm>
          <a:prstGeom prst="rect">
            <a:avLst/>
          </a:prstGeom>
        </p:spPr>
      </p:pic>
      <p:sp>
        <p:nvSpPr>
          <p:cNvPr id="39" name="object 18"/>
          <p:cNvSpPr/>
          <p:nvPr>
            <p:custDataLst>
              <p:tags r:id="rId13"/>
            </p:custDataLst>
          </p:nvPr>
        </p:nvSpPr>
        <p:spPr>
          <a:xfrm>
            <a:off x="1616602" y="4549173"/>
            <a:ext cx="15697200" cy="1629057"/>
          </a:xfrm>
          <a:custGeom>
            <a:avLst/>
            <a:gdLst/>
            <a:ahLst/>
            <a:cxnLst/>
            <a:rect l="l" t="t" r="r" b="b"/>
            <a:pathLst>
              <a:path w="952500" h="1047115">
                <a:moveTo>
                  <a:pt x="0" y="0"/>
                </a:moveTo>
                <a:lnTo>
                  <a:pt x="952169" y="0"/>
                </a:lnTo>
                <a:lnTo>
                  <a:pt x="952169" y="1047088"/>
                </a:lnTo>
                <a:lnTo>
                  <a:pt x="0" y="10470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91440" rIns="0" bIns="0" rtlCol="0"/>
          <a:lstStyle/>
          <a:p>
            <a:pPr algn="ctr"/>
            <a:r>
              <a:rPr lang="fr-FR" sz="8000" b="1" kern="0" spc="-45" dirty="0" smtClean="0">
                <a:solidFill>
                  <a:srgbClr val="FF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Atelier</a:t>
            </a:r>
            <a:r>
              <a:rPr lang="fr-FR" sz="8000" b="1" kern="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: JavaScript </a:t>
            </a:r>
            <a:endParaRPr lang="fr-FR" sz="8000" b="1" kern="0" spc="-2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7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230673" y="10008600"/>
            <a:ext cx="7642752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300" b="0" i="0">
                <a:solidFill>
                  <a:srgbClr val="E1E1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fr-FR" b="1" kern="0" spc="-45" dirty="0">
                <a:solidFill>
                  <a:srgbClr val="FF0000"/>
                </a:solidFill>
              </a:rPr>
              <a:t>Année scolaire</a:t>
            </a:r>
            <a:r>
              <a:rPr lang="fr-FR" kern="0" spc="-45" dirty="0">
                <a:solidFill>
                  <a:schemeClr val="tx1"/>
                </a:solidFill>
              </a:rPr>
              <a:t>: </a:t>
            </a:r>
            <a:r>
              <a:rPr lang="fr-FR" kern="0" spc="-45" dirty="0" smtClean="0">
                <a:solidFill>
                  <a:schemeClr val="tx1"/>
                </a:solidFill>
              </a:rPr>
              <a:t>2023-2024</a:t>
            </a:r>
            <a:endParaRPr lang="fr-FR" kern="0" spc="-27" dirty="0">
              <a:solidFill>
                <a:schemeClr val="tx1"/>
              </a:solidFill>
            </a:endParaRPr>
          </a:p>
        </p:txBody>
      </p:sp>
      <p:sp>
        <p:nvSpPr>
          <p:cNvPr id="19" name="object 18"/>
          <p:cNvSpPr/>
          <p:nvPr>
            <p:custDataLst>
              <p:tags r:id="rId15"/>
            </p:custDataLst>
          </p:nvPr>
        </p:nvSpPr>
        <p:spPr>
          <a:xfrm>
            <a:off x="4794250" y="7465226"/>
            <a:ext cx="3276600" cy="704049"/>
          </a:xfrm>
          <a:custGeom>
            <a:avLst/>
            <a:gdLst/>
            <a:ahLst/>
            <a:cxnLst/>
            <a:rect l="l" t="t" r="r" b="b"/>
            <a:pathLst>
              <a:path w="952500" h="1047115">
                <a:moveTo>
                  <a:pt x="0" y="0"/>
                </a:moveTo>
                <a:lnTo>
                  <a:pt x="952169" y="0"/>
                </a:lnTo>
                <a:lnTo>
                  <a:pt x="952169" y="1047088"/>
                </a:lnTo>
                <a:lnTo>
                  <a:pt x="0" y="104708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0" tIns="91440" rIns="0" bIns="0" rtlCol="0"/>
          <a:lstStyle/>
          <a:p>
            <a:pPr algn="ctr"/>
            <a:r>
              <a:rPr lang="fr-FR" sz="4000" b="1" kern="0" spc="-45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Formateurs</a:t>
            </a:r>
            <a:r>
              <a:rPr lang="fr-FR" sz="3600" kern="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5249" y="7546309"/>
            <a:ext cx="7086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kern="0" spc="-45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Tezeghdenti</a:t>
            </a:r>
            <a:r>
              <a:rPr lang="fr-FR" sz="4000" b="1" kern="0" spc="-45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b="1" kern="0" spc="-45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Oussema</a:t>
            </a:r>
            <a:endParaRPr lang="fr-FR" sz="4000" b="1" kern="0" spc="-45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000" b="1" kern="0" spc="-45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Gaja</a:t>
            </a:r>
            <a:r>
              <a:rPr lang="fr-FR" sz="4000" b="1" kern="0" spc="-45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Adel</a:t>
            </a:r>
            <a:endParaRPr lang="fr-FR" sz="4000" b="1" kern="0" spc="-27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7" grpId="0"/>
      <p:bldP spid="39" grpId="1"/>
      <p:bldP spid="42" grpId="0"/>
      <p:bldP spid="19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>
                <a:solidFill>
                  <a:schemeClr val="bg1"/>
                </a:solidFill>
              </a:rPr>
              <a:t> </a:t>
            </a:r>
            <a:r>
              <a:rPr lang="fr-FR" sz="5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Les structures de contrôle </a:t>
            </a:r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conditionnelles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10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399" y="2704888"/>
            <a:ext cx="349934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Forme Réduite:</a:t>
            </a:r>
            <a:endParaRPr lang="fr-F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826118" y="3503644"/>
            <a:ext cx="2587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(condition)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;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4833" y="6107559"/>
            <a:ext cx="319405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Forme Complète:</a:t>
            </a:r>
            <a:endParaRPr lang="fr-F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1212850" y="6905205"/>
            <a:ext cx="426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(condition vraie)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1 ;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2 ;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3650" y="2812340"/>
            <a:ext cx="31242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Forme Généralisée:</a:t>
            </a:r>
            <a:endParaRPr lang="fr-FR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7554400" y="3783846"/>
            <a:ext cx="457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(condition 1)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1 ;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if 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 2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2 ;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0"/>
              </a:spcAft>
            </a:pPr>
            <a:r>
              <a:rPr lang="fr-FR" sz="28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</a:p>
          <a:p>
            <a:pPr>
              <a:spcAft>
                <a:spcPts val="0"/>
              </a:spcAf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n ;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23850" y="2889554"/>
            <a:ext cx="4953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Structure  à choix multiples:</a:t>
            </a:r>
            <a:endParaRPr lang="fr-FR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12988925" y="4271637"/>
            <a:ext cx="63182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(condition 1) 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v1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:bloc d’instructions 1 ;</a:t>
            </a:r>
            <a:r>
              <a:rPr lang="fr-FR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;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v2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:bloc d’instructions 2 ;</a:t>
            </a:r>
            <a:r>
              <a:rPr lang="fr-FR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;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: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 n, ;</a:t>
            </a:r>
            <a:r>
              <a:rPr lang="fr-FR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;</a:t>
            </a:r>
          </a:p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 animBg="1"/>
      <p:bldP spid="9" grpId="0"/>
      <p:bldP spid="18" grpId="0" animBg="1"/>
      <p:bldP spid="11" grpId="0"/>
      <p:bldP spid="20" grpId="0" animBg="1"/>
      <p:bldP spid="12" grpId="0"/>
      <p:bldP spid="24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11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9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250" y="4164595"/>
            <a:ext cx="61685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initialisation</a:t>
            </a:r>
            <a:r>
              <a:rPr lang="fr-FR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fr-F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  <a:r>
              <a:rPr lang="fr-FR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fr-FR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progression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 ;	 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3896" y="2899795"/>
            <a:ext cx="311935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Forme Complète:</a:t>
            </a:r>
            <a:endParaRPr lang="fr-F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9797837" y="3733708"/>
            <a:ext cx="5335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endParaRPr lang="fr-FR" sz="2800" dirty="0" smtClean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 ;	 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 de continuité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</a:t>
            </a: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97837" y="2633147"/>
            <a:ext cx="7312258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fr-FR" sz="2800" b="1" dirty="0"/>
              <a:t>Structure itérative avec au moins une répétition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88766" y="7775046"/>
            <a:ext cx="76250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fr-FR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 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continuité</a:t>
            </a: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 d’instructions ;		 </a:t>
            </a:r>
          </a:p>
          <a:p>
            <a:pPr>
              <a:spcAft>
                <a:spcPts val="0"/>
              </a:spcAft>
              <a:tabLst>
                <a:tab pos="457200" algn="l"/>
              </a:tabLs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fr-FR" sz="2800" dirty="0"/>
          </a:p>
        </p:txBody>
      </p:sp>
      <p:sp>
        <p:nvSpPr>
          <p:cNvPr id="19" name="Rectangle 18"/>
          <p:cNvSpPr/>
          <p:nvPr/>
        </p:nvSpPr>
        <p:spPr>
          <a:xfrm>
            <a:off x="9660363" y="6435201"/>
            <a:ext cx="7587205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 itérative avec au moins zéro répétition</a:t>
            </a:r>
            <a:endParaRPr lang="fr-FR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object 7"/>
          <p:cNvSpPr txBox="1"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>
                <a:solidFill>
                  <a:schemeClr val="bg1"/>
                </a:solidFill>
              </a:rPr>
              <a:t> </a:t>
            </a:r>
            <a:r>
              <a:rPr lang="fr-FR" sz="5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Les structures de contrôle </a:t>
            </a:r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itératives</a:t>
            </a:r>
            <a:endParaRPr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10" grpId="0"/>
      <p:bldP spid="14" grpId="0" animBg="1"/>
      <p:bldP spid="17" grpId="0"/>
      <p:bldP spid="1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nombres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12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81105"/>
              </p:ext>
            </p:extLst>
          </p:nvPr>
        </p:nvGraphicFramePr>
        <p:xfrm>
          <a:off x="2736850" y="1533398"/>
          <a:ext cx="13680243" cy="9148572"/>
        </p:xfrm>
        <a:graphic>
          <a:graphicData uri="http://schemas.openxmlformats.org/drawingml/2006/table">
            <a:tbl>
              <a:tblPr firstRow="1" firstCol="1" bandRow="1"/>
              <a:tblGrid>
                <a:gridCol w="4342390">
                  <a:extLst>
                    <a:ext uri="{9D8B030D-6E8A-4147-A177-3AD203B41FA5}">
                      <a16:colId xmlns:a16="http://schemas.microsoft.com/office/drawing/2014/main" val="1159318277"/>
                    </a:ext>
                  </a:extLst>
                </a:gridCol>
                <a:gridCol w="2952923">
                  <a:extLst>
                    <a:ext uri="{9D8B030D-6E8A-4147-A177-3AD203B41FA5}">
                      <a16:colId xmlns:a16="http://schemas.microsoft.com/office/drawing/2014/main" val="4061662504"/>
                    </a:ext>
                  </a:extLst>
                </a:gridCol>
                <a:gridCol w="3821645">
                  <a:extLst>
                    <a:ext uri="{9D8B030D-6E8A-4147-A177-3AD203B41FA5}">
                      <a16:colId xmlns:a16="http://schemas.microsoft.com/office/drawing/2014/main" val="336963315"/>
                    </a:ext>
                  </a:extLst>
                </a:gridCol>
                <a:gridCol w="2563285">
                  <a:extLst>
                    <a:ext uri="{9D8B030D-6E8A-4147-A177-3AD203B41FA5}">
                      <a16:colId xmlns:a16="http://schemas.microsoft.com/office/drawing/2014/main" val="1200413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5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Verifier si une valeur n’est pas un nombre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(is Not a Number)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isNaN( …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= isNaN("Bonjour")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= isNaN(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= isNaN(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 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= isNaN(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  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3    6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= isNaN( 3 )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= isNaN(-1.23)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 vaut 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 vaut  false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 vaut  false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 vaut 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 vaut  false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 vaut  false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902976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Convertir une chaine en un nombre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Number(ch)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n1 = Number(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14.50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n2 = Number("     14.50     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n3 = Number("    14.50    5    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n4 = Number("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14.50   abc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n1  vaut   14.5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n2  vaut   14.5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n3  vaut  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n4  vaut  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7528"/>
                  </a:ext>
                </a:extLst>
              </a:tr>
              <a:tr h="3556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Convertir un nombre en une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chaine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n.toString(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 = x.toString(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  vaut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45583"/>
                  </a:ext>
                </a:extLst>
              </a:tr>
              <a:tr h="355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= 18.75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ch2 = y.toString( 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ch2  vaut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18.75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4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Convertir une chaine en un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entier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parseInt(ch)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strike="sng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Math.parseInt(ch)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= parseInt("10")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= parseInt("    10    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= parseInt("10.33")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= parseInt("34    45    66")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= parseInt("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dinars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= parseInt("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 dinars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 = parseInt("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j’ai 30 dinars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 vaut 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 vaut 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 vaut 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 vaut  34 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 vaut 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  vaut 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   vaut 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57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Convertir une chaine en un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réel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parseFloat(ch)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strike="sng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Math.parseFloat(ch)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= parseFloat ("10")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= parseFloat ("    10    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= parseFloat ("10.33")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= parseFloat ("34    45    66")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= parseFloat ("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dinars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= parseFloat ("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 dinars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 = parseFloat ("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j’ai 30 dinars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 vaut  10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 vaut  10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 vaut 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10.33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  vaut  34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  vaut 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   vaut 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   vaut  </a:t>
                      </a:r>
                      <a:r>
                        <a:rPr lang="fr-FR" sz="18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59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2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chaines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13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1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42661"/>
              </p:ext>
            </p:extLst>
          </p:nvPr>
        </p:nvGraphicFramePr>
        <p:xfrm>
          <a:off x="3376082" y="2917221"/>
          <a:ext cx="13686368" cy="7255764"/>
        </p:xfrm>
        <a:graphic>
          <a:graphicData uri="http://schemas.openxmlformats.org/drawingml/2006/table">
            <a:tbl>
              <a:tblPr firstRow="1" firstCol="1" bandRow="1"/>
              <a:tblGrid>
                <a:gridCol w="4302656">
                  <a:extLst>
                    <a:ext uri="{9D8B030D-6E8A-4147-A177-3AD203B41FA5}">
                      <a16:colId xmlns:a16="http://schemas.microsoft.com/office/drawing/2014/main" val="993130374"/>
                    </a:ext>
                  </a:extLst>
                </a:gridCol>
                <a:gridCol w="3997425">
                  <a:extLst>
                    <a:ext uri="{9D8B030D-6E8A-4147-A177-3AD203B41FA5}">
                      <a16:colId xmlns:a16="http://schemas.microsoft.com/office/drawing/2014/main" val="3492363440"/>
                    </a:ext>
                  </a:extLst>
                </a:gridCol>
                <a:gridCol w="3127086">
                  <a:extLst>
                    <a:ext uri="{9D8B030D-6E8A-4147-A177-3AD203B41FA5}">
                      <a16:colId xmlns:a16="http://schemas.microsoft.com/office/drawing/2014/main" val="2515659068"/>
                    </a:ext>
                  </a:extLst>
                </a:gridCol>
                <a:gridCol w="2259201">
                  <a:extLst>
                    <a:ext uri="{9D8B030D-6E8A-4147-A177-3AD203B41FA5}">
                      <a16:colId xmlns:a16="http://schemas.microsoft.com/office/drawing/2014/main" val="552024837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01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Longueur d’une chaine ch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ch.length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= ch.length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  vaut 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13928"/>
                  </a:ext>
                </a:extLst>
              </a:tr>
              <a:tr h="3238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caractère d’indice i de la chaine ch.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Renvoi une </a:t>
                      </a:r>
                      <a:r>
                        <a:rPr lang="fr-FR" sz="18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chaine vide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dans le cas l’indice déborde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ch.charAt( i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c1 = ch.charAt(1)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c1  vaut  'j'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56109"/>
                  </a:ext>
                </a:extLst>
              </a:tr>
              <a:tr h="3822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c2 = ch.charAt(10)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c2  vaut  ''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70662"/>
                  </a:ext>
                </a:extLst>
              </a:tr>
              <a:tr h="3238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caractère d’indice i de la chaine ch.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Renvoi une </a:t>
                      </a:r>
                      <a:r>
                        <a:rPr lang="fr-FR" sz="1800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undefined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dans le cas l’indice déborde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ch[i]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(hors programme bac 2021-2022)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c1 = ch[1]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c1  vaut  "j"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93600"/>
                  </a:ext>
                </a:extLst>
              </a:tr>
              <a:tr h="323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c2 = ch[10]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c2  vaut 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undefined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71772"/>
                  </a:ext>
                </a:extLst>
              </a:tr>
              <a:tr h="32385"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Retourne la </a:t>
                      </a: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première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position d'une sous-chaîne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dans la chaîne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en commençant la recherche à partir de la position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Elle renvoi -1 dans le cas contraire ou il n’existe pas.</a:t>
                      </a:r>
                      <a:b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 l’argument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est omis, la recherche débutera à la position 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P=Ch.indexOf(Sch, 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debut</a:t>
                      </a: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Sch="a"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P1=Ch.indexOf(Sch)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P1   vaut 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88027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Ch="pos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ition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Sch="o"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P2=Ch.indexOf(Sch,3)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P2   vaut  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62639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Sch="@"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P3=Ch.indexOf(Sch)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   vaut  -1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18483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Sch="script"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P4=Ch.indexOf(Sch)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P4   vaut  4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2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14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7379"/>
              </p:ext>
            </p:extLst>
          </p:nvPr>
        </p:nvGraphicFramePr>
        <p:xfrm>
          <a:off x="2508250" y="2675974"/>
          <a:ext cx="16101225" cy="7886700"/>
        </p:xfrm>
        <a:graphic>
          <a:graphicData uri="http://schemas.openxmlformats.org/drawingml/2006/table">
            <a:tbl>
              <a:tblPr firstRow="1" firstCol="1" bandRow="1"/>
              <a:tblGrid>
                <a:gridCol w="5747572">
                  <a:extLst>
                    <a:ext uri="{9D8B030D-6E8A-4147-A177-3AD203B41FA5}">
                      <a16:colId xmlns:a16="http://schemas.microsoft.com/office/drawing/2014/main" val="993130374"/>
                    </a:ext>
                  </a:extLst>
                </a:gridCol>
                <a:gridCol w="4016996">
                  <a:extLst>
                    <a:ext uri="{9D8B030D-6E8A-4147-A177-3AD203B41FA5}">
                      <a16:colId xmlns:a16="http://schemas.microsoft.com/office/drawing/2014/main" val="3492363440"/>
                    </a:ext>
                  </a:extLst>
                </a:gridCol>
                <a:gridCol w="3678837">
                  <a:extLst>
                    <a:ext uri="{9D8B030D-6E8A-4147-A177-3AD203B41FA5}">
                      <a16:colId xmlns:a16="http://schemas.microsoft.com/office/drawing/2014/main" val="2515659068"/>
                    </a:ext>
                  </a:extLst>
                </a:gridCol>
                <a:gridCol w="2657820">
                  <a:extLst>
                    <a:ext uri="{9D8B030D-6E8A-4147-A177-3AD203B41FA5}">
                      <a16:colId xmlns:a16="http://schemas.microsoft.com/office/drawing/2014/main" val="552024837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0173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Retourne la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dernière 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position d'une sous-chaîne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 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dans la chaîne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en commençant la recherche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à partir 0 jusqu'à la position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Elle renvoi -1 dans le cas contraire ou il n’existe pas.</a:t>
                      </a:r>
                      <a:b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 l’argument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est omis, la recherche débutera à la position 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Ch.length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P=Ch.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last</a:t>
                      </a: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IndexOf(Sch, 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</a:t>
                      </a: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Sch="a"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P3=Ch.lastIndexOf(Sch)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P3   vaut 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13928"/>
                  </a:ext>
                </a:extLst>
              </a:tr>
              <a:tr h="323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fr-FR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Sch="i"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P4=Ch.lastIndexOf(Sch, 5)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P4   vaut  -1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56109"/>
                  </a:ext>
                </a:extLst>
              </a:tr>
              <a:tr h="3822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</a:t>
                      </a:r>
                      <a:r>
                        <a:rPr lang="fr-FR" sz="180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ascript"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Sch="a"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P1=Ch.lastIndexOf(Sch,2)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P1   vaut  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70662"/>
                  </a:ext>
                </a:extLst>
              </a:tr>
              <a:tr h="323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Sch="a" 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P2=Ch.lastIndexOf(Sch,Ch.length)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P2   vaut 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93600"/>
                  </a:ext>
                </a:extLst>
              </a:tr>
              <a:tr h="32385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permet d'extraire d'une chaîne donnée Ch, une sous chaîne de caractères Sch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à partir d'une position déterminée </a:t>
                      </a:r>
                      <a:r>
                        <a:rPr lang="fr-FR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debut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et d'une longueur déterminée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Nbr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paramètre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Nbr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peut être omis de façon à inclure tous les caractères jusqu’à la fin de la chaîne.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Sch=Ch.sub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</a:t>
                      </a: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(debut,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Nbr</a:t>
                      </a:r>
                      <a:r>
                        <a:rPr lang="en-US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Sch1 = Ch.substr(3,4)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Sch1  vaut  "ascr"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71772"/>
                  </a:ext>
                </a:extLst>
              </a:tr>
              <a:tr h="3238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Sch2 = Ch.substr(3)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Sch2  vaut  "ascript"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88027"/>
                  </a:ext>
                </a:extLst>
              </a:tr>
              <a:tr h="162560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permet d'extraire d'une chaîne donnée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une sous chaîne de caractères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à partir d'une position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jusqu’à la position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paramètre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peut être omis de façon à inclure tous les caractères jusqu’à la fin de la chaîne.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Sch=Ch.sub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fr-FR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(debut,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fin_exclu</a:t>
                      </a:r>
                      <a:r>
                        <a:rPr lang="fr-FR" sz="1800" b="1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Sch3 = Ch.</a:t>
                      </a:r>
                      <a:r>
                        <a:rPr lang="en-US" sz="180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substring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(0,2)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Sch3  vaut  'Ja'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62639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Sch1 = Ch.</a:t>
                      </a:r>
                      <a:r>
                        <a:rPr lang="en-US" sz="180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substring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(3,4)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Sch1  vaut  'a'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818483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Sch4 = Ch.</a:t>
                      </a:r>
                      <a:r>
                        <a:rPr lang="en-US" sz="1800">
                          <a:solidFill>
                            <a:srgbClr val="231F2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substring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(3,3)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Sch4  vaut  ''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29289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chaines</a:t>
            </a:r>
            <a:endParaRPr sz="5400" spc="-2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15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61076"/>
              </p:ext>
            </p:extLst>
          </p:nvPr>
        </p:nvGraphicFramePr>
        <p:xfrm>
          <a:off x="664052" y="2759075"/>
          <a:ext cx="19068824" cy="5678424"/>
        </p:xfrm>
        <a:graphic>
          <a:graphicData uri="http://schemas.openxmlformats.org/drawingml/2006/table">
            <a:tbl>
              <a:tblPr firstRow="1" firstCol="1" bandRow="1"/>
              <a:tblGrid>
                <a:gridCol w="6806901">
                  <a:extLst>
                    <a:ext uri="{9D8B030D-6E8A-4147-A177-3AD203B41FA5}">
                      <a16:colId xmlns:a16="http://schemas.microsoft.com/office/drawing/2014/main" val="993130374"/>
                    </a:ext>
                  </a:extLst>
                </a:gridCol>
                <a:gridCol w="4757363">
                  <a:extLst>
                    <a:ext uri="{9D8B030D-6E8A-4147-A177-3AD203B41FA5}">
                      <a16:colId xmlns:a16="http://schemas.microsoft.com/office/drawing/2014/main" val="3492363440"/>
                    </a:ext>
                  </a:extLst>
                </a:gridCol>
                <a:gridCol w="4356880">
                  <a:extLst>
                    <a:ext uri="{9D8B030D-6E8A-4147-A177-3AD203B41FA5}">
                      <a16:colId xmlns:a16="http://schemas.microsoft.com/office/drawing/2014/main" val="2515659068"/>
                    </a:ext>
                  </a:extLst>
                </a:gridCol>
                <a:gridCol w="3147680">
                  <a:extLst>
                    <a:ext uri="{9D8B030D-6E8A-4147-A177-3AD203B41FA5}">
                      <a16:colId xmlns:a16="http://schemas.microsoft.com/office/drawing/2014/main" val="552024837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01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Concaténer ch1 et ch2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Ch=Ch1.concat(Ch2)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Ch1="bon"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Ch2="jour"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Ch3=Ch1.concat(Ch2);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Ch4=Ch2.concat(Ch1);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Ch3  vaut  "bonjour"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Ch4  vaut "jourbon"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13928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Concaténer ch1 et ch2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Ch=Ch1 + Ch2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Ch1="bon"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Ch2="jour"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Ch3=Ch1 + Ch2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Ch4= Ch2 + Ch1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Ch3  vaut  "bonjour"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Ch4  vaut "jourbon"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56109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transforme une chaîne de caractères Ch en majuscule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Ch.toUpperCase(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Ch1=Ch.toUpperCase(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  vaut      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"JAVASCRIPT"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70662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transforme une chaîne de caractères Ch en minuscule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Ch.toLowerCase(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Ch="JAVAscript" </a:t>
                      </a:r>
                      <a:b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Ch1=Ch.toLowerCase 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  vaut  "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93600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chaines</a:t>
            </a:r>
            <a:endParaRPr sz="5400" spc="-2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16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502"/>
              </p:ext>
            </p:extLst>
          </p:nvPr>
        </p:nvGraphicFramePr>
        <p:xfrm>
          <a:off x="664052" y="2759075"/>
          <a:ext cx="19068824" cy="4416552"/>
        </p:xfrm>
        <a:graphic>
          <a:graphicData uri="http://schemas.openxmlformats.org/drawingml/2006/table">
            <a:tbl>
              <a:tblPr firstRow="1" firstCol="1" bandRow="1"/>
              <a:tblGrid>
                <a:gridCol w="6806901">
                  <a:extLst>
                    <a:ext uri="{9D8B030D-6E8A-4147-A177-3AD203B41FA5}">
                      <a16:colId xmlns:a16="http://schemas.microsoft.com/office/drawing/2014/main" val="993130374"/>
                    </a:ext>
                  </a:extLst>
                </a:gridCol>
                <a:gridCol w="4181297">
                  <a:extLst>
                    <a:ext uri="{9D8B030D-6E8A-4147-A177-3AD203B41FA5}">
                      <a16:colId xmlns:a16="http://schemas.microsoft.com/office/drawing/2014/main" val="349236344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515659068"/>
                    </a:ext>
                  </a:extLst>
                </a:gridCol>
                <a:gridCol w="3432426">
                  <a:extLst>
                    <a:ext uri="{9D8B030D-6E8A-4147-A177-3AD203B41FA5}">
                      <a16:colId xmlns:a16="http://schemas.microsoft.com/office/drawing/2014/main" val="552024837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01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Enlève les espaces du début et de la fin de la chaine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Ch.trim(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Ch="      bjr       " </a:t>
                      </a:r>
                      <a:b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Ch1=Ch.trim(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Ch1  vaut  "bjr"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13928"/>
                  </a:ext>
                </a:extLst>
              </a:tr>
              <a:tr h="32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Remplace, dans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la </a:t>
                      </a:r>
                      <a:r>
                        <a:rPr lang="fr-FR" sz="18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premiere</a:t>
                      </a: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occurrence de ch1 par ch2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ch.replace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(ch1,ch2)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 = "Mr 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lue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has a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house and a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car";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 = ch.replace("blue", "red")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  vaut  " Mr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has a 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red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house and a </a:t>
                      </a:r>
                      <a:r>
                        <a:rPr lang="en-US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car"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56109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Découpe une chaine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en se basant sur la chaine ch1   et range le résultat dans un tableau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Ch.split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(ch1)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= "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Blue has a 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house and a 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car";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=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ch.split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('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blue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 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vaut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Array(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"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Blue has a ",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 house and a ",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" car"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70662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chaines</a:t>
            </a:r>
            <a:endParaRPr sz="5400" spc="-2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Fonctions sur les tableaux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17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1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91178"/>
              </p:ext>
            </p:extLst>
          </p:nvPr>
        </p:nvGraphicFramePr>
        <p:xfrm>
          <a:off x="948871" y="3340800"/>
          <a:ext cx="14374978" cy="4467886"/>
        </p:xfrm>
        <a:graphic>
          <a:graphicData uri="http://schemas.openxmlformats.org/drawingml/2006/table">
            <a:tbl>
              <a:tblPr firstRow="1" firstCol="1" bandRow="1"/>
              <a:tblGrid>
                <a:gridCol w="4272813">
                  <a:extLst>
                    <a:ext uri="{9D8B030D-6E8A-4147-A177-3AD203B41FA5}">
                      <a16:colId xmlns:a16="http://schemas.microsoft.com/office/drawing/2014/main" val="110311837"/>
                    </a:ext>
                  </a:extLst>
                </a:gridCol>
                <a:gridCol w="2346471">
                  <a:extLst>
                    <a:ext uri="{9D8B030D-6E8A-4147-A177-3AD203B41FA5}">
                      <a16:colId xmlns:a16="http://schemas.microsoft.com/office/drawing/2014/main" val="939005165"/>
                    </a:ext>
                  </a:extLst>
                </a:gridCol>
                <a:gridCol w="4523910">
                  <a:extLst>
                    <a:ext uri="{9D8B030D-6E8A-4147-A177-3AD203B41FA5}">
                      <a16:colId xmlns:a16="http://schemas.microsoft.com/office/drawing/2014/main" val="1082888295"/>
                    </a:ext>
                  </a:extLst>
                </a:gridCol>
                <a:gridCol w="3231784">
                  <a:extLst>
                    <a:ext uri="{9D8B030D-6E8A-4147-A177-3AD203B41FA5}">
                      <a16:colId xmlns:a16="http://schemas.microsoft.com/office/drawing/2014/main" val="2718382454"/>
                    </a:ext>
                  </a:extLst>
                </a:gridCol>
              </a:tblGrid>
              <a:tr h="687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776805"/>
                  </a:ext>
                </a:extLst>
              </a:tr>
              <a:tr h="17184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Nombre de cases du tableau 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t.length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= Array("Banana",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"Orange",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"Apple"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=  t.length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  vaut 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6239"/>
                  </a:ext>
                </a:extLst>
              </a:tr>
              <a:tr h="20621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Convertir un tableau en une chaine contenant la concaténation de tous les éléments du tableau séparé par virgule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t.toString(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= Array("Banana",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"Orange",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   "Apple"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 =  t.toString(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vaut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Banana,Orange,Apple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17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Fonctions diverses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18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1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93016"/>
              </p:ext>
            </p:extLst>
          </p:nvPr>
        </p:nvGraphicFramePr>
        <p:xfrm>
          <a:off x="2051050" y="3310018"/>
          <a:ext cx="11963400" cy="3785616"/>
        </p:xfrm>
        <a:graphic>
          <a:graphicData uri="http://schemas.openxmlformats.org/drawingml/2006/table">
            <a:tbl>
              <a:tblPr firstRow="1" firstCol="1" bandRow="1"/>
              <a:tblGrid>
                <a:gridCol w="3437148">
                  <a:extLst>
                    <a:ext uri="{9D8B030D-6E8A-4147-A177-3AD203B41FA5}">
                      <a16:colId xmlns:a16="http://schemas.microsoft.com/office/drawing/2014/main" val="808267554"/>
                    </a:ext>
                  </a:extLst>
                </a:gridCol>
                <a:gridCol w="1474449">
                  <a:extLst>
                    <a:ext uri="{9D8B030D-6E8A-4147-A177-3AD203B41FA5}">
                      <a16:colId xmlns:a16="http://schemas.microsoft.com/office/drawing/2014/main" val="3223223292"/>
                    </a:ext>
                  </a:extLst>
                </a:gridCol>
                <a:gridCol w="3437148">
                  <a:extLst>
                    <a:ext uri="{9D8B030D-6E8A-4147-A177-3AD203B41FA5}">
                      <a16:colId xmlns:a16="http://schemas.microsoft.com/office/drawing/2014/main" val="2615198072"/>
                    </a:ext>
                  </a:extLst>
                </a:gridCol>
                <a:gridCol w="3614655">
                  <a:extLst>
                    <a:ext uri="{9D8B030D-6E8A-4147-A177-3AD203B41FA5}">
                      <a16:colId xmlns:a16="http://schemas.microsoft.com/office/drawing/2014/main" val="2377219211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94897"/>
                  </a:ext>
                </a:extLst>
              </a:tr>
              <a:tr h="320675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évalue une expression écrite sous forme de chaîne de caractères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eval(ch)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 = 5.2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msg = "a+3"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x=eval(msg)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  vaut 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12486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 = '5.2'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msg = " parseInt(b) +3 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y=eval(msg)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  vaut 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487832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msg = "alert('Bonjour')"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eval(msg)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 navigateur va afficher une alerte contenant le message "Bonjour "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5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Portée des variables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19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1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2704888"/>
            <a:ext cx="1143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Règle 1: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679450" y="3255180"/>
            <a:ext cx="786334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variables déclarées tout au début d'un script, en dehors et avant toute fonction, seront toujours globales, qu'elles soient déclarées de façon </a:t>
            </a: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implicite (sans le mot clé var)</a:t>
            </a:r>
            <a:r>
              <a:rPr lang="fr-FR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explicite (par le mot clé var)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On pourra donc les exploiter partout dans le script.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5156971"/>
            <a:ext cx="8210139" cy="52097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957050" y="2684907"/>
            <a:ext cx="1143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Règle 2: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11675287" y="3255180"/>
            <a:ext cx="774195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une fonction, une variable déclarée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 le mot clé var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aura une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portée limitée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 cette seule fonction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00" y="5129714"/>
            <a:ext cx="9061450" cy="50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 animBg="1"/>
      <p:bldP spid="12" grpId="0"/>
      <p:bldP spid="20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97509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1037698" y="549275"/>
            <a:ext cx="764275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pc="-45" dirty="0">
                <a:solidFill>
                  <a:schemeClr val="bg1"/>
                </a:solidFill>
              </a:rPr>
              <a:t>≡≡≡  PLAN</a:t>
            </a:r>
            <a:endParaRPr sz="4400" b="1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851688" y="10936288"/>
            <a:ext cx="252412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object 6"/>
          <p:cNvSpPr/>
          <p:nvPr>
            <p:custDataLst>
              <p:tags r:id="rId10"/>
            </p:custDataLst>
          </p:nvPr>
        </p:nvSpPr>
        <p:spPr>
          <a:xfrm>
            <a:off x="2965450" y="1920875"/>
            <a:ext cx="13167360" cy="720879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F0A414"/>
          </a:solidFill>
        </p:spPr>
        <p:txBody>
          <a:bodyPr wrap="square" lIns="0" tIns="0" rIns="0" bIns="0" rtlCol="0" anchor="ctr"/>
          <a:lstStyle/>
          <a:p>
            <a:pPr>
              <a:spcBef>
                <a:spcPts val="600"/>
              </a:spcBef>
            </a:pPr>
            <a:r>
              <a:rPr lang="fr-FR"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45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6"/>
          <p:cNvSpPr/>
          <p:nvPr>
            <p:custDataLst>
              <p:tags r:id="rId11"/>
            </p:custDataLst>
          </p:nvPr>
        </p:nvSpPr>
        <p:spPr>
          <a:xfrm>
            <a:off x="2980515" y="4357779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40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structures de contrôle conditionnelles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6"/>
          <p:cNvSpPr/>
          <p:nvPr>
            <p:custDataLst>
              <p:tags r:id="rId12"/>
            </p:custDataLst>
          </p:nvPr>
        </p:nvSpPr>
        <p:spPr>
          <a:xfrm>
            <a:off x="2965450" y="2722927"/>
            <a:ext cx="13167360" cy="720879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pPr>
              <a:spcBef>
                <a:spcPts val="600"/>
              </a:spcBef>
            </a:pPr>
            <a:r>
              <a:rPr lang="fr-FR"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Où écrire le code JavaScript ?</a:t>
            </a:r>
            <a:endParaRPr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6"/>
          <p:cNvSpPr/>
          <p:nvPr>
            <p:custDataLst>
              <p:tags r:id="rId13"/>
            </p:custDataLst>
          </p:nvPr>
        </p:nvSpPr>
        <p:spPr>
          <a:xfrm>
            <a:off x="2961465" y="3524979"/>
            <a:ext cx="13167360" cy="720879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pPr>
              <a:spcBef>
                <a:spcPts val="600"/>
              </a:spcBef>
            </a:pPr>
            <a:r>
              <a:rPr lang="fr-FR"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 smtClean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Syntaxe </a:t>
            </a:r>
            <a:r>
              <a:rPr lang="fr-FR" sz="4000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 JavaScript </a:t>
            </a:r>
            <a:endParaRPr sz="4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Isosceles Triangle 6"/>
          <p:cNvSpPr/>
          <p:nvPr/>
        </p:nvSpPr>
        <p:spPr>
          <a:xfrm rot="5400000">
            <a:off x="2049219" y="2056166"/>
            <a:ext cx="720879" cy="450298"/>
          </a:xfrm>
          <a:prstGeom prst="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24" name="object 6"/>
          <p:cNvSpPr/>
          <p:nvPr>
            <p:custDataLst>
              <p:tags r:id="rId15"/>
            </p:custDataLst>
          </p:nvPr>
        </p:nvSpPr>
        <p:spPr>
          <a:xfrm>
            <a:off x="2961465" y="5271752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>
                <a:solidFill>
                  <a:schemeClr val="bg1"/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Les structures de contrôle itératives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6"/>
          <p:cNvSpPr/>
          <p:nvPr>
            <p:custDataLst>
              <p:tags r:id="rId16"/>
            </p:custDataLst>
          </p:nvPr>
        </p:nvSpPr>
        <p:spPr>
          <a:xfrm>
            <a:off x="2961465" y="6169219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/>
              <a:t> </a:t>
            </a:r>
            <a:r>
              <a:rPr lang="fr-FR" sz="4000" dirty="0">
                <a:solidFill>
                  <a:schemeClr val="bg1"/>
                </a:solidFill>
              </a:rPr>
              <a:t>Les fonctions sur les nombres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6"/>
          <p:cNvSpPr/>
          <p:nvPr>
            <p:custDataLst>
              <p:tags r:id="rId17"/>
            </p:custDataLst>
          </p:nvPr>
        </p:nvSpPr>
        <p:spPr>
          <a:xfrm>
            <a:off x="2963582" y="7041029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/>
              <a:t> </a:t>
            </a:r>
            <a:r>
              <a:rPr lang="fr-FR" sz="4000" dirty="0">
                <a:solidFill>
                  <a:schemeClr val="bg1"/>
                </a:solidFill>
              </a:rPr>
              <a:t>Les fonctions sur les chaines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6"/>
          <p:cNvSpPr/>
          <p:nvPr>
            <p:custDataLst>
              <p:tags r:id="rId18"/>
            </p:custDataLst>
          </p:nvPr>
        </p:nvSpPr>
        <p:spPr>
          <a:xfrm>
            <a:off x="2961465" y="7903617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/>
              <a:t> </a:t>
            </a:r>
            <a:r>
              <a:rPr lang="fr-FR" sz="4000" dirty="0">
                <a:solidFill>
                  <a:schemeClr val="bg1"/>
                </a:solidFill>
              </a:rPr>
              <a:t>Les Fonctions sur les tableaux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6"/>
          <p:cNvSpPr/>
          <p:nvPr>
            <p:custDataLst>
              <p:tags r:id="rId19"/>
            </p:custDataLst>
          </p:nvPr>
        </p:nvSpPr>
        <p:spPr>
          <a:xfrm>
            <a:off x="2965450" y="8895991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/>
              <a:t> </a:t>
            </a:r>
            <a:r>
              <a:rPr lang="fr-FR" sz="4000" spc="-27" dirty="0" smtClean="0">
                <a:solidFill>
                  <a:schemeClr val="bg1"/>
                </a:solidFill>
              </a:rPr>
              <a:t>La portée des variables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6"/>
          <p:cNvSpPr/>
          <p:nvPr>
            <p:custDataLst>
              <p:tags r:id="rId20"/>
            </p:custDataLst>
          </p:nvPr>
        </p:nvSpPr>
        <p:spPr>
          <a:xfrm>
            <a:off x="2980515" y="9780610"/>
            <a:ext cx="13167360" cy="802052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 anchor="ctr"/>
          <a:lstStyle/>
          <a:p>
            <a:r>
              <a:rPr lang="fr-FR" sz="4000" spc="-27" dirty="0"/>
              <a:t> </a:t>
            </a:r>
            <a:r>
              <a:rPr lang="fr-FR" sz="4000" dirty="0" smtClean="0">
                <a:solidFill>
                  <a:schemeClr val="bg1"/>
                </a:solidFill>
              </a:rPr>
              <a:t>Contrôle des Formulaires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6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5" grpId="0" animBg="1"/>
      <p:bldP spid="51" grpId="0" animBg="1"/>
      <p:bldP spid="40" grpId="0" animBg="1"/>
      <p:bldP spid="42" grpId="0" animBg="1"/>
      <p:bldP spid="44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Portée des variables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20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1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2704888"/>
            <a:ext cx="1143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Règle 3: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679450" y="3255180"/>
            <a:ext cx="7863341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Dans une fonction, une variable déclarée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sans le mot clé var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</a:rPr>
              <a:t>aura une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portée globale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8" y="4382232"/>
            <a:ext cx="8210139" cy="49541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957050" y="2684907"/>
            <a:ext cx="1143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Règle 4: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11675287" y="3255180"/>
            <a:ext cx="7741956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Déclarer une variable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globale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une variable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avec le même nom (la règle est définie dans la colonne constatation, dans le tableau ci-dessous)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53" y="4983295"/>
            <a:ext cx="4849157" cy="335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445" y="4925475"/>
            <a:ext cx="5105400" cy="34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 animBg="1"/>
      <p:bldP spid="12" grpId="0"/>
      <p:bldP spid="20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2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3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4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5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6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7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8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21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24" name="object 7"/>
          <p:cNvSpPr txBox="1"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Les formulaires En </a:t>
            </a:r>
            <a:r>
              <a:rPr lang="fr-FR" sz="5400" dirty="0" err="1" smtClean="0">
                <a:solidFill>
                  <a:schemeClr val="bg1"/>
                </a:solidFill>
              </a:rPr>
              <a:t>javascript</a:t>
            </a:r>
            <a:endParaRPr sz="5400" spc="-2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b="1" spc="-27" dirty="0" smtClean="0">
                <a:solidFill>
                  <a:schemeClr val="bg1"/>
                </a:solidFill>
              </a:rPr>
              <a:t>INTRODUCTION</a:t>
            </a:r>
            <a:endParaRPr sz="5400" b="1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3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450" y="3259655"/>
            <a:ext cx="18726000" cy="5171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>
                <a:solidFill>
                  <a:srgbClr val="FF0066"/>
                </a:solidFill>
                <a:latin typeface="Arial" panose="020B0604020202020204" pitchFamily="34" charset="0"/>
              </a:rPr>
              <a:t>JavaScript</a:t>
            </a:r>
            <a:r>
              <a:rPr lang="fr-FR" sz="3200" dirty="0">
                <a:latin typeface="Arial" panose="020B0604020202020204" pitchFamily="34" charset="0"/>
              </a:rPr>
              <a:t> est un langage </a:t>
            </a:r>
            <a:r>
              <a:rPr lang="fr-FR" sz="3200" dirty="0" smtClean="0">
                <a:latin typeface="Arial" panose="020B0604020202020204" pitchFamily="34" charset="0"/>
              </a:rPr>
              <a:t>de programmation</a:t>
            </a:r>
            <a:r>
              <a:rPr lang="fr-FR" sz="3200" dirty="0">
                <a:latin typeface="Arial" panose="020B0604020202020204" pitchFamily="34" charset="0"/>
              </a:rPr>
              <a:t> de scripts principalement employé dans les pages web 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interactives</a:t>
            </a:r>
            <a:r>
              <a:rPr lang="fr-FR" sz="3200" dirty="0">
                <a:latin typeface="Arial" panose="020B0604020202020204" pitchFamily="34" charset="0"/>
              </a:rPr>
              <a:t> et à ce titre est une partie essentielle des applications web. Avec les langages 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HTML</a:t>
            </a:r>
            <a:r>
              <a:rPr lang="fr-FR" sz="3200" dirty="0">
                <a:latin typeface="Arial" panose="020B0604020202020204" pitchFamily="34" charset="0"/>
              </a:rPr>
              <a:t> et 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CSS</a:t>
            </a:r>
            <a:r>
              <a:rPr lang="fr-FR" sz="3200" dirty="0">
                <a:latin typeface="Arial" panose="020B0604020202020204" pitchFamily="34" charset="0"/>
              </a:rPr>
              <a:t>, JavaScript est au cœur des langages utilisés par les développeurs </a:t>
            </a:r>
            <a:r>
              <a:rPr lang="fr-FR" sz="3200" dirty="0" smtClean="0">
                <a:latin typeface="Arial" panose="020B0604020202020204" pitchFamily="34" charset="0"/>
              </a:rPr>
              <a:t>web. </a:t>
            </a:r>
            <a:r>
              <a:rPr lang="fr-FR" sz="3200" dirty="0">
                <a:latin typeface="Arial" panose="020B0604020202020204" pitchFamily="34" charset="0"/>
              </a:rPr>
              <a:t>Une grande majorité des sites web </a:t>
            </a:r>
            <a:r>
              <a:rPr lang="fr-FR" sz="3200" dirty="0" smtClean="0">
                <a:latin typeface="Arial" panose="020B0604020202020204" pitchFamily="34" charset="0"/>
              </a:rPr>
              <a:t>l'utilisent, </a:t>
            </a:r>
            <a:r>
              <a:rPr lang="fr-FR" sz="3200" dirty="0">
                <a:latin typeface="Arial" panose="020B0604020202020204" pitchFamily="34" charset="0"/>
              </a:rPr>
              <a:t>et la majorité des navigateurs web disposent d'un moteur </a:t>
            </a:r>
            <a:r>
              <a:rPr lang="fr-FR" sz="3200" dirty="0" smtClean="0">
                <a:latin typeface="Arial" panose="020B0604020202020204" pitchFamily="34" charset="0"/>
              </a:rPr>
              <a:t>JavaScript</a:t>
            </a:r>
            <a:r>
              <a:rPr lang="fr-FR" sz="3200" dirty="0">
                <a:latin typeface="Arial" panose="020B0604020202020204" pitchFamily="34" charset="0"/>
              </a:rPr>
              <a:t> pour l'interpréter.</a:t>
            </a:r>
          </a:p>
          <a:p>
            <a:pPr algn="just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</a:rPr>
              <a:t>JavaScript est aussi employé pour les 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serveurs 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Web</a:t>
            </a:r>
            <a:r>
              <a:rPr lang="fr-FR" sz="3200" dirty="0">
                <a:latin typeface="Arial" panose="020B0604020202020204" pitchFamily="34" charset="0"/>
              </a:rPr>
              <a:t> avec l'utilisation (par exemple) de </a:t>
            </a:r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Node.js</a:t>
            </a:r>
            <a:r>
              <a:rPr lang="fr-FR" sz="3200" dirty="0">
                <a:latin typeface="Arial" panose="020B0604020202020204" pitchFamily="34" charset="0"/>
              </a:rPr>
              <a:t> ou de </a:t>
            </a:r>
            <a:r>
              <a:rPr lang="fr-FR" sz="32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Deno</a:t>
            </a:r>
            <a:r>
              <a:rPr lang="fr-FR" sz="3200" dirty="0" smtClean="0">
                <a:latin typeface="Arial" panose="020B0604020202020204" pitchFamily="34" charset="0"/>
              </a:rPr>
              <a:t>.</a:t>
            </a:r>
            <a:endParaRPr lang="fr-FR" sz="32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>
                <a:solidFill>
                  <a:schemeClr val="bg1"/>
                </a:solidFill>
              </a:rPr>
              <a:t>Où écrire le code JavaScript </a:t>
            </a:r>
            <a:r>
              <a:rPr lang="fr-FR" sz="5400" dirty="0" smtClean="0">
                <a:solidFill>
                  <a:schemeClr val="bg1"/>
                </a:solidFill>
              </a:rPr>
              <a:t>?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4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450" y="3509818"/>
            <a:ext cx="1872600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</a:rPr>
              <a:t>On va pouvoir placer du code JavaScript à trois endroits différents </a:t>
            </a:r>
            <a:r>
              <a:rPr lang="fr-FR" sz="3200" dirty="0" smtClean="0">
                <a:latin typeface="Arial" panose="020B0604020202020204" pitchFamily="34" charset="0"/>
              </a:rPr>
              <a:t>: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4192" y="5183351"/>
            <a:ext cx="16583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</a:rPr>
              <a:t>Directement dans la </a:t>
            </a:r>
            <a:r>
              <a:rPr lang="fr-FR" sz="3200" b="1" dirty="0">
                <a:solidFill>
                  <a:srgbClr val="00B050"/>
                </a:solidFill>
                <a:latin typeface="Arial" panose="020B0604020202020204" pitchFamily="34" charset="0"/>
              </a:rPr>
              <a:t>balise ouvrante </a:t>
            </a:r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</a:rPr>
              <a:t>d’un élément HTML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6913" y="6231058"/>
            <a:ext cx="1623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</a:rPr>
              <a:t>Dans un élément </a:t>
            </a:r>
            <a:r>
              <a:rPr lang="fr-FR" sz="3200" b="1" dirty="0">
                <a:solidFill>
                  <a:srgbClr val="00B050"/>
                </a:solidFill>
                <a:latin typeface="Arial" panose="020B0604020202020204" pitchFamily="34" charset="0"/>
              </a:rPr>
              <a:t>script</a:t>
            </a:r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</a:rPr>
              <a:t>, au sein d’une page HTML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6913" y="7278765"/>
            <a:ext cx="1684020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>
                <a:solidFill>
                  <a:prstClr val="black"/>
                </a:solidFill>
                <a:latin typeface="Arial" panose="020B0604020202020204" pitchFamily="34" charset="0"/>
              </a:rPr>
              <a:t>Dans un fichier séparé contenant exclusivement du JavaScript et portant l’extension </a:t>
            </a:r>
            <a:r>
              <a:rPr lang="fr-FR" sz="3200" b="1" dirty="0">
                <a:solidFill>
                  <a:srgbClr val="00B050"/>
                </a:solidFill>
                <a:latin typeface="Arial" panose="020B0604020202020204" pitchFamily="34" charset="0"/>
              </a:rPr>
              <a:t>.</a:t>
            </a:r>
            <a:r>
              <a:rPr lang="fr-FR" sz="3200" b="1" dirty="0" err="1">
                <a:solidFill>
                  <a:srgbClr val="00B050"/>
                </a:solidFill>
                <a:latin typeface="Arial" panose="020B0604020202020204" pitchFamily="34" charset="0"/>
              </a:rPr>
              <a:t>js</a:t>
            </a:r>
            <a:endParaRPr lang="fr-FR" sz="32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>
                <a:solidFill>
                  <a:schemeClr val="bg1"/>
                </a:solidFill>
              </a:rPr>
              <a:t>Où écrire le code JavaScript </a:t>
            </a:r>
            <a:r>
              <a:rPr lang="fr-FR" sz="5400" dirty="0" smtClean="0">
                <a:solidFill>
                  <a:schemeClr val="bg1"/>
                </a:solidFill>
              </a:rPr>
              <a:t>?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5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444" y="3201729"/>
            <a:ext cx="85878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solidFill>
                  <a:srgbClr val="333333"/>
                </a:solidFill>
                <a:latin typeface="-apple-system"/>
              </a:rPr>
              <a:t>l est possible que vous rencontriez encore aujourd’hui du code JavaScript placé </a:t>
            </a:r>
            <a:r>
              <a:rPr lang="fr-FR" sz="3200" b="1" dirty="0">
                <a:solidFill>
                  <a:schemeClr val="accent2"/>
                </a:solidFill>
                <a:latin typeface="-apple-system"/>
              </a:rPr>
              <a:t>directement</a:t>
            </a:r>
            <a:r>
              <a:rPr lang="fr-FR" sz="3200" dirty="0">
                <a:solidFill>
                  <a:srgbClr val="333333"/>
                </a:solidFill>
                <a:latin typeface="-apple-system"/>
              </a:rPr>
              <a:t> dans la balise ouvrante d’éléments HTML.</a:t>
            </a:r>
          </a:p>
          <a:p>
            <a:pPr algn="just">
              <a:lnSpc>
                <a:spcPct val="150000"/>
              </a:lnSpc>
            </a:pPr>
            <a:r>
              <a:rPr lang="fr-FR" sz="3200" dirty="0">
                <a:solidFill>
                  <a:srgbClr val="333333"/>
                </a:solidFill>
                <a:latin typeface="-apple-system"/>
              </a:rPr>
              <a:t>Ce type de construction était fréquent à l’époque notamment pour prendre en charge des évènements comme par exemple un clic</a:t>
            </a:r>
            <a:endParaRPr lang="fr-FR" sz="32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579" y="2367506"/>
            <a:ext cx="9225542" cy="7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>
                <a:solidFill>
                  <a:schemeClr val="bg1"/>
                </a:solidFill>
              </a:rPr>
              <a:t>Où écrire le code JavaScript </a:t>
            </a:r>
            <a:r>
              <a:rPr lang="fr-FR" sz="5400" dirty="0" smtClean="0">
                <a:solidFill>
                  <a:schemeClr val="bg1"/>
                </a:solidFill>
              </a:rPr>
              <a:t>?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6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597" y="2367506"/>
            <a:ext cx="6031505" cy="7772400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29878" y="2929096"/>
            <a:ext cx="8912571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On va également pouvoir placer notre code JavaScript dans un élément </a:t>
            </a:r>
            <a:r>
              <a:rPr lang="fr-FR" altLang="fr-FR" sz="3200" b="1" dirty="0">
                <a:solidFill>
                  <a:schemeClr val="accent2"/>
                </a:solidFill>
                <a:latin typeface="-apple-system"/>
              </a:rPr>
              <a:t>script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 qui est l’élément utilisé pour indiquer qu’on code en JavaScript.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On va pouvoir placer notre élément script n’importe où dans notre page HTML, aussi bien dans l’élément </a:t>
            </a:r>
            <a:r>
              <a:rPr lang="fr-FR" altLang="fr-FR" sz="3200" dirty="0" err="1">
                <a:solidFill>
                  <a:schemeClr val="accent2"/>
                </a:solidFill>
                <a:latin typeface="-apple-system"/>
              </a:rPr>
              <a:t>head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 qu’au sein de l’élément </a:t>
            </a:r>
            <a:r>
              <a:rPr lang="fr-FR" altLang="fr-FR" sz="3200" dirty="0">
                <a:solidFill>
                  <a:schemeClr val="accent2"/>
                </a:solidFill>
                <a:latin typeface="-apple-system"/>
              </a:rPr>
              <a:t>body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De plus, on va pouvoir indiquer plusieurs éléments script dans une page HTML pour placer plusieurs bouts de code JavaScript à différents endroits de la page.</a:t>
            </a:r>
          </a:p>
        </p:txBody>
      </p:sp>
    </p:spTree>
    <p:extLst>
      <p:ext uri="{BB962C8B-B14F-4D97-AF65-F5344CB8AC3E}">
        <p14:creationId xmlns:p14="http://schemas.microsoft.com/office/powerpoint/2010/main" val="28950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>
                <a:solidFill>
                  <a:schemeClr val="bg1"/>
                </a:solidFill>
              </a:rPr>
              <a:t>Où écrire le code JavaScript </a:t>
            </a:r>
            <a:r>
              <a:rPr lang="fr-FR" sz="5400" dirty="0" smtClean="0">
                <a:solidFill>
                  <a:schemeClr val="bg1"/>
                </a:solidFill>
              </a:rPr>
              <a:t>?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7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597" y="2367506"/>
            <a:ext cx="6031505" cy="7772400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29878" y="2929096"/>
            <a:ext cx="8912571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On va également pouvoir placer notre code JavaScript dans un élément </a:t>
            </a:r>
            <a:r>
              <a:rPr lang="fr-FR" altLang="fr-FR" sz="3200" b="1" dirty="0">
                <a:solidFill>
                  <a:schemeClr val="accent2"/>
                </a:solidFill>
                <a:latin typeface="-apple-system"/>
              </a:rPr>
              <a:t>script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 qui est l’élément utilisé pour indiquer qu’on code en JavaScript.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On va pouvoir placer notre élément script n’importe où dans notre page HTML, aussi bien dans l’élément </a:t>
            </a:r>
            <a:r>
              <a:rPr lang="fr-FR" altLang="fr-FR" sz="3200" dirty="0" err="1">
                <a:solidFill>
                  <a:schemeClr val="accent2"/>
                </a:solidFill>
                <a:latin typeface="-apple-system"/>
              </a:rPr>
              <a:t>head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 qu’au sein de l’élément </a:t>
            </a:r>
            <a:r>
              <a:rPr lang="fr-FR" altLang="fr-FR" sz="3200" dirty="0">
                <a:solidFill>
                  <a:schemeClr val="accent2"/>
                </a:solidFill>
                <a:latin typeface="-apple-system"/>
              </a:rPr>
              <a:t>body</a:t>
            </a: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333333"/>
                </a:solidFill>
                <a:latin typeface="-apple-system"/>
              </a:rPr>
              <a:t>De plus, on va pouvoir indiquer plusieurs éléments script dans une page HTML pour placer plusieurs bouts de code JavaScript à différents endroits de la page.</a:t>
            </a:r>
          </a:p>
        </p:txBody>
      </p:sp>
    </p:spTree>
    <p:extLst>
      <p:ext uri="{BB962C8B-B14F-4D97-AF65-F5344CB8AC3E}">
        <p14:creationId xmlns:p14="http://schemas.microsoft.com/office/powerpoint/2010/main" val="30595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Syntaxe de JavaScript 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8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5023" y="2530475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b="1" kern="0" dirty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Déclaration des variables en JavaScript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3791"/>
              </p:ext>
            </p:extLst>
          </p:nvPr>
        </p:nvGraphicFramePr>
        <p:xfrm>
          <a:off x="1409090" y="3140075"/>
          <a:ext cx="4334192" cy="2839212"/>
        </p:xfrm>
        <a:graphic>
          <a:graphicData uri="http://schemas.openxmlformats.org/drawingml/2006/table">
            <a:tbl>
              <a:tblPr firstRow="1" firstCol="1" bandRow="1"/>
              <a:tblGrid>
                <a:gridCol w="2203924">
                  <a:extLst>
                    <a:ext uri="{9D8B030D-6E8A-4147-A177-3AD203B41FA5}">
                      <a16:colId xmlns:a16="http://schemas.microsoft.com/office/drawing/2014/main" val="46639613"/>
                    </a:ext>
                  </a:extLst>
                </a:gridCol>
                <a:gridCol w="2130268">
                  <a:extLst>
                    <a:ext uri="{9D8B030D-6E8A-4147-A177-3AD203B41FA5}">
                      <a16:colId xmlns:a16="http://schemas.microsoft.com/office/drawing/2014/main" val="474376444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 en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6275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Déclaration </a:t>
                      </a:r>
                      <a:r>
                        <a:rPr lang="fr-FR" sz="180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implicite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(avec affectation)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 =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x+1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138179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Déclaration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explicite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avec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affectation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 = 10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x+1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28734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Déclaration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explicite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sans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affectation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  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10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x+1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3951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902216" y="621955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fr-FR" b="1" kern="0" dirty="0" smtClean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Affectation</a:t>
            </a:r>
            <a:r>
              <a:rPr lang="fr-FR" b="1" kern="0" dirty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affichage et saisie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0932"/>
              </p:ext>
            </p:extLst>
          </p:nvPr>
        </p:nvGraphicFramePr>
        <p:xfrm>
          <a:off x="1409090" y="6976108"/>
          <a:ext cx="8171497" cy="3470148"/>
        </p:xfrm>
        <a:graphic>
          <a:graphicData uri="http://schemas.openxmlformats.org/drawingml/2006/table">
            <a:tbl>
              <a:tblPr firstRow="1" firstCol="1" bandRow="1"/>
              <a:tblGrid>
                <a:gridCol w="1698357">
                  <a:extLst>
                    <a:ext uri="{9D8B030D-6E8A-4147-A177-3AD203B41FA5}">
                      <a16:colId xmlns:a16="http://schemas.microsoft.com/office/drawing/2014/main" val="878201580"/>
                    </a:ext>
                  </a:extLst>
                </a:gridCol>
                <a:gridCol w="2690118">
                  <a:extLst>
                    <a:ext uri="{9D8B030D-6E8A-4147-A177-3AD203B41FA5}">
                      <a16:colId xmlns:a16="http://schemas.microsoft.com/office/drawing/2014/main" val="820417180"/>
                    </a:ext>
                  </a:extLst>
                </a:gridCol>
                <a:gridCol w="3783022">
                  <a:extLst>
                    <a:ext uri="{9D8B030D-6E8A-4147-A177-3AD203B41FA5}">
                      <a16:colId xmlns:a16="http://schemas.microsoft.com/office/drawing/2014/main" val="570925393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Signe/Fonction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9966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Affectation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=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email </a:t>
                      </a: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"ahmed@gmail.com"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224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Affichage dans la console du navigateur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console.log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 …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console.log 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("Bonjour")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6416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Affichage dans une alerte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alert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(…)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alert 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("Bonjour")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3473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saisie d'une valeur donnée par l’utilisateur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variable = </a:t>
                      </a: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prompt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(…)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 = </a:t>
                      </a: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prompt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('Donner un nombre')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4253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880850" y="2323492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fr-FR" b="1" kern="0" dirty="0" smtClean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Opérateurs </a:t>
            </a:r>
            <a:r>
              <a:rPr lang="fr-FR" b="1" kern="0" dirty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comparaison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19550"/>
              </p:ext>
            </p:extLst>
          </p:nvPr>
        </p:nvGraphicFramePr>
        <p:xfrm>
          <a:off x="11675003" y="2970825"/>
          <a:ext cx="5638799" cy="1892808"/>
        </p:xfrm>
        <a:graphic>
          <a:graphicData uri="http://schemas.openxmlformats.org/drawingml/2006/table">
            <a:tbl>
              <a:tblPr firstRow="1" firstCol="1" bandRow="1"/>
              <a:tblGrid>
                <a:gridCol w="2368748">
                  <a:extLst>
                    <a:ext uri="{9D8B030D-6E8A-4147-A177-3AD203B41FA5}">
                      <a16:colId xmlns:a16="http://schemas.microsoft.com/office/drawing/2014/main" val="1506207171"/>
                    </a:ext>
                  </a:extLst>
                </a:gridCol>
                <a:gridCol w="1467444">
                  <a:extLst>
                    <a:ext uri="{9D8B030D-6E8A-4147-A177-3AD203B41FA5}">
                      <a16:colId xmlns:a16="http://schemas.microsoft.com/office/drawing/2014/main" val="2075449810"/>
                    </a:ext>
                  </a:extLst>
                </a:gridCol>
                <a:gridCol w="1802607">
                  <a:extLst>
                    <a:ext uri="{9D8B030D-6E8A-4147-A177-3AD203B41FA5}">
                      <a16:colId xmlns:a16="http://schemas.microsoft.com/office/drawing/2014/main" val="3245578393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Signe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209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Egalité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if(x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==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5) …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59824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Différent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if(x 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!=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5) …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975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Supérieur ou égale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if(x 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5) …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09097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40301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809051" y="540054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fr-FR" b="1" kern="0" dirty="0" smtClean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Opérateurs </a:t>
            </a:r>
            <a:r>
              <a:rPr lang="fr-FR" b="1" kern="0" dirty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logiques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35485"/>
              </p:ext>
            </p:extLst>
          </p:nvPr>
        </p:nvGraphicFramePr>
        <p:xfrm>
          <a:off x="11115884" y="6412357"/>
          <a:ext cx="7470566" cy="1892808"/>
        </p:xfrm>
        <a:graphic>
          <a:graphicData uri="http://schemas.openxmlformats.org/drawingml/2006/table">
            <a:tbl>
              <a:tblPr firstRow="1" firstCol="1" bandRow="1"/>
              <a:tblGrid>
                <a:gridCol w="2060366">
                  <a:extLst>
                    <a:ext uri="{9D8B030D-6E8A-4147-A177-3AD203B41FA5}">
                      <a16:colId xmlns:a16="http://schemas.microsoft.com/office/drawing/2014/main" val="3809047069"/>
                    </a:ext>
                  </a:extLst>
                </a:gridCol>
                <a:gridCol w="1613450">
                  <a:extLst>
                    <a:ext uri="{9D8B030D-6E8A-4147-A177-3AD203B41FA5}">
                      <a16:colId xmlns:a16="http://schemas.microsoft.com/office/drawing/2014/main" val="2496725734"/>
                    </a:ext>
                  </a:extLst>
                </a:gridCol>
                <a:gridCol w="3796750">
                  <a:extLst>
                    <a:ext uri="{9D8B030D-6E8A-4147-A177-3AD203B41FA5}">
                      <a16:colId xmlns:a16="http://schemas.microsoft.com/office/drawing/2014/main" val="768005916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Signe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7913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if(x == true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 == false ) …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28021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if(x == true  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||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y == false)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56864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if(</a:t>
                      </a:r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! 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 ) …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5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/>
      <p:bldP spid="13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>
            <p:custDataLst>
              <p:tags r:id="rId1"/>
            </p:custDataLst>
          </p:nvPr>
        </p:nvSpPr>
        <p:spPr>
          <a:xfrm>
            <a:off x="0" y="10681970"/>
            <a:ext cx="20104100" cy="611505"/>
          </a:xfrm>
          <a:custGeom>
            <a:avLst/>
            <a:gdLst/>
            <a:ahLst/>
            <a:cxnLst/>
            <a:rect l="l" t="t" r="r" b="b"/>
            <a:pathLst>
              <a:path w="20104100" h="611504">
                <a:moveTo>
                  <a:pt x="20104100" y="611045"/>
                </a:moveTo>
                <a:lnTo>
                  <a:pt x="0" y="61104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611045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>
            <p:custDataLst>
              <p:tags r:id="rId2"/>
            </p:custDataLst>
          </p:nvPr>
        </p:nvSpPr>
        <p:spPr>
          <a:xfrm>
            <a:off x="7794987" y="10843183"/>
            <a:ext cx="4351655" cy="419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26720">
              <a:spcBef>
                <a:spcPts val="355"/>
              </a:spcBef>
            </a:pPr>
            <a:r>
              <a:rPr sz="1650" spc="-30" dirty="0">
                <a:solidFill>
                  <a:srgbClr val="E1E1E1"/>
                </a:solidFill>
                <a:latin typeface="Arial"/>
                <a:cs typeface="Arial"/>
              </a:rPr>
              <a:t>Se7en </a:t>
            </a:r>
            <a:r>
              <a:rPr sz="1650" spc="-20" dirty="0">
                <a:solidFill>
                  <a:srgbClr val="E1E1E1"/>
                </a:solidFill>
                <a:latin typeface="Arial"/>
                <a:cs typeface="Arial"/>
              </a:rPr>
              <a:t>- </a:t>
            </a:r>
            <a:r>
              <a:rPr sz="1650" spc="-15" dirty="0">
                <a:solidFill>
                  <a:srgbClr val="E1E1E1"/>
                </a:solidFill>
                <a:latin typeface="Arial"/>
                <a:cs typeface="Arial"/>
              </a:rPr>
              <a:t>Creative </a:t>
            </a:r>
            <a:r>
              <a:rPr sz="1650" spc="25" dirty="0">
                <a:solidFill>
                  <a:srgbClr val="E7E7E7"/>
                </a:solidFill>
                <a:latin typeface="Arial"/>
                <a:cs typeface="Arial"/>
              </a:rPr>
              <a:t>Powerpoint</a:t>
            </a:r>
            <a:r>
              <a:rPr sz="1650" spc="-110" dirty="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E1E1E1"/>
                </a:solidFill>
                <a:latin typeface="Arial"/>
                <a:cs typeface="Arial"/>
              </a:rPr>
              <a:t>Template</a:t>
            </a:r>
            <a:endParaRPr sz="16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>
            <p:custDataLst>
              <p:tags r:id="rId3"/>
            </p:custDataLst>
          </p:nvPr>
        </p:nvSpPr>
        <p:spPr>
          <a:xfrm>
            <a:off x="19477307" y="10799654"/>
            <a:ext cx="429076" cy="429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>
            <p:custDataLst>
              <p:tags r:id="rId4"/>
            </p:custDataLst>
          </p:nvPr>
        </p:nvSpPr>
        <p:spPr>
          <a:xfrm>
            <a:off x="163802" y="10794315"/>
            <a:ext cx="407413" cy="4397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>
            <p:custDataLst>
              <p:tags r:id="rId5"/>
            </p:custDataLst>
          </p:nvPr>
        </p:nvSpPr>
        <p:spPr>
          <a:xfrm>
            <a:off x="0" y="0"/>
            <a:ext cx="20104100" cy="1815464"/>
          </a:xfrm>
          <a:custGeom>
            <a:avLst/>
            <a:gdLst/>
            <a:ahLst/>
            <a:cxnLst/>
            <a:rect l="l" t="t" r="r" b="b"/>
            <a:pathLst>
              <a:path w="20104100" h="1815464">
                <a:moveTo>
                  <a:pt x="0" y="1815023"/>
                </a:moveTo>
                <a:lnTo>
                  <a:pt x="0" y="0"/>
                </a:lnTo>
                <a:lnTo>
                  <a:pt x="20104100" y="0"/>
                </a:lnTo>
                <a:lnTo>
                  <a:pt x="20104100" y="1815023"/>
                </a:lnTo>
                <a:lnTo>
                  <a:pt x="0" y="1815023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>
            <p:custDataLst>
              <p:tags r:id="rId6"/>
            </p:custDataLst>
          </p:nvPr>
        </p:nvSpPr>
        <p:spPr>
          <a:xfrm>
            <a:off x="7794987" y="10843183"/>
            <a:ext cx="4351655" cy="419100"/>
          </a:xfrm>
          <a:custGeom>
            <a:avLst/>
            <a:gdLst/>
            <a:ahLst/>
            <a:cxnLst/>
            <a:rect l="l" t="t" r="r" b="b"/>
            <a:pathLst>
              <a:path w="4351655" h="419100">
                <a:moveTo>
                  <a:pt x="0" y="0"/>
                </a:moveTo>
                <a:lnTo>
                  <a:pt x="4351239" y="0"/>
                </a:lnTo>
                <a:lnTo>
                  <a:pt x="4351239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>
            <p:custDataLst>
              <p:tags r:id="rId7"/>
            </p:custDataLst>
          </p:nvPr>
        </p:nvSpPr>
        <p:spPr>
          <a:xfrm>
            <a:off x="222857" y="10714152"/>
            <a:ext cx="626745" cy="594995"/>
          </a:xfrm>
          <a:custGeom>
            <a:avLst/>
            <a:gdLst/>
            <a:ahLst/>
            <a:cxnLst/>
            <a:rect l="l" t="t" r="r" b="b"/>
            <a:pathLst>
              <a:path w="626744" h="594995">
                <a:moveTo>
                  <a:pt x="0" y="0"/>
                </a:moveTo>
                <a:lnTo>
                  <a:pt x="626163" y="0"/>
                </a:lnTo>
                <a:lnTo>
                  <a:pt x="626163" y="594403"/>
                </a:lnTo>
                <a:lnTo>
                  <a:pt x="0" y="594403"/>
                </a:lnTo>
                <a:lnTo>
                  <a:pt x="0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7"/>
          <p:cNvSpPr txBox="1"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79450" y="383675"/>
            <a:ext cx="16634352" cy="1116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pc="-27" dirty="0" smtClean="0"/>
              <a:t> </a:t>
            </a:r>
            <a:r>
              <a:rPr lang="fr-FR" sz="5400" dirty="0" smtClean="0">
                <a:solidFill>
                  <a:schemeClr val="bg1"/>
                </a:solidFill>
              </a:rPr>
              <a:t>Syntaxe de JavaScript </a:t>
            </a:r>
            <a:endParaRPr sz="5400" spc="-27" dirty="0">
              <a:solidFill>
                <a:schemeClr val="bg1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19756438" y="10936288"/>
            <a:ext cx="347662" cy="204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1550"/>
              </a:lnSpc>
            </a:pPr>
            <a:fld id="{81D60167-4931-47E6-BA6A-407CBD079E47}" type="slidenum">
              <a:rPr spc="10" smtClean="0"/>
              <a:pPr marL="88265">
                <a:lnSpc>
                  <a:spcPts val="1550"/>
                </a:lnSpc>
              </a:pPr>
              <a:t>9</a:t>
            </a:fld>
            <a:endParaRPr spc="10" dirty="0"/>
          </a:p>
        </p:txBody>
      </p:sp>
      <p:sp>
        <p:nvSpPr>
          <p:cNvPr id="39" name="object 14"/>
          <p:cNvSpPr/>
          <p:nvPr>
            <p:custDataLst>
              <p:tags r:id="rId10"/>
            </p:custDataLst>
          </p:nvPr>
        </p:nvSpPr>
        <p:spPr>
          <a:xfrm>
            <a:off x="18396000" y="419400"/>
            <a:ext cx="1015200" cy="1015200"/>
          </a:xfrm>
          <a:custGeom>
            <a:avLst/>
            <a:gdLst/>
            <a:ahLst/>
            <a:cxnLst/>
            <a:rect l="l" t="t" r="r" b="b"/>
            <a:pathLst>
              <a:path w="1258569" h="1257935">
                <a:moveTo>
                  <a:pt x="628986" y="0"/>
                </a:moveTo>
                <a:lnTo>
                  <a:pt x="554834" y="4360"/>
                </a:lnTo>
                <a:lnTo>
                  <a:pt x="481515" y="17442"/>
                </a:lnTo>
                <a:lnTo>
                  <a:pt x="409863" y="39245"/>
                </a:lnTo>
                <a:lnTo>
                  <a:pt x="340710" y="69769"/>
                </a:lnTo>
                <a:lnTo>
                  <a:pt x="307332" y="88302"/>
                </a:lnTo>
                <a:lnTo>
                  <a:pt x="274891" y="109014"/>
                </a:lnTo>
                <a:lnTo>
                  <a:pt x="243492" y="131908"/>
                </a:lnTo>
                <a:lnTo>
                  <a:pt x="213238" y="156981"/>
                </a:lnTo>
                <a:lnTo>
                  <a:pt x="184235" y="184235"/>
                </a:lnTo>
                <a:lnTo>
                  <a:pt x="156981" y="213227"/>
                </a:lnTo>
                <a:lnTo>
                  <a:pt x="131908" y="243471"/>
                </a:lnTo>
                <a:lnTo>
                  <a:pt x="109014" y="274863"/>
                </a:lnTo>
                <a:lnTo>
                  <a:pt x="88302" y="307297"/>
                </a:lnTo>
                <a:lnTo>
                  <a:pt x="69769" y="340671"/>
                </a:lnTo>
                <a:lnTo>
                  <a:pt x="39245" y="409817"/>
                </a:lnTo>
                <a:lnTo>
                  <a:pt x="17442" y="481467"/>
                </a:lnTo>
                <a:lnTo>
                  <a:pt x="4360" y="554786"/>
                </a:lnTo>
                <a:lnTo>
                  <a:pt x="0" y="628941"/>
                </a:lnTo>
                <a:lnTo>
                  <a:pt x="1090" y="666071"/>
                </a:lnTo>
                <a:lnTo>
                  <a:pt x="9811" y="739915"/>
                </a:lnTo>
                <a:lnTo>
                  <a:pt x="27253" y="812508"/>
                </a:lnTo>
                <a:lnTo>
                  <a:pt x="53417" y="883017"/>
                </a:lnTo>
                <a:lnTo>
                  <a:pt x="88302" y="950608"/>
                </a:lnTo>
                <a:lnTo>
                  <a:pt x="109014" y="983047"/>
                </a:lnTo>
                <a:lnTo>
                  <a:pt x="131908" y="1014445"/>
                </a:lnTo>
                <a:lnTo>
                  <a:pt x="156981" y="1044695"/>
                </a:lnTo>
                <a:lnTo>
                  <a:pt x="184235" y="1073695"/>
                </a:lnTo>
                <a:lnTo>
                  <a:pt x="213238" y="1100951"/>
                </a:lnTo>
                <a:lnTo>
                  <a:pt x="243492" y="1126026"/>
                </a:lnTo>
                <a:lnTo>
                  <a:pt x="274891" y="1148921"/>
                </a:lnTo>
                <a:lnTo>
                  <a:pt x="307332" y="1169636"/>
                </a:lnTo>
                <a:lnTo>
                  <a:pt x="340710" y="1188170"/>
                </a:lnTo>
                <a:lnTo>
                  <a:pt x="409863" y="1218697"/>
                </a:lnTo>
                <a:lnTo>
                  <a:pt x="481515" y="1240502"/>
                </a:lnTo>
                <a:lnTo>
                  <a:pt x="554834" y="1253585"/>
                </a:lnTo>
                <a:lnTo>
                  <a:pt x="628986" y="1257945"/>
                </a:lnTo>
                <a:lnTo>
                  <a:pt x="666114" y="1256855"/>
                </a:lnTo>
                <a:lnTo>
                  <a:pt x="739953" y="1248133"/>
                </a:lnTo>
                <a:lnTo>
                  <a:pt x="812543" y="1230689"/>
                </a:lnTo>
                <a:lnTo>
                  <a:pt x="883049" y="1204524"/>
                </a:lnTo>
                <a:lnTo>
                  <a:pt x="950639" y="1169636"/>
                </a:lnTo>
                <a:lnTo>
                  <a:pt x="983080" y="1148921"/>
                </a:lnTo>
                <a:lnTo>
                  <a:pt x="1014479" y="1126026"/>
                </a:lnTo>
                <a:lnTo>
                  <a:pt x="1044733" y="1100951"/>
                </a:lnTo>
                <a:lnTo>
                  <a:pt x="1073736" y="1073695"/>
                </a:lnTo>
                <a:lnTo>
                  <a:pt x="1100990" y="1044695"/>
                </a:lnTo>
                <a:lnTo>
                  <a:pt x="1126064" y="1014445"/>
                </a:lnTo>
                <a:lnTo>
                  <a:pt x="1148957" y="983047"/>
                </a:lnTo>
                <a:lnTo>
                  <a:pt x="1169670" y="950608"/>
                </a:lnTo>
                <a:lnTo>
                  <a:pt x="1188202" y="917229"/>
                </a:lnTo>
                <a:lnTo>
                  <a:pt x="1218726" y="848076"/>
                </a:lnTo>
                <a:lnTo>
                  <a:pt x="1240529" y="776420"/>
                </a:lnTo>
                <a:lnTo>
                  <a:pt x="1253611" y="703097"/>
                </a:lnTo>
                <a:lnTo>
                  <a:pt x="1257972" y="628941"/>
                </a:lnTo>
                <a:lnTo>
                  <a:pt x="1256882" y="591811"/>
                </a:lnTo>
                <a:lnTo>
                  <a:pt x="1248160" y="517970"/>
                </a:lnTo>
                <a:lnTo>
                  <a:pt x="1230718" y="445381"/>
                </a:lnTo>
                <a:lnTo>
                  <a:pt x="1204554" y="374878"/>
                </a:lnTo>
                <a:lnTo>
                  <a:pt x="1169670" y="307297"/>
                </a:lnTo>
                <a:lnTo>
                  <a:pt x="1148957" y="274863"/>
                </a:lnTo>
                <a:lnTo>
                  <a:pt x="1126064" y="243471"/>
                </a:lnTo>
                <a:lnTo>
                  <a:pt x="1100990" y="213227"/>
                </a:lnTo>
                <a:lnTo>
                  <a:pt x="1073736" y="184235"/>
                </a:lnTo>
                <a:lnTo>
                  <a:pt x="1044733" y="156981"/>
                </a:lnTo>
                <a:lnTo>
                  <a:pt x="1014479" y="131908"/>
                </a:lnTo>
                <a:lnTo>
                  <a:pt x="983080" y="109014"/>
                </a:lnTo>
                <a:lnTo>
                  <a:pt x="950639" y="88302"/>
                </a:lnTo>
                <a:lnTo>
                  <a:pt x="917261" y="69769"/>
                </a:lnTo>
                <a:lnTo>
                  <a:pt x="848109" y="39245"/>
                </a:lnTo>
                <a:lnTo>
                  <a:pt x="776456" y="17442"/>
                </a:lnTo>
                <a:lnTo>
                  <a:pt x="703138" y="4360"/>
                </a:lnTo>
                <a:lnTo>
                  <a:pt x="628986" y="0"/>
                </a:lnTo>
                <a:close/>
              </a:path>
            </a:pathLst>
          </a:custGeom>
          <a:solidFill>
            <a:srgbClr val="313848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50" y="423627"/>
            <a:ext cx="1015200" cy="101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793" y="2378075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fr-FR" b="1" kern="0" dirty="0" smtClean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Opérateurs </a:t>
            </a:r>
            <a:r>
              <a:rPr lang="fr-FR" b="1" kern="0" dirty="0">
                <a:solidFill>
                  <a:srgbClr val="365F9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arithmétiques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535"/>
              </p:ext>
            </p:extLst>
          </p:nvPr>
        </p:nvGraphicFramePr>
        <p:xfrm>
          <a:off x="679450" y="2928124"/>
          <a:ext cx="10424478" cy="4101084"/>
        </p:xfrm>
        <a:graphic>
          <a:graphicData uri="http://schemas.openxmlformats.org/drawingml/2006/table">
            <a:tbl>
              <a:tblPr firstRow="1" firstCol="1" bandRow="1"/>
              <a:tblGrid>
                <a:gridCol w="3199397">
                  <a:extLst>
                    <a:ext uri="{9D8B030D-6E8A-4147-A177-3AD203B41FA5}">
                      <a16:colId xmlns:a16="http://schemas.microsoft.com/office/drawing/2014/main" val="3324460954"/>
                    </a:ext>
                  </a:extLst>
                </a:gridCol>
                <a:gridCol w="2598717">
                  <a:extLst>
                    <a:ext uri="{9D8B030D-6E8A-4147-A177-3AD203B41FA5}">
                      <a16:colId xmlns:a16="http://schemas.microsoft.com/office/drawing/2014/main" val="681354471"/>
                    </a:ext>
                  </a:extLst>
                </a:gridCol>
                <a:gridCol w="2797534">
                  <a:extLst>
                    <a:ext uri="{9D8B030D-6E8A-4147-A177-3AD203B41FA5}">
                      <a16:colId xmlns:a16="http://schemas.microsoft.com/office/drawing/2014/main" val="3819290254"/>
                    </a:ext>
                  </a:extLst>
                </a:gridCol>
                <a:gridCol w="1828830">
                  <a:extLst>
                    <a:ext uri="{9D8B030D-6E8A-4147-A177-3AD203B41FA5}">
                      <a16:colId xmlns:a16="http://schemas.microsoft.com/office/drawing/2014/main" val="1127544021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fonctionnalité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Signe/fonction en JavaScript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Exemples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i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98418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réelle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5 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 vaut  1.66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51519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Reste de la division entière (MOD)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5 </a:t>
                      </a:r>
                      <a:r>
                        <a:rPr lang="fr-FR" sz="18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 vaut 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068117"/>
                  </a:ext>
                </a:extLst>
              </a:tr>
              <a:tr h="869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Résultat (Quotient) de la division entière (DIV)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i="1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FR" sz="1800" i="1" u="sng" baseline="300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ère</a:t>
                      </a:r>
                      <a:r>
                        <a:rPr lang="fr-FR" sz="1800" i="1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méthode :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Math.trunc(  .../...  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i="1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2ème méthode :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~~(… / …)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i="1" u="sng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3ème méthode :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parseInt (… / …)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fr-FR" sz="1800" u="sng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ère</a:t>
                      </a: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méthode :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Math.trunc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(5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fr-FR" sz="1800" u="sng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ème</a:t>
                      </a: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méthode :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~~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(5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fr-FR" sz="1800" u="sng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ème</a:t>
                      </a:r>
                      <a:r>
                        <a:rPr lang="fr-FR" sz="1800" u="sng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méthode :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= </a:t>
                      </a:r>
                      <a:r>
                        <a:rPr lang="fr-FR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parseInt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(5 </a:t>
                      </a:r>
                      <a:r>
                        <a:rPr lang="fr-FR" sz="18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  vaut  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39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75D0FD03-4DE2-4C46-8EE2-E7929364F35B}&quot;/&gt;&lt;isInvalidForFieldText val=&quot;0&quot;/&gt;&lt;Image&gt;&lt;filename val=&quot;C:\Users\HAFSI\AppData\Local\Temp\CP10046879609Session\CPTrustFolder10046879625\PPTImport10046950828\data\asimages\{75D0FD03-4DE2-4C46-8EE2-E7929364F35B}_1.png&quot;/&gt;&lt;left val=&quot;41&quot;/&gt;&lt;top val=&quot;24&quot;/&gt;&lt;width val=&quot;830&quot;/&gt;&lt;height val=&quot;94&quot;/&gt;&lt;hasText val=&quot;1&quot;/&gt;&lt;/Image&gt;&lt;/ThreeDShapeInfo&gt;"/>
  <p:tag name="PRESENTER_DUMMYTAG" val="&lt;DummyForForceWrite&gt;&lt;/DummyForForceWrite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2E5740F3-1A6E-4101-8B9F-FD994C5727AC}&quot;/&gt;&lt;isInvalidForFieldText val=&quot;0&quot;/&gt;&lt;Image&gt;&lt;filename val=&quot;C:\Users\HAFSI\AppData\Local\Temp\CP10046879609Session\CPTrustFolder10046879625\PPTImport10046950828\data\asimages\{2E5740F3-1A6E-4101-8B9F-FD994C5727AC}_1.png&quot;/&gt;&lt;left val=&quot;2051&quot;/&gt;&lt;top val=&quot;1141&quot;/&gt;&lt;width val=&quot;32&quot;/&gt;&lt;height val=&quot;38&quot;/&gt;&lt;hasText val=&quot;1&quot;/&gt;&lt;/Image&gt;&lt;/ThreeDShapeInfo&gt;"/>
  <p:tag name="PRESENTER_DUMMYTAG" val="&lt;DummyForForceWrite&gt;&lt;/DummyForForceWrite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75D0FD03-4DE2-4C46-8EE2-E7929364F35B}&quot;/&gt;&lt;isInvalidForFieldText val=&quot;0&quot;/&gt;&lt;Image&gt;&lt;filename val=&quot;C:\Users\HAFSI\AppData\Local\Temp\CP10046879609Session\CPTrustFolder10046879625\PPTImport10046950828\data\asimages\{75D0FD03-4DE2-4C46-8EE2-E7929364F35B}_1.png&quot;/&gt;&lt;left val=&quot;41&quot;/&gt;&lt;top val=&quot;24&quot;/&gt;&lt;width val=&quot;830&quot;/&gt;&lt;height val=&quot;94&quot;/&gt;&lt;hasText val=&quot;1&quot;/&gt;&lt;/Image&gt;&lt;/ThreeDShapeInfo&gt;"/>
  <p:tag name="PRESENTER_DUMMYTAG" val="&lt;DummyForForceWrite&gt;&lt;/DummyForForceWrite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90A8D3F2-1C58-47C3-872F-0BF1BB4E6059}&quot;/&gt;&lt;isInvalidForFieldText val=&quot;0&quot;/&gt;&lt;Image&gt;&lt;filename val=&quot;C:\Users\HAFSI\AppData\Local\Temp\CP10046879609Session\CPTrustFolder10046879625\PPTImport10046950828\data\asimages\{90A8D3F2-1C58-47C3-872F-0BF1BB4E6059}_1.png&quot;/&gt;&lt;left val=&quot;817&quot;/&gt;&lt;top val=&quot;1135&quot;/&gt;&lt;width val=&quot;458&quot;/&gt;&lt;height val=&quot;47&quot;/&gt;&lt;hasText val=&quot;1&quot;/&gt;&lt;/Image&gt;&lt;/ThreeDShapeInfo&gt;"/>
  <p:tag name="PRESENTER_DUMMYTAG" val="&lt;DummyForForceWrite&gt;&lt;/DummyForForceWrite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90A8D3F2-1C58-47C3-872F-0BF1BB4E6059}&quot;/&gt;&lt;isInvalidForFieldText val=&quot;0&quot;/&gt;&lt;Image&gt;&lt;filename val=&quot;C:\Users\HAFSI\AppData\Local\Temp\CP10046879609Session\CPTrustFolder10046879625\PPTImport10046950828\data\asimages\{90A8D3F2-1C58-47C3-872F-0BF1BB4E6059}_1.png&quot;/&gt;&lt;left val=&quot;817&quot;/&gt;&lt;top val=&quot;1135&quot;/&gt;&lt;width val=&quot;458&quot;/&gt;&lt;height val=&quot;47&quot;/&gt;&lt;hasText val=&quot;1&quot;/&gt;&lt;/Image&gt;&lt;/ThreeDShapeInfo&gt;"/>
  <p:tag name="PRESENTER_DUMMYTAG" val="&lt;DummyForForceWrite&gt;&lt;/DummyForForceWrite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75D0FD03-4DE2-4C46-8EE2-E7929364F35B}&quot;/&gt;&lt;isInvalidForFieldText val=&quot;0&quot;/&gt;&lt;Image&gt;&lt;filename val=&quot;C:\Users\HAFSI\AppData\Local\Temp\CP10046879609Session\CPTrustFolder10046879625\PPTImport10046950828\data\asimages\{75D0FD03-4DE2-4C46-8EE2-E7929364F35B}_1.png&quot;/&gt;&lt;left val=&quot;41&quot;/&gt;&lt;top val=&quot;24&quot;/&gt;&lt;width val=&quot;830&quot;/&gt;&lt;height val=&quot;94&quot;/&gt;&lt;hasText val=&quot;1&quot;/&gt;&lt;/Image&gt;&lt;/ThreeDShapeInfo&gt;"/>
  <p:tag name="PRESENTER_DUMMYTAG" val="&lt;DummyForForceWrite&gt;&lt;/DummyForForceWrite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2E5740F3-1A6E-4101-8B9F-FD994C5727AC}&quot;/&gt;&lt;isInvalidForFieldText val=&quot;0&quot;/&gt;&lt;Image&gt;&lt;filename val=&quot;C:\Users\HAFSI\AppData\Local\Temp\CP10046879609Session\CPTrustFolder10046879625\PPTImport10046950828\data\asimages\{2E5740F3-1A6E-4101-8B9F-FD994C5727AC}_1.png&quot;/&gt;&lt;left val=&quot;2051&quot;/&gt;&lt;top val=&quot;1141&quot;/&gt;&lt;width val=&quot;32&quot;/&gt;&lt;height val=&quot;38&quot;/&gt;&lt;hasText val=&quot;1&quot;/&gt;&lt;/Image&gt;&lt;/ThreeDShapeInfo&gt;"/>
  <p:tag name="PRESENTER_DUMMYTAG" val="&lt;DummyForForceWrite&gt;&lt;/DummyForForceWrite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6&quot;/&gt;&lt;/TableIndex&gt;&lt;/ShapeTextInfo&gt;"/>
  <p:tag name="HTML_SHAPEINFO" val="&lt;ThreeDShapeInfo&gt;&lt;uuid val=&quot;{D5E117BF-D6FD-41AF-AC16-39FA93FD8273}&quot;/&gt;&lt;isInvalidForFieldText val=&quot;0&quot;/&gt;&lt;Image&gt;&lt;filename val=&quot;C:\Users\HAFSI\AppData\Local\Temp\CP10046879609Session\CPTrustFolder10046879625\PPTImport10046950828\data\asimages\{D5E117BF-D6FD-41AF-AC16-39FA93FD8273}_3.png&quot;/&gt;&lt;left val=&quot;817&quot;/&gt;&lt;top val=&quot;1135&quot;/&gt;&lt;width val=&quot;458&quot;/&gt;&lt;height val=&quot;47&quot;/&gt;&lt;hasText val=&quot;1&quot;/&gt;&lt;/Image&gt;&lt;/ThreeDShape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6&quot;/&gt;&lt;/TableIndex&gt;&lt;/ShapeTextInfo&gt;"/>
  <p:tag name="HTML_SHAPEINFO" val="&lt;ThreeDShapeInfo&gt;&lt;uuid val=&quot;{C9F2D57A-83A2-442A-8749-6F163ED7CA22}&quot;/&gt;&lt;isInvalidForFieldText val=&quot;0&quot;/&gt;&lt;Image&gt;&lt;filename val=&quot;C:\Users\HAFSI\AppData\Local\Temp\CP10046879609Session\CPTrustFolder10046879625\PPTImport10046950828\data\asimages\{C9F2D57A-83A2-442A-8749-6F163ED7CA22}_3.png&quot;/&gt;&lt;left val=&quot;41&quot;/&gt;&lt;top val=&quot;24&quot;/&gt;&lt;width val=&quot;830&quot;/&gt;&lt;height val=&quot;94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HTML_SHAPEINFO" val="&lt;ThreeDShapeInfo&gt;&lt;uuid val=&quot;{9DD91E05-B24D-4497-AD61-EEE88CB4F3E5}&quot;/&gt;&lt;isInvalidForFieldText val=&quot;0&quot;/&gt;&lt;Image&gt;&lt;filename val=&quot;C:\Users\HAFSI\AppData\Local\Temp\CP10046879609Session\CPTrustFolder10046879625\PPTImport10046950828\data\asimages\{9DD91E05-B24D-4497-AD61-EEE88CB4F3E5}_3.png&quot;/&gt;&lt;left val=&quot;2051&quot;/&gt;&lt;top val=&quot;1141&quot;/&gt;&lt;width val=&quot;32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10236</TotalTime>
  <Words>2582</Words>
  <Application>Microsoft Office PowerPoint</Application>
  <PresentationFormat>Custom</PresentationFormat>
  <Paragraphs>562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Times New Roman</vt:lpstr>
      <vt:lpstr>Wingdings</vt:lpstr>
      <vt:lpstr>Office Theme</vt:lpstr>
      <vt:lpstr>REPUBLIQUE  TUNISIENNE MINISTERE DE L’EDUCATION</vt:lpstr>
      <vt:lpstr>≡≡≡  PLAN</vt:lpstr>
      <vt:lpstr> INTRODUCTION</vt:lpstr>
      <vt:lpstr> Où écrire le code JavaScript ?</vt:lpstr>
      <vt:lpstr> Où écrire le code JavaScript ?</vt:lpstr>
      <vt:lpstr> Où écrire le code JavaScript ?</vt:lpstr>
      <vt:lpstr> Où écrire le code JavaScript ?</vt:lpstr>
      <vt:lpstr> Syntaxe de JavaScript </vt:lpstr>
      <vt:lpstr> Syntaxe de JavaScript </vt:lpstr>
      <vt:lpstr> Les structures de contrôle conditionnelles</vt:lpstr>
      <vt:lpstr> Les structures de contrôle itératives</vt:lpstr>
      <vt:lpstr> Les fonctions sur les nombres</vt:lpstr>
      <vt:lpstr> Les fonctions sur les chaines</vt:lpstr>
      <vt:lpstr> Les fonctions sur les chaines</vt:lpstr>
      <vt:lpstr> Les fonctions sur les chaines</vt:lpstr>
      <vt:lpstr> Les fonctions sur les chaines</vt:lpstr>
      <vt:lpstr> Les Fonctions sur les tableaux</vt:lpstr>
      <vt:lpstr> Fonctions diverses</vt:lpstr>
      <vt:lpstr> Portée des variables</vt:lpstr>
      <vt:lpstr> Portée des variables</vt:lpstr>
      <vt:lpstr> Les formulaires En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Hafsi</dc:creator>
  <cp:lastModifiedBy>ADEL ADEL</cp:lastModifiedBy>
  <cp:revision>698</cp:revision>
  <dcterms:created xsi:type="dcterms:W3CDTF">2015-12-31T16:33:18Z</dcterms:created>
  <dcterms:modified xsi:type="dcterms:W3CDTF">2024-04-25T21:18:00Z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2015-12-31T00:00:00Z</vt:filetime>
  </property>
</Properties>
</file>