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9" r:id="rId3"/>
    <p:sldId id="257" r:id="rId4"/>
    <p:sldId id="289" r:id="rId5"/>
    <p:sldId id="290" r:id="rId6"/>
    <p:sldId id="258" r:id="rId7"/>
    <p:sldId id="291" r:id="rId8"/>
    <p:sldId id="292" r:id="rId9"/>
    <p:sldId id="293" r:id="rId10"/>
    <p:sldId id="268" r:id="rId11"/>
    <p:sldId id="261" r:id="rId12"/>
    <p:sldId id="297" r:id="rId13"/>
    <p:sldId id="269" r:id="rId14"/>
    <p:sldId id="294" r:id="rId15"/>
    <p:sldId id="275" r:id="rId16"/>
    <p:sldId id="296" r:id="rId17"/>
    <p:sldId id="298" r:id="rId18"/>
    <p:sldId id="299" r:id="rId19"/>
    <p:sldId id="30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05" autoAdjust="0"/>
    <p:restoredTop sz="94660"/>
  </p:normalViewPr>
  <p:slideViewPr>
    <p:cSldViewPr snapToObjects="1">
      <p:cViewPr>
        <p:scale>
          <a:sx n="81" d="100"/>
          <a:sy n="81" d="100"/>
        </p:scale>
        <p:origin x="-342" y="-216"/>
      </p:cViewPr>
      <p:guideLst>
        <p:guide orient="horz" pos="2160"/>
        <p:guide pos="384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A5279E-8477-432D-BBAB-0EECE7952284}" type="datetimeFigureOut">
              <a:rPr lang="zh-CN" altLang="en-US" smtClean="0"/>
              <a:t>2017/4/1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F219F9-2D79-4C0A-9263-24124828F494}" type="slidenum">
              <a:rPr lang="zh-CN" altLang="en-US" smtClean="0"/>
              <a:t>‹#›</a:t>
            </a:fld>
            <a:endParaRPr lang="zh-CN" altLang="en-US"/>
          </a:p>
        </p:txBody>
      </p:sp>
    </p:spTree>
    <p:extLst>
      <p:ext uri="{BB962C8B-B14F-4D97-AF65-F5344CB8AC3E}">
        <p14:creationId xmlns:p14="http://schemas.microsoft.com/office/powerpoint/2010/main" val="343714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3581400" y="1858963"/>
            <a:ext cx="7086600" cy="1977796"/>
          </a:xfrm>
        </p:spPr>
        <p:txBody>
          <a:bodyPr anchor="b">
            <a:normAutofit/>
          </a:bodyPr>
          <a:lstStyle>
            <a:lvl1pPr algn="ctr">
              <a:defRPr sz="4800"/>
            </a:lvl1pPr>
          </a:lstStyle>
          <a:p>
            <a:r>
              <a:rPr lang="zh-CN" altLang="en-US" dirty="0" smtClean="0"/>
              <a:t>单击此处编辑标题</a:t>
            </a:r>
            <a:endParaRPr lang="zh-CN" altLang="en-US" dirty="0"/>
          </a:p>
        </p:txBody>
      </p:sp>
      <p:sp>
        <p:nvSpPr>
          <p:cNvPr id="3" name="副标题 2"/>
          <p:cNvSpPr>
            <a:spLocks noGrp="1"/>
          </p:cNvSpPr>
          <p:nvPr>
            <p:ph type="subTitle" idx="1"/>
          </p:nvPr>
        </p:nvSpPr>
        <p:spPr>
          <a:xfrm>
            <a:off x="3537858" y="3836759"/>
            <a:ext cx="7086600" cy="1655762"/>
          </a:xfrm>
        </p:spPr>
        <p:txBody>
          <a:bodyPr>
            <a:normAutofit/>
          </a:bodyPr>
          <a:lstStyle>
            <a:lvl1pPr marL="0" indent="0" algn="ctr">
              <a:buNone/>
              <a:defRPr sz="18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a:xfrm>
            <a:off x="838200" y="6298294"/>
            <a:ext cx="2743200" cy="365125"/>
          </a:xfrm>
        </p:spPr>
        <p:txBody>
          <a:bodyPr/>
          <a:lstStyle>
            <a:lvl1pPr>
              <a:defRPr>
                <a:solidFill>
                  <a:srgbClr val="FFFFFF"/>
                </a:solidFill>
              </a:defRPr>
            </a:lvl1pPr>
          </a:lstStyle>
          <a:p>
            <a:fld id="{7F80E37B-9903-4420-8A41-4A9C62F227FA}" type="datetimeFigureOut">
              <a:rPr lang="zh-CN" altLang="en-US" smtClean="0"/>
              <a:t>2017/4/1</a:t>
            </a:fld>
            <a:endParaRPr lang="zh-CN" altLang="en-US"/>
          </a:p>
        </p:txBody>
      </p:sp>
      <p:sp>
        <p:nvSpPr>
          <p:cNvPr id="5" name="页脚占位符 4"/>
          <p:cNvSpPr>
            <a:spLocks noGrp="1"/>
          </p:cNvSpPr>
          <p:nvPr>
            <p:ph type="ftr" sz="quarter" idx="11"/>
          </p:nvPr>
        </p:nvSpPr>
        <p:spPr>
          <a:xfrm>
            <a:off x="4038600" y="6298294"/>
            <a:ext cx="4114800" cy="365125"/>
          </a:xfrm>
        </p:spPr>
        <p:txBody>
          <a:bodyPr/>
          <a:lstStyle>
            <a:lvl1pPr>
              <a:defRPr>
                <a:solidFill>
                  <a:srgbClr val="FFFFFF"/>
                </a:solidFill>
              </a:defRPr>
            </a:lvl1pPr>
          </a:lstStyle>
          <a:p>
            <a:endParaRPr lang="zh-CN" altLang="en-US"/>
          </a:p>
        </p:txBody>
      </p:sp>
      <p:sp>
        <p:nvSpPr>
          <p:cNvPr id="6" name="灯片编号占位符 5"/>
          <p:cNvSpPr>
            <a:spLocks noGrp="1"/>
          </p:cNvSpPr>
          <p:nvPr>
            <p:ph type="sldNum" sz="quarter" idx="12"/>
          </p:nvPr>
        </p:nvSpPr>
        <p:spPr>
          <a:xfrm>
            <a:off x="8610600" y="6298294"/>
            <a:ext cx="2743200" cy="365125"/>
          </a:xfrm>
        </p:spPr>
        <p:txBody>
          <a:bodyPr/>
          <a:lstStyle>
            <a:lvl1pPr>
              <a:defRPr>
                <a:solidFill>
                  <a:srgbClr val="FFFFFF"/>
                </a:solidFill>
              </a:defRPr>
            </a:lvl1pPr>
          </a:lstStyle>
          <a:p>
            <a:fld id="{779BD3ED-411E-4FFB-A5AE-613AE2B852F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p>
            <a:fld id="{7F80E37B-9903-4420-8A41-4A9C62F227FA}" type="datetimeFigureOut">
              <a:rPr lang="zh-CN" altLang="en-US" smtClean="0"/>
              <a:t>2017/4/1</a:t>
            </a:fld>
            <a:endParaRPr lang="zh-CN" altLang="en-US"/>
          </a:p>
        </p:txBody>
      </p:sp>
      <p:sp>
        <p:nvSpPr>
          <p:cNvPr id="4" name="页脚占位符 3"/>
          <p:cNvSpPr>
            <a:spLocks noGrp="1"/>
          </p:cNvSpPr>
          <p:nvPr>
            <p:ph type="ftr" sz="quarter" idx="11"/>
          </p:nvPr>
        </p:nvSpPr>
        <p:spPr/>
        <p:txBody>
          <a:bodyPr>
            <a:normAutofit/>
          </a:bodyPr>
          <a:lstStyle/>
          <a:p>
            <a:endParaRPr lang="zh-CN" altLang="en-US"/>
          </a:p>
        </p:txBody>
      </p:sp>
      <p:sp>
        <p:nvSpPr>
          <p:cNvPr id="5" name="灯片编号占位符 4"/>
          <p:cNvSpPr>
            <a:spLocks noGrp="1"/>
          </p:cNvSpPr>
          <p:nvPr>
            <p:ph type="sldNum" sz="quarter" idx="12"/>
          </p:nvPr>
        </p:nvSpPr>
        <p:spPr/>
        <p:txBody>
          <a:bodyPr>
            <a:normAutofit/>
          </a:bodyPr>
          <a:lstStyle/>
          <a:p>
            <a:fld id="{779BD3ED-411E-4FFB-A5AE-613AE2B852F3}" type="slidenum">
              <a:rPr lang="zh-CN" altLang="en-US" smtClean="0"/>
              <a:t>‹#›</a:t>
            </a:fld>
            <a:endParaRPr lang="zh-CN" altLang="en-US"/>
          </a:p>
        </p:txBody>
      </p:sp>
      <p:sp>
        <p:nvSpPr>
          <p:cNvPr id="7" name="内容占位符 6"/>
          <p:cNvSpPr>
            <a:spLocks noGrp="1"/>
          </p:cNvSpPr>
          <p:nvPr>
            <p:ph sz="quarter" idx="13"/>
          </p:nvPr>
        </p:nvSpPr>
        <p:spPr>
          <a:xfrm>
            <a:off x="838800" y="363600"/>
            <a:ext cx="10515600" cy="5810400"/>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lvl1pPr marL="230505" indent="-230505">
              <a:buFont typeface="Arial" panose="020B0604020202020204" pitchFamily="34" charset="0"/>
              <a:buChar cha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F80E37B-9903-4420-8A41-4A9C62F227FA}" type="datetimeFigureOut">
              <a:rPr lang="zh-CN" altLang="en-US" smtClean="0"/>
              <a:t>2017/4/1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9BD3ED-411E-4FFB-A5AE-613AE2B852F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24" name="组合 23"/>
          <p:cNvGrpSpPr/>
          <p:nvPr/>
        </p:nvGrpSpPr>
        <p:grpSpPr>
          <a:xfrm>
            <a:off x="112874" y="121429"/>
            <a:ext cx="11966252" cy="6615142"/>
            <a:chOff x="112874" y="121429"/>
            <a:chExt cx="11966252" cy="6615142"/>
          </a:xfrm>
        </p:grpSpPr>
        <p:grpSp>
          <p:nvGrpSpPr>
            <p:cNvPr id="22" name="组合 21"/>
            <p:cNvGrpSpPr/>
            <p:nvPr/>
          </p:nvGrpSpPr>
          <p:grpSpPr>
            <a:xfrm>
              <a:off x="112874" y="121429"/>
              <a:ext cx="11966252" cy="6615142"/>
              <a:chOff x="112874" y="121429"/>
              <a:chExt cx="11966252" cy="6615142"/>
            </a:xfrm>
          </p:grpSpPr>
          <p:sp>
            <p:nvSpPr>
              <p:cNvPr id="7" name="Rectangle 1@|1FFC:855309|FBC:16777215|LFC:16777215|LBC:16777215"/>
              <p:cNvSpPr/>
              <p:nvPr/>
            </p:nvSpPr>
            <p:spPr>
              <a:xfrm>
                <a:off x="11942500" y="5073814"/>
                <a:ext cx="135537" cy="939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p:cNvSpPr/>
              <p:nvPr/>
            </p:nvSpPr>
            <p:spPr>
              <a:xfrm>
                <a:off x="248413" y="256032"/>
                <a:ext cx="11695176" cy="63459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Rectangle 8@|1FFC:855309|FBC:16777215|LFC:16777215|LBC:16777215"/>
              <p:cNvSpPr/>
              <p:nvPr/>
            </p:nvSpPr>
            <p:spPr>
              <a:xfrm>
                <a:off x="2260060" y="121429"/>
                <a:ext cx="523253" cy="1383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Rectangle 10@|1FFC:855309|FBC:16777215|LFC:16777215|LBC:16777215"/>
              <p:cNvSpPr/>
              <p:nvPr/>
            </p:nvSpPr>
            <p:spPr>
              <a:xfrm rot="5400000">
                <a:off x="-78925" y="1198181"/>
                <a:ext cx="515733" cy="1321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Right Triangle 4@|1FFC:15330798|FBC:16777215|LFC:16777215|LBC:16777215"/>
              <p:cNvSpPr/>
              <p:nvPr/>
            </p:nvSpPr>
            <p:spPr>
              <a:xfrm rot="10800000" flipH="1">
                <a:off x="112875" y="121429"/>
                <a:ext cx="2670438" cy="139254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Rectangle 9@|1FFC:855309|FBC:16777215|LFC:16777215|LBC:16777215"/>
              <p:cNvSpPr/>
              <p:nvPr/>
            </p:nvSpPr>
            <p:spPr>
              <a:xfrm>
                <a:off x="9346691" y="6600082"/>
                <a:ext cx="261626" cy="13648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Right Triangle 7@|1FFC:15330798|FBC:16777215|LFC:16777215|LBC:16777215"/>
              <p:cNvSpPr/>
              <p:nvPr/>
            </p:nvSpPr>
            <p:spPr>
              <a:xfrm flipH="1">
                <a:off x="9346691" y="5072363"/>
                <a:ext cx="2732435" cy="166420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Freeform 32@|5FFC:16777215|FBC:16777215|LFC:16777215|LBC:16777215"/>
              <p:cNvSpPr>
                <a:spLocks noEditPoints="1"/>
              </p:cNvSpPr>
              <p:nvPr/>
            </p:nvSpPr>
            <p:spPr bwMode="auto">
              <a:xfrm>
                <a:off x="4878745" y="1592153"/>
                <a:ext cx="2434509" cy="2435968"/>
              </a:xfrm>
              <a:custGeom>
                <a:avLst/>
                <a:gdLst>
                  <a:gd name="T0" fmla="*/ 352 w 704"/>
                  <a:gd name="T1" fmla="*/ 704 h 704"/>
                  <a:gd name="T2" fmla="*/ 0 w 704"/>
                  <a:gd name="T3" fmla="*/ 352 h 704"/>
                  <a:gd name="T4" fmla="*/ 352 w 704"/>
                  <a:gd name="T5" fmla="*/ 0 h 704"/>
                  <a:gd name="T6" fmla="*/ 704 w 704"/>
                  <a:gd name="T7" fmla="*/ 352 h 704"/>
                  <a:gd name="T8" fmla="*/ 352 w 704"/>
                  <a:gd name="T9" fmla="*/ 704 h 704"/>
                  <a:gd name="T10" fmla="*/ 352 w 704"/>
                  <a:gd name="T11" fmla="*/ 5 h 704"/>
                  <a:gd name="T12" fmla="*/ 5 w 704"/>
                  <a:gd name="T13" fmla="*/ 352 h 704"/>
                  <a:gd name="T14" fmla="*/ 352 w 704"/>
                  <a:gd name="T15" fmla="*/ 699 h 704"/>
                  <a:gd name="T16" fmla="*/ 699 w 704"/>
                  <a:gd name="T17" fmla="*/ 352 h 704"/>
                  <a:gd name="T18" fmla="*/ 352 w 704"/>
                  <a:gd name="T19" fmla="*/ 5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704">
                    <a:moveTo>
                      <a:pt x="352" y="704"/>
                    </a:moveTo>
                    <a:cubicBezTo>
                      <a:pt x="158" y="704"/>
                      <a:pt x="0" y="546"/>
                      <a:pt x="0" y="352"/>
                    </a:cubicBezTo>
                    <a:cubicBezTo>
                      <a:pt x="0" y="158"/>
                      <a:pt x="158" y="0"/>
                      <a:pt x="352" y="0"/>
                    </a:cubicBezTo>
                    <a:cubicBezTo>
                      <a:pt x="546" y="0"/>
                      <a:pt x="704" y="158"/>
                      <a:pt x="704" y="352"/>
                    </a:cubicBezTo>
                    <a:cubicBezTo>
                      <a:pt x="704" y="546"/>
                      <a:pt x="546" y="704"/>
                      <a:pt x="352" y="704"/>
                    </a:cubicBezTo>
                    <a:moveTo>
                      <a:pt x="352" y="5"/>
                    </a:moveTo>
                    <a:cubicBezTo>
                      <a:pt x="161" y="5"/>
                      <a:pt x="5" y="161"/>
                      <a:pt x="5" y="352"/>
                    </a:cubicBezTo>
                    <a:cubicBezTo>
                      <a:pt x="5" y="543"/>
                      <a:pt x="161" y="699"/>
                      <a:pt x="352" y="699"/>
                    </a:cubicBezTo>
                    <a:cubicBezTo>
                      <a:pt x="543" y="699"/>
                      <a:pt x="699" y="543"/>
                      <a:pt x="699" y="352"/>
                    </a:cubicBezTo>
                    <a:cubicBezTo>
                      <a:pt x="699" y="161"/>
                      <a:pt x="543" y="5"/>
                      <a:pt x="352" y="5"/>
                    </a:cubicBezTo>
                  </a:path>
                </a:pathLst>
              </a:custGeom>
              <a:solidFill>
                <a:schemeClr val="bg1"/>
              </a:solidFill>
              <a:ln w="9525">
                <a:solidFill>
                  <a:schemeClr val="bg1"/>
                </a:solidFill>
                <a:round/>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 name="Freeform 33@|5FFC:16777215|FBC:16777215|LFC:16777215|LBC:16777215"/>
              <p:cNvSpPr/>
              <p:nvPr/>
            </p:nvSpPr>
            <p:spPr bwMode="auto">
              <a:xfrm>
                <a:off x="5050867" y="2032669"/>
                <a:ext cx="385087" cy="1460123"/>
              </a:xfrm>
              <a:custGeom>
                <a:avLst/>
                <a:gdLst>
                  <a:gd name="T0" fmla="*/ 111 w 111"/>
                  <a:gd name="T1" fmla="*/ 13 h 422"/>
                  <a:gd name="T2" fmla="*/ 102 w 111"/>
                  <a:gd name="T3" fmla="*/ 0 h 422"/>
                  <a:gd name="T4" fmla="*/ 0 w 111"/>
                  <a:gd name="T5" fmla="*/ 225 h 422"/>
                  <a:gd name="T6" fmla="*/ 74 w 111"/>
                  <a:gd name="T7" fmla="*/ 422 h 422"/>
                  <a:gd name="T8" fmla="*/ 86 w 111"/>
                  <a:gd name="T9" fmla="*/ 411 h 422"/>
                  <a:gd name="T10" fmla="*/ 16 w 111"/>
                  <a:gd name="T11" fmla="*/ 225 h 422"/>
                  <a:gd name="T12" fmla="*/ 111 w 111"/>
                  <a:gd name="T13" fmla="*/ 13 h 422"/>
                </a:gdLst>
                <a:ahLst/>
                <a:cxnLst>
                  <a:cxn ang="0">
                    <a:pos x="T0" y="T1"/>
                  </a:cxn>
                  <a:cxn ang="0">
                    <a:pos x="T2" y="T3"/>
                  </a:cxn>
                  <a:cxn ang="0">
                    <a:pos x="T4" y="T5"/>
                  </a:cxn>
                  <a:cxn ang="0">
                    <a:pos x="T6" y="T7"/>
                  </a:cxn>
                  <a:cxn ang="0">
                    <a:pos x="T8" y="T9"/>
                  </a:cxn>
                  <a:cxn ang="0">
                    <a:pos x="T10" y="T11"/>
                  </a:cxn>
                  <a:cxn ang="0">
                    <a:pos x="T12" y="T13"/>
                  </a:cxn>
                </a:cxnLst>
                <a:rect l="0" t="0" r="r" b="b"/>
                <a:pathLst>
                  <a:path w="111" h="422">
                    <a:moveTo>
                      <a:pt x="111" y="13"/>
                    </a:moveTo>
                    <a:cubicBezTo>
                      <a:pt x="108" y="9"/>
                      <a:pt x="105" y="4"/>
                      <a:pt x="102" y="0"/>
                    </a:cubicBezTo>
                    <a:cubicBezTo>
                      <a:pt x="40" y="55"/>
                      <a:pt x="0" y="135"/>
                      <a:pt x="0" y="225"/>
                    </a:cubicBezTo>
                    <a:cubicBezTo>
                      <a:pt x="0" y="300"/>
                      <a:pt x="28" y="369"/>
                      <a:pt x="74" y="422"/>
                    </a:cubicBezTo>
                    <a:cubicBezTo>
                      <a:pt x="78" y="419"/>
                      <a:pt x="82" y="415"/>
                      <a:pt x="86" y="411"/>
                    </a:cubicBezTo>
                    <a:cubicBezTo>
                      <a:pt x="43" y="361"/>
                      <a:pt x="16" y="296"/>
                      <a:pt x="16" y="225"/>
                    </a:cubicBezTo>
                    <a:cubicBezTo>
                      <a:pt x="16" y="141"/>
                      <a:pt x="53" y="65"/>
                      <a:pt x="111" y="13"/>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6" name="Freeform 34@|5FFC:16777215|FBC:16777215|LFC:16777215|LBC:16777215"/>
              <p:cNvSpPr/>
              <p:nvPr/>
            </p:nvSpPr>
            <p:spPr bwMode="auto">
              <a:xfrm>
                <a:off x="6798346" y="2083723"/>
                <a:ext cx="342785" cy="1435325"/>
              </a:xfrm>
              <a:custGeom>
                <a:avLst/>
                <a:gdLst>
                  <a:gd name="T0" fmla="*/ 13 w 99"/>
                  <a:gd name="T1" fmla="*/ 0 h 415"/>
                  <a:gd name="T2" fmla="*/ 0 w 99"/>
                  <a:gd name="T3" fmla="*/ 9 h 415"/>
                  <a:gd name="T4" fmla="*/ 83 w 99"/>
                  <a:gd name="T5" fmla="*/ 210 h 415"/>
                  <a:gd name="T6" fmla="*/ 5 w 99"/>
                  <a:gd name="T7" fmla="*/ 405 h 415"/>
                  <a:gd name="T8" fmla="*/ 17 w 99"/>
                  <a:gd name="T9" fmla="*/ 414 h 415"/>
                  <a:gd name="T10" fmla="*/ 18 w 99"/>
                  <a:gd name="T11" fmla="*/ 415 h 415"/>
                  <a:gd name="T12" fmla="*/ 99 w 99"/>
                  <a:gd name="T13" fmla="*/ 210 h 415"/>
                  <a:gd name="T14" fmla="*/ 13 w 99"/>
                  <a:gd name="T15" fmla="*/ 0 h 4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415">
                    <a:moveTo>
                      <a:pt x="13" y="0"/>
                    </a:moveTo>
                    <a:cubicBezTo>
                      <a:pt x="9" y="3"/>
                      <a:pt x="4" y="6"/>
                      <a:pt x="0" y="9"/>
                    </a:cubicBezTo>
                    <a:cubicBezTo>
                      <a:pt x="51" y="61"/>
                      <a:pt x="83" y="132"/>
                      <a:pt x="83" y="210"/>
                    </a:cubicBezTo>
                    <a:cubicBezTo>
                      <a:pt x="83" y="285"/>
                      <a:pt x="53" y="354"/>
                      <a:pt x="5" y="405"/>
                    </a:cubicBezTo>
                    <a:cubicBezTo>
                      <a:pt x="10" y="407"/>
                      <a:pt x="13" y="411"/>
                      <a:pt x="17" y="414"/>
                    </a:cubicBezTo>
                    <a:cubicBezTo>
                      <a:pt x="17" y="414"/>
                      <a:pt x="18" y="415"/>
                      <a:pt x="18" y="415"/>
                    </a:cubicBezTo>
                    <a:cubicBezTo>
                      <a:pt x="68" y="361"/>
                      <a:pt x="99" y="289"/>
                      <a:pt x="99" y="210"/>
                    </a:cubicBezTo>
                    <a:cubicBezTo>
                      <a:pt x="99" y="128"/>
                      <a:pt x="66" y="54"/>
                      <a:pt x="13" y="0"/>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 name="Freeform 66@|5FFC:2373726|FBC:16777215|LFC:0|LBC:16777215"/>
              <p:cNvSpPr/>
              <p:nvPr/>
            </p:nvSpPr>
            <p:spPr bwMode="auto">
              <a:xfrm>
                <a:off x="5791868" y="3160217"/>
                <a:ext cx="608262" cy="511991"/>
              </a:xfrm>
              <a:custGeom>
                <a:avLst/>
                <a:gdLst>
                  <a:gd name="T0" fmla="*/ 176 w 176"/>
                  <a:gd name="T1" fmla="*/ 118 h 148"/>
                  <a:gd name="T2" fmla="*/ 117 w 176"/>
                  <a:gd name="T3" fmla="*/ 148 h 148"/>
                  <a:gd name="T4" fmla="*/ 61 w 176"/>
                  <a:gd name="T5" fmla="*/ 148 h 148"/>
                  <a:gd name="T6" fmla="*/ 0 w 176"/>
                  <a:gd name="T7" fmla="*/ 118 h 148"/>
                  <a:gd name="T8" fmla="*/ 0 w 176"/>
                  <a:gd name="T9" fmla="*/ 12 h 148"/>
                  <a:gd name="T10" fmla="*/ 14 w 176"/>
                  <a:gd name="T11" fmla="*/ 0 h 148"/>
                  <a:gd name="T12" fmla="*/ 162 w 176"/>
                  <a:gd name="T13" fmla="*/ 0 h 148"/>
                  <a:gd name="T14" fmla="*/ 176 w 176"/>
                  <a:gd name="T15" fmla="*/ 12 h 148"/>
                  <a:gd name="T16" fmla="*/ 176 w 176"/>
                  <a:gd name="T17" fmla="*/ 1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48">
                    <a:moveTo>
                      <a:pt x="176" y="118"/>
                    </a:moveTo>
                    <a:cubicBezTo>
                      <a:pt x="176" y="136"/>
                      <a:pt x="124" y="148"/>
                      <a:pt x="117" y="148"/>
                    </a:cubicBezTo>
                    <a:cubicBezTo>
                      <a:pt x="61" y="148"/>
                      <a:pt x="61" y="148"/>
                      <a:pt x="61" y="148"/>
                    </a:cubicBezTo>
                    <a:cubicBezTo>
                      <a:pt x="53" y="148"/>
                      <a:pt x="3" y="138"/>
                      <a:pt x="0" y="118"/>
                    </a:cubicBezTo>
                    <a:cubicBezTo>
                      <a:pt x="0" y="12"/>
                      <a:pt x="0" y="12"/>
                      <a:pt x="0" y="12"/>
                    </a:cubicBezTo>
                    <a:cubicBezTo>
                      <a:pt x="0" y="5"/>
                      <a:pt x="6" y="0"/>
                      <a:pt x="14" y="0"/>
                    </a:cubicBezTo>
                    <a:cubicBezTo>
                      <a:pt x="162" y="0"/>
                      <a:pt x="162" y="0"/>
                      <a:pt x="162" y="0"/>
                    </a:cubicBezTo>
                    <a:cubicBezTo>
                      <a:pt x="170" y="0"/>
                      <a:pt x="176" y="5"/>
                      <a:pt x="176" y="12"/>
                    </a:cubicBezTo>
                    <a:lnTo>
                      <a:pt x="176" y="118"/>
                    </a:lnTo>
                    <a:close/>
                  </a:path>
                </a:pathLst>
              </a:custGeom>
              <a:solidFill>
                <a:schemeClr val="accent2">
                  <a:lumMod val="75000"/>
                </a:schemeClr>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8" name="Freeform 68@|5FFC:991808|FBC:16777215|LFC:0|LBC:16777215"/>
              <p:cNvSpPr/>
              <p:nvPr/>
            </p:nvSpPr>
            <p:spPr bwMode="auto">
              <a:xfrm>
                <a:off x="5729145" y="3198142"/>
                <a:ext cx="733707" cy="169205"/>
              </a:xfrm>
              <a:custGeom>
                <a:avLst/>
                <a:gdLst>
                  <a:gd name="T0" fmla="*/ 201 w 212"/>
                  <a:gd name="T1" fmla="*/ 29 h 49"/>
                  <a:gd name="T2" fmla="*/ 15 w 212"/>
                  <a:gd name="T3" fmla="*/ 1 h 49"/>
                  <a:gd name="T4" fmla="*/ 1 w 212"/>
                  <a:gd name="T5" fmla="*/ 9 h 49"/>
                  <a:gd name="T6" fmla="*/ 11 w 212"/>
                  <a:gd name="T7" fmla="*/ 20 h 49"/>
                  <a:gd name="T8" fmla="*/ 197 w 212"/>
                  <a:gd name="T9" fmla="*/ 48 h 49"/>
                  <a:gd name="T10" fmla="*/ 211 w 212"/>
                  <a:gd name="T11" fmla="*/ 40 h 49"/>
                  <a:gd name="T12" fmla="*/ 201 w 212"/>
                  <a:gd name="T13" fmla="*/ 29 h 49"/>
                </a:gdLst>
                <a:ahLst/>
                <a:cxnLst>
                  <a:cxn ang="0">
                    <a:pos x="T0" y="T1"/>
                  </a:cxn>
                  <a:cxn ang="0">
                    <a:pos x="T2" y="T3"/>
                  </a:cxn>
                  <a:cxn ang="0">
                    <a:pos x="T4" y="T5"/>
                  </a:cxn>
                  <a:cxn ang="0">
                    <a:pos x="T6" y="T7"/>
                  </a:cxn>
                  <a:cxn ang="0">
                    <a:pos x="T8" y="T9"/>
                  </a:cxn>
                  <a:cxn ang="0">
                    <a:pos x="T10" y="T11"/>
                  </a:cxn>
                  <a:cxn ang="0">
                    <a:pos x="T12" y="T13"/>
                  </a:cxn>
                </a:cxnLst>
                <a:rect l="0" t="0" r="r" b="b"/>
                <a:pathLst>
                  <a:path w="212" h="49">
                    <a:moveTo>
                      <a:pt x="201" y="29"/>
                    </a:moveTo>
                    <a:cubicBezTo>
                      <a:pt x="15" y="1"/>
                      <a:pt x="15" y="1"/>
                      <a:pt x="15" y="1"/>
                    </a:cubicBezTo>
                    <a:cubicBezTo>
                      <a:pt x="9" y="0"/>
                      <a:pt x="3" y="3"/>
                      <a:pt x="1" y="9"/>
                    </a:cubicBezTo>
                    <a:cubicBezTo>
                      <a:pt x="0" y="14"/>
                      <a:pt x="5" y="19"/>
                      <a:pt x="11" y="20"/>
                    </a:cubicBezTo>
                    <a:cubicBezTo>
                      <a:pt x="197" y="48"/>
                      <a:pt x="197" y="48"/>
                      <a:pt x="197" y="48"/>
                    </a:cubicBezTo>
                    <a:cubicBezTo>
                      <a:pt x="203" y="49"/>
                      <a:pt x="209" y="46"/>
                      <a:pt x="211" y="40"/>
                    </a:cubicBezTo>
                    <a:cubicBezTo>
                      <a:pt x="212" y="35"/>
                      <a:pt x="207" y="30"/>
                      <a:pt x="201" y="29"/>
                    </a:cubicBezTo>
                  </a:path>
                </a:pathLst>
              </a:custGeom>
              <a:solidFill>
                <a:schemeClr val="accent2">
                  <a:lumMod val="50000"/>
                </a:schemeClr>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9" name="Freeform 69@|5FFC:991808|FBC:16777215|LFC:0|LBC:16777215"/>
              <p:cNvSpPr/>
              <p:nvPr/>
            </p:nvSpPr>
            <p:spPr bwMode="auto">
              <a:xfrm>
                <a:off x="5804996" y="3160217"/>
                <a:ext cx="657857" cy="103566"/>
              </a:xfrm>
              <a:custGeom>
                <a:avLst/>
                <a:gdLst>
                  <a:gd name="T0" fmla="*/ 189 w 190"/>
                  <a:gd name="T1" fmla="*/ 21 h 30"/>
                  <a:gd name="T2" fmla="*/ 179 w 190"/>
                  <a:gd name="T3" fmla="*/ 10 h 30"/>
                  <a:gd name="T4" fmla="*/ 112 w 190"/>
                  <a:gd name="T5" fmla="*/ 0 h 30"/>
                  <a:gd name="T6" fmla="*/ 6 w 190"/>
                  <a:gd name="T7" fmla="*/ 0 h 30"/>
                  <a:gd name="T8" fmla="*/ 0 w 190"/>
                  <a:gd name="T9" fmla="*/ 2 h 30"/>
                  <a:gd name="T10" fmla="*/ 175 w 190"/>
                  <a:gd name="T11" fmla="*/ 29 h 30"/>
                  <a:gd name="T12" fmla="*/ 189 w 190"/>
                  <a:gd name="T13" fmla="*/ 21 h 30"/>
                </a:gdLst>
                <a:ahLst/>
                <a:cxnLst>
                  <a:cxn ang="0">
                    <a:pos x="T0" y="T1"/>
                  </a:cxn>
                  <a:cxn ang="0">
                    <a:pos x="T2" y="T3"/>
                  </a:cxn>
                  <a:cxn ang="0">
                    <a:pos x="T4" y="T5"/>
                  </a:cxn>
                  <a:cxn ang="0">
                    <a:pos x="T6" y="T7"/>
                  </a:cxn>
                  <a:cxn ang="0">
                    <a:pos x="T8" y="T9"/>
                  </a:cxn>
                  <a:cxn ang="0">
                    <a:pos x="T10" y="T11"/>
                  </a:cxn>
                  <a:cxn ang="0">
                    <a:pos x="T12" y="T13"/>
                  </a:cxn>
                </a:cxnLst>
                <a:rect l="0" t="0" r="r" b="b"/>
                <a:pathLst>
                  <a:path w="190" h="30">
                    <a:moveTo>
                      <a:pt x="189" y="21"/>
                    </a:moveTo>
                    <a:cubicBezTo>
                      <a:pt x="190" y="16"/>
                      <a:pt x="185" y="11"/>
                      <a:pt x="179" y="10"/>
                    </a:cubicBezTo>
                    <a:cubicBezTo>
                      <a:pt x="112" y="0"/>
                      <a:pt x="112" y="0"/>
                      <a:pt x="112" y="0"/>
                    </a:cubicBezTo>
                    <a:cubicBezTo>
                      <a:pt x="6" y="0"/>
                      <a:pt x="6" y="0"/>
                      <a:pt x="6" y="0"/>
                    </a:cubicBezTo>
                    <a:cubicBezTo>
                      <a:pt x="0" y="2"/>
                      <a:pt x="0" y="2"/>
                      <a:pt x="0" y="2"/>
                    </a:cubicBezTo>
                    <a:cubicBezTo>
                      <a:pt x="175" y="29"/>
                      <a:pt x="175" y="29"/>
                      <a:pt x="175" y="29"/>
                    </a:cubicBezTo>
                    <a:cubicBezTo>
                      <a:pt x="181" y="30"/>
                      <a:pt x="187" y="26"/>
                      <a:pt x="189" y="21"/>
                    </a:cubicBezTo>
                  </a:path>
                </a:pathLst>
              </a:custGeom>
              <a:solidFill>
                <a:schemeClr val="accent2">
                  <a:lumMod val="50000"/>
                </a:schemeClr>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0" name="Freeform 70@|5FFC:991808|FBC:16777215|LFC:0|LBC:16777215"/>
              <p:cNvSpPr/>
              <p:nvPr/>
            </p:nvSpPr>
            <p:spPr bwMode="auto">
              <a:xfrm>
                <a:off x="5729145" y="3291496"/>
                <a:ext cx="733707" cy="173581"/>
              </a:xfrm>
              <a:custGeom>
                <a:avLst/>
                <a:gdLst>
                  <a:gd name="T0" fmla="*/ 201 w 212"/>
                  <a:gd name="T1" fmla="*/ 29 h 50"/>
                  <a:gd name="T2" fmla="*/ 15 w 212"/>
                  <a:gd name="T3" fmla="*/ 1 h 50"/>
                  <a:gd name="T4" fmla="*/ 1 w 212"/>
                  <a:gd name="T5" fmla="*/ 9 h 50"/>
                  <a:gd name="T6" fmla="*/ 11 w 212"/>
                  <a:gd name="T7" fmla="*/ 21 h 50"/>
                  <a:gd name="T8" fmla="*/ 197 w 212"/>
                  <a:gd name="T9" fmla="*/ 49 h 50"/>
                  <a:gd name="T10" fmla="*/ 211 w 212"/>
                  <a:gd name="T11" fmla="*/ 41 h 50"/>
                  <a:gd name="T12" fmla="*/ 201 w 212"/>
                  <a:gd name="T13" fmla="*/ 29 h 50"/>
                </a:gdLst>
                <a:ahLst/>
                <a:cxnLst>
                  <a:cxn ang="0">
                    <a:pos x="T0" y="T1"/>
                  </a:cxn>
                  <a:cxn ang="0">
                    <a:pos x="T2" y="T3"/>
                  </a:cxn>
                  <a:cxn ang="0">
                    <a:pos x="T4" y="T5"/>
                  </a:cxn>
                  <a:cxn ang="0">
                    <a:pos x="T6" y="T7"/>
                  </a:cxn>
                  <a:cxn ang="0">
                    <a:pos x="T8" y="T9"/>
                  </a:cxn>
                  <a:cxn ang="0">
                    <a:pos x="T10" y="T11"/>
                  </a:cxn>
                  <a:cxn ang="0">
                    <a:pos x="T12" y="T13"/>
                  </a:cxn>
                </a:cxnLst>
                <a:rect l="0" t="0" r="r" b="b"/>
                <a:pathLst>
                  <a:path w="212" h="50">
                    <a:moveTo>
                      <a:pt x="201" y="29"/>
                    </a:moveTo>
                    <a:cubicBezTo>
                      <a:pt x="15" y="1"/>
                      <a:pt x="15" y="1"/>
                      <a:pt x="15" y="1"/>
                    </a:cubicBezTo>
                    <a:cubicBezTo>
                      <a:pt x="9" y="0"/>
                      <a:pt x="3" y="4"/>
                      <a:pt x="1" y="9"/>
                    </a:cubicBezTo>
                    <a:cubicBezTo>
                      <a:pt x="0" y="15"/>
                      <a:pt x="5" y="20"/>
                      <a:pt x="11" y="21"/>
                    </a:cubicBezTo>
                    <a:cubicBezTo>
                      <a:pt x="197" y="49"/>
                      <a:pt x="197" y="49"/>
                      <a:pt x="197" y="49"/>
                    </a:cubicBezTo>
                    <a:cubicBezTo>
                      <a:pt x="203" y="50"/>
                      <a:pt x="209" y="46"/>
                      <a:pt x="211" y="41"/>
                    </a:cubicBezTo>
                    <a:cubicBezTo>
                      <a:pt x="212" y="35"/>
                      <a:pt x="207" y="30"/>
                      <a:pt x="201" y="29"/>
                    </a:cubicBezTo>
                  </a:path>
                </a:pathLst>
              </a:custGeom>
              <a:solidFill>
                <a:schemeClr val="accent2">
                  <a:lumMod val="50000"/>
                </a:schemeClr>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1" name="Freeform 71@|5FFC:991808|FBC:16777215|LFC:0|LBC:16777215"/>
              <p:cNvSpPr/>
              <p:nvPr/>
            </p:nvSpPr>
            <p:spPr bwMode="auto">
              <a:xfrm>
                <a:off x="5729145" y="3387768"/>
                <a:ext cx="733707" cy="170664"/>
              </a:xfrm>
              <a:custGeom>
                <a:avLst/>
                <a:gdLst>
                  <a:gd name="T0" fmla="*/ 201 w 212"/>
                  <a:gd name="T1" fmla="*/ 29 h 49"/>
                  <a:gd name="T2" fmla="*/ 15 w 212"/>
                  <a:gd name="T3" fmla="*/ 1 h 49"/>
                  <a:gd name="T4" fmla="*/ 1 w 212"/>
                  <a:gd name="T5" fmla="*/ 9 h 49"/>
                  <a:gd name="T6" fmla="*/ 11 w 212"/>
                  <a:gd name="T7" fmla="*/ 20 h 49"/>
                  <a:gd name="T8" fmla="*/ 197 w 212"/>
                  <a:gd name="T9" fmla="*/ 48 h 49"/>
                  <a:gd name="T10" fmla="*/ 211 w 212"/>
                  <a:gd name="T11" fmla="*/ 40 h 49"/>
                  <a:gd name="T12" fmla="*/ 201 w 212"/>
                  <a:gd name="T13" fmla="*/ 29 h 49"/>
                </a:gdLst>
                <a:ahLst/>
                <a:cxnLst>
                  <a:cxn ang="0">
                    <a:pos x="T0" y="T1"/>
                  </a:cxn>
                  <a:cxn ang="0">
                    <a:pos x="T2" y="T3"/>
                  </a:cxn>
                  <a:cxn ang="0">
                    <a:pos x="T4" y="T5"/>
                  </a:cxn>
                  <a:cxn ang="0">
                    <a:pos x="T6" y="T7"/>
                  </a:cxn>
                  <a:cxn ang="0">
                    <a:pos x="T8" y="T9"/>
                  </a:cxn>
                  <a:cxn ang="0">
                    <a:pos x="T10" y="T11"/>
                  </a:cxn>
                  <a:cxn ang="0">
                    <a:pos x="T12" y="T13"/>
                  </a:cxn>
                </a:cxnLst>
                <a:rect l="0" t="0" r="r" b="b"/>
                <a:pathLst>
                  <a:path w="212" h="49">
                    <a:moveTo>
                      <a:pt x="201" y="29"/>
                    </a:moveTo>
                    <a:cubicBezTo>
                      <a:pt x="15" y="1"/>
                      <a:pt x="15" y="1"/>
                      <a:pt x="15" y="1"/>
                    </a:cubicBezTo>
                    <a:cubicBezTo>
                      <a:pt x="9" y="0"/>
                      <a:pt x="3" y="3"/>
                      <a:pt x="1" y="9"/>
                    </a:cubicBezTo>
                    <a:cubicBezTo>
                      <a:pt x="0" y="14"/>
                      <a:pt x="5" y="19"/>
                      <a:pt x="11" y="20"/>
                    </a:cubicBezTo>
                    <a:cubicBezTo>
                      <a:pt x="197" y="48"/>
                      <a:pt x="197" y="48"/>
                      <a:pt x="197" y="48"/>
                    </a:cubicBezTo>
                    <a:cubicBezTo>
                      <a:pt x="203" y="49"/>
                      <a:pt x="209" y="45"/>
                      <a:pt x="211" y="40"/>
                    </a:cubicBezTo>
                    <a:cubicBezTo>
                      <a:pt x="212" y="35"/>
                      <a:pt x="207" y="30"/>
                      <a:pt x="201" y="29"/>
                    </a:cubicBezTo>
                  </a:path>
                </a:pathLst>
              </a:custGeom>
              <a:solidFill>
                <a:schemeClr val="accent2">
                  <a:lumMod val="50000"/>
                </a:schemeClr>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23" name="任意多边形 22"/>
            <p:cNvSpPr/>
            <p:nvPr/>
          </p:nvSpPr>
          <p:spPr bwMode="auto">
            <a:xfrm>
              <a:off x="5193816" y="1720515"/>
              <a:ext cx="1805825" cy="1805825"/>
            </a:xfrm>
            <a:custGeom>
              <a:avLst/>
              <a:gdLst>
                <a:gd name="connsiteX0" fmla="*/ 902184 w 1805825"/>
                <a:gd name="connsiteY0" fmla="*/ 0 h 1805825"/>
                <a:gd name="connsiteX1" fmla="*/ 918958 w 1805825"/>
                <a:gd name="connsiteY1" fmla="*/ 20757 h 1805825"/>
                <a:gd name="connsiteX2" fmla="*/ 918958 w 1805825"/>
                <a:gd name="connsiteY2" fmla="*/ 181360 h 1805825"/>
                <a:gd name="connsiteX3" fmla="*/ 918958 w 1805825"/>
                <a:gd name="connsiteY3" fmla="*/ 291967 h 1805825"/>
                <a:gd name="connsiteX4" fmla="*/ 1025504 w 1805825"/>
                <a:gd name="connsiteY4" fmla="*/ 302721 h 1805825"/>
                <a:gd name="connsiteX5" fmla="*/ 1107420 w 1805825"/>
                <a:gd name="connsiteY5" fmla="*/ 328179 h 1805825"/>
                <a:gd name="connsiteX6" fmla="*/ 1120835 w 1805825"/>
                <a:gd name="connsiteY6" fmla="*/ 293949 h 1805825"/>
                <a:gd name="connsiteX7" fmla="*/ 1168298 w 1805825"/>
                <a:gd name="connsiteY7" fmla="*/ 172834 h 1805825"/>
                <a:gd name="connsiteX8" fmla="*/ 1177802 w 1805825"/>
                <a:gd name="connsiteY8" fmla="*/ 162454 h 1805825"/>
                <a:gd name="connsiteX9" fmla="*/ 1192490 w 1805825"/>
                <a:gd name="connsiteY9" fmla="*/ 162454 h 1805825"/>
                <a:gd name="connsiteX10" fmla="*/ 1202858 w 1805825"/>
                <a:gd name="connsiteY10" fmla="*/ 186675 h 1805825"/>
                <a:gd name="connsiteX11" fmla="*/ 1142861 w 1805825"/>
                <a:gd name="connsiteY11" fmla="*/ 339774 h 1805825"/>
                <a:gd name="connsiteX12" fmla="*/ 1244307 w 1805825"/>
                <a:gd name="connsiteY12" fmla="*/ 394903 h 1805825"/>
                <a:gd name="connsiteX13" fmla="*/ 1320444 w 1805825"/>
                <a:gd name="connsiteY13" fmla="*/ 460916 h 1805825"/>
                <a:gd name="connsiteX14" fmla="*/ 1358782 w 1805825"/>
                <a:gd name="connsiteY14" fmla="*/ 422621 h 1805825"/>
                <a:gd name="connsiteX15" fmla="*/ 1515021 w 1805825"/>
                <a:gd name="connsiteY15" fmla="*/ 266559 h 1805825"/>
                <a:gd name="connsiteX16" fmla="*/ 1539257 w 1805825"/>
                <a:gd name="connsiteY16" fmla="*/ 266559 h 1805825"/>
                <a:gd name="connsiteX17" fmla="*/ 1539257 w 1805825"/>
                <a:gd name="connsiteY17" fmla="*/ 290768 h 1805825"/>
                <a:gd name="connsiteX18" fmla="*/ 1346393 w 1805825"/>
                <a:gd name="connsiteY18" fmla="*/ 483414 h 1805825"/>
                <a:gd name="connsiteX19" fmla="*/ 1355129 w 1805825"/>
                <a:gd name="connsiteY19" fmla="*/ 490989 h 1805825"/>
                <a:gd name="connsiteX20" fmla="*/ 1421634 w 1805825"/>
                <a:gd name="connsiteY20" fmla="*/ 578947 h 1805825"/>
                <a:gd name="connsiteX21" fmla="*/ 1453106 w 1805825"/>
                <a:gd name="connsiteY21" fmla="*/ 641450 h 1805825"/>
                <a:gd name="connsiteX22" fmla="*/ 1488217 w 1805825"/>
                <a:gd name="connsiteY22" fmla="*/ 626067 h 1805825"/>
                <a:gd name="connsiteX23" fmla="*/ 1607502 w 1805825"/>
                <a:gd name="connsiteY23" fmla="*/ 573805 h 1805825"/>
                <a:gd name="connsiteX24" fmla="*/ 1631704 w 1805825"/>
                <a:gd name="connsiteY24" fmla="*/ 584207 h 1805825"/>
                <a:gd name="connsiteX25" fmla="*/ 1621331 w 1805825"/>
                <a:gd name="connsiteY25" fmla="*/ 608477 h 1805825"/>
                <a:gd name="connsiteX26" fmla="*/ 1491917 w 1805825"/>
                <a:gd name="connsiteY26" fmla="*/ 665177 h 1805825"/>
                <a:gd name="connsiteX27" fmla="*/ 1469909 w 1805825"/>
                <a:gd name="connsiteY27" fmla="*/ 674819 h 1805825"/>
                <a:gd name="connsiteX28" fmla="*/ 1471648 w 1805825"/>
                <a:gd name="connsiteY28" fmla="*/ 678274 h 1805825"/>
                <a:gd name="connsiteX29" fmla="*/ 1503143 w 1805825"/>
                <a:gd name="connsiteY29" fmla="*/ 786939 h 1805825"/>
                <a:gd name="connsiteX30" fmla="*/ 1512440 w 1805825"/>
                <a:gd name="connsiteY30" fmla="*/ 885410 h 1805825"/>
                <a:gd name="connsiteX31" fmla="*/ 1564097 w 1805825"/>
                <a:gd name="connsiteY31" fmla="*/ 885410 h 1805825"/>
                <a:gd name="connsiteX32" fmla="*/ 1785069 w 1805825"/>
                <a:gd name="connsiteY32" fmla="*/ 885410 h 1805825"/>
                <a:gd name="connsiteX33" fmla="*/ 1805825 w 1805825"/>
                <a:gd name="connsiteY33" fmla="*/ 902914 h 1805825"/>
                <a:gd name="connsiteX34" fmla="*/ 1785069 w 1805825"/>
                <a:gd name="connsiteY34" fmla="*/ 920418 h 1805825"/>
                <a:gd name="connsiteX35" fmla="*/ 1624465 w 1805825"/>
                <a:gd name="connsiteY35" fmla="*/ 920418 h 1805825"/>
                <a:gd name="connsiteX36" fmla="*/ 1512330 w 1805825"/>
                <a:gd name="connsiteY36" fmla="*/ 920418 h 1805825"/>
                <a:gd name="connsiteX37" fmla="*/ 1501660 w 1805825"/>
                <a:gd name="connsiteY37" fmla="*/ 1026381 h 1805825"/>
                <a:gd name="connsiteX38" fmla="*/ 1477041 w 1805825"/>
                <a:gd name="connsiteY38" fmla="*/ 1109374 h 1805825"/>
                <a:gd name="connsiteX39" fmla="*/ 1510549 w 1805825"/>
                <a:gd name="connsiteY39" fmla="*/ 1122562 h 1805825"/>
                <a:gd name="connsiteX40" fmla="*/ 1631545 w 1805825"/>
                <a:gd name="connsiteY40" fmla="*/ 1170182 h 1805825"/>
                <a:gd name="connsiteX41" fmla="*/ 1641915 w 1805825"/>
                <a:gd name="connsiteY41" fmla="*/ 1194454 h 1805825"/>
                <a:gd name="connsiteX42" fmla="*/ 1624632 w 1805825"/>
                <a:gd name="connsiteY42" fmla="*/ 1204856 h 1805825"/>
                <a:gd name="connsiteX43" fmla="*/ 1617719 w 1805825"/>
                <a:gd name="connsiteY43" fmla="*/ 1204856 h 1805825"/>
                <a:gd name="connsiteX44" fmla="*/ 1463425 w 1805825"/>
                <a:gd name="connsiteY44" fmla="*/ 1144131 h 1805825"/>
                <a:gd name="connsiteX45" fmla="*/ 1425504 w 1805825"/>
                <a:gd name="connsiteY45" fmla="*/ 1220589 h 1805825"/>
                <a:gd name="connsiteX46" fmla="*/ 1345412 w 1805825"/>
                <a:gd name="connsiteY46" fmla="*/ 1321431 h 1805825"/>
                <a:gd name="connsiteX47" fmla="*/ 1383018 w 1805825"/>
                <a:gd name="connsiteY47" fmla="*/ 1358995 h 1805825"/>
                <a:gd name="connsiteX48" fmla="*/ 1539257 w 1805825"/>
                <a:gd name="connsiteY48" fmla="*/ 1515057 h 1805825"/>
                <a:gd name="connsiteX49" fmla="*/ 1539257 w 1805825"/>
                <a:gd name="connsiteY49" fmla="*/ 1539266 h 1805825"/>
                <a:gd name="connsiteX50" fmla="*/ 1528870 w 1805825"/>
                <a:gd name="connsiteY50" fmla="*/ 1546183 h 1805825"/>
                <a:gd name="connsiteX51" fmla="*/ 1515021 w 1805825"/>
                <a:gd name="connsiteY51" fmla="*/ 1539266 h 1805825"/>
                <a:gd name="connsiteX52" fmla="*/ 1322757 w 1805825"/>
                <a:gd name="connsiteY52" fmla="*/ 1347219 h 1805825"/>
                <a:gd name="connsiteX53" fmla="*/ 1271237 w 1805825"/>
                <a:gd name="connsiteY53" fmla="*/ 1391629 h 1805825"/>
                <a:gd name="connsiteX54" fmla="*/ 1189783 w 1805825"/>
                <a:gd name="connsiteY54" fmla="*/ 1443806 h 1805825"/>
                <a:gd name="connsiteX55" fmla="*/ 1163327 w 1805825"/>
                <a:gd name="connsiteY55" fmla="*/ 1455311 h 1805825"/>
                <a:gd name="connsiteX56" fmla="*/ 1178467 w 1805825"/>
                <a:gd name="connsiteY56" fmla="*/ 1490020 h 1805825"/>
                <a:gd name="connsiteX57" fmla="*/ 1230571 w 1805825"/>
                <a:gd name="connsiteY57" fmla="*/ 1609468 h 1805825"/>
                <a:gd name="connsiteX58" fmla="*/ 1220201 w 1805825"/>
                <a:gd name="connsiteY58" fmla="*/ 1633703 h 1805825"/>
                <a:gd name="connsiteX59" fmla="*/ 1213288 w 1805825"/>
                <a:gd name="connsiteY59" fmla="*/ 1633703 h 1805825"/>
                <a:gd name="connsiteX60" fmla="*/ 1196004 w 1805825"/>
                <a:gd name="connsiteY60" fmla="*/ 1623317 h 1805825"/>
                <a:gd name="connsiteX61" fmla="*/ 1139476 w 1805825"/>
                <a:gd name="connsiteY61" fmla="*/ 1493726 h 1805825"/>
                <a:gd name="connsiteX62" fmla="*/ 1129194 w 1805825"/>
                <a:gd name="connsiteY62" fmla="*/ 1470156 h 1805825"/>
                <a:gd name="connsiteX63" fmla="*/ 1100217 w 1805825"/>
                <a:gd name="connsiteY63" fmla="*/ 1482758 h 1805825"/>
                <a:gd name="connsiteX64" fmla="*/ 1003898 w 1805825"/>
                <a:gd name="connsiteY64" fmla="*/ 1507127 h 1805825"/>
                <a:gd name="connsiteX65" fmla="*/ 918958 w 1805825"/>
                <a:gd name="connsiteY65" fmla="*/ 1514163 h 1805825"/>
                <a:gd name="connsiteX66" fmla="*/ 918958 w 1805825"/>
                <a:gd name="connsiteY66" fmla="*/ 1567557 h 1805825"/>
                <a:gd name="connsiteX67" fmla="*/ 918958 w 1805825"/>
                <a:gd name="connsiteY67" fmla="*/ 1788528 h 1805825"/>
                <a:gd name="connsiteX68" fmla="*/ 902184 w 1805825"/>
                <a:gd name="connsiteY68" fmla="*/ 1805825 h 1805825"/>
                <a:gd name="connsiteX69" fmla="*/ 885409 w 1805825"/>
                <a:gd name="connsiteY69" fmla="*/ 1788528 h 1805825"/>
                <a:gd name="connsiteX70" fmla="*/ 885409 w 1805825"/>
                <a:gd name="connsiteY70" fmla="*/ 1627925 h 1805825"/>
                <a:gd name="connsiteX71" fmla="*/ 885409 w 1805825"/>
                <a:gd name="connsiteY71" fmla="*/ 1513859 h 1805825"/>
                <a:gd name="connsiteX72" fmla="*/ 778862 w 1805825"/>
                <a:gd name="connsiteY72" fmla="*/ 1503105 h 1805825"/>
                <a:gd name="connsiteX73" fmla="*/ 696946 w 1805825"/>
                <a:gd name="connsiteY73" fmla="*/ 1477647 h 1805825"/>
                <a:gd name="connsiteX74" fmla="*/ 683532 w 1805825"/>
                <a:gd name="connsiteY74" fmla="*/ 1511876 h 1805825"/>
                <a:gd name="connsiteX75" fmla="*/ 636069 w 1805825"/>
                <a:gd name="connsiteY75" fmla="*/ 1632991 h 1805825"/>
                <a:gd name="connsiteX76" fmla="*/ 618788 w 1805825"/>
                <a:gd name="connsiteY76" fmla="*/ 1646831 h 1805825"/>
                <a:gd name="connsiteX77" fmla="*/ 611876 w 1805825"/>
                <a:gd name="connsiteY77" fmla="*/ 1643371 h 1805825"/>
                <a:gd name="connsiteX78" fmla="*/ 601508 w 1805825"/>
                <a:gd name="connsiteY78" fmla="*/ 1619150 h 1805825"/>
                <a:gd name="connsiteX79" fmla="*/ 661505 w 1805825"/>
                <a:gd name="connsiteY79" fmla="*/ 1466052 h 1805825"/>
                <a:gd name="connsiteX80" fmla="*/ 560059 w 1805825"/>
                <a:gd name="connsiteY80" fmla="*/ 1410923 h 1805825"/>
                <a:gd name="connsiteX81" fmla="*/ 483921 w 1805825"/>
                <a:gd name="connsiteY81" fmla="*/ 1344910 h 1805825"/>
                <a:gd name="connsiteX82" fmla="*/ 445584 w 1805825"/>
                <a:gd name="connsiteY82" fmla="*/ 1383204 h 1805825"/>
                <a:gd name="connsiteX83" fmla="*/ 289344 w 1805825"/>
                <a:gd name="connsiteY83" fmla="*/ 1539266 h 1805825"/>
                <a:gd name="connsiteX84" fmla="*/ 275495 w 1805825"/>
                <a:gd name="connsiteY84" fmla="*/ 1546183 h 1805825"/>
                <a:gd name="connsiteX85" fmla="*/ 265107 w 1805825"/>
                <a:gd name="connsiteY85" fmla="*/ 1539266 h 1805825"/>
                <a:gd name="connsiteX86" fmla="*/ 265107 w 1805825"/>
                <a:gd name="connsiteY86" fmla="*/ 1515057 h 1805825"/>
                <a:gd name="connsiteX87" fmla="*/ 457972 w 1805825"/>
                <a:gd name="connsiteY87" fmla="*/ 1322411 h 1805825"/>
                <a:gd name="connsiteX88" fmla="*/ 449237 w 1805825"/>
                <a:gd name="connsiteY88" fmla="*/ 1314838 h 1805825"/>
                <a:gd name="connsiteX89" fmla="*/ 382732 w 1805825"/>
                <a:gd name="connsiteY89" fmla="*/ 1226879 h 1805825"/>
                <a:gd name="connsiteX90" fmla="*/ 351487 w 1805825"/>
                <a:gd name="connsiteY90" fmla="*/ 1164827 h 1805825"/>
                <a:gd name="connsiteX91" fmla="*/ 316150 w 1805825"/>
                <a:gd name="connsiteY91" fmla="*/ 1180309 h 1805825"/>
                <a:gd name="connsiteX92" fmla="*/ 196864 w 1805825"/>
                <a:gd name="connsiteY92" fmla="*/ 1232571 h 1805825"/>
                <a:gd name="connsiteX93" fmla="*/ 189949 w 1805825"/>
                <a:gd name="connsiteY93" fmla="*/ 1232571 h 1805825"/>
                <a:gd name="connsiteX94" fmla="*/ 172662 w 1805825"/>
                <a:gd name="connsiteY94" fmla="*/ 1222170 h 1805825"/>
                <a:gd name="connsiteX95" fmla="*/ 183035 w 1805825"/>
                <a:gd name="connsiteY95" fmla="*/ 1197899 h 1805825"/>
                <a:gd name="connsiteX96" fmla="*/ 312449 w 1805825"/>
                <a:gd name="connsiteY96" fmla="*/ 1141200 h 1805825"/>
                <a:gd name="connsiteX97" fmla="*/ 334685 w 1805825"/>
                <a:gd name="connsiteY97" fmla="*/ 1131458 h 1805825"/>
                <a:gd name="connsiteX98" fmla="*/ 332718 w 1805825"/>
                <a:gd name="connsiteY98" fmla="*/ 1127553 h 1805825"/>
                <a:gd name="connsiteX99" fmla="*/ 301223 w 1805825"/>
                <a:gd name="connsiteY99" fmla="*/ 1018887 h 1805825"/>
                <a:gd name="connsiteX100" fmla="*/ 291927 w 1805825"/>
                <a:gd name="connsiteY100" fmla="*/ 920418 h 1805825"/>
                <a:gd name="connsiteX101" fmla="*/ 238269 w 1805825"/>
                <a:gd name="connsiteY101" fmla="*/ 920418 h 1805825"/>
                <a:gd name="connsiteX102" fmla="*/ 17297 w 1805825"/>
                <a:gd name="connsiteY102" fmla="*/ 920418 h 1805825"/>
                <a:gd name="connsiteX103" fmla="*/ 0 w 1805825"/>
                <a:gd name="connsiteY103" fmla="*/ 902914 h 1805825"/>
                <a:gd name="connsiteX104" fmla="*/ 17297 w 1805825"/>
                <a:gd name="connsiteY104" fmla="*/ 885410 h 1805825"/>
                <a:gd name="connsiteX105" fmla="*/ 177901 w 1805825"/>
                <a:gd name="connsiteY105" fmla="*/ 885410 h 1805825"/>
                <a:gd name="connsiteX106" fmla="*/ 292037 w 1805825"/>
                <a:gd name="connsiteY106" fmla="*/ 885410 h 1805825"/>
                <a:gd name="connsiteX107" fmla="*/ 302706 w 1805825"/>
                <a:gd name="connsiteY107" fmla="*/ 779445 h 1805825"/>
                <a:gd name="connsiteX108" fmla="*/ 327180 w 1805825"/>
                <a:gd name="connsiteY108" fmla="*/ 696944 h 1805825"/>
                <a:gd name="connsiteX109" fmla="*/ 293817 w 1805825"/>
                <a:gd name="connsiteY109" fmla="*/ 683814 h 1805825"/>
                <a:gd name="connsiteX110" fmla="*/ 172821 w 1805825"/>
                <a:gd name="connsiteY110" fmla="*/ 636194 h 1805825"/>
                <a:gd name="connsiteX111" fmla="*/ 162451 w 1805825"/>
                <a:gd name="connsiteY111" fmla="*/ 611922 h 1805825"/>
                <a:gd name="connsiteX112" fmla="*/ 186648 w 1805825"/>
                <a:gd name="connsiteY112" fmla="*/ 601520 h 1805825"/>
                <a:gd name="connsiteX113" fmla="*/ 340713 w 1805825"/>
                <a:gd name="connsiteY113" fmla="*/ 662155 h 1805825"/>
                <a:gd name="connsiteX114" fmla="*/ 378863 w 1805825"/>
                <a:gd name="connsiteY114" fmla="*/ 585238 h 1805825"/>
                <a:gd name="connsiteX115" fmla="*/ 458955 w 1805825"/>
                <a:gd name="connsiteY115" fmla="*/ 484396 h 1805825"/>
                <a:gd name="connsiteX116" fmla="*/ 421347 w 1805825"/>
                <a:gd name="connsiteY116" fmla="*/ 446830 h 1805825"/>
                <a:gd name="connsiteX117" fmla="*/ 265108 w 1805825"/>
                <a:gd name="connsiteY117" fmla="*/ 290768 h 1805825"/>
                <a:gd name="connsiteX118" fmla="*/ 265108 w 1805825"/>
                <a:gd name="connsiteY118" fmla="*/ 266559 h 1805825"/>
                <a:gd name="connsiteX119" fmla="*/ 289345 w 1805825"/>
                <a:gd name="connsiteY119" fmla="*/ 266559 h 1805825"/>
                <a:gd name="connsiteX120" fmla="*/ 481611 w 1805825"/>
                <a:gd name="connsiteY120" fmla="*/ 458607 h 1805825"/>
                <a:gd name="connsiteX121" fmla="*/ 533131 w 1805825"/>
                <a:gd name="connsiteY121" fmla="*/ 414198 h 1805825"/>
                <a:gd name="connsiteX122" fmla="*/ 614585 w 1805825"/>
                <a:gd name="connsiteY122" fmla="*/ 362021 h 1805825"/>
                <a:gd name="connsiteX123" fmla="*/ 640839 w 1805825"/>
                <a:gd name="connsiteY123" fmla="*/ 350603 h 1805825"/>
                <a:gd name="connsiteX124" fmla="*/ 625898 w 1805825"/>
                <a:gd name="connsiteY124" fmla="*/ 316351 h 1805825"/>
                <a:gd name="connsiteX125" fmla="*/ 573794 w 1805825"/>
                <a:gd name="connsiteY125" fmla="*/ 196902 h 1805825"/>
                <a:gd name="connsiteX126" fmla="*/ 584164 w 1805825"/>
                <a:gd name="connsiteY126" fmla="*/ 172667 h 1805825"/>
                <a:gd name="connsiteX127" fmla="*/ 608361 w 1805825"/>
                <a:gd name="connsiteY127" fmla="*/ 183054 h 1805825"/>
                <a:gd name="connsiteX128" fmla="*/ 664890 w 1805825"/>
                <a:gd name="connsiteY128" fmla="*/ 312645 h 1805825"/>
                <a:gd name="connsiteX129" fmla="*/ 674972 w 1805825"/>
                <a:gd name="connsiteY129" fmla="*/ 335758 h 1805825"/>
                <a:gd name="connsiteX130" fmla="*/ 704151 w 1805825"/>
                <a:gd name="connsiteY130" fmla="*/ 323068 h 1805825"/>
                <a:gd name="connsiteX131" fmla="*/ 800469 w 1805825"/>
                <a:gd name="connsiteY131" fmla="*/ 298699 h 1805825"/>
                <a:gd name="connsiteX132" fmla="*/ 885409 w 1805825"/>
                <a:gd name="connsiteY132" fmla="*/ 291664 h 1805825"/>
                <a:gd name="connsiteX133" fmla="*/ 885409 w 1805825"/>
                <a:gd name="connsiteY133" fmla="*/ 241728 h 1805825"/>
                <a:gd name="connsiteX134" fmla="*/ 885409 w 1805825"/>
                <a:gd name="connsiteY134" fmla="*/ 20757 h 1805825"/>
                <a:gd name="connsiteX135" fmla="*/ 902184 w 1805825"/>
                <a:gd name="connsiteY135" fmla="*/ 0 h 180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05825" h="1805825">
                  <a:moveTo>
                    <a:pt x="902184" y="0"/>
                  </a:moveTo>
                  <a:cubicBezTo>
                    <a:pt x="912248" y="0"/>
                    <a:pt x="918958" y="10378"/>
                    <a:pt x="918958" y="20757"/>
                  </a:cubicBezTo>
                  <a:cubicBezTo>
                    <a:pt x="918958" y="76000"/>
                    <a:pt x="918958" y="129516"/>
                    <a:pt x="918958" y="181360"/>
                  </a:cubicBezTo>
                  <a:lnTo>
                    <a:pt x="918958" y="291967"/>
                  </a:lnTo>
                  <a:lnTo>
                    <a:pt x="1025504" y="302721"/>
                  </a:lnTo>
                  <a:lnTo>
                    <a:pt x="1107420" y="328179"/>
                  </a:lnTo>
                  <a:lnTo>
                    <a:pt x="1120835" y="293949"/>
                  </a:lnTo>
                  <a:cubicBezTo>
                    <a:pt x="1168298" y="172834"/>
                    <a:pt x="1168298" y="172834"/>
                    <a:pt x="1168298" y="172834"/>
                  </a:cubicBezTo>
                  <a:cubicBezTo>
                    <a:pt x="1170026" y="167644"/>
                    <a:pt x="1173482" y="164184"/>
                    <a:pt x="1177802" y="162454"/>
                  </a:cubicBezTo>
                  <a:cubicBezTo>
                    <a:pt x="1182122" y="160724"/>
                    <a:pt x="1187306" y="160724"/>
                    <a:pt x="1192490" y="162454"/>
                  </a:cubicBezTo>
                  <a:cubicBezTo>
                    <a:pt x="1202858" y="165914"/>
                    <a:pt x="1206314" y="176294"/>
                    <a:pt x="1202858" y="186675"/>
                  </a:cubicBezTo>
                  <a:lnTo>
                    <a:pt x="1142861" y="339774"/>
                  </a:lnTo>
                  <a:lnTo>
                    <a:pt x="1244307" y="394903"/>
                  </a:lnTo>
                  <a:lnTo>
                    <a:pt x="1320444" y="460916"/>
                  </a:lnTo>
                  <a:lnTo>
                    <a:pt x="1358782" y="422621"/>
                  </a:lnTo>
                  <a:cubicBezTo>
                    <a:pt x="1515021" y="266559"/>
                    <a:pt x="1515021" y="266559"/>
                    <a:pt x="1515021" y="266559"/>
                  </a:cubicBezTo>
                  <a:cubicBezTo>
                    <a:pt x="1521946" y="259642"/>
                    <a:pt x="1532333" y="259642"/>
                    <a:pt x="1539257" y="266559"/>
                  </a:cubicBezTo>
                  <a:cubicBezTo>
                    <a:pt x="1546182" y="273476"/>
                    <a:pt x="1546182" y="283851"/>
                    <a:pt x="1539257" y="290768"/>
                  </a:cubicBezTo>
                  <a:lnTo>
                    <a:pt x="1346393" y="483414"/>
                  </a:lnTo>
                  <a:lnTo>
                    <a:pt x="1355129" y="490989"/>
                  </a:lnTo>
                  <a:cubicBezTo>
                    <a:pt x="1379821" y="518188"/>
                    <a:pt x="1402102" y="547620"/>
                    <a:pt x="1421634" y="578947"/>
                  </a:cubicBezTo>
                  <a:lnTo>
                    <a:pt x="1453106" y="641450"/>
                  </a:lnTo>
                  <a:lnTo>
                    <a:pt x="1488217" y="626067"/>
                  </a:lnTo>
                  <a:cubicBezTo>
                    <a:pt x="1607502" y="573805"/>
                    <a:pt x="1607502" y="573805"/>
                    <a:pt x="1607502" y="573805"/>
                  </a:cubicBezTo>
                  <a:cubicBezTo>
                    <a:pt x="1614417" y="570338"/>
                    <a:pt x="1628246" y="573805"/>
                    <a:pt x="1631704" y="584207"/>
                  </a:cubicBezTo>
                  <a:cubicBezTo>
                    <a:pt x="1635161" y="594608"/>
                    <a:pt x="1631704" y="605010"/>
                    <a:pt x="1621331" y="608477"/>
                  </a:cubicBezTo>
                  <a:cubicBezTo>
                    <a:pt x="1576817" y="627980"/>
                    <a:pt x="1533693" y="646874"/>
                    <a:pt x="1491917" y="665177"/>
                  </a:cubicBezTo>
                  <a:lnTo>
                    <a:pt x="1469909" y="674819"/>
                  </a:lnTo>
                  <a:lnTo>
                    <a:pt x="1471648" y="678274"/>
                  </a:lnTo>
                  <a:cubicBezTo>
                    <a:pt x="1485346" y="713052"/>
                    <a:pt x="1495957" y="749387"/>
                    <a:pt x="1503143" y="786939"/>
                  </a:cubicBezTo>
                  <a:lnTo>
                    <a:pt x="1512440" y="885410"/>
                  </a:lnTo>
                  <a:lnTo>
                    <a:pt x="1564097" y="885410"/>
                  </a:lnTo>
                  <a:cubicBezTo>
                    <a:pt x="1785069" y="885410"/>
                    <a:pt x="1785069" y="885410"/>
                    <a:pt x="1785069" y="885410"/>
                  </a:cubicBezTo>
                  <a:cubicBezTo>
                    <a:pt x="1795447" y="885410"/>
                    <a:pt x="1805825" y="892412"/>
                    <a:pt x="1805825" y="902914"/>
                  </a:cubicBezTo>
                  <a:cubicBezTo>
                    <a:pt x="1805825" y="913417"/>
                    <a:pt x="1795447" y="920418"/>
                    <a:pt x="1785069" y="920418"/>
                  </a:cubicBezTo>
                  <a:cubicBezTo>
                    <a:pt x="1729826" y="920418"/>
                    <a:pt x="1676309" y="920418"/>
                    <a:pt x="1624465" y="920418"/>
                  </a:cubicBezTo>
                  <a:lnTo>
                    <a:pt x="1512330" y="920418"/>
                  </a:lnTo>
                  <a:lnTo>
                    <a:pt x="1501660" y="1026381"/>
                  </a:lnTo>
                  <a:lnTo>
                    <a:pt x="1477041" y="1109374"/>
                  </a:lnTo>
                  <a:lnTo>
                    <a:pt x="1510549" y="1122562"/>
                  </a:lnTo>
                  <a:cubicBezTo>
                    <a:pt x="1631545" y="1170182"/>
                    <a:pt x="1631545" y="1170182"/>
                    <a:pt x="1631545" y="1170182"/>
                  </a:cubicBezTo>
                  <a:cubicBezTo>
                    <a:pt x="1641915" y="1173649"/>
                    <a:pt x="1645372" y="1184051"/>
                    <a:pt x="1641915" y="1194454"/>
                  </a:cubicBezTo>
                  <a:cubicBezTo>
                    <a:pt x="1638459" y="1201389"/>
                    <a:pt x="1631545" y="1204856"/>
                    <a:pt x="1624632" y="1204856"/>
                  </a:cubicBezTo>
                  <a:cubicBezTo>
                    <a:pt x="1624632" y="1204856"/>
                    <a:pt x="1621175" y="1204856"/>
                    <a:pt x="1617719" y="1204856"/>
                  </a:cubicBezTo>
                  <a:lnTo>
                    <a:pt x="1463425" y="1144131"/>
                  </a:lnTo>
                  <a:lnTo>
                    <a:pt x="1425504" y="1220589"/>
                  </a:lnTo>
                  <a:lnTo>
                    <a:pt x="1345412" y="1321431"/>
                  </a:lnTo>
                  <a:lnTo>
                    <a:pt x="1383018" y="1358995"/>
                  </a:lnTo>
                  <a:cubicBezTo>
                    <a:pt x="1539257" y="1515057"/>
                    <a:pt x="1539257" y="1515057"/>
                    <a:pt x="1539257" y="1515057"/>
                  </a:cubicBezTo>
                  <a:cubicBezTo>
                    <a:pt x="1546182" y="1521974"/>
                    <a:pt x="1546182" y="1532349"/>
                    <a:pt x="1539257" y="1539266"/>
                  </a:cubicBezTo>
                  <a:cubicBezTo>
                    <a:pt x="1535795" y="1542725"/>
                    <a:pt x="1532333" y="1546183"/>
                    <a:pt x="1528870" y="1546183"/>
                  </a:cubicBezTo>
                  <a:cubicBezTo>
                    <a:pt x="1521946" y="1546183"/>
                    <a:pt x="1518483" y="1542725"/>
                    <a:pt x="1515021" y="1539266"/>
                  </a:cubicBezTo>
                  <a:lnTo>
                    <a:pt x="1322757" y="1347219"/>
                  </a:lnTo>
                  <a:lnTo>
                    <a:pt x="1271237" y="1391629"/>
                  </a:lnTo>
                  <a:cubicBezTo>
                    <a:pt x="1245588" y="1411074"/>
                    <a:pt x="1218361" y="1428542"/>
                    <a:pt x="1189783" y="1443806"/>
                  </a:cubicBezTo>
                  <a:lnTo>
                    <a:pt x="1163327" y="1455311"/>
                  </a:lnTo>
                  <a:lnTo>
                    <a:pt x="1178467" y="1490020"/>
                  </a:lnTo>
                  <a:cubicBezTo>
                    <a:pt x="1230571" y="1609468"/>
                    <a:pt x="1230571" y="1609468"/>
                    <a:pt x="1230571" y="1609468"/>
                  </a:cubicBezTo>
                  <a:cubicBezTo>
                    <a:pt x="1234028" y="1619855"/>
                    <a:pt x="1230571" y="1630241"/>
                    <a:pt x="1220201" y="1633703"/>
                  </a:cubicBezTo>
                  <a:cubicBezTo>
                    <a:pt x="1216745" y="1633703"/>
                    <a:pt x="1216745" y="1633703"/>
                    <a:pt x="1213288" y="1633703"/>
                  </a:cubicBezTo>
                  <a:cubicBezTo>
                    <a:pt x="1206374" y="1633703"/>
                    <a:pt x="1199461" y="1630241"/>
                    <a:pt x="1196004" y="1623317"/>
                  </a:cubicBezTo>
                  <a:cubicBezTo>
                    <a:pt x="1176560" y="1578741"/>
                    <a:pt x="1157724" y="1535559"/>
                    <a:pt x="1139476" y="1493726"/>
                  </a:cubicBezTo>
                  <a:lnTo>
                    <a:pt x="1129194" y="1470156"/>
                  </a:lnTo>
                  <a:lnTo>
                    <a:pt x="1100217" y="1482758"/>
                  </a:lnTo>
                  <a:cubicBezTo>
                    <a:pt x="1069161" y="1493387"/>
                    <a:pt x="1036979" y="1501586"/>
                    <a:pt x="1003898" y="1507127"/>
                  </a:cubicBezTo>
                  <a:lnTo>
                    <a:pt x="918958" y="1514163"/>
                  </a:lnTo>
                  <a:lnTo>
                    <a:pt x="918958" y="1567557"/>
                  </a:lnTo>
                  <a:cubicBezTo>
                    <a:pt x="918958" y="1788528"/>
                    <a:pt x="918958" y="1788528"/>
                    <a:pt x="918958" y="1788528"/>
                  </a:cubicBezTo>
                  <a:cubicBezTo>
                    <a:pt x="918958" y="1795447"/>
                    <a:pt x="912248" y="1805825"/>
                    <a:pt x="902184" y="1805825"/>
                  </a:cubicBezTo>
                  <a:cubicBezTo>
                    <a:pt x="892119" y="1805825"/>
                    <a:pt x="885409" y="1795447"/>
                    <a:pt x="885409" y="1788528"/>
                  </a:cubicBezTo>
                  <a:cubicBezTo>
                    <a:pt x="885409" y="1733285"/>
                    <a:pt x="885409" y="1679769"/>
                    <a:pt x="885409" y="1627925"/>
                  </a:cubicBezTo>
                  <a:lnTo>
                    <a:pt x="885409" y="1513859"/>
                  </a:lnTo>
                  <a:lnTo>
                    <a:pt x="778862" y="1503105"/>
                  </a:lnTo>
                  <a:lnTo>
                    <a:pt x="696946" y="1477647"/>
                  </a:lnTo>
                  <a:lnTo>
                    <a:pt x="683532" y="1511876"/>
                  </a:lnTo>
                  <a:cubicBezTo>
                    <a:pt x="636069" y="1632991"/>
                    <a:pt x="636069" y="1632991"/>
                    <a:pt x="636069" y="1632991"/>
                  </a:cubicBezTo>
                  <a:cubicBezTo>
                    <a:pt x="632613" y="1639911"/>
                    <a:pt x="625701" y="1646831"/>
                    <a:pt x="618788" y="1646831"/>
                  </a:cubicBezTo>
                  <a:cubicBezTo>
                    <a:pt x="615332" y="1646831"/>
                    <a:pt x="615332" y="1643371"/>
                    <a:pt x="611876" y="1643371"/>
                  </a:cubicBezTo>
                  <a:cubicBezTo>
                    <a:pt x="601508" y="1639911"/>
                    <a:pt x="598052" y="1629531"/>
                    <a:pt x="601508" y="1619150"/>
                  </a:cubicBezTo>
                  <a:lnTo>
                    <a:pt x="661505" y="1466052"/>
                  </a:lnTo>
                  <a:lnTo>
                    <a:pt x="560059" y="1410923"/>
                  </a:lnTo>
                  <a:lnTo>
                    <a:pt x="483921" y="1344910"/>
                  </a:lnTo>
                  <a:lnTo>
                    <a:pt x="445584" y="1383204"/>
                  </a:lnTo>
                  <a:cubicBezTo>
                    <a:pt x="289344" y="1539266"/>
                    <a:pt x="289344" y="1539266"/>
                    <a:pt x="289344" y="1539266"/>
                  </a:cubicBezTo>
                  <a:cubicBezTo>
                    <a:pt x="285882" y="1542725"/>
                    <a:pt x="282419" y="1546183"/>
                    <a:pt x="275495" y="1546183"/>
                  </a:cubicBezTo>
                  <a:cubicBezTo>
                    <a:pt x="272032" y="1546183"/>
                    <a:pt x="268570" y="1542725"/>
                    <a:pt x="265107" y="1539266"/>
                  </a:cubicBezTo>
                  <a:cubicBezTo>
                    <a:pt x="258183" y="1532349"/>
                    <a:pt x="258183" y="1521974"/>
                    <a:pt x="265107" y="1515057"/>
                  </a:cubicBezTo>
                  <a:lnTo>
                    <a:pt x="457972" y="1322411"/>
                  </a:lnTo>
                  <a:lnTo>
                    <a:pt x="449237" y="1314838"/>
                  </a:lnTo>
                  <a:cubicBezTo>
                    <a:pt x="424546" y="1287639"/>
                    <a:pt x="402265" y="1258206"/>
                    <a:pt x="382732" y="1226879"/>
                  </a:cubicBezTo>
                  <a:lnTo>
                    <a:pt x="351487" y="1164827"/>
                  </a:lnTo>
                  <a:lnTo>
                    <a:pt x="316150" y="1180309"/>
                  </a:lnTo>
                  <a:cubicBezTo>
                    <a:pt x="196864" y="1232571"/>
                    <a:pt x="196864" y="1232571"/>
                    <a:pt x="196864" y="1232571"/>
                  </a:cubicBezTo>
                  <a:cubicBezTo>
                    <a:pt x="193407" y="1232571"/>
                    <a:pt x="193407" y="1232571"/>
                    <a:pt x="189949" y="1232571"/>
                  </a:cubicBezTo>
                  <a:cubicBezTo>
                    <a:pt x="183035" y="1232571"/>
                    <a:pt x="176120" y="1229104"/>
                    <a:pt x="172662" y="1222170"/>
                  </a:cubicBezTo>
                  <a:cubicBezTo>
                    <a:pt x="169205" y="1215235"/>
                    <a:pt x="172662" y="1201366"/>
                    <a:pt x="183035" y="1197899"/>
                  </a:cubicBezTo>
                  <a:cubicBezTo>
                    <a:pt x="227549" y="1178396"/>
                    <a:pt x="270673" y="1159503"/>
                    <a:pt x="312449" y="1141200"/>
                  </a:cubicBezTo>
                  <a:lnTo>
                    <a:pt x="334685" y="1131458"/>
                  </a:lnTo>
                  <a:lnTo>
                    <a:pt x="332718" y="1127553"/>
                  </a:lnTo>
                  <a:cubicBezTo>
                    <a:pt x="319021" y="1092775"/>
                    <a:pt x="308410" y="1056440"/>
                    <a:pt x="301223" y="1018887"/>
                  </a:cubicBezTo>
                  <a:lnTo>
                    <a:pt x="291927" y="920418"/>
                  </a:lnTo>
                  <a:lnTo>
                    <a:pt x="238269" y="920418"/>
                  </a:lnTo>
                  <a:cubicBezTo>
                    <a:pt x="17297" y="920418"/>
                    <a:pt x="17297" y="920418"/>
                    <a:pt x="17297" y="920418"/>
                  </a:cubicBezTo>
                  <a:cubicBezTo>
                    <a:pt x="10378" y="920418"/>
                    <a:pt x="0" y="913417"/>
                    <a:pt x="0" y="902914"/>
                  </a:cubicBezTo>
                  <a:cubicBezTo>
                    <a:pt x="0" y="892412"/>
                    <a:pt x="10378" y="885410"/>
                    <a:pt x="17297" y="885410"/>
                  </a:cubicBezTo>
                  <a:cubicBezTo>
                    <a:pt x="72540" y="885410"/>
                    <a:pt x="126056" y="885410"/>
                    <a:pt x="177901" y="885410"/>
                  </a:cubicBezTo>
                  <a:lnTo>
                    <a:pt x="292037" y="885410"/>
                  </a:lnTo>
                  <a:lnTo>
                    <a:pt x="302706" y="779445"/>
                  </a:lnTo>
                  <a:lnTo>
                    <a:pt x="327180" y="696944"/>
                  </a:lnTo>
                  <a:lnTo>
                    <a:pt x="293817" y="683814"/>
                  </a:lnTo>
                  <a:cubicBezTo>
                    <a:pt x="172821" y="636194"/>
                    <a:pt x="172821" y="636194"/>
                    <a:pt x="172821" y="636194"/>
                  </a:cubicBezTo>
                  <a:cubicBezTo>
                    <a:pt x="162451" y="632727"/>
                    <a:pt x="158994" y="622324"/>
                    <a:pt x="162451" y="611922"/>
                  </a:cubicBezTo>
                  <a:cubicBezTo>
                    <a:pt x="165908" y="601520"/>
                    <a:pt x="176278" y="598052"/>
                    <a:pt x="186648" y="601520"/>
                  </a:cubicBezTo>
                  <a:lnTo>
                    <a:pt x="340713" y="662155"/>
                  </a:lnTo>
                  <a:lnTo>
                    <a:pt x="378863" y="585238"/>
                  </a:lnTo>
                  <a:lnTo>
                    <a:pt x="458955" y="484396"/>
                  </a:lnTo>
                  <a:lnTo>
                    <a:pt x="421347" y="446830"/>
                  </a:lnTo>
                  <a:cubicBezTo>
                    <a:pt x="265108" y="290768"/>
                    <a:pt x="265108" y="290768"/>
                    <a:pt x="265108" y="290768"/>
                  </a:cubicBezTo>
                  <a:cubicBezTo>
                    <a:pt x="258183" y="283851"/>
                    <a:pt x="258183" y="273476"/>
                    <a:pt x="265108" y="266559"/>
                  </a:cubicBezTo>
                  <a:cubicBezTo>
                    <a:pt x="272033" y="259642"/>
                    <a:pt x="282420" y="259642"/>
                    <a:pt x="289345" y="266559"/>
                  </a:cubicBezTo>
                  <a:lnTo>
                    <a:pt x="481611" y="458607"/>
                  </a:lnTo>
                  <a:lnTo>
                    <a:pt x="533131" y="414198"/>
                  </a:lnTo>
                  <a:cubicBezTo>
                    <a:pt x="558780" y="394753"/>
                    <a:pt x="586007" y="377285"/>
                    <a:pt x="614585" y="362021"/>
                  </a:cubicBezTo>
                  <a:lnTo>
                    <a:pt x="640839" y="350603"/>
                  </a:lnTo>
                  <a:lnTo>
                    <a:pt x="625898" y="316351"/>
                  </a:lnTo>
                  <a:cubicBezTo>
                    <a:pt x="573794" y="196902"/>
                    <a:pt x="573794" y="196902"/>
                    <a:pt x="573794" y="196902"/>
                  </a:cubicBezTo>
                  <a:cubicBezTo>
                    <a:pt x="570337" y="189978"/>
                    <a:pt x="573794" y="179592"/>
                    <a:pt x="584164" y="172667"/>
                  </a:cubicBezTo>
                  <a:cubicBezTo>
                    <a:pt x="594534" y="169205"/>
                    <a:pt x="604904" y="172667"/>
                    <a:pt x="608361" y="183054"/>
                  </a:cubicBezTo>
                  <a:cubicBezTo>
                    <a:pt x="627805" y="227629"/>
                    <a:pt x="646642" y="270812"/>
                    <a:pt x="664890" y="312645"/>
                  </a:cubicBezTo>
                  <a:lnTo>
                    <a:pt x="674972" y="335758"/>
                  </a:lnTo>
                  <a:lnTo>
                    <a:pt x="704151" y="323068"/>
                  </a:lnTo>
                  <a:cubicBezTo>
                    <a:pt x="735207" y="312439"/>
                    <a:pt x="767389" y="304241"/>
                    <a:pt x="800469" y="298699"/>
                  </a:cubicBezTo>
                  <a:lnTo>
                    <a:pt x="885409" y="291664"/>
                  </a:lnTo>
                  <a:lnTo>
                    <a:pt x="885409" y="241728"/>
                  </a:lnTo>
                  <a:cubicBezTo>
                    <a:pt x="885409" y="20757"/>
                    <a:pt x="885409" y="20757"/>
                    <a:pt x="885409" y="20757"/>
                  </a:cubicBezTo>
                  <a:cubicBezTo>
                    <a:pt x="885409" y="10378"/>
                    <a:pt x="892119" y="0"/>
                    <a:pt x="902184" y="0"/>
                  </a:cubicBezTo>
                  <a:close/>
                </a:path>
              </a:pathLst>
            </a:custGeom>
            <a:solidFill>
              <a:schemeClr val="accent2"/>
            </a:solidFill>
            <a:ln>
              <a:noFill/>
            </a:ln>
          </p:spPr>
          <p:txBody>
            <a:bodyPr vert="horz" wrap="square" lIns="91440" tIns="45720" rIns="91440" bIns="45720" numCol="1" anchor="ctr" anchorCtr="0" compatLnSpc="1">
              <a:noAutofit/>
            </a:bodyPr>
            <a:lstStyle/>
            <a:p>
              <a:pPr marL="0" marR="0" lvl="0" indent="0" algn="ctr" defTabSz="914400" rtl="0" eaLnBrk="1" latinLnBrk="0" hangingPunct="1">
                <a:spcBef>
                  <a:spcPts val="0"/>
                </a:spcBef>
                <a:spcAft>
                  <a:spcPts val="0"/>
                </a:spcAft>
                <a:buClrTx/>
                <a:buSzTx/>
                <a:buFontTx/>
                <a:buNone/>
                <a:defRPr/>
              </a:pPr>
              <a:endParaRPr kumimoji="0" lang="zh-CN" altLang="en-US" sz="6000" b="1" i="0" u="none" strike="noStrike" kern="1200" cap="none" spc="0" normalizeH="0" noProof="0" dirty="0">
                <a:ln>
                  <a:noFill/>
                </a:ln>
                <a:solidFill>
                  <a:srgbClr val="FFFFFF"/>
                </a:solidFill>
                <a:effectLst/>
                <a:uLnTx/>
                <a:uFillTx/>
                <a:latin typeface="+mn-lt"/>
                <a:ea typeface="+mn-ea"/>
                <a:cs typeface="+mn-cs"/>
              </a:endParaRPr>
            </a:p>
          </p:txBody>
        </p:sp>
      </p:grpSp>
      <p:sp>
        <p:nvSpPr>
          <p:cNvPr id="2" name="标题 1"/>
          <p:cNvSpPr>
            <a:spLocks noGrp="1"/>
          </p:cNvSpPr>
          <p:nvPr>
            <p:ph type="title"/>
          </p:nvPr>
        </p:nvSpPr>
        <p:spPr>
          <a:xfrm>
            <a:off x="2574000" y="4201200"/>
            <a:ext cx="7369200" cy="770400"/>
          </a:xfrm>
        </p:spPr>
        <p:txBody>
          <a:bodyPr anchor="ctr" anchorCtr="0">
            <a:normAutofit/>
          </a:bodyPr>
          <a:lstStyle>
            <a:lvl1pPr algn="ctr">
              <a:defRPr sz="4000" b="1">
                <a:solidFill>
                  <a:schemeClr val="bg1"/>
                </a:solidFill>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7F80E37B-9903-4420-8A41-4A9C62F227FA}" type="datetimeFigureOut">
              <a:rPr lang="zh-CN" altLang="en-US" smtClean="0"/>
              <a:t>2017/4/1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9BD3ED-411E-4FFB-A5AE-613AE2B852F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889019"/>
            <a:ext cx="10515600" cy="2575295"/>
          </a:xfrm>
        </p:spPr>
        <p:txBody>
          <a:bodyPr/>
          <a:lstStyle>
            <a:lvl1pPr marL="230505" indent="-230505">
              <a:buFont typeface="Arial" panose="020B0604020202020204" pitchFamily="34" charset="0"/>
              <a:buChar cha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838200" y="3596905"/>
            <a:ext cx="10515600" cy="2575295"/>
          </a:xfrm>
        </p:spPr>
        <p:txBody>
          <a:bodyPr/>
          <a:lstStyle>
            <a:lvl1pPr marL="230505" indent="-230505">
              <a:buFont typeface="Arial" panose="020B0604020202020204" pitchFamily="34" charset="0"/>
              <a:buChar cha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F80E37B-9903-4420-8A41-4A9C62F227FA}" type="datetimeFigureOut">
              <a:rPr lang="zh-CN" altLang="en-US" smtClean="0"/>
              <a:t>2017/4/1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9BD3ED-411E-4FFB-A5AE-613AE2B852F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24400" y="0"/>
            <a:ext cx="10515600" cy="7272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282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hasCustomPrompt="1"/>
          </p:nvPr>
        </p:nvSpPr>
        <p:spPr>
          <a:xfrm>
            <a:off x="839788" y="2106873"/>
            <a:ext cx="5157787" cy="368458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282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hasCustomPrompt="1"/>
          </p:nvPr>
        </p:nvSpPr>
        <p:spPr>
          <a:xfrm>
            <a:off x="6172200" y="2106873"/>
            <a:ext cx="5183188" cy="368458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F80E37B-9903-4420-8A41-4A9C62F227FA}" type="datetimeFigureOut">
              <a:rPr lang="zh-CN" altLang="en-US" smtClean="0"/>
              <a:t>2017/4/1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9BD3ED-411E-4FFB-A5AE-613AE2B852F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582000" y="1857600"/>
            <a:ext cx="7088400" cy="1976400"/>
          </a:xfrm>
        </p:spPr>
        <p:txBody>
          <a:bodyPr anchor="b" anchorCtr="0">
            <a:normAutofit/>
          </a:bodyPr>
          <a:lstStyle>
            <a:lvl1pPr algn="ctr">
              <a:defRPr sz="8000"/>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7F80E37B-9903-4420-8A41-4A9C62F227FA}" type="datetimeFigureOut">
              <a:rPr lang="zh-CN" altLang="en-US" smtClean="0"/>
              <a:t>2017/4/1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9BD3ED-411E-4FFB-A5AE-613AE2B852F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80E37B-9903-4420-8A41-4A9C62F227FA}" type="datetimeFigureOut">
              <a:rPr lang="zh-CN" altLang="en-US" smtClean="0"/>
              <a:t>2017/4/1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9BD3ED-411E-4FFB-A5AE-613AE2B852F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8800" y="754380"/>
            <a:ext cx="4165200" cy="1602000"/>
          </a:xfrm>
        </p:spPr>
        <p:txBody>
          <a:bodyPr anchor="ctr" anchorCtr="0">
            <a:normAutofit/>
          </a:bodyPr>
          <a:lstStyle>
            <a:lvl1pPr>
              <a:defRPr sz="3200">
                <a:solidFill>
                  <a:schemeClr val="tx1"/>
                </a:solidFill>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183188" y="75438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356380"/>
            <a:ext cx="4165200" cy="38124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7F80E37B-9903-4420-8A41-4A9C62F227FA}" type="datetimeFigureOut">
              <a:rPr lang="zh-CN" altLang="en-US" smtClean="0"/>
              <a:t>2017/4/1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9BD3ED-411E-4FFB-A5AE-613AE2B852F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68464" y="365125"/>
            <a:ext cx="1885335" cy="5811838"/>
          </a:xfrm>
        </p:spPr>
        <p:txBody>
          <a:bodyPr vert="eaVert">
            <a:normAutofit/>
          </a:bodyPr>
          <a:lstStyle>
            <a:lvl1pPr>
              <a:defRPr>
                <a:solidFill>
                  <a:schemeClr val="accent1"/>
                </a:solidFill>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199" y="365125"/>
            <a:ext cx="8409039" cy="5811838"/>
          </a:xfrm>
        </p:spPr>
        <p:txBody>
          <a:bodyPr vert="eaVert">
            <a:normAutofit/>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p>
            <a:fld id="{7F80E37B-9903-4420-8A41-4A9C62F227FA}" type="datetimeFigureOut">
              <a:rPr lang="zh-CN" altLang="en-US" smtClean="0"/>
              <a:t>2017/4/1</a:t>
            </a:fld>
            <a:endParaRPr lang="zh-CN" altLang="en-US"/>
          </a:p>
        </p:txBody>
      </p:sp>
      <p:sp>
        <p:nvSpPr>
          <p:cNvPr id="5" name="页脚占位符 4"/>
          <p:cNvSpPr>
            <a:spLocks noGrp="1"/>
          </p:cNvSpPr>
          <p:nvPr>
            <p:ph type="ftr" sz="quarter" idx="11"/>
          </p:nvPr>
        </p:nvSpPr>
        <p:spPr/>
        <p:txBody>
          <a:bodyPr>
            <a:normAutofit/>
          </a:bodyPr>
          <a:lstStyle/>
          <a:p>
            <a:endParaRPr lang="zh-CN" altLang="en-US" dirty="0"/>
          </a:p>
        </p:txBody>
      </p:sp>
      <p:sp>
        <p:nvSpPr>
          <p:cNvPr id="6" name="灯片编号占位符 5"/>
          <p:cNvSpPr>
            <a:spLocks noGrp="1"/>
          </p:cNvSpPr>
          <p:nvPr>
            <p:ph type="sldNum" sz="quarter" idx="12"/>
          </p:nvPr>
        </p:nvSpPr>
        <p:spPr/>
        <p:txBody>
          <a:bodyPr>
            <a:normAutofit/>
          </a:bodyPr>
          <a:lstStyle/>
          <a:p>
            <a:fld id="{779BD3ED-411E-4FFB-A5AE-613AE2B852F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3686" y="1"/>
            <a:ext cx="10515600" cy="72571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957943"/>
            <a:ext cx="10515600" cy="5219020"/>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baseline="0">
                <a:solidFill>
                  <a:schemeClr val="tx1">
                    <a:tint val="75000"/>
                  </a:schemeClr>
                </a:solidFill>
                <a:latin typeface="+mn-lt"/>
                <a:ea typeface="+mn-ea"/>
              </a:defRPr>
            </a:lvl1pPr>
          </a:lstStyle>
          <a:p>
            <a:fld id="{7F80E37B-9903-4420-8A41-4A9C62F227FA}" type="datetimeFigureOut">
              <a:rPr lang="zh-CN" altLang="en-US" smtClean="0"/>
              <a:t>2017/4/1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baseline="0">
                <a:solidFill>
                  <a:schemeClr val="tx1">
                    <a:tint val="75000"/>
                  </a:schemeClr>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baseline="0">
                <a:solidFill>
                  <a:schemeClr val="tx1">
                    <a:tint val="75000"/>
                  </a:schemeClr>
                </a:solidFill>
                <a:latin typeface="+mn-lt"/>
                <a:ea typeface="+mn-ea"/>
              </a:defRPr>
            </a:lvl1pPr>
          </a:lstStyle>
          <a:p>
            <a:fld id="{779BD3ED-411E-4FFB-A5AE-613AE2B852F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rgbClr val="FFFFFF"/>
          </a:solidFill>
          <a:latin typeface="+mj-lt"/>
          <a:ea typeface="+mj-ea"/>
          <a:cs typeface="+mj-cs"/>
        </a:defRPr>
      </a:lvl1pPr>
    </p:titleStyle>
    <p:bodyStyle>
      <a:lvl1pPr marL="342900" indent="-342900"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888/"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hyperlink" Target="http://blog.csdn.net/jenny8080/article/details/52448403"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8888/te/default"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localhost:8888/cloud-config/b" TargetMode="External"/><Relationship Id="rId5" Type="http://schemas.openxmlformats.org/officeDocument/2006/relationships/hyperlink" Target="http://localhost:8888/cloud-config/a" TargetMode="External"/><Relationship Id="rId4" Type="http://schemas.openxmlformats.org/officeDocument/2006/relationships/hyperlink" Target="http://localhost:8888/testConfig/defaul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localhost:8011/" TargetMode="External"/><Relationship Id="rId1" Type="http://schemas.openxmlformats.org/officeDocument/2006/relationships/slideLayout" Target="../slideLayouts/slideLayout2.xml"/><Relationship Id="rId5" Type="http://schemas.openxmlformats.org/officeDocument/2006/relationships/hyperlink" Target="http://localhost/restart" TargetMode="External"/><Relationship Id="rId4" Type="http://schemas.openxmlformats.org/officeDocument/2006/relationships/hyperlink" Target="http://localhost/refresh"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81400" y="1858963"/>
            <a:ext cx="6690600" cy="1977796"/>
          </a:xfrm>
        </p:spPr>
        <p:txBody>
          <a:bodyPr/>
          <a:lstStyle/>
          <a:p>
            <a:r>
              <a:rPr lang="en-US" altLang="zh-CN" b="1" dirty="0" err="1"/>
              <a:t>s</a:t>
            </a:r>
            <a:r>
              <a:rPr lang="en-US" altLang="zh-CN" b="1" dirty="0" err="1" smtClean="0"/>
              <a:t>pringcloud</a:t>
            </a:r>
            <a:r>
              <a:rPr lang="zh-CN" altLang="en-US" b="1" dirty="0" smtClean="0"/>
              <a:t>微架构框架分享</a:t>
            </a:r>
            <a:endParaRPr lang="zh-CN" altLang="en-US" b="1" dirty="0"/>
          </a:p>
        </p:txBody>
      </p:sp>
      <p:sp>
        <p:nvSpPr>
          <p:cNvPr id="3" name="TextBox 2"/>
          <p:cNvSpPr txBox="1"/>
          <p:nvPr/>
        </p:nvSpPr>
        <p:spPr>
          <a:xfrm flipH="1">
            <a:off x="7941138" y="4522985"/>
            <a:ext cx="3024000" cy="369332"/>
          </a:xfrm>
          <a:prstGeom prst="rect">
            <a:avLst/>
          </a:prstGeom>
          <a:noFill/>
        </p:spPr>
        <p:txBody>
          <a:bodyPr wrap="square" rtlCol="0">
            <a:spAutoFit/>
          </a:bodyPr>
          <a:lstStyle/>
          <a:p>
            <a:r>
              <a:rPr lang="zh-CN" altLang="en-US" dirty="0" smtClean="0"/>
              <a:t>   张特  </a:t>
            </a:r>
            <a:r>
              <a:rPr lang="en-US" altLang="zh-CN" dirty="0" smtClean="0"/>
              <a:t>2017.3.23</a:t>
            </a:r>
            <a:r>
              <a:rPr lang="zh-CN" altLang="en-US" dirty="0" smtClean="0"/>
              <a:t> </a:t>
            </a:r>
            <a:endParaRPr lang="zh-CN" altLang="en-US"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a:t>springcloud</a:t>
            </a:r>
            <a:r>
              <a:rPr lang="en-US" altLang="zh-CN" b="1" dirty="0"/>
              <a:t> </a:t>
            </a:r>
            <a:r>
              <a:rPr lang="en-US" altLang="zh-CN" b="1" dirty="0" smtClean="0"/>
              <a:t>bus</a:t>
            </a:r>
            <a:endParaRPr lang="zh-CN" altLang="en-US" dirty="0"/>
          </a:p>
        </p:txBody>
      </p:sp>
      <p:sp>
        <p:nvSpPr>
          <p:cNvPr id="4" name="文本框 3"/>
          <p:cNvSpPr txBox="1"/>
          <p:nvPr/>
        </p:nvSpPr>
        <p:spPr>
          <a:xfrm>
            <a:off x="791587" y="725715"/>
            <a:ext cx="4722768" cy="523220"/>
          </a:xfrm>
          <a:prstGeom prst="rect">
            <a:avLst/>
          </a:prstGeom>
          <a:noFill/>
        </p:spPr>
        <p:txBody>
          <a:bodyPr wrap="none" rtlCol="0">
            <a:spAutoFit/>
          </a:bodyPr>
          <a:lstStyle/>
          <a:p>
            <a:r>
              <a:rPr lang="en-US" altLang="zh-CN" sz="2800" b="1" dirty="0" err="1"/>
              <a:t>s</a:t>
            </a:r>
            <a:r>
              <a:rPr lang="en-US" altLang="zh-CN" sz="2800" b="1" dirty="0" err="1" smtClean="0"/>
              <a:t>pringcloud</a:t>
            </a:r>
            <a:r>
              <a:rPr lang="en-US" altLang="zh-CN" sz="2800" b="1" dirty="0" smtClean="0"/>
              <a:t> bus </a:t>
            </a:r>
            <a:r>
              <a:rPr lang="zh-CN" altLang="en-US" sz="2800" b="1" dirty="0" smtClean="0"/>
              <a:t>集成</a:t>
            </a:r>
            <a:r>
              <a:rPr lang="en-US" altLang="zh-CN" sz="2800" b="1" dirty="0" err="1" smtClean="0"/>
              <a:t>kafka</a:t>
            </a:r>
            <a:endParaRPr lang="zh-CN" altLang="en-US" sz="2800" b="1" dirty="0"/>
          </a:p>
        </p:txBody>
      </p:sp>
      <p:sp>
        <p:nvSpPr>
          <p:cNvPr id="5" name="TextBox 4"/>
          <p:cNvSpPr txBox="1"/>
          <p:nvPr/>
        </p:nvSpPr>
        <p:spPr>
          <a:xfrm>
            <a:off x="684327" y="1246025"/>
            <a:ext cx="10384405" cy="369332"/>
          </a:xfrm>
          <a:prstGeom prst="rect">
            <a:avLst/>
          </a:prstGeom>
          <a:noFill/>
        </p:spPr>
        <p:txBody>
          <a:bodyPr wrap="square" rtlCol="0">
            <a:spAutoFit/>
          </a:bodyPr>
          <a:lstStyle/>
          <a:p>
            <a:r>
              <a:rPr lang="en-US" altLang="zh-CN" dirty="0" smtClean="0"/>
              <a:t>1.pom.xml</a:t>
            </a:r>
            <a:r>
              <a:rPr lang="zh-CN" altLang="en-US" dirty="0" smtClean="0"/>
              <a:t>添加依赖包，</a:t>
            </a:r>
            <a:r>
              <a:rPr lang="en-US" altLang="zh-CN" dirty="0" smtClean="0"/>
              <a:t>server</a:t>
            </a:r>
            <a:r>
              <a:rPr lang="zh-CN" altLang="en-US" dirty="0" smtClean="0"/>
              <a:t>和</a:t>
            </a:r>
            <a:r>
              <a:rPr lang="en-US" altLang="zh-CN" dirty="0" smtClean="0"/>
              <a:t>client</a:t>
            </a:r>
            <a:r>
              <a:rPr lang="zh-CN" altLang="en-US" dirty="0" smtClean="0"/>
              <a:t>都需添加</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000" y="1615357"/>
            <a:ext cx="7170737"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20372" y="2760307"/>
            <a:ext cx="10312314" cy="369332"/>
          </a:xfrm>
          <a:prstGeom prst="rect">
            <a:avLst/>
          </a:prstGeom>
          <a:noFill/>
        </p:spPr>
        <p:txBody>
          <a:bodyPr wrap="square" rtlCol="0">
            <a:spAutoFit/>
          </a:bodyPr>
          <a:lstStyle/>
          <a:p>
            <a:r>
              <a:rPr lang="en-US" altLang="zh-CN" dirty="0" smtClean="0"/>
              <a:t>2.</a:t>
            </a:r>
            <a:r>
              <a:rPr lang="en-US" altLang="zh-CN" dirty="0"/>
              <a:t> Kafka</a:t>
            </a:r>
            <a:r>
              <a:rPr lang="zh-CN" altLang="en-US" dirty="0"/>
              <a:t>的</a:t>
            </a:r>
            <a:r>
              <a:rPr lang="zh-CN" altLang="en-US" dirty="0" smtClean="0"/>
              <a:t>整合，采用的是</a:t>
            </a:r>
            <a:r>
              <a:rPr lang="en-US" altLang="zh-CN" dirty="0" smtClean="0"/>
              <a:t>Spring </a:t>
            </a:r>
            <a:r>
              <a:rPr lang="en-US" altLang="zh-CN" dirty="0"/>
              <a:t>Cloud Stream</a:t>
            </a:r>
            <a:r>
              <a:rPr lang="zh-CN" altLang="en-US" dirty="0"/>
              <a:t>的</a:t>
            </a:r>
            <a:r>
              <a:rPr lang="en-US" altLang="zh-CN" dirty="0"/>
              <a:t>Kafka</a:t>
            </a:r>
            <a:r>
              <a:rPr lang="zh-CN" altLang="en-US" dirty="0" smtClean="0"/>
              <a:t>模块，属性配置如下</a:t>
            </a:r>
            <a:endParaRPr lang="zh-CN" altLang="en-US" dirty="0"/>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000" y="3129639"/>
            <a:ext cx="784800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a:t>springcloud</a:t>
            </a:r>
            <a:r>
              <a:rPr lang="en-US" altLang="zh-CN" b="1" dirty="0"/>
              <a:t> bus</a:t>
            </a:r>
            <a:endParaRPr lang="zh-CN" altLang="en-US" dirty="0"/>
          </a:p>
        </p:txBody>
      </p:sp>
      <p:sp>
        <p:nvSpPr>
          <p:cNvPr id="6" name="文本框 5"/>
          <p:cNvSpPr txBox="1"/>
          <p:nvPr/>
        </p:nvSpPr>
        <p:spPr>
          <a:xfrm>
            <a:off x="588185" y="979092"/>
            <a:ext cx="11304000" cy="369332"/>
          </a:xfrm>
          <a:prstGeom prst="rect">
            <a:avLst/>
          </a:prstGeom>
          <a:noFill/>
        </p:spPr>
        <p:txBody>
          <a:bodyPr wrap="square" rtlCol="0">
            <a:spAutoFit/>
          </a:bodyPr>
          <a:lstStyle/>
          <a:p>
            <a:r>
              <a:rPr lang="en-US" altLang="zh-CN" dirty="0"/>
              <a:t>3.</a:t>
            </a:r>
            <a:r>
              <a:rPr lang="zh-CN" altLang="en-US" dirty="0"/>
              <a:t>刷新任意一客户端，其余客户端都会自动刷新最新配置，</a:t>
            </a:r>
            <a:r>
              <a:rPr lang="en-US" altLang="zh-CN" dirty="0"/>
              <a:t>http://localhost:8011/</a:t>
            </a:r>
            <a:r>
              <a:rPr lang="zh-CN" altLang="en-US" dirty="0"/>
              <a:t>。</a:t>
            </a:r>
          </a:p>
        </p:txBody>
      </p:sp>
      <p:sp>
        <p:nvSpPr>
          <p:cNvPr id="8" name="TextBox 7"/>
          <p:cNvSpPr txBox="1"/>
          <p:nvPr/>
        </p:nvSpPr>
        <p:spPr>
          <a:xfrm>
            <a:off x="588185" y="1348424"/>
            <a:ext cx="10080000" cy="646331"/>
          </a:xfrm>
          <a:prstGeom prst="rect">
            <a:avLst/>
          </a:prstGeom>
          <a:noFill/>
        </p:spPr>
        <p:txBody>
          <a:bodyPr wrap="square" rtlCol="0">
            <a:spAutoFit/>
          </a:bodyPr>
          <a:lstStyle/>
          <a:p>
            <a:r>
              <a:rPr lang="en-US" altLang="zh-CN" dirty="0" smtClean="0"/>
              <a:t>4.</a:t>
            </a:r>
            <a:r>
              <a:rPr lang="zh-CN" altLang="en-US" dirty="0" smtClean="0"/>
              <a:t>通常做法是在</a:t>
            </a:r>
            <a:r>
              <a:rPr lang="en-US" altLang="zh-CN" dirty="0" smtClean="0"/>
              <a:t>server</a:t>
            </a:r>
            <a:r>
              <a:rPr lang="zh-CN" altLang="en-US" dirty="0" smtClean="0"/>
              <a:t>端执行刷新，微</a:t>
            </a:r>
            <a:r>
              <a:rPr lang="zh-CN" altLang="en-US" dirty="0"/>
              <a:t>服务本身是业务模块，它本不应该承担配置刷新的</a:t>
            </a:r>
            <a:r>
              <a:rPr lang="zh-CN" altLang="en-US" dirty="0" smtClean="0"/>
              <a:t>职责。同时破坏</a:t>
            </a:r>
            <a:r>
              <a:rPr lang="zh-CN" altLang="en-US" dirty="0"/>
              <a:t>了微服务各节点的</a:t>
            </a:r>
            <a:r>
              <a:rPr lang="zh-CN" altLang="en-US" dirty="0" smtClean="0"/>
              <a:t>对等性。</a:t>
            </a:r>
            <a:endParaRPr lang="zh-CN"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3167" y="1733550"/>
            <a:ext cx="5876925" cy="512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24000" y="2132999"/>
            <a:ext cx="3960000" cy="1477328"/>
          </a:xfrm>
          <a:prstGeom prst="rect">
            <a:avLst/>
          </a:prstGeom>
          <a:noFill/>
        </p:spPr>
        <p:txBody>
          <a:bodyPr wrap="square" rtlCol="0">
            <a:spAutoFit/>
          </a:bodyPr>
          <a:lstStyle/>
          <a:p>
            <a:r>
              <a:rPr lang="en-US" altLang="zh-CN" dirty="0" smtClean="0"/>
              <a:t>5.</a:t>
            </a:r>
            <a:r>
              <a:rPr lang="zh-CN" altLang="en-US" dirty="0" smtClean="0"/>
              <a:t>可以跟踪</a:t>
            </a:r>
            <a:r>
              <a:rPr lang="en-US" altLang="zh-CN" dirty="0"/>
              <a:t>Spring Cloud Bus</a:t>
            </a:r>
            <a:r>
              <a:rPr lang="zh-CN" altLang="en-US" dirty="0"/>
              <a:t>事件传播的</a:t>
            </a:r>
            <a:r>
              <a:rPr lang="zh-CN" altLang="en-US" dirty="0" smtClean="0"/>
              <a:t>细节，设置</a:t>
            </a:r>
            <a:r>
              <a:rPr lang="en-US" altLang="zh-CN" dirty="0" err="1" smtClean="0"/>
              <a:t>spring.cloud.bus.trace.enabled</a:t>
            </a:r>
            <a:r>
              <a:rPr lang="en-US" altLang="zh-CN" dirty="0" smtClean="0"/>
              <a:t>=true</a:t>
            </a:r>
            <a:r>
              <a:rPr lang="zh-CN" altLang="en-US" dirty="0" smtClean="0"/>
              <a:t>。</a:t>
            </a:r>
            <a:endParaRPr lang="en-US" altLang="zh-CN" dirty="0" smtClean="0"/>
          </a:p>
          <a:p>
            <a:r>
              <a:rPr lang="zh-CN" altLang="en-US" dirty="0"/>
              <a:t>在</a:t>
            </a:r>
            <a:r>
              <a:rPr lang="en-US" altLang="zh-CN" dirty="0"/>
              <a:t>/bus/refresh</a:t>
            </a:r>
            <a:r>
              <a:rPr lang="zh-CN" altLang="en-US" dirty="0"/>
              <a:t>端点被请求后，访问</a:t>
            </a:r>
            <a:r>
              <a:rPr lang="en-US" altLang="zh-CN" dirty="0"/>
              <a:t>/trace</a:t>
            </a:r>
            <a:r>
              <a:rPr lang="zh-CN" altLang="en-US" dirty="0" smtClean="0"/>
              <a:t>端点。</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微</a:t>
            </a:r>
            <a:r>
              <a:rPr lang="zh-CN" altLang="en-US" b="1" dirty="0"/>
              <a:t>服务</a:t>
            </a:r>
            <a:r>
              <a:rPr lang="zh-CN" altLang="en-US" b="1" dirty="0" smtClean="0"/>
              <a:t>架构</a:t>
            </a:r>
            <a:r>
              <a:rPr lang="en-US" altLang="zh-CN" b="1" dirty="0" err="1" smtClean="0"/>
              <a:t>springcloud</a:t>
            </a:r>
            <a:r>
              <a:rPr lang="en-US" altLang="zh-CN" b="1" dirty="0" smtClean="0"/>
              <a:t> </a:t>
            </a:r>
            <a:r>
              <a:rPr lang="en-US" altLang="zh-CN" dirty="0" err="1" smtClean="0"/>
              <a:t>netflix</a:t>
            </a:r>
            <a:endParaRPr lang="zh-CN" altLang="en-US" dirty="0"/>
          </a:p>
        </p:txBody>
      </p:sp>
      <p:sp>
        <p:nvSpPr>
          <p:cNvPr id="4" name="文本框 3"/>
          <p:cNvSpPr txBox="1"/>
          <p:nvPr/>
        </p:nvSpPr>
        <p:spPr>
          <a:xfrm>
            <a:off x="624000" y="725715"/>
            <a:ext cx="1124026" cy="523220"/>
          </a:xfrm>
          <a:prstGeom prst="rect">
            <a:avLst/>
          </a:prstGeom>
          <a:noFill/>
        </p:spPr>
        <p:txBody>
          <a:bodyPr wrap="none" rtlCol="0">
            <a:spAutoFit/>
          </a:bodyPr>
          <a:lstStyle/>
          <a:p>
            <a:r>
              <a:rPr lang="en-US" altLang="zh-CN" sz="2800" dirty="0" err="1"/>
              <a:t>netflix</a:t>
            </a:r>
            <a:endParaRPr lang="en-US" altLang="zh-CN" sz="2800" b="1" dirty="0"/>
          </a:p>
        </p:txBody>
      </p:sp>
      <p:sp>
        <p:nvSpPr>
          <p:cNvPr id="7" name="TextBox 6"/>
          <p:cNvSpPr txBox="1"/>
          <p:nvPr/>
        </p:nvSpPr>
        <p:spPr>
          <a:xfrm>
            <a:off x="769318" y="1248935"/>
            <a:ext cx="11232000" cy="1200329"/>
          </a:xfrm>
          <a:prstGeom prst="rect">
            <a:avLst/>
          </a:prstGeom>
          <a:noFill/>
        </p:spPr>
        <p:txBody>
          <a:bodyPr wrap="square" rtlCol="0">
            <a:spAutoFit/>
          </a:bodyPr>
          <a:lstStyle/>
          <a:p>
            <a:r>
              <a:rPr lang="zh-CN" altLang="en-US" dirty="0"/>
              <a:t>该项目是</a:t>
            </a:r>
            <a:r>
              <a:rPr lang="en-US" altLang="zh-CN" dirty="0"/>
              <a:t>Spring Cloud</a:t>
            </a:r>
            <a:r>
              <a:rPr lang="zh-CN" altLang="en-US" dirty="0"/>
              <a:t>的子项目之一，主要内容是对</a:t>
            </a:r>
            <a:r>
              <a:rPr lang="en-US" altLang="zh-CN" dirty="0"/>
              <a:t>Netflix</a:t>
            </a:r>
            <a:r>
              <a:rPr lang="zh-CN" altLang="en-US" dirty="0"/>
              <a:t>公司一系列开源产品的包装，它为</a:t>
            </a:r>
            <a:r>
              <a:rPr lang="en-US" altLang="zh-CN" dirty="0"/>
              <a:t>Spring Boot</a:t>
            </a:r>
            <a:r>
              <a:rPr lang="zh-CN" altLang="en-US" dirty="0"/>
              <a:t>应用提供了自配置的</a:t>
            </a:r>
            <a:r>
              <a:rPr lang="en-US" altLang="zh-CN" dirty="0"/>
              <a:t>Netflix OSS</a:t>
            </a:r>
            <a:r>
              <a:rPr lang="zh-CN" altLang="en-US" dirty="0"/>
              <a:t>整合。通过一些简单的注解，开发者就可以快速的在应用中配置一下常用模块并构建庞大的分布式系统。它主要提供的模块包括：服务发现（</a:t>
            </a:r>
            <a:r>
              <a:rPr lang="en-US" altLang="zh-CN" dirty="0"/>
              <a:t>Eureka</a:t>
            </a:r>
            <a:r>
              <a:rPr lang="zh-CN" altLang="en-US" dirty="0"/>
              <a:t>），断路器（</a:t>
            </a:r>
            <a:r>
              <a:rPr lang="en-US" altLang="zh-CN" dirty="0" err="1"/>
              <a:t>Hystrix</a:t>
            </a:r>
            <a:r>
              <a:rPr lang="zh-CN" altLang="en-US" dirty="0"/>
              <a:t>），智能路有（</a:t>
            </a:r>
            <a:r>
              <a:rPr lang="en-US" altLang="zh-CN" dirty="0" err="1"/>
              <a:t>Zuul</a:t>
            </a:r>
            <a:r>
              <a:rPr lang="zh-CN" altLang="en-US" dirty="0"/>
              <a:t>），客户端负载均衡（</a:t>
            </a:r>
            <a:r>
              <a:rPr lang="en-US" altLang="zh-CN" dirty="0"/>
              <a:t>Ribbon</a:t>
            </a:r>
            <a:r>
              <a:rPr lang="zh-CN" altLang="en-US" dirty="0"/>
              <a:t>）等</a:t>
            </a:r>
          </a:p>
        </p:txBody>
      </p:sp>
      <p:sp>
        <p:nvSpPr>
          <p:cNvPr id="8" name="TextBox 7"/>
          <p:cNvSpPr txBox="1"/>
          <p:nvPr/>
        </p:nvSpPr>
        <p:spPr>
          <a:xfrm>
            <a:off x="607034" y="2401780"/>
            <a:ext cx="10726682" cy="523220"/>
          </a:xfrm>
          <a:prstGeom prst="rect">
            <a:avLst/>
          </a:prstGeom>
          <a:noFill/>
        </p:spPr>
        <p:txBody>
          <a:bodyPr wrap="square" rtlCol="0">
            <a:spAutoFit/>
          </a:bodyPr>
          <a:lstStyle/>
          <a:p>
            <a:r>
              <a:rPr lang="zh-CN" altLang="en-US" sz="2800" dirty="0"/>
              <a:t>服务发现 </a:t>
            </a:r>
            <a:r>
              <a:rPr lang="en-US" altLang="zh-CN" sz="2800" dirty="0"/>
              <a:t>eureka</a:t>
            </a:r>
            <a:endParaRPr lang="zh-CN" altLang="en-US" sz="2800" dirty="0"/>
          </a:p>
        </p:txBody>
      </p:sp>
      <p:sp>
        <p:nvSpPr>
          <p:cNvPr id="9" name="TextBox 8"/>
          <p:cNvSpPr txBox="1"/>
          <p:nvPr/>
        </p:nvSpPr>
        <p:spPr>
          <a:xfrm>
            <a:off x="823687" y="2925000"/>
            <a:ext cx="10816314" cy="1754326"/>
          </a:xfrm>
          <a:prstGeom prst="rect">
            <a:avLst/>
          </a:prstGeom>
          <a:noFill/>
        </p:spPr>
        <p:txBody>
          <a:bodyPr wrap="square" rtlCol="0">
            <a:spAutoFit/>
          </a:bodyPr>
          <a:lstStyle/>
          <a:p>
            <a:r>
              <a:rPr lang="en-US" altLang="zh-CN" dirty="0" smtClean="0"/>
              <a:t>1.</a:t>
            </a:r>
            <a:r>
              <a:rPr lang="zh-CN" altLang="en-US" dirty="0" smtClean="0"/>
              <a:t>创建</a:t>
            </a:r>
            <a:r>
              <a:rPr lang="en-US" altLang="zh-CN" dirty="0" smtClean="0"/>
              <a:t>”</a:t>
            </a:r>
            <a:r>
              <a:rPr lang="zh-CN" altLang="en-US" dirty="0" smtClean="0"/>
              <a:t>服务注册中心</a:t>
            </a:r>
            <a:r>
              <a:rPr lang="en-US" altLang="zh-CN" dirty="0" smtClean="0"/>
              <a:t>”,maven</a:t>
            </a:r>
            <a:r>
              <a:rPr lang="zh-CN" altLang="en-US" dirty="0" smtClean="0"/>
              <a:t>项目加入依赖</a:t>
            </a:r>
            <a:endParaRPr lang="en-US" altLang="zh-CN" dirty="0" smtClean="0"/>
          </a:p>
          <a:p>
            <a:pPr fontAlgn="base"/>
            <a:r>
              <a:rPr lang="en-US" altLang="zh-CN" dirty="0"/>
              <a:t>&lt;dependency&gt;</a:t>
            </a:r>
          </a:p>
          <a:p>
            <a:pPr lvl="1" fontAlgn="base"/>
            <a:r>
              <a:rPr lang="en-US" altLang="zh-CN" dirty="0"/>
              <a:t>&lt;</a:t>
            </a:r>
            <a:r>
              <a:rPr lang="en-US" altLang="zh-CN" dirty="0" err="1"/>
              <a:t>groupId</a:t>
            </a:r>
            <a:r>
              <a:rPr lang="en-US" altLang="zh-CN" dirty="0"/>
              <a:t>&gt;</a:t>
            </a:r>
            <a:r>
              <a:rPr lang="en-US" altLang="zh-CN" dirty="0" err="1"/>
              <a:t>org.springframework.cloud</a:t>
            </a:r>
            <a:r>
              <a:rPr lang="en-US" altLang="zh-CN" dirty="0"/>
              <a:t>&lt;/</a:t>
            </a:r>
            <a:r>
              <a:rPr lang="en-US" altLang="zh-CN" dirty="0" err="1"/>
              <a:t>groupId</a:t>
            </a:r>
            <a:r>
              <a:rPr lang="en-US" altLang="zh-CN" dirty="0"/>
              <a:t>&gt;</a:t>
            </a:r>
          </a:p>
          <a:p>
            <a:pPr lvl="1" fontAlgn="base"/>
            <a:r>
              <a:rPr lang="en-US" altLang="zh-CN" dirty="0"/>
              <a:t>&lt;</a:t>
            </a:r>
            <a:r>
              <a:rPr lang="en-US" altLang="zh-CN" dirty="0" err="1"/>
              <a:t>artifactId</a:t>
            </a:r>
            <a:r>
              <a:rPr lang="en-US" altLang="zh-CN" dirty="0"/>
              <a:t>&gt;spring-cloud-starter-eureka-server&lt;/</a:t>
            </a:r>
            <a:r>
              <a:rPr lang="en-US" altLang="zh-CN" dirty="0" err="1"/>
              <a:t>artifactId</a:t>
            </a:r>
            <a:r>
              <a:rPr lang="en-US" altLang="zh-CN" dirty="0"/>
              <a:t>&gt;</a:t>
            </a:r>
          </a:p>
          <a:p>
            <a:pPr fontAlgn="base"/>
            <a:r>
              <a:rPr lang="en-US" altLang="zh-CN" dirty="0"/>
              <a:t>&lt;/dependency</a:t>
            </a:r>
            <a:r>
              <a:rPr lang="en-US" altLang="zh-CN" dirty="0" smtClean="0"/>
              <a:t>&gt;</a:t>
            </a:r>
          </a:p>
          <a:p>
            <a:pPr fontAlgn="base"/>
            <a:r>
              <a:rPr lang="en-US" altLang="zh-CN" dirty="0"/>
              <a:t>2. </a:t>
            </a:r>
            <a:r>
              <a:rPr lang="en-US" altLang="zh-CN" dirty="0" smtClean="0"/>
              <a:t>@</a:t>
            </a:r>
            <a:r>
              <a:rPr lang="en-US" altLang="zh-CN" dirty="0" err="1" smtClean="0"/>
              <a:t>enableEurekaServer</a:t>
            </a:r>
            <a:r>
              <a:rPr lang="zh-CN" altLang="en-US" dirty="0"/>
              <a:t>注解启动一个服务注册中心提供给其他应用进行</a:t>
            </a:r>
            <a:r>
              <a:rPr lang="zh-CN" altLang="en-US" dirty="0" smtClean="0"/>
              <a:t>对话。</a:t>
            </a:r>
            <a:endParaRPr lang="en-US" altLang="zh-CN" dirty="0" smtClean="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000" y="4725000"/>
            <a:ext cx="7487999"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1288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微服务架构</a:t>
            </a:r>
            <a:r>
              <a:rPr lang="en-US" altLang="zh-CN" b="1" dirty="0" err="1"/>
              <a:t>springcloud</a:t>
            </a:r>
            <a:r>
              <a:rPr lang="en-US" altLang="zh-CN" b="1" dirty="0"/>
              <a:t> </a:t>
            </a:r>
            <a:r>
              <a:rPr lang="en-US" altLang="zh-CN" dirty="0" err="1"/>
              <a:t>netflix</a:t>
            </a:r>
            <a:endParaRPr lang="zh-CN" altLang="en-US" dirty="0"/>
          </a:p>
        </p:txBody>
      </p:sp>
      <p:sp>
        <p:nvSpPr>
          <p:cNvPr id="3" name="TextBox 2"/>
          <p:cNvSpPr txBox="1"/>
          <p:nvPr/>
        </p:nvSpPr>
        <p:spPr>
          <a:xfrm>
            <a:off x="597692" y="1232165"/>
            <a:ext cx="11592000" cy="646331"/>
          </a:xfrm>
          <a:prstGeom prst="rect">
            <a:avLst/>
          </a:prstGeom>
          <a:noFill/>
        </p:spPr>
        <p:txBody>
          <a:bodyPr wrap="square" rtlCol="0">
            <a:spAutoFit/>
          </a:bodyPr>
          <a:lstStyle/>
          <a:p>
            <a:r>
              <a:rPr lang="en-US" altLang="zh-CN" dirty="0" smtClean="0"/>
              <a:t>3.</a:t>
            </a:r>
            <a:r>
              <a:rPr lang="zh-CN" altLang="en-US" dirty="0"/>
              <a:t>在默认设置下，该服务注册中心也会将自己作为客户端来尝试注册它自己，所以我们需要禁用它的客户端注册</a:t>
            </a:r>
            <a:r>
              <a:rPr lang="zh-CN" altLang="en-US" dirty="0" smtClean="0"/>
              <a:t>行为</a:t>
            </a:r>
            <a:r>
              <a:rPr lang="zh-CN" altLang="en-US" dirty="0"/>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000" y="2277000"/>
            <a:ext cx="8963025"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微</a:t>
            </a:r>
            <a:r>
              <a:rPr lang="zh-CN" altLang="en-US" b="1" dirty="0"/>
              <a:t>服务</a:t>
            </a:r>
            <a:r>
              <a:rPr lang="zh-CN" altLang="en-US" b="1" dirty="0" smtClean="0"/>
              <a:t>架构</a:t>
            </a:r>
            <a:r>
              <a:rPr lang="en-US" altLang="zh-CN" b="1" dirty="0" err="1" smtClean="0"/>
              <a:t>springcloud</a:t>
            </a:r>
            <a:r>
              <a:rPr lang="en-US" altLang="zh-CN" b="1" dirty="0" smtClean="0"/>
              <a:t> </a:t>
            </a:r>
            <a:r>
              <a:rPr lang="en-US" altLang="zh-CN" dirty="0" err="1" smtClean="0"/>
              <a:t>netflix</a:t>
            </a:r>
            <a:endParaRPr lang="zh-CN" altLang="en-US" dirty="0"/>
          </a:p>
        </p:txBody>
      </p:sp>
      <p:sp>
        <p:nvSpPr>
          <p:cNvPr id="3" name="TextBox 2"/>
          <p:cNvSpPr txBox="1"/>
          <p:nvPr/>
        </p:nvSpPr>
        <p:spPr>
          <a:xfrm>
            <a:off x="223200" y="838927"/>
            <a:ext cx="11339286" cy="369332"/>
          </a:xfrm>
          <a:prstGeom prst="rect">
            <a:avLst/>
          </a:prstGeom>
          <a:noFill/>
        </p:spPr>
        <p:txBody>
          <a:bodyPr wrap="square" rtlCol="0">
            <a:spAutoFit/>
          </a:bodyPr>
          <a:lstStyle/>
          <a:p>
            <a:r>
              <a:rPr lang="en-US" altLang="zh-CN" dirty="0" smtClean="0"/>
              <a:t>4.</a:t>
            </a:r>
            <a:r>
              <a:rPr lang="zh-CN" altLang="en-US" dirty="0"/>
              <a:t>启动工程后，访问：</a:t>
            </a:r>
            <a:r>
              <a:rPr lang="en-US" altLang="zh-CN" dirty="0"/>
              <a:t>http://</a:t>
            </a:r>
            <a:r>
              <a:rPr lang="en-US" altLang="zh-CN" dirty="0" smtClean="0"/>
              <a:t>localhost:8888,</a:t>
            </a:r>
            <a:r>
              <a:rPr lang="zh-CN" altLang="en-US" dirty="0"/>
              <a:t>可以看到下面的页面，其中还没有发现任何</a:t>
            </a:r>
            <a:r>
              <a:rPr lang="zh-CN" altLang="en-US" dirty="0" smtClean="0"/>
              <a:t>服务</a:t>
            </a:r>
            <a:r>
              <a:rPr lang="zh-CN" altLang="en-US"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092" y="1208259"/>
            <a:ext cx="11339286" cy="555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1160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微服务架构</a:t>
            </a:r>
            <a:r>
              <a:rPr lang="en-US" altLang="zh-CN" b="1" dirty="0" err="1"/>
              <a:t>springcloud</a:t>
            </a:r>
            <a:r>
              <a:rPr lang="en-US" altLang="zh-CN" b="1" dirty="0"/>
              <a:t> </a:t>
            </a:r>
            <a:r>
              <a:rPr lang="en-US" altLang="zh-CN" dirty="0" err="1"/>
              <a:t>netflix</a:t>
            </a:r>
            <a:endParaRPr lang="en-US" altLang="zh-CN" dirty="0">
              <a:sym typeface="+mn-ea"/>
            </a:endParaRPr>
          </a:p>
        </p:txBody>
      </p:sp>
      <p:sp>
        <p:nvSpPr>
          <p:cNvPr id="3" name="TextBox 2"/>
          <p:cNvSpPr txBox="1"/>
          <p:nvPr/>
        </p:nvSpPr>
        <p:spPr>
          <a:xfrm>
            <a:off x="264000" y="725715"/>
            <a:ext cx="11664000" cy="923330"/>
          </a:xfrm>
          <a:prstGeom prst="rect">
            <a:avLst/>
          </a:prstGeom>
          <a:noFill/>
        </p:spPr>
        <p:txBody>
          <a:bodyPr wrap="square" rtlCol="0">
            <a:spAutoFit/>
          </a:bodyPr>
          <a:lstStyle/>
          <a:p>
            <a:r>
              <a:rPr lang="en-US" altLang="zh-CN" dirty="0" smtClean="0"/>
              <a:t>5.</a:t>
            </a:r>
            <a:r>
              <a:rPr lang="zh-CN" altLang="en-US" dirty="0" smtClean="0"/>
              <a:t>创建“服务提供方”</a:t>
            </a:r>
            <a:r>
              <a:rPr lang="en-US" altLang="zh-CN" dirty="0" smtClean="0"/>
              <a:t>,</a:t>
            </a:r>
            <a:r>
              <a:rPr lang="zh-CN" altLang="en-US" dirty="0"/>
              <a:t>向服务注册中心注册</a:t>
            </a:r>
            <a:r>
              <a:rPr lang="zh-CN" altLang="en-US" dirty="0" smtClean="0"/>
              <a:t>自己</a:t>
            </a:r>
            <a:r>
              <a:rPr lang="en-US" altLang="zh-CN" dirty="0" smtClean="0"/>
              <a:t>,</a:t>
            </a:r>
            <a:r>
              <a:rPr lang="zh-CN" altLang="en-US" dirty="0"/>
              <a:t>在主类中通过加上</a:t>
            </a:r>
            <a:r>
              <a:rPr lang="en-US" altLang="zh-CN" dirty="0"/>
              <a:t>@</a:t>
            </a:r>
            <a:r>
              <a:rPr lang="en-US" altLang="zh-CN" dirty="0" err="1"/>
              <a:t>EnableDiscoveryClient</a:t>
            </a:r>
            <a:r>
              <a:rPr lang="zh-CN" altLang="en-US" dirty="0"/>
              <a:t>注解，该注解能激活</a:t>
            </a:r>
            <a:r>
              <a:rPr lang="en-US" altLang="zh-CN" dirty="0"/>
              <a:t>Eureka</a:t>
            </a:r>
            <a:r>
              <a:rPr lang="zh-CN" altLang="en-US" dirty="0"/>
              <a:t>中的</a:t>
            </a:r>
            <a:r>
              <a:rPr lang="en-US" altLang="zh-CN" dirty="0" err="1"/>
              <a:t>DiscoveryClient</a:t>
            </a:r>
            <a:r>
              <a:rPr lang="zh-CN" altLang="en-US" dirty="0" smtClean="0"/>
              <a:t>实现</a:t>
            </a:r>
            <a:r>
              <a:rPr lang="en-US" altLang="zh-CN" dirty="0" smtClean="0"/>
              <a:t>.</a:t>
            </a:r>
            <a:endParaRPr lang="zh-CN" altLang="en-US" dirty="0"/>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785" y="1341000"/>
            <a:ext cx="9020175"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60031" y="4865250"/>
            <a:ext cx="11592000" cy="646331"/>
          </a:xfrm>
          <a:prstGeom prst="rect">
            <a:avLst/>
          </a:prstGeom>
          <a:noFill/>
        </p:spPr>
        <p:txBody>
          <a:bodyPr wrap="square" rtlCol="0">
            <a:spAutoFit/>
          </a:bodyPr>
          <a:lstStyle/>
          <a:p>
            <a:r>
              <a:rPr lang="en-US" altLang="zh-CN" dirty="0" smtClean="0"/>
              <a:t>6.</a:t>
            </a:r>
            <a:r>
              <a:rPr lang="zh-CN" altLang="en-US" dirty="0" smtClean="0"/>
              <a:t>添加配置信息，</a:t>
            </a:r>
            <a:r>
              <a:rPr lang="en-US" altLang="zh-CN" dirty="0" err="1" smtClean="0"/>
              <a:t>eureka.client.serviceUrl.defaultZone</a:t>
            </a:r>
            <a:r>
              <a:rPr lang="zh-CN" altLang="en-US" dirty="0" smtClean="0"/>
              <a:t>，指定</a:t>
            </a:r>
            <a:r>
              <a:rPr lang="zh-CN" altLang="en-US" dirty="0"/>
              <a:t>服务注册</a:t>
            </a:r>
            <a:r>
              <a:rPr lang="zh-CN" altLang="en-US" dirty="0" smtClean="0"/>
              <a:t>中心地址，重新访问</a:t>
            </a:r>
            <a:r>
              <a:rPr lang="en-US" altLang="zh-CN" dirty="0">
                <a:hlinkClick r:id="rId3"/>
              </a:rPr>
              <a:t>http://</a:t>
            </a:r>
            <a:r>
              <a:rPr lang="en-US" altLang="zh-CN" dirty="0" smtClean="0">
                <a:hlinkClick r:id="rId3"/>
              </a:rPr>
              <a:t>localhost:8888</a:t>
            </a:r>
            <a:r>
              <a:rPr lang="zh-CN" altLang="en-US" dirty="0" smtClean="0"/>
              <a:t>，发现服务被注册成功了。</a:t>
            </a:r>
            <a:endParaRPr lang="en-US" altLang="zh-CN" dirty="0" smtClean="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53" y="5511581"/>
            <a:ext cx="10815638"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微服务架构</a:t>
            </a:r>
            <a:r>
              <a:rPr lang="en-US" altLang="zh-CN" b="1" dirty="0" err="1"/>
              <a:t>springcloud</a:t>
            </a:r>
            <a:r>
              <a:rPr lang="en-US" altLang="zh-CN" b="1" dirty="0"/>
              <a:t> </a:t>
            </a:r>
            <a:r>
              <a:rPr lang="en-US" altLang="zh-CN" dirty="0" err="1"/>
              <a:t>netflix</a:t>
            </a:r>
            <a:endParaRPr lang="en-US" altLang="zh-CN" dirty="0">
              <a:sym typeface="+mn-ea"/>
            </a:endParaRPr>
          </a:p>
        </p:txBody>
      </p:sp>
      <p:sp>
        <p:nvSpPr>
          <p:cNvPr id="6" name="TextBox 5"/>
          <p:cNvSpPr txBox="1"/>
          <p:nvPr/>
        </p:nvSpPr>
        <p:spPr>
          <a:xfrm>
            <a:off x="165969" y="880154"/>
            <a:ext cx="11808000" cy="1384995"/>
          </a:xfrm>
          <a:prstGeom prst="rect">
            <a:avLst/>
          </a:prstGeom>
          <a:noFill/>
        </p:spPr>
        <p:txBody>
          <a:bodyPr wrap="square" rtlCol="0">
            <a:spAutoFit/>
          </a:bodyPr>
          <a:lstStyle/>
          <a:p>
            <a:r>
              <a:rPr lang="en-US" altLang="zh-CN" sz="2800" dirty="0"/>
              <a:t>Eureka</a:t>
            </a:r>
            <a:r>
              <a:rPr lang="zh-CN" altLang="en-US" sz="2800" dirty="0"/>
              <a:t>工作</a:t>
            </a:r>
            <a:r>
              <a:rPr lang="zh-CN" altLang="en-US" sz="2800" dirty="0" smtClean="0"/>
              <a:t>原理</a:t>
            </a:r>
            <a:endParaRPr lang="en-US" altLang="zh-CN" sz="2800" dirty="0" smtClean="0"/>
          </a:p>
          <a:p>
            <a:r>
              <a:rPr lang="en-US" altLang="zh-CN" sz="2800" dirty="0"/>
              <a:t> </a:t>
            </a:r>
            <a:r>
              <a:rPr lang="en-US" altLang="zh-CN" sz="2800" dirty="0" smtClean="0"/>
              <a:t>   1.</a:t>
            </a:r>
            <a:r>
              <a:rPr lang="zh-CN" altLang="en-US" sz="2800" dirty="0" smtClean="0"/>
              <a:t>为什么是</a:t>
            </a:r>
            <a:r>
              <a:rPr lang="en-US" altLang="zh-CN" sz="2800" dirty="0" smtClean="0"/>
              <a:t>eureka</a:t>
            </a:r>
          </a:p>
          <a:p>
            <a:endParaRPr lang="zh-CN" altLang="en-US" sz="28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276" y="1904492"/>
            <a:ext cx="7925723" cy="2964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64738" y="5166332"/>
            <a:ext cx="9144000" cy="523220"/>
          </a:xfrm>
          <a:prstGeom prst="rect">
            <a:avLst/>
          </a:prstGeom>
          <a:noFill/>
        </p:spPr>
        <p:txBody>
          <a:bodyPr wrap="square" rtlCol="0">
            <a:spAutoFit/>
          </a:bodyPr>
          <a:lstStyle/>
          <a:p>
            <a:r>
              <a:rPr lang="en-US" altLang="zh-CN" sz="2800" dirty="0"/>
              <a:t>2.</a:t>
            </a:r>
            <a:r>
              <a:rPr lang="zh-CN" altLang="en-US" sz="2800" dirty="0"/>
              <a:t>为什么不是</a:t>
            </a:r>
            <a:r>
              <a:rPr lang="en-US" altLang="zh-CN" sz="2800" dirty="0" smtClean="0"/>
              <a:t>zookeeper</a:t>
            </a:r>
            <a:r>
              <a:rPr lang="zh-CN" altLang="en-US" sz="2800" dirty="0" smtClean="0"/>
              <a:t>，后面会做一个对比</a:t>
            </a:r>
            <a:endParaRPr lang="zh-CN" altLang="en-US" sz="2800" dirty="0"/>
          </a:p>
        </p:txBody>
      </p:sp>
      <p:sp>
        <p:nvSpPr>
          <p:cNvPr id="8" name="TextBox 7"/>
          <p:cNvSpPr txBox="1"/>
          <p:nvPr/>
        </p:nvSpPr>
        <p:spPr>
          <a:xfrm>
            <a:off x="862985" y="5884062"/>
            <a:ext cx="6773723" cy="369332"/>
          </a:xfrm>
          <a:prstGeom prst="rect">
            <a:avLst/>
          </a:prstGeom>
          <a:noFill/>
        </p:spPr>
        <p:txBody>
          <a:bodyPr wrap="square" rtlCol="0">
            <a:spAutoFit/>
          </a:bodyPr>
          <a:lstStyle/>
          <a:p>
            <a:r>
              <a:rPr lang="en-US" altLang="zh-CN" dirty="0">
                <a:hlinkClick r:id="rId3"/>
              </a:rPr>
              <a:t>http://blog.csdn.net/jenny8080/article/details/52448403</a:t>
            </a:r>
            <a:endParaRPr lang="zh-CN" altLang="en-US" dirty="0"/>
          </a:p>
        </p:txBody>
      </p:sp>
    </p:spTree>
    <p:extLst>
      <p:ext uri="{BB962C8B-B14F-4D97-AF65-F5344CB8AC3E}">
        <p14:creationId xmlns:p14="http://schemas.microsoft.com/office/powerpoint/2010/main" val="3623588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微服务架构</a:t>
            </a:r>
            <a:r>
              <a:rPr lang="en-US" altLang="zh-CN" b="1" dirty="0" err="1"/>
              <a:t>springcloud</a:t>
            </a:r>
            <a:r>
              <a:rPr lang="en-US" altLang="zh-CN" b="1" dirty="0"/>
              <a:t> </a:t>
            </a:r>
            <a:r>
              <a:rPr lang="en-US" altLang="zh-CN" dirty="0" err="1"/>
              <a:t>netflix</a:t>
            </a:r>
            <a:endParaRPr lang="en-US" altLang="zh-CN" dirty="0">
              <a:sym typeface="+mn-ea"/>
            </a:endParaRPr>
          </a:p>
        </p:txBody>
      </p:sp>
      <p:sp>
        <p:nvSpPr>
          <p:cNvPr id="6" name="TextBox 5"/>
          <p:cNvSpPr txBox="1"/>
          <p:nvPr/>
        </p:nvSpPr>
        <p:spPr>
          <a:xfrm>
            <a:off x="165969" y="880154"/>
            <a:ext cx="11808000" cy="523220"/>
          </a:xfrm>
          <a:prstGeom prst="rect">
            <a:avLst/>
          </a:prstGeom>
          <a:noFill/>
        </p:spPr>
        <p:txBody>
          <a:bodyPr wrap="square" rtlCol="0">
            <a:spAutoFit/>
          </a:bodyPr>
          <a:lstStyle/>
          <a:p>
            <a:r>
              <a:rPr lang="en-US" altLang="zh-CN" sz="2800" dirty="0" smtClean="0"/>
              <a:t>eureka</a:t>
            </a:r>
            <a:r>
              <a:rPr lang="zh-CN" altLang="en-US" sz="2800" dirty="0"/>
              <a:t>工作</a:t>
            </a:r>
            <a:r>
              <a:rPr lang="zh-CN" altLang="en-US" sz="2800" dirty="0" smtClean="0"/>
              <a:t>原理</a:t>
            </a:r>
            <a:endParaRPr lang="en-US" altLang="zh-CN" sz="2800" dirty="0" smtClean="0"/>
          </a:p>
        </p:txBody>
      </p:sp>
      <p:sp>
        <p:nvSpPr>
          <p:cNvPr id="9" name="TextBox 8"/>
          <p:cNvSpPr txBox="1"/>
          <p:nvPr/>
        </p:nvSpPr>
        <p:spPr>
          <a:xfrm>
            <a:off x="696000" y="1417451"/>
            <a:ext cx="9012738" cy="523220"/>
          </a:xfrm>
          <a:prstGeom prst="rect">
            <a:avLst/>
          </a:prstGeom>
          <a:noFill/>
        </p:spPr>
        <p:txBody>
          <a:bodyPr wrap="square" rtlCol="0">
            <a:spAutoFit/>
          </a:bodyPr>
          <a:lstStyle/>
          <a:p>
            <a:r>
              <a:rPr lang="en-US" altLang="zh-CN" sz="2800" dirty="0" smtClean="0"/>
              <a:t>3.</a:t>
            </a:r>
            <a:r>
              <a:rPr lang="zh-CN" altLang="en-US" sz="2800" dirty="0" smtClean="0"/>
              <a:t>基本架构图</a:t>
            </a:r>
            <a:endParaRPr lang="zh-CN" altLang="en-US"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0000" y="2133000"/>
            <a:ext cx="6840000" cy="331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96000" y="5445000"/>
            <a:ext cx="11277969" cy="923330"/>
          </a:xfrm>
          <a:prstGeom prst="rect">
            <a:avLst/>
          </a:prstGeom>
          <a:noFill/>
        </p:spPr>
        <p:txBody>
          <a:bodyPr wrap="square" rtlCol="0">
            <a:spAutoFit/>
          </a:bodyPr>
          <a:lstStyle/>
          <a:p>
            <a:r>
              <a:rPr lang="en-US" altLang="zh-CN" dirty="0"/>
              <a:t>e</a:t>
            </a:r>
            <a:r>
              <a:rPr lang="en-US" altLang="zh-CN" dirty="0" smtClean="0"/>
              <a:t>ureka  server:</a:t>
            </a:r>
            <a:r>
              <a:rPr lang="zh-CN" altLang="en-US" dirty="0"/>
              <a:t>提供服务注册和</a:t>
            </a:r>
            <a:r>
              <a:rPr lang="zh-CN" altLang="en-US" dirty="0" smtClean="0"/>
              <a:t>发现</a:t>
            </a:r>
            <a:r>
              <a:rPr lang="en-US" altLang="zh-CN" dirty="0" smtClean="0"/>
              <a:t>.</a:t>
            </a:r>
          </a:p>
          <a:p>
            <a:r>
              <a:rPr lang="en-US" altLang="zh-CN" dirty="0" smtClean="0"/>
              <a:t>service  provider:</a:t>
            </a:r>
            <a:r>
              <a:rPr lang="zh-CN" altLang="en-US" dirty="0"/>
              <a:t>服务提供者，服务启动的时候会将自己的服务信息注册</a:t>
            </a:r>
            <a:r>
              <a:rPr lang="zh-CN" altLang="en-US" dirty="0" smtClean="0"/>
              <a:t>到</a:t>
            </a:r>
            <a:r>
              <a:rPr lang="en-US" altLang="zh-CN" dirty="0" smtClean="0"/>
              <a:t>eureka.</a:t>
            </a:r>
          </a:p>
          <a:p>
            <a:r>
              <a:rPr lang="en-US" altLang="zh-CN" dirty="0"/>
              <a:t>s</a:t>
            </a:r>
            <a:r>
              <a:rPr lang="en-US" altLang="zh-CN" dirty="0" smtClean="0"/>
              <a:t>ervice  consumer:</a:t>
            </a:r>
            <a:r>
              <a:rPr lang="zh-CN" altLang="en-US" dirty="0"/>
              <a:t>服务消费者，</a:t>
            </a:r>
            <a:r>
              <a:rPr lang="zh-CN" altLang="en-US" dirty="0" smtClean="0"/>
              <a:t>从</a:t>
            </a:r>
            <a:r>
              <a:rPr lang="en-US" altLang="zh-CN" dirty="0"/>
              <a:t>e</a:t>
            </a:r>
            <a:r>
              <a:rPr lang="en-US" altLang="zh-CN" dirty="0" smtClean="0"/>
              <a:t>ureka</a:t>
            </a:r>
            <a:r>
              <a:rPr lang="zh-CN" altLang="en-US" dirty="0"/>
              <a:t>中获取已注的服务信息，用于调用服务</a:t>
            </a:r>
            <a:r>
              <a:rPr lang="zh-CN" altLang="en-US" dirty="0" smtClean="0"/>
              <a:t>生产者</a:t>
            </a:r>
            <a:r>
              <a:rPr lang="en-US" altLang="zh-CN" dirty="0" smtClean="0"/>
              <a:t>.</a:t>
            </a:r>
            <a:endParaRPr lang="en-US" altLang="zh-CN" dirty="0"/>
          </a:p>
        </p:txBody>
      </p:sp>
    </p:spTree>
    <p:extLst>
      <p:ext uri="{BB962C8B-B14F-4D97-AF65-F5344CB8AC3E}">
        <p14:creationId xmlns:p14="http://schemas.microsoft.com/office/powerpoint/2010/main" val="11735893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微服务架构</a:t>
            </a:r>
            <a:r>
              <a:rPr lang="en-US" altLang="zh-CN" b="1" dirty="0" err="1"/>
              <a:t>springcloud</a:t>
            </a:r>
            <a:r>
              <a:rPr lang="en-US" altLang="zh-CN" b="1" dirty="0"/>
              <a:t> </a:t>
            </a:r>
            <a:r>
              <a:rPr lang="en-US" altLang="zh-CN" dirty="0" err="1"/>
              <a:t>netflix</a:t>
            </a:r>
            <a:endParaRPr lang="en-US" altLang="zh-CN" dirty="0">
              <a:sym typeface="+mn-ea"/>
            </a:endParaRPr>
          </a:p>
        </p:txBody>
      </p:sp>
      <p:sp>
        <p:nvSpPr>
          <p:cNvPr id="6" name="TextBox 5"/>
          <p:cNvSpPr txBox="1"/>
          <p:nvPr/>
        </p:nvSpPr>
        <p:spPr>
          <a:xfrm>
            <a:off x="165969" y="725715"/>
            <a:ext cx="11808000" cy="523220"/>
          </a:xfrm>
          <a:prstGeom prst="rect">
            <a:avLst/>
          </a:prstGeom>
          <a:noFill/>
        </p:spPr>
        <p:txBody>
          <a:bodyPr wrap="square" rtlCol="0">
            <a:spAutoFit/>
          </a:bodyPr>
          <a:lstStyle/>
          <a:p>
            <a:r>
              <a:rPr lang="en-US" altLang="zh-CN" sz="2800" dirty="0" smtClean="0"/>
              <a:t>eureka</a:t>
            </a:r>
            <a:r>
              <a:rPr lang="zh-CN" altLang="en-US" sz="2800" dirty="0"/>
              <a:t>工作</a:t>
            </a:r>
            <a:r>
              <a:rPr lang="zh-CN" altLang="en-US" sz="2800" dirty="0" smtClean="0"/>
              <a:t>原理</a:t>
            </a:r>
            <a:endParaRPr lang="en-US" altLang="zh-CN" sz="2800" dirty="0" smtClean="0"/>
          </a:p>
        </p:txBody>
      </p:sp>
      <p:sp>
        <p:nvSpPr>
          <p:cNvPr id="9" name="TextBox 8"/>
          <p:cNvSpPr txBox="1"/>
          <p:nvPr/>
        </p:nvSpPr>
        <p:spPr>
          <a:xfrm>
            <a:off x="696000" y="1188841"/>
            <a:ext cx="9012738" cy="523220"/>
          </a:xfrm>
          <a:prstGeom prst="rect">
            <a:avLst/>
          </a:prstGeom>
          <a:noFill/>
        </p:spPr>
        <p:txBody>
          <a:bodyPr wrap="square" rtlCol="0">
            <a:spAutoFit/>
          </a:bodyPr>
          <a:lstStyle/>
          <a:p>
            <a:r>
              <a:rPr lang="en-US" altLang="zh-CN" sz="2800" dirty="0" smtClean="0"/>
              <a:t>4.</a:t>
            </a:r>
            <a:r>
              <a:rPr lang="zh-CN" altLang="en-US" sz="2800" dirty="0" smtClean="0"/>
              <a:t>集群下的</a:t>
            </a:r>
            <a:r>
              <a:rPr lang="en-US" altLang="zh-CN" sz="2800" dirty="0" smtClean="0"/>
              <a:t>eureka</a:t>
            </a:r>
            <a:endParaRPr lang="zh-CN" altLang="en-US"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000" y="1712061"/>
            <a:ext cx="8424000" cy="3588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80000" y="5373000"/>
            <a:ext cx="11376000" cy="1200329"/>
          </a:xfrm>
          <a:prstGeom prst="rect">
            <a:avLst/>
          </a:prstGeom>
          <a:noFill/>
        </p:spPr>
        <p:txBody>
          <a:bodyPr wrap="square" rtlCol="0">
            <a:spAutoFit/>
          </a:bodyPr>
          <a:lstStyle/>
          <a:p>
            <a:pPr fontAlgn="base"/>
            <a:r>
              <a:rPr lang="en-US" altLang="zh-CN" dirty="0"/>
              <a:t>Service Provider</a:t>
            </a:r>
            <a:r>
              <a:rPr lang="zh-CN" altLang="en-US" dirty="0"/>
              <a:t>会向</a:t>
            </a:r>
            <a:r>
              <a:rPr lang="en-US" altLang="zh-CN" dirty="0"/>
              <a:t>Eureka Server</a:t>
            </a:r>
            <a:r>
              <a:rPr lang="zh-CN" altLang="en-US" dirty="0"/>
              <a:t>做</a:t>
            </a:r>
            <a:r>
              <a:rPr lang="en-US" altLang="zh-CN" dirty="0"/>
              <a:t>Register</a:t>
            </a:r>
            <a:r>
              <a:rPr lang="zh-CN" altLang="en-US" dirty="0"/>
              <a:t>（服务注册）、</a:t>
            </a:r>
            <a:r>
              <a:rPr lang="en-US" altLang="zh-CN" dirty="0"/>
              <a:t>Renew</a:t>
            </a:r>
            <a:r>
              <a:rPr lang="zh-CN" altLang="en-US" dirty="0"/>
              <a:t>（服务续约）、</a:t>
            </a:r>
            <a:r>
              <a:rPr lang="en-US" altLang="zh-CN" dirty="0"/>
              <a:t>Cancel</a:t>
            </a:r>
            <a:r>
              <a:rPr lang="zh-CN" altLang="en-US" dirty="0"/>
              <a:t>（服务下线）等操作。</a:t>
            </a:r>
          </a:p>
          <a:p>
            <a:pPr fontAlgn="base"/>
            <a:r>
              <a:rPr lang="en-US" altLang="zh-CN" dirty="0"/>
              <a:t>Eureka Server</a:t>
            </a:r>
            <a:r>
              <a:rPr lang="zh-CN" altLang="en-US" dirty="0"/>
              <a:t>之间会做注册服务</a:t>
            </a:r>
            <a:r>
              <a:rPr lang="zh-CN" altLang="en-US" dirty="0" smtClean="0"/>
              <a:t>的</a:t>
            </a:r>
            <a:r>
              <a:rPr lang="en-US" altLang="zh-CN" dirty="0" smtClean="0"/>
              <a:t>Replicate(</a:t>
            </a:r>
            <a:r>
              <a:rPr lang="zh-CN" altLang="en-US" dirty="0" smtClean="0"/>
              <a:t>同步</a:t>
            </a:r>
            <a:r>
              <a:rPr lang="en-US" altLang="zh-CN" dirty="0" smtClean="0"/>
              <a:t>)</a:t>
            </a:r>
            <a:r>
              <a:rPr lang="zh-CN" altLang="en-US" dirty="0" smtClean="0"/>
              <a:t>，</a:t>
            </a:r>
            <a:r>
              <a:rPr lang="zh-CN" altLang="en-US" dirty="0"/>
              <a:t>从而保证状态</a:t>
            </a:r>
            <a:r>
              <a:rPr lang="zh-CN" altLang="en-US" dirty="0" smtClean="0"/>
              <a:t>一致。</a:t>
            </a:r>
            <a:endParaRPr lang="zh-CN" altLang="en-US" dirty="0"/>
          </a:p>
          <a:p>
            <a:pPr fontAlgn="base"/>
            <a:r>
              <a:rPr lang="en-US" altLang="zh-CN" dirty="0"/>
              <a:t>Service Consumer</a:t>
            </a:r>
            <a:r>
              <a:rPr lang="zh-CN" altLang="en-US" dirty="0"/>
              <a:t>会向</a:t>
            </a:r>
            <a:r>
              <a:rPr lang="en-US" altLang="zh-CN" dirty="0"/>
              <a:t>Eureka Server</a:t>
            </a:r>
            <a:r>
              <a:rPr lang="zh-CN" altLang="en-US" dirty="0"/>
              <a:t>获取注册服务列表，并消费</a:t>
            </a:r>
            <a:r>
              <a:rPr lang="zh-CN" altLang="en-US" dirty="0" smtClean="0"/>
              <a:t>服务。</a:t>
            </a:r>
            <a:endParaRPr lang="zh-CN" altLang="en-US" dirty="0"/>
          </a:p>
        </p:txBody>
      </p:sp>
    </p:spTree>
    <p:extLst>
      <p:ext uri="{BB962C8B-B14F-4D97-AF65-F5344CB8AC3E}">
        <p14:creationId xmlns:p14="http://schemas.microsoft.com/office/powerpoint/2010/main" val="3247967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微服务架构</a:t>
            </a:r>
            <a:r>
              <a:rPr lang="en-US" altLang="zh-CN" b="1" dirty="0" err="1"/>
              <a:t>springcloud</a:t>
            </a:r>
            <a:r>
              <a:rPr lang="en-US" altLang="zh-CN" b="1" dirty="0"/>
              <a:t> </a:t>
            </a:r>
            <a:r>
              <a:rPr lang="en-US" altLang="zh-CN" dirty="0" err="1"/>
              <a:t>netflix</a:t>
            </a:r>
            <a:endParaRPr lang="en-US" altLang="zh-CN" dirty="0">
              <a:sym typeface="+mn-ea"/>
            </a:endParaRPr>
          </a:p>
        </p:txBody>
      </p:sp>
      <p:sp>
        <p:nvSpPr>
          <p:cNvPr id="6" name="TextBox 5"/>
          <p:cNvSpPr txBox="1"/>
          <p:nvPr/>
        </p:nvSpPr>
        <p:spPr>
          <a:xfrm>
            <a:off x="165969" y="725715"/>
            <a:ext cx="11808000" cy="523220"/>
          </a:xfrm>
          <a:prstGeom prst="rect">
            <a:avLst/>
          </a:prstGeom>
          <a:noFill/>
        </p:spPr>
        <p:txBody>
          <a:bodyPr wrap="square" rtlCol="0">
            <a:spAutoFit/>
          </a:bodyPr>
          <a:lstStyle/>
          <a:p>
            <a:r>
              <a:rPr lang="en-US" altLang="zh-CN" sz="2800" dirty="0" smtClean="0"/>
              <a:t>eureka</a:t>
            </a:r>
            <a:r>
              <a:rPr lang="zh-CN" altLang="en-US" sz="2800" dirty="0"/>
              <a:t>工作</a:t>
            </a:r>
            <a:r>
              <a:rPr lang="zh-CN" altLang="en-US" sz="2800" dirty="0" smtClean="0"/>
              <a:t>原理</a:t>
            </a:r>
            <a:endParaRPr lang="en-US" altLang="zh-CN" sz="2800" dirty="0" smtClean="0"/>
          </a:p>
        </p:txBody>
      </p:sp>
      <p:sp>
        <p:nvSpPr>
          <p:cNvPr id="4" name="TextBox 3"/>
          <p:cNvSpPr txBox="1"/>
          <p:nvPr/>
        </p:nvSpPr>
        <p:spPr>
          <a:xfrm>
            <a:off x="336000" y="1248935"/>
            <a:ext cx="11376000" cy="369332"/>
          </a:xfrm>
          <a:prstGeom prst="rect">
            <a:avLst/>
          </a:prstGeom>
          <a:noFill/>
        </p:spPr>
        <p:txBody>
          <a:bodyPr wrap="square" rtlCol="0">
            <a:spAutoFit/>
          </a:bodyPr>
          <a:lstStyle/>
          <a:p>
            <a:r>
              <a:rPr lang="en-US" altLang="zh-CN" dirty="0" smtClean="0"/>
              <a:t>6.</a:t>
            </a:r>
            <a:r>
              <a:rPr lang="en-US" altLang="zh-CN" b="1" dirty="0"/>
              <a:t> </a:t>
            </a:r>
            <a:r>
              <a:rPr lang="en-US" altLang="zh-CN" b="1" dirty="0" smtClean="0"/>
              <a:t>eureka </a:t>
            </a:r>
            <a:r>
              <a:rPr lang="en-US" altLang="zh-CN" b="1" dirty="0"/>
              <a:t>client</a:t>
            </a:r>
            <a:r>
              <a:rPr lang="zh-CN" altLang="en-US" b="1" dirty="0" smtClean="0"/>
              <a:t>与</a:t>
            </a:r>
            <a:r>
              <a:rPr lang="en-US" altLang="zh-CN" b="1" dirty="0" err="1" smtClean="0"/>
              <a:t>springcloud</a:t>
            </a:r>
            <a:r>
              <a:rPr lang="zh-CN" altLang="en-US" b="1" dirty="0" smtClean="0"/>
              <a:t>类依赖关系</a:t>
            </a:r>
            <a:endParaRPr lang="zh-CN" alt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969" y="1917000"/>
            <a:ext cx="7632000" cy="460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44185" y="3250328"/>
            <a:ext cx="3888000" cy="1477328"/>
          </a:xfrm>
          <a:prstGeom prst="rect">
            <a:avLst/>
          </a:prstGeom>
          <a:noFill/>
        </p:spPr>
        <p:txBody>
          <a:bodyPr wrap="square" rtlCol="0">
            <a:spAutoFit/>
          </a:bodyPr>
          <a:lstStyle/>
          <a:p>
            <a:r>
              <a:rPr lang="zh-CN" altLang="en-US" dirty="0" smtClean="0"/>
              <a:t>在</a:t>
            </a:r>
            <a:r>
              <a:rPr lang="en-US" altLang="zh-CN" dirty="0" err="1" smtClean="0"/>
              <a:t>EurekaClient</a:t>
            </a:r>
            <a:r>
              <a:rPr lang="zh-CN" altLang="en-US" dirty="0"/>
              <a:t>类</a:t>
            </a:r>
            <a:r>
              <a:rPr lang="zh-CN" altLang="en-US" dirty="0" smtClean="0"/>
              <a:t>中主要做了下面几件事</a:t>
            </a:r>
            <a:r>
              <a:rPr lang="en-US" altLang="zh-CN" dirty="0" smtClean="0"/>
              <a:t>.</a:t>
            </a:r>
          </a:p>
          <a:p>
            <a:pPr marL="342900" indent="-342900">
              <a:buAutoNum type="alphaLcPeriod"/>
            </a:pPr>
            <a:r>
              <a:rPr lang="zh-CN" altLang="en-US" dirty="0" smtClean="0"/>
              <a:t>注册服务</a:t>
            </a:r>
            <a:endParaRPr lang="en-US" altLang="zh-CN" dirty="0" smtClean="0"/>
          </a:p>
          <a:p>
            <a:pPr marL="342900" indent="-342900">
              <a:buAutoNum type="alphaLcPeriod"/>
            </a:pPr>
            <a:r>
              <a:rPr lang="zh-CN" altLang="en-US" dirty="0"/>
              <a:t>续</a:t>
            </a:r>
            <a:r>
              <a:rPr lang="zh-CN" altLang="en-US" dirty="0" smtClean="0"/>
              <a:t>约服务</a:t>
            </a:r>
            <a:endParaRPr lang="en-US" altLang="zh-CN" dirty="0" smtClean="0"/>
          </a:p>
          <a:p>
            <a:pPr marL="342900" indent="-342900">
              <a:buAutoNum type="alphaLcPeriod"/>
            </a:pPr>
            <a:r>
              <a:rPr lang="zh-CN" altLang="en-US" dirty="0" smtClean="0"/>
              <a:t>服务关闭时，剔除服务</a:t>
            </a:r>
            <a:endParaRPr lang="zh-CN" altLang="en-US" dirty="0"/>
          </a:p>
        </p:txBody>
      </p:sp>
    </p:spTree>
    <p:extLst>
      <p:ext uri="{BB962C8B-B14F-4D97-AF65-F5344CB8AC3E}">
        <p14:creationId xmlns:p14="http://schemas.microsoft.com/office/powerpoint/2010/main" val="3566991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目录</a:t>
            </a:r>
          </a:p>
        </p:txBody>
      </p:sp>
      <p:sp>
        <p:nvSpPr>
          <p:cNvPr id="4" name="文本框 3"/>
          <p:cNvSpPr txBox="1"/>
          <p:nvPr/>
        </p:nvSpPr>
        <p:spPr>
          <a:xfrm>
            <a:off x="2451133" y="804871"/>
            <a:ext cx="9404867" cy="584775"/>
          </a:xfrm>
          <a:prstGeom prst="rect">
            <a:avLst/>
          </a:prstGeom>
          <a:noFill/>
        </p:spPr>
        <p:txBody>
          <a:bodyPr wrap="square" rtlCol="0">
            <a:spAutoFit/>
          </a:bodyPr>
          <a:lstStyle/>
          <a:p>
            <a:r>
              <a:rPr lang="zh-CN" altLang="en-US" sz="3200" dirty="0"/>
              <a:t>一</a:t>
            </a:r>
            <a:r>
              <a:rPr lang="en-US" altLang="zh-CN" sz="3200" dirty="0"/>
              <a:t>. </a:t>
            </a:r>
            <a:r>
              <a:rPr lang="en-US" altLang="zh-CN" sz="3200" dirty="0" err="1" smtClean="0"/>
              <a:t>springcloud</a:t>
            </a:r>
            <a:r>
              <a:rPr lang="zh-CN" altLang="en-US" sz="3200" dirty="0" smtClean="0"/>
              <a:t>及子项目介绍</a:t>
            </a:r>
            <a:endParaRPr lang="zh-CN" altLang="en-US" sz="3200" dirty="0"/>
          </a:p>
        </p:txBody>
      </p:sp>
      <p:sp>
        <p:nvSpPr>
          <p:cNvPr id="5" name="文本框 4"/>
          <p:cNvSpPr txBox="1"/>
          <p:nvPr/>
        </p:nvSpPr>
        <p:spPr>
          <a:xfrm>
            <a:off x="2510764" y="1361030"/>
            <a:ext cx="9489236" cy="584775"/>
          </a:xfrm>
          <a:prstGeom prst="rect">
            <a:avLst/>
          </a:prstGeom>
          <a:noFill/>
        </p:spPr>
        <p:txBody>
          <a:bodyPr wrap="square" rtlCol="0">
            <a:spAutoFit/>
          </a:bodyPr>
          <a:lstStyle/>
          <a:p>
            <a:r>
              <a:rPr lang="en-US" altLang="zh-CN" sz="3200" dirty="0" smtClean="0"/>
              <a:t>     </a:t>
            </a:r>
            <a:r>
              <a:rPr lang="en-US" altLang="zh-CN" sz="3200" dirty="0" err="1" smtClean="0"/>
              <a:t>springcloud</a:t>
            </a:r>
            <a:r>
              <a:rPr lang="en-US" altLang="zh-CN" sz="3200" dirty="0" smtClean="0"/>
              <a:t> </a:t>
            </a:r>
            <a:r>
              <a:rPr lang="en-US" altLang="zh-CN" sz="3200" dirty="0" err="1" smtClean="0"/>
              <a:t>config</a:t>
            </a:r>
            <a:r>
              <a:rPr lang="zh-CN" altLang="en-US" sz="3200" dirty="0" smtClean="0"/>
              <a:t>和</a:t>
            </a:r>
            <a:r>
              <a:rPr lang="en-US" altLang="zh-CN" sz="3200" dirty="0" err="1" smtClean="0"/>
              <a:t>springcloud</a:t>
            </a:r>
            <a:r>
              <a:rPr lang="en-US" altLang="zh-CN" sz="3200" dirty="0" smtClean="0"/>
              <a:t> bus  </a:t>
            </a:r>
            <a:endParaRPr lang="zh-CN" altLang="en-US" sz="3200" dirty="0"/>
          </a:p>
        </p:txBody>
      </p:sp>
      <p:sp>
        <p:nvSpPr>
          <p:cNvPr id="6" name="文本框 5"/>
          <p:cNvSpPr txBox="1"/>
          <p:nvPr/>
        </p:nvSpPr>
        <p:spPr>
          <a:xfrm>
            <a:off x="3128948" y="2666909"/>
            <a:ext cx="8727052" cy="1938992"/>
          </a:xfrm>
          <a:prstGeom prst="rect">
            <a:avLst/>
          </a:prstGeom>
          <a:noFill/>
        </p:spPr>
        <p:txBody>
          <a:bodyPr wrap="square" rtlCol="0">
            <a:spAutoFit/>
          </a:bodyPr>
          <a:lstStyle/>
          <a:p>
            <a:r>
              <a:rPr lang="zh-CN" altLang="en-US" sz="2400" i="1" dirty="0" smtClean="0"/>
              <a:t>二</a:t>
            </a:r>
            <a:r>
              <a:rPr lang="en-US" altLang="zh-CN" sz="2400" i="1" dirty="0" smtClean="0"/>
              <a:t>.</a:t>
            </a:r>
            <a:r>
              <a:rPr lang="zh-CN" altLang="en-US" sz="2400" i="1" dirty="0" smtClean="0"/>
              <a:t>一  </a:t>
            </a:r>
            <a:r>
              <a:rPr lang="en-US" altLang="zh-CN" sz="2400" i="1" dirty="0"/>
              <a:t>e</a:t>
            </a:r>
            <a:r>
              <a:rPr lang="en-US" altLang="zh-CN" sz="2400" i="1" dirty="0" smtClean="0"/>
              <a:t>ureka </a:t>
            </a:r>
            <a:r>
              <a:rPr lang="zh-CN" altLang="en-US" sz="2400" i="1" dirty="0" smtClean="0"/>
              <a:t>服务发现</a:t>
            </a:r>
            <a:endParaRPr lang="en-US" altLang="zh-CN" sz="2400" i="1" dirty="0" smtClean="0"/>
          </a:p>
          <a:p>
            <a:r>
              <a:rPr lang="zh-CN" altLang="en-US" sz="2400" i="1" dirty="0" smtClean="0"/>
              <a:t>二</a:t>
            </a:r>
            <a:r>
              <a:rPr lang="en-US" altLang="zh-CN" sz="2400" i="1" dirty="0" smtClean="0"/>
              <a:t>.</a:t>
            </a:r>
            <a:r>
              <a:rPr lang="zh-CN" altLang="en-US" sz="2400" i="1" dirty="0" smtClean="0"/>
              <a:t>二  </a:t>
            </a:r>
            <a:r>
              <a:rPr lang="en-US" altLang="zh-CN" sz="2400" i="1" dirty="0" err="1"/>
              <a:t>h</a:t>
            </a:r>
            <a:r>
              <a:rPr lang="en-US" altLang="zh-CN" sz="2400" i="1" dirty="0" err="1" smtClean="0"/>
              <a:t>ystrix</a:t>
            </a:r>
            <a:r>
              <a:rPr lang="en-US" altLang="zh-CN" sz="2400" i="1" dirty="0" smtClean="0"/>
              <a:t>  </a:t>
            </a:r>
            <a:r>
              <a:rPr lang="zh-CN" altLang="en-US" sz="2400" i="1" dirty="0" smtClean="0"/>
              <a:t>断路器</a:t>
            </a:r>
            <a:endParaRPr lang="en-US" altLang="zh-CN" sz="2400" i="1" dirty="0" smtClean="0"/>
          </a:p>
          <a:p>
            <a:r>
              <a:rPr lang="zh-CN" altLang="en-US" sz="2400" i="1" dirty="0" smtClean="0"/>
              <a:t>二</a:t>
            </a:r>
            <a:r>
              <a:rPr lang="en-US" altLang="zh-CN" sz="2400" i="1" dirty="0" smtClean="0"/>
              <a:t>.</a:t>
            </a:r>
            <a:r>
              <a:rPr lang="zh-CN" altLang="en-US" sz="2400" i="1" dirty="0" smtClean="0"/>
              <a:t>三  </a:t>
            </a:r>
            <a:r>
              <a:rPr lang="en-US" altLang="zh-CN" sz="2400" i="1" dirty="0" err="1"/>
              <a:t>z</a:t>
            </a:r>
            <a:r>
              <a:rPr lang="en-US" altLang="zh-CN" sz="2400" i="1" dirty="0" err="1" smtClean="0"/>
              <a:t>uul</a:t>
            </a:r>
            <a:r>
              <a:rPr lang="en-US" altLang="zh-CN" sz="2400" i="1" dirty="0" smtClean="0"/>
              <a:t>  </a:t>
            </a:r>
            <a:r>
              <a:rPr lang="zh-CN" altLang="en-US" sz="2400" i="1" dirty="0" smtClean="0"/>
              <a:t>智能路由</a:t>
            </a:r>
            <a:endParaRPr lang="en-US" altLang="zh-CN" sz="2400" i="1" dirty="0" smtClean="0"/>
          </a:p>
          <a:p>
            <a:r>
              <a:rPr lang="zh-CN" altLang="en-US" sz="2400" i="1" dirty="0" smtClean="0"/>
              <a:t>二</a:t>
            </a:r>
            <a:r>
              <a:rPr lang="en-US" altLang="zh-CN" sz="2400" i="1" dirty="0" smtClean="0"/>
              <a:t>.</a:t>
            </a:r>
            <a:r>
              <a:rPr lang="zh-CN" altLang="en-US" sz="2400" i="1" dirty="0" smtClean="0"/>
              <a:t>四  </a:t>
            </a:r>
            <a:r>
              <a:rPr lang="en-US" altLang="zh-CN" sz="2400" i="1" dirty="0"/>
              <a:t>r</a:t>
            </a:r>
            <a:r>
              <a:rPr lang="en-US" altLang="zh-CN" sz="2400" i="1" dirty="0" smtClean="0"/>
              <a:t>ibbon </a:t>
            </a:r>
            <a:r>
              <a:rPr lang="zh-CN" altLang="en-US" sz="2400" i="1" dirty="0" smtClean="0"/>
              <a:t>客户端</a:t>
            </a:r>
            <a:r>
              <a:rPr lang="zh-CN" altLang="en-US" sz="2400" i="1" dirty="0"/>
              <a:t>负载</a:t>
            </a:r>
            <a:r>
              <a:rPr lang="zh-CN" altLang="en-US" sz="2400" i="1" dirty="0" smtClean="0"/>
              <a:t>均衡</a:t>
            </a:r>
            <a:endParaRPr lang="en-US" altLang="zh-CN" sz="2400" i="1" dirty="0" smtClean="0"/>
          </a:p>
          <a:p>
            <a:r>
              <a:rPr lang="zh-CN" altLang="en-US" sz="2400" i="1" dirty="0" smtClean="0"/>
              <a:t>二</a:t>
            </a:r>
            <a:r>
              <a:rPr lang="en-US" altLang="zh-CN" sz="2400" i="1" dirty="0" smtClean="0"/>
              <a:t>.</a:t>
            </a:r>
            <a:r>
              <a:rPr lang="zh-CN" altLang="en-US" sz="2400" i="1" dirty="0" smtClean="0"/>
              <a:t>五  </a:t>
            </a:r>
            <a:r>
              <a:rPr lang="en-US" altLang="zh-CN" sz="2400" i="1" dirty="0" err="1" smtClean="0"/>
              <a:t>dubbo</a:t>
            </a:r>
            <a:r>
              <a:rPr lang="zh-CN" altLang="en-US" sz="2400" i="1" dirty="0" smtClean="0"/>
              <a:t>与</a:t>
            </a:r>
            <a:r>
              <a:rPr lang="en-US" altLang="zh-CN" sz="2400" i="1" dirty="0" err="1" smtClean="0"/>
              <a:t>netflix</a:t>
            </a:r>
            <a:r>
              <a:rPr lang="zh-CN" altLang="en-US" sz="2400" i="1" dirty="0" smtClean="0"/>
              <a:t>之对比</a:t>
            </a:r>
            <a:endParaRPr lang="zh-CN" altLang="en-US" sz="2400" i="1" dirty="0"/>
          </a:p>
        </p:txBody>
      </p:sp>
      <p:sp>
        <p:nvSpPr>
          <p:cNvPr id="7" name="文本框 6"/>
          <p:cNvSpPr txBox="1"/>
          <p:nvPr/>
        </p:nvSpPr>
        <p:spPr>
          <a:xfrm>
            <a:off x="2451132" y="1897268"/>
            <a:ext cx="9116867" cy="584775"/>
          </a:xfrm>
          <a:prstGeom prst="rect">
            <a:avLst/>
          </a:prstGeom>
          <a:noFill/>
        </p:spPr>
        <p:txBody>
          <a:bodyPr wrap="square" rtlCol="0">
            <a:spAutoFit/>
          </a:bodyPr>
          <a:lstStyle/>
          <a:p>
            <a:r>
              <a:rPr lang="zh-CN" altLang="en-US" sz="3200" dirty="0" smtClean="0"/>
              <a:t>二</a:t>
            </a:r>
            <a:r>
              <a:rPr lang="en-US" altLang="zh-CN" sz="3200" dirty="0" smtClean="0"/>
              <a:t>. </a:t>
            </a:r>
            <a:r>
              <a:rPr lang="en-US" altLang="zh-CN" sz="3200" dirty="0" err="1"/>
              <a:t>s</a:t>
            </a:r>
            <a:r>
              <a:rPr lang="en-US" altLang="zh-CN" sz="3200" dirty="0" err="1" smtClean="0"/>
              <a:t>pringcloud</a:t>
            </a:r>
            <a:r>
              <a:rPr lang="en-US" altLang="zh-CN" sz="3200" dirty="0" smtClean="0"/>
              <a:t> </a:t>
            </a:r>
            <a:r>
              <a:rPr lang="en-US" altLang="zh-CN" sz="3200" dirty="0" err="1" smtClean="0"/>
              <a:t>netflix</a:t>
            </a:r>
            <a:r>
              <a:rPr lang="en-US" altLang="zh-CN" sz="3200" dirty="0" smtClean="0"/>
              <a:t> </a:t>
            </a:r>
            <a:r>
              <a:rPr lang="zh-CN" altLang="en-US" sz="3200" dirty="0" smtClean="0"/>
              <a:t>微服务架构</a:t>
            </a:r>
            <a:endParaRPr lang="zh-CN" altLang="en-US"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Springcloud</a:t>
            </a:r>
            <a:r>
              <a:rPr lang="zh-CN" altLang="en-US" dirty="0" smtClean="0"/>
              <a:t>简介</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000" y="837000"/>
            <a:ext cx="10440000" cy="3465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056000" y="4702083"/>
            <a:ext cx="7776000" cy="203132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dirty="0"/>
              <a:t>Spring Cloud</a:t>
            </a:r>
            <a:r>
              <a:rPr lang="zh-CN" altLang="en-US" dirty="0"/>
              <a:t>为开发人员提供了快速构建分布式系统中的一些通用模式（例如配置管理，服务发现，断路器，智能路由，微代理，控制总线，一次性令牌，全局锁，领导选举，分布式 会话，群集状态）。 分布式系统的协调导致了</a:t>
            </a:r>
            <a:r>
              <a:rPr lang="zh-CN" altLang="en-US" dirty="0">
                <a:solidFill>
                  <a:srgbClr val="FF0000"/>
                </a:solidFill>
              </a:rPr>
              <a:t>锅炉板模式</a:t>
            </a:r>
            <a:r>
              <a:rPr lang="zh-CN" altLang="en-US" dirty="0" smtClean="0"/>
              <a:t>，使用</a:t>
            </a:r>
            <a:r>
              <a:rPr lang="en-US" altLang="zh-CN" dirty="0"/>
              <a:t>Spring Cloud</a:t>
            </a:r>
            <a:r>
              <a:rPr lang="zh-CN" altLang="en-US" dirty="0"/>
              <a:t>开发人员可以快速地站起来实现这些模式的服务和应用程序。 它们可以在任何分布式环境中正常工作，包括开发人员自己的笔记本电脑，裸机数据中心和受管平台，如</a:t>
            </a:r>
            <a:r>
              <a:rPr lang="en-US" altLang="zh-CN" dirty="0"/>
              <a:t>Cloud Foundry</a:t>
            </a:r>
            <a:r>
              <a:rPr lang="zh-CN" altLang="en-US" dirty="0" smtClean="0"/>
              <a:t>。是</a:t>
            </a:r>
            <a:r>
              <a:rPr lang="zh-CN" altLang="en-US" dirty="0"/>
              <a:t>一系列框架的有序</a:t>
            </a:r>
            <a:r>
              <a:rPr lang="zh-CN" altLang="en-US" dirty="0" smtClean="0"/>
              <a:t>集合</a:t>
            </a:r>
            <a:r>
              <a:rPr lang="zh-CN" altLang="en-US" dirty="0"/>
              <a:t>。</a:t>
            </a:r>
          </a:p>
        </p:txBody>
      </p:sp>
      <p:sp>
        <p:nvSpPr>
          <p:cNvPr id="14" name="椭圆 13"/>
          <p:cNvSpPr/>
          <p:nvPr/>
        </p:nvSpPr>
        <p:spPr>
          <a:xfrm>
            <a:off x="9077538" y="4843636"/>
            <a:ext cx="2664000" cy="1465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9615555" y="4976152"/>
            <a:ext cx="1686831" cy="1200329"/>
          </a:xfrm>
          <a:prstGeom prst="rect">
            <a:avLst/>
          </a:prstGeom>
          <a:noFill/>
        </p:spPr>
        <p:txBody>
          <a:bodyPr wrap="square" rtlCol="0">
            <a:spAutoFit/>
          </a:bodyPr>
          <a:lstStyle/>
          <a:p>
            <a:r>
              <a:rPr lang="zh-CN" altLang="en-US" dirty="0" smtClean="0"/>
              <a:t>通用的做法或者经验上的解决思路或者成熟的架构体系</a:t>
            </a:r>
            <a:endParaRPr lang="zh-CN" altLang="en-US"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a:t>
            </a:r>
            <a:r>
              <a:rPr lang="en-US" altLang="zh-CN" dirty="0" err="1" smtClean="0"/>
              <a:t>pringcloud</a:t>
            </a:r>
            <a:r>
              <a:rPr lang="zh-CN" altLang="en-US" dirty="0" smtClean="0"/>
              <a:t>子项目之</a:t>
            </a:r>
            <a:r>
              <a:rPr lang="en-US" altLang="zh-CN" dirty="0" smtClean="0"/>
              <a:t>spring</a:t>
            </a:r>
            <a:endParaRPr lang="zh-CN" altLang="en-US" dirty="0"/>
          </a:p>
        </p:txBody>
      </p:sp>
      <p:sp>
        <p:nvSpPr>
          <p:cNvPr id="13" name="TextBox 12"/>
          <p:cNvSpPr txBox="1"/>
          <p:nvPr/>
        </p:nvSpPr>
        <p:spPr>
          <a:xfrm>
            <a:off x="696000" y="981000"/>
            <a:ext cx="9504000" cy="646331"/>
          </a:xfrm>
          <a:prstGeom prst="rect">
            <a:avLst/>
          </a:prstGeom>
          <a:noFill/>
        </p:spPr>
        <p:txBody>
          <a:bodyPr wrap="square" rtlCol="0">
            <a:spAutoFit/>
          </a:bodyPr>
          <a:lstStyle/>
          <a:p>
            <a:r>
              <a:rPr lang="zh-CN" altLang="en-US" dirty="0" smtClean="0"/>
              <a:t>下面列举了一下</a:t>
            </a:r>
            <a:r>
              <a:rPr lang="en-US" altLang="zh-CN" dirty="0" smtClean="0"/>
              <a:t>spring </a:t>
            </a:r>
            <a:r>
              <a:rPr lang="en-US" altLang="zh-CN" dirty="0"/>
              <a:t>Cloud</a:t>
            </a:r>
            <a:r>
              <a:rPr lang="zh-CN" altLang="en-US" dirty="0"/>
              <a:t>官方项目或是对</a:t>
            </a:r>
            <a:r>
              <a:rPr lang="en-US" altLang="zh-CN" dirty="0"/>
              <a:t>Spring Cloud</a:t>
            </a:r>
            <a:r>
              <a:rPr lang="zh-CN" altLang="en-US" dirty="0"/>
              <a:t>进行了有益的补充以及基于</a:t>
            </a:r>
            <a:r>
              <a:rPr lang="en-US" altLang="zh-CN" dirty="0"/>
              <a:t>Spring Cloud</a:t>
            </a:r>
            <a:r>
              <a:rPr lang="zh-CN" altLang="en-US" dirty="0"/>
              <a:t>最佳</a:t>
            </a:r>
            <a:r>
              <a:rPr lang="zh-CN" altLang="en-US" dirty="0" smtClean="0"/>
              <a:t>实践项目  </a:t>
            </a:r>
            <a:r>
              <a:rPr lang="en-US" altLang="zh-CN" dirty="0"/>
              <a:t>https://springcloud.cc/</a:t>
            </a:r>
            <a:endParaRPr lang="zh-CN" altLang="en-US" dirty="0"/>
          </a:p>
        </p:txBody>
      </p:sp>
      <p:sp>
        <p:nvSpPr>
          <p:cNvPr id="12" name="文本框 8"/>
          <p:cNvSpPr txBox="1"/>
          <p:nvPr/>
        </p:nvSpPr>
        <p:spPr>
          <a:xfrm>
            <a:off x="1460873" y="2973329"/>
            <a:ext cx="10430595" cy="372409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b="1" dirty="0" err="1" smtClean="0"/>
              <a:t>springcloud</a:t>
            </a:r>
            <a:r>
              <a:rPr lang="en-US" altLang="zh-CN" b="1" dirty="0" smtClean="0"/>
              <a:t> </a:t>
            </a:r>
            <a:r>
              <a:rPr lang="en-US" altLang="zh-CN" b="1" dirty="0"/>
              <a:t>sleuth</a:t>
            </a:r>
            <a:r>
              <a:rPr lang="en-US" altLang="zh-CN" b="1" dirty="0" smtClean="0"/>
              <a:t>:</a:t>
            </a:r>
            <a:r>
              <a:rPr lang="zh-CN" altLang="en-US" sz="1600" dirty="0"/>
              <a:t>为</a:t>
            </a:r>
            <a:r>
              <a:rPr lang="en-US" altLang="zh-CN" sz="1600" dirty="0" err="1"/>
              <a:t>SpringCloud</a:t>
            </a:r>
            <a:r>
              <a:rPr lang="zh-CN" altLang="en-US" sz="1600" dirty="0"/>
              <a:t>应用实现了一种分布式追踪解决方案</a:t>
            </a:r>
            <a:r>
              <a:rPr lang="zh-CN" altLang="en-US" sz="1600" dirty="0" smtClean="0"/>
              <a:t>，兼容</a:t>
            </a:r>
            <a:r>
              <a:rPr lang="zh-CN" altLang="en-US" sz="1600" dirty="0"/>
              <a:t>了</a:t>
            </a:r>
            <a:r>
              <a:rPr lang="en-US" altLang="zh-CN" sz="1600" dirty="0" err="1"/>
              <a:t>Zipkin</a:t>
            </a:r>
            <a:r>
              <a:rPr lang="en-US" altLang="zh-CN" sz="1600" dirty="0"/>
              <a:t>, </a:t>
            </a:r>
            <a:r>
              <a:rPr lang="en-US" altLang="zh-CN" sz="1600" dirty="0" err="1"/>
              <a:t>HTrace</a:t>
            </a:r>
            <a:r>
              <a:rPr lang="zh-CN" altLang="en-US" sz="1600" dirty="0"/>
              <a:t>和</a:t>
            </a:r>
            <a:r>
              <a:rPr lang="en-US" altLang="zh-CN" sz="1600" dirty="0"/>
              <a:t>log-based</a:t>
            </a:r>
            <a:r>
              <a:rPr lang="zh-CN" altLang="en-US" sz="1600" dirty="0" smtClean="0"/>
              <a:t>追踪。</a:t>
            </a:r>
            <a:endParaRPr lang="en-US" altLang="zh-CN" sz="1600" dirty="0" smtClean="0"/>
          </a:p>
          <a:p>
            <a:r>
              <a:rPr lang="en-US" altLang="zh-CN" b="1" dirty="0" err="1" smtClean="0"/>
              <a:t>springcloud</a:t>
            </a:r>
            <a:r>
              <a:rPr lang="en-US" altLang="zh-CN" b="1" dirty="0" smtClean="0"/>
              <a:t> </a:t>
            </a:r>
            <a:r>
              <a:rPr lang="en-US" altLang="zh-CN" b="1" dirty="0"/>
              <a:t>security</a:t>
            </a:r>
            <a:r>
              <a:rPr lang="en-US" altLang="zh-CN" b="1" dirty="0" smtClean="0"/>
              <a:t>:</a:t>
            </a:r>
            <a:r>
              <a:rPr lang="zh-CN" altLang="en-US" sz="1600" dirty="0"/>
              <a:t>安全工具包，为你的应用程序添加安全控制，主要是指</a:t>
            </a:r>
            <a:r>
              <a:rPr lang="en-US" altLang="zh-CN" sz="1600" dirty="0"/>
              <a:t>OAuth2</a:t>
            </a:r>
            <a:r>
              <a:rPr lang="zh-CN" altLang="en-US" sz="1600" dirty="0" smtClean="0"/>
              <a:t>。</a:t>
            </a:r>
            <a:endParaRPr lang="en-US" altLang="zh-CN" sz="1600" dirty="0" smtClean="0"/>
          </a:p>
          <a:p>
            <a:r>
              <a:rPr lang="en-US" altLang="zh-CN" b="1" dirty="0" err="1" smtClean="0"/>
              <a:t>springcloud</a:t>
            </a:r>
            <a:r>
              <a:rPr lang="en-US" altLang="zh-CN" b="1" dirty="0" smtClean="0"/>
              <a:t> </a:t>
            </a:r>
            <a:r>
              <a:rPr lang="en-US" altLang="zh-CN" b="1" dirty="0"/>
              <a:t>zookeeper</a:t>
            </a:r>
            <a:r>
              <a:rPr lang="zh-CN" altLang="en-US" b="1" dirty="0" smtClean="0"/>
              <a:t>：</a:t>
            </a:r>
            <a:r>
              <a:rPr lang="zh-CN" altLang="en-US" sz="1600" dirty="0"/>
              <a:t>操作</a:t>
            </a:r>
            <a:r>
              <a:rPr lang="en-US" altLang="zh-CN" sz="1600" dirty="0"/>
              <a:t>Zookeeper</a:t>
            </a:r>
            <a:r>
              <a:rPr lang="zh-CN" altLang="en-US" sz="1600" dirty="0"/>
              <a:t>的工具包，用于使用</a:t>
            </a:r>
            <a:r>
              <a:rPr lang="en-US" altLang="zh-CN" sz="1600" dirty="0"/>
              <a:t>zookeeper</a:t>
            </a:r>
            <a:r>
              <a:rPr lang="zh-CN" altLang="en-US" sz="1600" dirty="0"/>
              <a:t>方式的服务注册和发现</a:t>
            </a:r>
            <a:r>
              <a:rPr lang="zh-CN" altLang="en-US" sz="1600" dirty="0" smtClean="0"/>
              <a:t>。</a:t>
            </a:r>
            <a:endParaRPr lang="en-US" altLang="zh-CN" sz="1600" dirty="0" smtClean="0"/>
          </a:p>
          <a:p>
            <a:r>
              <a:rPr lang="en-US" altLang="zh-CN" b="1" dirty="0" err="1" smtClean="0"/>
              <a:t>springcloud</a:t>
            </a:r>
            <a:r>
              <a:rPr lang="en-US" altLang="zh-CN" b="1" dirty="0" smtClean="0"/>
              <a:t> stream:</a:t>
            </a:r>
            <a:r>
              <a:rPr lang="zh-CN" altLang="en-US" sz="1600" dirty="0"/>
              <a:t>事件驱动型微服务</a:t>
            </a:r>
            <a:r>
              <a:rPr lang="zh-CN" altLang="en-US" sz="1600" dirty="0" smtClean="0"/>
              <a:t>框架。</a:t>
            </a:r>
            <a:endParaRPr lang="en-US" altLang="zh-CN" sz="1600" dirty="0" smtClean="0"/>
          </a:p>
          <a:p>
            <a:r>
              <a:rPr lang="en-US" altLang="zh-CN" b="1" dirty="0" err="1"/>
              <a:t>springcloud</a:t>
            </a:r>
            <a:r>
              <a:rPr lang="en-US" altLang="zh-CN" b="1" dirty="0"/>
              <a:t> </a:t>
            </a:r>
            <a:r>
              <a:rPr lang="en-US" altLang="zh-CN" b="1" dirty="0" smtClean="0"/>
              <a:t>cli:</a:t>
            </a:r>
            <a:r>
              <a:rPr lang="zh-CN" altLang="en-US" sz="1600" dirty="0"/>
              <a:t>基于 </a:t>
            </a:r>
            <a:r>
              <a:rPr lang="en-US" altLang="zh-CN" sz="1600" dirty="0"/>
              <a:t>Spring Boot CLI</a:t>
            </a:r>
            <a:r>
              <a:rPr lang="zh-CN" altLang="en-US" sz="1600" dirty="0"/>
              <a:t>，可以让你以命令行方式快速建立云</a:t>
            </a:r>
            <a:r>
              <a:rPr lang="zh-CN" altLang="en-US" sz="1600" dirty="0" smtClean="0"/>
              <a:t>组件。</a:t>
            </a:r>
            <a:endParaRPr lang="en-US" altLang="zh-CN" sz="1600" dirty="0" smtClean="0"/>
          </a:p>
          <a:p>
            <a:r>
              <a:rPr lang="en-US" altLang="zh-CN" b="1" dirty="0" err="1" smtClean="0"/>
              <a:t>springcloud</a:t>
            </a:r>
            <a:r>
              <a:rPr lang="en-US" altLang="zh-CN" b="1" dirty="0" smtClean="0"/>
              <a:t> task:</a:t>
            </a:r>
            <a:r>
              <a:rPr lang="zh-CN" altLang="en-US" sz="1600" dirty="0"/>
              <a:t>提供云端计划任务管理、任务调度</a:t>
            </a:r>
            <a:r>
              <a:rPr lang="zh-CN" altLang="en-US" sz="1600" dirty="0" smtClean="0"/>
              <a:t>。</a:t>
            </a:r>
            <a:endParaRPr lang="en-US" altLang="zh-CN" sz="1600" dirty="0" smtClean="0"/>
          </a:p>
          <a:p>
            <a:r>
              <a:rPr lang="en-US" altLang="zh-CN" sz="1600" dirty="0"/>
              <a:t> </a:t>
            </a:r>
            <a:r>
              <a:rPr lang="en-US" altLang="zh-CN" sz="1600" dirty="0" smtClean="0"/>
              <a:t>…..……..</a:t>
            </a:r>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zh-CN" altLang="en-US" sz="1600" dirty="0"/>
          </a:p>
        </p:txBody>
      </p:sp>
      <p:sp>
        <p:nvSpPr>
          <p:cNvPr id="14" name="文本框 3"/>
          <p:cNvSpPr txBox="1"/>
          <p:nvPr/>
        </p:nvSpPr>
        <p:spPr>
          <a:xfrm>
            <a:off x="0" y="4002817"/>
            <a:ext cx="1428257" cy="584775"/>
          </a:xfrm>
          <a:prstGeom prst="rect">
            <a:avLst/>
          </a:prstGeom>
          <a:noFill/>
        </p:spPr>
        <p:txBody>
          <a:bodyPr wrap="square" rtlCol="0">
            <a:spAutoFit/>
          </a:bodyPr>
          <a:lstStyle/>
          <a:p>
            <a:r>
              <a:rPr lang="en-US" altLang="zh-CN" sz="3200" b="1" dirty="0" smtClean="0"/>
              <a:t>spring</a:t>
            </a:r>
            <a:endParaRPr lang="zh-CN" altLang="en-US" sz="3200" b="1" dirty="0"/>
          </a:p>
        </p:txBody>
      </p:sp>
      <p:sp>
        <p:nvSpPr>
          <p:cNvPr id="16" name="左大括号 15"/>
          <p:cNvSpPr/>
          <p:nvPr/>
        </p:nvSpPr>
        <p:spPr>
          <a:xfrm>
            <a:off x="1305321" y="1988999"/>
            <a:ext cx="110679" cy="46397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TextBox 2"/>
          <p:cNvSpPr txBox="1"/>
          <p:nvPr/>
        </p:nvSpPr>
        <p:spPr>
          <a:xfrm>
            <a:off x="1463129" y="1773000"/>
            <a:ext cx="10430595" cy="1200329"/>
          </a:xfrm>
          <a:prstGeom prst="rect">
            <a:avLst/>
          </a:prstGeom>
          <a:solidFill>
            <a:schemeClr val="accent2"/>
          </a:solidFill>
        </p:spPr>
        <p:txBody>
          <a:bodyPr wrap="square" rtlCol="0">
            <a:spAutoFit/>
          </a:bodyPr>
          <a:lstStyle/>
          <a:p>
            <a:r>
              <a:rPr lang="en-US" altLang="zh-CN" b="1" dirty="0" err="1"/>
              <a:t>springcloud</a:t>
            </a:r>
            <a:r>
              <a:rPr lang="en-US" altLang="zh-CN" b="1" dirty="0"/>
              <a:t> </a:t>
            </a:r>
            <a:r>
              <a:rPr lang="en-US" altLang="zh-CN" b="1" dirty="0" err="1"/>
              <a:t>config</a:t>
            </a:r>
            <a:r>
              <a:rPr lang="en-US" altLang="zh-CN" b="1" dirty="0"/>
              <a:t>:</a:t>
            </a:r>
            <a:r>
              <a:rPr lang="zh-CN" altLang="en-US" dirty="0"/>
              <a:t>把应用原本放在本地文件的配置抽取出来放在中心服务器，从而能够提供更好的管理、发布。</a:t>
            </a:r>
            <a:endParaRPr lang="en-US" altLang="zh-CN" dirty="0"/>
          </a:p>
          <a:p>
            <a:r>
              <a:rPr lang="en-US" altLang="zh-CN" b="1" dirty="0" err="1"/>
              <a:t>springcloud</a:t>
            </a:r>
            <a:r>
              <a:rPr lang="en-US" altLang="zh-CN" b="1" dirty="0"/>
              <a:t> bus:</a:t>
            </a:r>
            <a:r>
              <a:rPr lang="zh-CN" altLang="en-US" dirty="0"/>
              <a:t>事件、消息总线，用于在集群（例如，配置变化事件）中传播状态变化，可与</a:t>
            </a:r>
            <a:r>
              <a:rPr lang="en-US" altLang="zh-CN" dirty="0" err="1"/>
              <a:t>springcloud</a:t>
            </a:r>
            <a:r>
              <a:rPr lang="en-US" altLang="zh-CN" dirty="0"/>
              <a:t> </a:t>
            </a:r>
            <a:r>
              <a:rPr lang="en-US" altLang="zh-CN" dirty="0" err="1"/>
              <a:t>config</a:t>
            </a:r>
            <a:r>
              <a:rPr lang="zh-CN" altLang="en-US" dirty="0"/>
              <a:t>联合实现热部署</a:t>
            </a:r>
            <a:r>
              <a:rPr lang="zh-CN" altLang="en-US" dirty="0" smtClean="0"/>
              <a:t>。</a:t>
            </a:r>
            <a:endParaRPr lang="en-US" altLang="zh-CN" dirty="0"/>
          </a:p>
        </p:txBody>
      </p:sp>
    </p:spTree>
    <p:custDataLst>
      <p:tags r:id="rId1"/>
    </p:custDataLst>
    <p:extLst>
      <p:ext uri="{BB962C8B-B14F-4D97-AF65-F5344CB8AC3E}">
        <p14:creationId xmlns:p14="http://schemas.microsoft.com/office/powerpoint/2010/main" val="3502547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a:t>
            </a:r>
            <a:r>
              <a:rPr lang="en-US" altLang="zh-CN" dirty="0" err="1" smtClean="0"/>
              <a:t>pringcloud</a:t>
            </a:r>
            <a:r>
              <a:rPr lang="zh-CN" altLang="en-US" dirty="0" smtClean="0"/>
              <a:t>子项目之</a:t>
            </a:r>
            <a:r>
              <a:rPr lang="en-US" altLang="zh-CN" dirty="0"/>
              <a:t>Netflix</a:t>
            </a:r>
            <a:endParaRPr lang="zh-CN" altLang="en-US" dirty="0"/>
          </a:p>
        </p:txBody>
      </p:sp>
      <p:sp>
        <p:nvSpPr>
          <p:cNvPr id="3" name="TextBox 2"/>
          <p:cNvSpPr txBox="1"/>
          <p:nvPr/>
        </p:nvSpPr>
        <p:spPr>
          <a:xfrm>
            <a:off x="355685" y="3676811"/>
            <a:ext cx="936001" cy="400110"/>
          </a:xfrm>
          <a:prstGeom prst="rect">
            <a:avLst/>
          </a:prstGeom>
          <a:noFill/>
        </p:spPr>
        <p:txBody>
          <a:bodyPr wrap="square" rtlCol="0">
            <a:spAutoFit/>
          </a:bodyPr>
          <a:lstStyle/>
          <a:p>
            <a:r>
              <a:rPr lang="en-US" altLang="zh-CN" sz="2000" dirty="0" smtClean="0"/>
              <a:t>Netflix</a:t>
            </a:r>
            <a:endParaRPr lang="en-US" altLang="zh-CN" sz="2000" dirty="0"/>
          </a:p>
        </p:txBody>
      </p:sp>
      <p:sp>
        <p:nvSpPr>
          <p:cNvPr id="4" name="TextBox 3"/>
          <p:cNvSpPr txBox="1"/>
          <p:nvPr/>
        </p:nvSpPr>
        <p:spPr>
          <a:xfrm>
            <a:off x="1632000" y="1269000"/>
            <a:ext cx="9000000" cy="4801314"/>
          </a:xfrm>
          <a:prstGeom prst="rect">
            <a:avLst/>
          </a:prstGeom>
          <a:solidFill>
            <a:schemeClr val="accent2"/>
          </a:solidFill>
        </p:spPr>
        <p:txBody>
          <a:bodyPr wrap="square" rtlCol="0">
            <a:spAutoFit/>
          </a:bodyPr>
          <a:lstStyle/>
          <a:p>
            <a:r>
              <a:rPr lang="en-US" altLang="zh-CN" b="1" dirty="0" smtClean="0"/>
              <a:t>Eureka</a:t>
            </a:r>
            <a:r>
              <a:rPr lang="en-US" altLang="zh-CN" dirty="0" smtClean="0"/>
              <a:t>:</a:t>
            </a:r>
            <a:r>
              <a:rPr lang="zh-CN" altLang="en-US" dirty="0" smtClean="0"/>
              <a:t>提供</a:t>
            </a:r>
            <a:r>
              <a:rPr lang="zh-CN" altLang="en-US" dirty="0"/>
              <a:t>在分布式环境下的服务发现，服务注册的</a:t>
            </a:r>
            <a:r>
              <a:rPr lang="zh-CN" altLang="en-US" dirty="0" smtClean="0"/>
              <a:t>功能</a:t>
            </a:r>
            <a:r>
              <a:rPr lang="en-US" altLang="zh-CN" dirty="0" smtClean="0"/>
              <a:t>.</a:t>
            </a:r>
          </a:p>
          <a:p>
            <a:r>
              <a:rPr lang="en-US" altLang="zh-CN" b="1" dirty="0" err="1"/>
              <a:t>Hystrix</a:t>
            </a:r>
            <a:r>
              <a:rPr lang="en-US" altLang="zh-CN" dirty="0"/>
              <a:t>:</a:t>
            </a:r>
            <a:r>
              <a:rPr lang="zh-CN" altLang="en-US" dirty="0"/>
              <a:t>能够在远程服务不可用时自动熔断</a:t>
            </a:r>
            <a:r>
              <a:rPr lang="en-US" altLang="zh-CN" dirty="0"/>
              <a:t>(</a:t>
            </a:r>
            <a:r>
              <a:rPr lang="zh-CN" altLang="en-US" dirty="0"/>
              <a:t>打开开关</a:t>
            </a:r>
            <a:r>
              <a:rPr lang="en-US" altLang="zh-CN" dirty="0"/>
              <a:t>)</a:t>
            </a:r>
            <a:r>
              <a:rPr lang="zh-CN" altLang="en-US" dirty="0"/>
              <a:t>，并在远程服务恢复时自动恢复</a:t>
            </a:r>
            <a:r>
              <a:rPr lang="en-US" altLang="zh-CN" dirty="0"/>
              <a:t>(</a:t>
            </a:r>
            <a:r>
              <a:rPr lang="zh-CN" altLang="en-US" dirty="0"/>
              <a:t>闭合开关</a:t>
            </a:r>
            <a:r>
              <a:rPr lang="en-US" altLang="zh-CN" dirty="0"/>
              <a:t>)</a:t>
            </a:r>
            <a:r>
              <a:rPr lang="zh-CN" altLang="en-US" dirty="0"/>
              <a:t>的设施</a:t>
            </a:r>
            <a:r>
              <a:rPr lang="en-US" altLang="zh-CN" dirty="0"/>
              <a:t>, Spring Cloud</a:t>
            </a:r>
            <a:r>
              <a:rPr lang="zh-CN" altLang="en-US" dirty="0"/>
              <a:t>通过</a:t>
            </a:r>
            <a:r>
              <a:rPr lang="en-US" altLang="zh-CN" dirty="0"/>
              <a:t>Netflix</a:t>
            </a:r>
            <a:r>
              <a:rPr lang="zh-CN" altLang="en-US" dirty="0"/>
              <a:t>的</a:t>
            </a:r>
            <a:r>
              <a:rPr lang="en-US" altLang="zh-CN" dirty="0" err="1"/>
              <a:t>Hystrix</a:t>
            </a:r>
            <a:r>
              <a:rPr lang="zh-CN" altLang="en-US" dirty="0"/>
              <a:t>组件提供断路器、资源隔离与自我修复</a:t>
            </a:r>
            <a:r>
              <a:rPr lang="zh-CN" altLang="en-US" dirty="0" smtClean="0"/>
              <a:t>功能。</a:t>
            </a:r>
            <a:endParaRPr lang="en-US" altLang="zh-CN" dirty="0" smtClean="0"/>
          </a:p>
          <a:p>
            <a:r>
              <a:rPr lang="en-US" altLang="zh-CN" b="1" dirty="0" err="1" smtClean="0"/>
              <a:t>Zuul</a:t>
            </a:r>
            <a:r>
              <a:rPr lang="en-US" altLang="zh-CN" dirty="0"/>
              <a:t>:</a:t>
            </a:r>
            <a:r>
              <a:rPr lang="zh-CN" altLang="en-US" dirty="0" smtClean="0"/>
              <a:t>为</a:t>
            </a:r>
            <a:r>
              <a:rPr lang="zh-CN" altLang="en-US" dirty="0"/>
              <a:t>微服务架构提供了前门保护的作用，同时将权限控制这些较重的非业务逻辑内容迁移到服务路由层面，使得服务集群主体能够具备更高的可复用性和</a:t>
            </a:r>
            <a:r>
              <a:rPr lang="zh-CN" altLang="en-US" dirty="0" smtClean="0"/>
              <a:t>可测试性。</a:t>
            </a:r>
            <a:endParaRPr lang="en-US" altLang="zh-CN" dirty="0" smtClean="0"/>
          </a:p>
          <a:p>
            <a:r>
              <a:rPr lang="en-US" altLang="zh-CN" b="1" dirty="0" smtClean="0"/>
              <a:t>Ribbon</a:t>
            </a:r>
            <a:r>
              <a:rPr lang="en-US" altLang="zh-CN" dirty="0" smtClean="0"/>
              <a:t>:</a:t>
            </a:r>
            <a:r>
              <a:rPr lang="zh-CN" altLang="en-US" dirty="0"/>
              <a:t>提供客户侧的软件负载均衡</a:t>
            </a:r>
            <a:r>
              <a:rPr lang="zh-CN" altLang="en-US" dirty="0" smtClean="0"/>
              <a:t>算法</a:t>
            </a:r>
            <a:r>
              <a:rPr lang="en-US" altLang="zh-CN" dirty="0" smtClean="0"/>
              <a:t>,</a:t>
            </a:r>
            <a:r>
              <a:rPr lang="zh-CN" altLang="en-US" dirty="0"/>
              <a:t>提供一系列完善的配置选项，比如连接超时、重试、重试算法等。</a:t>
            </a:r>
            <a:r>
              <a:rPr lang="en-US" altLang="zh-CN" dirty="0"/>
              <a:t>Ribbon</a:t>
            </a:r>
            <a:r>
              <a:rPr lang="zh-CN" altLang="en-US" dirty="0"/>
              <a:t>内置可插拔、可定制的负载均衡</a:t>
            </a:r>
            <a:r>
              <a:rPr lang="zh-CN" altLang="en-US" dirty="0" smtClean="0"/>
              <a:t>组件。</a:t>
            </a:r>
            <a:endParaRPr lang="en-US" altLang="zh-CN" dirty="0" smtClean="0"/>
          </a:p>
          <a:p>
            <a:r>
              <a:rPr lang="en-US" altLang="zh-CN" dirty="0" smtClean="0"/>
              <a:t>……………………………….</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sp>
        <p:nvSpPr>
          <p:cNvPr id="5" name="左大括号 4"/>
          <p:cNvSpPr/>
          <p:nvPr/>
        </p:nvSpPr>
        <p:spPr>
          <a:xfrm>
            <a:off x="1272001" y="1557000"/>
            <a:ext cx="360000" cy="46397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010401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springcloud</a:t>
            </a:r>
            <a:r>
              <a:rPr lang="en-US" altLang="zh-CN" b="1" dirty="0"/>
              <a:t> </a:t>
            </a:r>
            <a:r>
              <a:rPr lang="en-US" altLang="zh-CN" b="1" dirty="0" err="1"/>
              <a:t>config</a:t>
            </a:r>
            <a:endParaRPr lang="zh-CN" altLang="en-US" dirty="0"/>
          </a:p>
        </p:txBody>
      </p:sp>
      <p:sp>
        <p:nvSpPr>
          <p:cNvPr id="4" name="文本框 3"/>
          <p:cNvSpPr txBox="1"/>
          <p:nvPr/>
        </p:nvSpPr>
        <p:spPr>
          <a:xfrm>
            <a:off x="845820" y="725805"/>
            <a:ext cx="1008609" cy="584775"/>
          </a:xfrm>
          <a:prstGeom prst="rect">
            <a:avLst/>
          </a:prstGeom>
          <a:noFill/>
        </p:spPr>
        <p:txBody>
          <a:bodyPr wrap="none" rtlCol="0">
            <a:spAutoFit/>
          </a:bodyPr>
          <a:lstStyle/>
          <a:p>
            <a:r>
              <a:rPr lang="zh-CN" altLang="en-US" sz="3200" b="1" dirty="0"/>
              <a:t>简介</a:t>
            </a:r>
            <a:endParaRPr lang="en-US" altLang="zh-CN" sz="3200" b="1" dirty="0"/>
          </a:p>
        </p:txBody>
      </p:sp>
      <p:sp>
        <p:nvSpPr>
          <p:cNvPr id="5" name="文本框 4"/>
          <p:cNvSpPr txBox="1"/>
          <p:nvPr/>
        </p:nvSpPr>
        <p:spPr>
          <a:xfrm>
            <a:off x="845820" y="1304925"/>
            <a:ext cx="11445875" cy="646331"/>
          </a:xfrm>
          <a:prstGeom prst="rect">
            <a:avLst/>
          </a:prstGeom>
          <a:noFill/>
        </p:spPr>
        <p:txBody>
          <a:bodyPr wrap="square" rtlCol="0">
            <a:spAutoFit/>
          </a:bodyPr>
          <a:lstStyle/>
          <a:p>
            <a:r>
              <a:rPr lang="en-US" altLang="zh-CN" b="1" dirty="0">
                <a:solidFill>
                  <a:srgbClr val="FF0000"/>
                </a:solidFill>
              </a:rPr>
              <a:t> </a:t>
            </a:r>
            <a:r>
              <a:rPr lang="en-US" altLang="zh-CN" b="1" dirty="0" err="1" smtClean="0"/>
              <a:t>spring</a:t>
            </a:r>
            <a:r>
              <a:rPr lang="en-US" altLang="zh-CN" dirty="0" err="1" smtClean="0"/>
              <a:t>cloud</a:t>
            </a:r>
            <a:r>
              <a:rPr lang="en-US" altLang="zh-CN" dirty="0" smtClean="0"/>
              <a:t> </a:t>
            </a:r>
            <a:r>
              <a:rPr lang="en-US" altLang="zh-CN" dirty="0" err="1"/>
              <a:t>Config</a:t>
            </a:r>
            <a:r>
              <a:rPr lang="zh-CN" altLang="en-US" dirty="0"/>
              <a:t>项目提供了一个解决分布式系统的配置管理方案</a:t>
            </a:r>
            <a:r>
              <a:rPr lang="zh-CN" altLang="en-US" dirty="0" smtClean="0"/>
              <a:t>。它</a:t>
            </a:r>
            <a:r>
              <a:rPr lang="zh-CN" altLang="en-US" dirty="0"/>
              <a:t>包含了</a:t>
            </a:r>
            <a:r>
              <a:rPr lang="en-US" altLang="zh-CN" dirty="0"/>
              <a:t>Client</a:t>
            </a:r>
            <a:r>
              <a:rPr lang="zh-CN" altLang="en-US" dirty="0"/>
              <a:t>和</a:t>
            </a:r>
            <a:r>
              <a:rPr lang="en-US" altLang="zh-CN" dirty="0"/>
              <a:t>Server</a:t>
            </a:r>
            <a:r>
              <a:rPr lang="zh-CN" altLang="en-US" dirty="0"/>
              <a:t>两个</a:t>
            </a:r>
            <a:r>
              <a:rPr lang="zh-CN" altLang="en-US" dirty="0" smtClean="0"/>
              <a:t>部分。</a:t>
            </a:r>
            <a:endParaRPr lang="en-US" altLang="zh-CN" dirty="0" smtClean="0"/>
          </a:p>
          <a:p>
            <a:r>
              <a:rPr lang="zh-CN" altLang="en-US" dirty="0" smtClean="0"/>
              <a:t>可以理解为集群的配置中心。</a:t>
            </a:r>
            <a:endParaRPr lang="zh-CN" altLang="en-US" dirty="0"/>
          </a:p>
        </p:txBody>
      </p:sp>
      <p:sp>
        <p:nvSpPr>
          <p:cNvPr id="7" name="文本框 6"/>
          <p:cNvSpPr txBox="1"/>
          <p:nvPr/>
        </p:nvSpPr>
        <p:spPr>
          <a:xfrm>
            <a:off x="845820" y="2331001"/>
            <a:ext cx="1420582" cy="584775"/>
          </a:xfrm>
          <a:prstGeom prst="rect">
            <a:avLst/>
          </a:prstGeom>
          <a:noFill/>
        </p:spPr>
        <p:txBody>
          <a:bodyPr wrap="none" rtlCol="0">
            <a:spAutoFit/>
          </a:bodyPr>
          <a:lstStyle/>
          <a:p>
            <a:r>
              <a:rPr lang="zh-CN" altLang="en-US" sz="3200" b="1" dirty="0"/>
              <a:t>架设图</a:t>
            </a:r>
            <a:endParaRPr lang="en-US" altLang="zh-CN" sz="3200" b="1"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00" y="3212999"/>
            <a:ext cx="6599237"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3686" y="1"/>
            <a:ext cx="6669483" cy="725714"/>
          </a:xfrm>
        </p:spPr>
        <p:txBody>
          <a:bodyPr/>
          <a:lstStyle/>
          <a:p>
            <a:r>
              <a:rPr lang="en-US" altLang="zh-CN" b="1" dirty="0" err="1"/>
              <a:t>springcloud</a:t>
            </a:r>
            <a:r>
              <a:rPr lang="en-US" altLang="zh-CN" b="1" dirty="0"/>
              <a:t> </a:t>
            </a:r>
            <a:r>
              <a:rPr lang="en-US" altLang="zh-CN" b="1" dirty="0" err="1"/>
              <a:t>config</a:t>
            </a:r>
            <a:endParaRPr lang="zh-CN" altLang="en-US" dirty="0"/>
          </a:p>
        </p:txBody>
      </p:sp>
      <p:sp>
        <p:nvSpPr>
          <p:cNvPr id="8" name="文本框 6"/>
          <p:cNvSpPr txBox="1"/>
          <p:nvPr/>
        </p:nvSpPr>
        <p:spPr>
          <a:xfrm>
            <a:off x="480000" y="1270751"/>
            <a:ext cx="3603872" cy="584775"/>
          </a:xfrm>
          <a:prstGeom prst="rect">
            <a:avLst/>
          </a:prstGeom>
          <a:noFill/>
        </p:spPr>
        <p:txBody>
          <a:bodyPr wrap="none" rtlCol="0">
            <a:spAutoFit/>
          </a:bodyPr>
          <a:lstStyle/>
          <a:p>
            <a:r>
              <a:rPr lang="zh-CN" altLang="en-US" sz="3200" b="1" dirty="0" smtClean="0"/>
              <a:t>构建</a:t>
            </a:r>
            <a:r>
              <a:rPr lang="en-US" altLang="zh-CN" sz="3200" b="1" dirty="0" err="1" smtClean="0"/>
              <a:t>config</a:t>
            </a:r>
            <a:r>
              <a:rPr lang="en-US" altLang="zh-CN" sz="3200" b="1" dirty="0" smtClean="0"/>
              <a:t>-server</a:t>
            </a:r>
            <a:endParaRPr lang="en-US" altLang="zh-CN" sz="3200" b="1"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097" y="1990751"/>
            <a:ext cx="3609975" cy="3720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361169" y="2095664"/>
            <a:ext cx="6264000" cy="369332"/>
          </a:xfrm>
          <a:prstGeom prst="rect">
            <a:avLst/>
          </a:prstGeom>
          <a:noFill/>
        </p:spPr>
        <p:txBody>
          <a:bodyPr wrap="square" rtlCol="0">
            <a:spAutoFit/>
          </a:bodyPr>
          <a:lstStyle/>
          <a:p>
            <a:r>
              <a:rPr lang="en-US" altLang="zh-CN" dirty="0" smtClean="0"/>
              <a:t>1.pom.xml</a:t>
            </a:r>
            <a:r>
              <a:rPr lang="zh-CN" altLang="en-US" dirty="0"/>
              <a:t>文件</a:t>
            </a:r>
            <a:endParaRPr lang="en-US" altLang="zh-CN" dirty="0" smtClean="0"/>
          </a:p>
        </p:txBody>
      </p:sp>
      <p:sp>
        <p:nvSpPr>
          <p:cNvPr id="11" name="TextBox 10"/>
          <p:cNvSpPr txBox="1"/>
          <p:nvPr/>
        </p:nvSpPr>
        <p:spPr>
          <a:xfrm>
            <a:off x="4378338" y="2782751"/>
            <a:ext cx="7176000" cy="646331"/>
          </a:xfrm>
          <a:prstGeom prst="rect">
            <a:avLst/>
          </a:prstGeom>
          <a:noFill/>
        </p:spPr>
        <p:txBody>
          <a:bodyPr wrap="square" rtlCol="0">
            <a:spAutoFit/>
          </a:bodyPr>
          <a:lstStyle/>
          <a:p>
            <a:r>
              <a:rPr lang="en-US" altLang="zh-CN" dirty="0" smtClean="0"/>
              <a:t>2.</a:t>
            </a:r>
            <a:r>
              <a:rPr lang="zh-CN" altLang="en-US" dirty="0" smtClean="0"/>
              <a:t>创建启动类</a:t>
            </a:r>
            <a:r>
              <a:rPr lang="en-US" altLang="zh-CN" dirty="0" smtClean="0"/>
              <a:t>Application</a:t>
            </a:r>
            <a:r>
              <a:rPr lang="zh-CN" altLang="en-US" dirty="0" smtClean="0"/>
              <a:t>类，其中</a:t>
            </a:r>
            <a:r>
              <a:rPr lang="en-US" altLang="zh-CN" dirty="0"/>
              <a:t>@</a:t>
            </a:r>
            <a:r>
              <a:rPr lang="en-US" altLang="zh-CN" dirty="0" err="1"/>
              <a:t>EnableConfigServer</a:t>
            </a:r>
            <a:r>
              <a:rPr lang="zh-CN" altLang="en-US" dirty="0"/>
              <a:t>为关键</a:t>
            </a:r>
            <a:r>
              <a:rPr lang="zh-CN" altLang="en-US" dirty="0" smtClean="0"/>
              <a:t>注解，注解为</a:t>
            </a:r>
            <a:r>
              <a:rPr lang="en-US" altLang="zh-CN" dirty="0" err="1" smtClean="0"/>
              <a:t>config-servier</a:t>
            </a:r>
            <a:r>
              <a:rPr lang="zh-CN" altLang="en-US" dirty="0" smtClean="0"/>
              <a:t>类，根据配置读取配置信息。</a:t>
            </a:r>
            <a:endParaRPr lang="en-US" altLang="zh-CN" dirty="0" smtClean="0"/>
          </a:p>
        </p:txBody>
      </p:sp>
      <p:sp>
        <p:nvSpPr>
          <p:cNvPr id="12" name="TextBox 11"/>
          <p:cNvSpPr txBox="1"/>
          <p:nvPr/>
        </p:nvSpPr>
        <p:spPr>
          <a:xfrm>
            <a:off x="4368000" y="3851127"/>
            <a:ext cx="7320000" cy="1200329"/>
          </a:xfrm>
          <a:prstGeom prst="rect">
            <a:avLst/>
          </a:prstGeom>
          <a:noFill/>
        </p:spPr>
        <p:txBody>
          <a:bodyPr wrap="square" rtlCol="0">
            <a:spAutoFit/>
          </a:bodyPr>
          <a:lstStyle/>
          <a:p>
            <a:r>
              <a:rPr lang="en-US" altLang="zh-CN" dirty="0" smtClean="0"/>
              <a:t>3.</a:t>
            </a:r>
            <a:r>
              <a:rPr lang="zh-CN" altLang="en-US" dirty="0" smtClean="0"/>
              <a:t>在</a:t>
            </a:r>
            <a:r>
              <a:rPr lang="zh-CN" altLang="en-US" dirty="0"/>
              <a:t>在</a:t>
            </a:r>
            <a:r>
              <a:rPr lang="en-US" altLang="zh-CN" dirty="0"/>
              <a:t>resources</a:t>
            </a:r>
            <a:r>
              <a:rPr lang="zh-CN" altLang="en-US" dirty="0"/>
              <a:t>文件下</a:t>
            </a:r>
            <a:r>
              <a:rPr lang="zh-CN" altLang="en-US" dirty="0" smtClean="0"/>
              <a:t>创建</a:t>
            </a:r>
            <a:r>
              <a:rPr lang="en-US" altLang="zh-CN" dirty="0" err="1"/>
              <a:t>bootstrap.properties</a:t>
            </a:r>
            <a:r>
              <a:rPr lang="zh-CN" altLang="en-US" dirty="0" smtClean="0"/>
              <a:t>，配置</a:t>
            </a:r>
            <a:r>
              <a:rPr lang="en-US" altLang="zh-CN" dirty="0" err="1" smtClean="0"/>
              <a:t>config</a:t>
            </a:r>
            <a:r>
              <a:rPr lang="en-US" altLang="zh-CN" dirty="0" smtClean="0"/>
              <a:t>-server</a:t>
            </a:r>
            <a:r>
              <a:rPr lang="zh-CN" altLang="en-US" dirty="0" smtClean="0"/>
              <a:t>的关键信息。</a:t>
            </a:r>
            <a:endParaRPr lang="en-US" altLang="zh-CN" dirty="0" smtClean="0"/>
          </a:p>
          <a:p>
            <a:r>
              <a:rPr lang="zh-CN" altLang="en-US" dirty="0" smtClean="0"/>
              <a:t>访问</a:t>
            </a:r>
            <a:r>
              <a:rPr lang="zh-CN" altLang="en-US" dirty="0"/>
              <a:t>地址：</a:t>
            </a:r>
            <a:r>
              <a:rPr lang="en-US" altLang="zh-CN" dirty="0">
                <a:hlinkClick r:id="rId3"/>
              </a:rPr>
              <a:t>http://</a:t>
            </a:r>
            <a:r>
              <a:rPr lang="en-US" altLang="zh-CN" dirty="0" smtClean="0">
                <a:hlinkClick r:id="rId3"/>
              </a:rPr>
              <a:t>localhost:8888/te/default</a:t>
            </a:r>
            <a:r>
              <a:rPr lang="en-US" altLang="zh-CN" dirty="0"/>
              <a:t> </a:t>
            </a:r>
            <a:r>
              <a:rPr lang="en-US" altLang="zh-CN" dirty="0" smtClean="0">
                <a:hlinkClick r:id="rId4"/>
              </a:rPr>
              <a:t>http</a:t>
            </a:r>
            <a:r>
              <a:rPr lang="en-US" altLang="zh-CN" dirty="0">
                <a:hlinkClick r:id="rId4"/>
              </a:rPr>
              <a:t>://</a:t>
            </a:r>
            <a:r>
              <a:rPr lang="en-US" altLang="zh-CN" dirty="0" smtClean="0">
                <a:hlinkClick r:id="rId4"/>
              </a:rPr>
              <a:t>localhost:8888/testConfig/default</a:t>
            </a:r>
            <a:r>
              <a:rPr lang="en-US" altLang="zh-CN" dirty="0" smtClean="0"/>
              <a:t> </a:t>
            </a:r>
          </a:p>
        </p:txBody>
      </p:sp>
      <p:sp>
        <p:nvSpPr>
          <p:cNvPr id="13" name="TextBox 12"/>
          <p:cNvSpPr txBox="1"/>
          <p:nvPr/>
        </p:nvSpPr>
        <p:spPr>
          <a:xfrm>
            <a:off x="4368000" y="5301000"/>
            <a:ext cx="7176000" cy="1200329"/>
          </a:xfrm>
          <a:prstGeom prst="rect">
            <a:avLst/>
          </a:prstGeom>
          <a:noFill/>
        </p:spPr>
        <p:txBody>
          <a:bodyPr wrap="square" rtlCol="0">
            <a:spAutoFit/>
          </a:bodyPr>
          <a:lstStyle/>
          <a:p>
            <a:r>
              <a:rPr lang="en-US" altLang="zh-CN" dirty="0" smtClean="0"/>
              <a:t>4.Spring </a:t>
            </a:r>
            <a:r>
              <a:rPr lang="en-US" altLang="zh-CN" dirty="0"/>
              <a:t>Cloud </a:t>
            </a:r>
            <a:r>
              <a:rPr lang="en-US" altLang="zh-CN" dirty="0" err="1"/>
              <a:t>Config</a:t>
            </a:r>
            <a:r>
              <a:rPr lang="zh-CN" altLang="en-US" dirty="0"/>
              <a:t>也提供本地存储配置的方式</a:t>
            </a:r>
            <a:r>
              <a:rPr lang="zh-CN" altLang="en-US" dirty="0" smtClean="0"/>
              <a:t>。</a:t>
            </a:r>
            <a:endParaRPr lang="en-US" altLang="zh-CN" dirty="0" smtClean="0"/>
          </a:p>
          <a:p>
            <a:r>
              <a:rPr lang="zh-CN" altLang="en-US" dirty="0" smtClean="0">
                <a:hlinkClick r:id="rId5"/>
              </a:rPr>
              <a:t>访问地址：</a:t>
            </a:r>
            <a:r>
              <a:rPr lang="en-US" altLang="zh-CN" dirty="0" smtClean="0">
                <a:hlinkClick r:id="rId5"/>
              </a:rPr>
              <a:t>http</a:t>
            </a:r>
            <a:r>
              <a:rPr lang="en-US" altLang="zh-CN" dirty="0">
                <a:hlinkClick r:id="rId5"/>
              </a:rPr>
              <a:t>://localhost:8888/cloud-config/a</a:t>
            </a:r>
            <a:r>
              <a:rPr lang="en-US" altLang="zh-CN" dirty="0"/>
              <a:t> </a:t>
            </a:r>
            <a:r>
              <a:rPr lang="en-US" altLang="zh-CN" dirty="0">
                <a:hlinkClick r:id="rId6"/>
              </a:rPr>
              <a:t>http://localhost:8888/cloud-config/b</a:t>
            </a:r>
            <a:r>
              <a:rPr lang="en-US" altLang="zh-CN" dirty="0"/>
              <a:t> </a:t>
            </a:r>
          </a:p>
          <a:p>
            <a:endParaRPr lang="en-US" altLang="zh-CN" dirty="0" smtClean="0"/>
          </a:p>
        </p:txBody>
      </p:sp>
    </p:spTree>
    <p:extLst>
      <p:ext uri="{BB962C8B-B14F-4D97-AF65-F5344CB8AC3E}">
        <p14:creationId xmlns:p14="http://schemas.microsoft.com/office/powerpoint/2010/main" val="1402242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springcloud</a:t>
            </a:r>
            <a:r>
              <a:rPr lang="en-US" altLang="zh-CN" b="1" dirty="0"/>
              <a:t> </a:t>
            </a:r>
            <a:r>
              <a:rPr lang="en-US" altLang="zh-CN" b="1" dirty="0" err="1"/>
              <a:t>config</a:t>
            </a:r>
            <a:endParaRPr lang="zh-CN" altLang="en-US" dirty="0"/>
          </a:p>
        </p:txBody>
      </p:sp>
      <p:sp>
        <p:nvSpPr>
          <p:cNvPr id="8" name="文本框 6"/>
          <p:cNvSpPr txBox="1"/>
          <p:nvPr/>
        </p:nvSpPr>
        <p:spPr>
          <a:xfrm>
            <a:off x="480000" y="1270751"/>
            <a:ext cx="3195105" cy="584775"/>
          </a:xfrm>
          <a:prstGeom prst="rect">
            <a:avLst/>
          </a:prstGeom>
          <a:noFill/>
        </p:spPr>
        <p:txBody>
          <a:bodyPr wrap="none" rtlCol="0">
            <a:spAutoFit/>
          </a:bodyPr>
          <a:lstStyle/>
          <a:p>
            <a:r>
              <a:rPr lang="zh-CN" altLang="en-US" sz="3200" b="1" dirty="0" smtClean="0"/>
              <a:t>构建</a:t>
            </a:r>
            <a:r>
              <a:rPr lang="en-US" altLang="zh-CN" sz="3200" dirty="0" err="1"/>
              <a:t>config</a:t>
            </a:r>
            <a:r>
              <a:rPr lang="en-US" altLang="zh-CN" sz="3200" dirty="0"/>
              <a:t>-client</a:t>
            </a:r>
          </a:p>
        </p:txBody>
      </p:sp>
      <p:sp>
        <p:nvSpPr>
          <p:cNvPr id="10" name="TextBox 9"/>
          <p:cNvSpPr txBox="1"/>
          <p:nvPr/>
        </p:nvSpPr>
        <p:spPr>
          <a:xfrm>
            <a:off x="4368000" y="1852383"/>
            <a:ext cx="6264000" cy="369332"/>
          </a:xfrm>
          <a:prstGeom prst="rect">
            <a:avLst/>
          </a:prstGeom>
          <a:noFill/>
        </p:spPr>
        <p:txBody>
          <a:bodyPr wrap="square" rtlCol="0">
            <a:spAutoFit/>
          </a:bodyPr>
          <a:lstStyle/>
          <a:p>
            <a:r>
              <a:rPr lang="en-US" altLang="zh-CN" dirty="0" smtClean="0"/>
              <a:t>1.pom.xml</a:t>
            </a:r>
            <a:r>
              <a:rPr lang="zh-CN" altLang="en-US" dirty="0"/>
              <a:t>文件</a:t>
            </a:r>
            <a:endParaRPr lang="en-US" altLang="zh-CN" dirty="0" smtClean="0"/>
          </a:p>
        </p:txBody>
      </p:sp>
      <p:sp>
        <p:nvSpPr>
          <p:cNvPr id="12" name="TextBox 11"/>
          <p:cNvSpPr txBox="1"/>
          <p:nvPr/>
        </p:nvSpPr>
        <p:spPr>
          <a:xfrm>
            <a:off x="4377322" y="2472241"/>
            <a:ext cx="7320000" cy="923330"/>
          </a:xfrm>
          <a:prstGeom prst="rect">
            <a:avLst/>
          </a:prstGeom>
          <a:noFill/>
        </p:spPr>
        <p:txBody>
          <a:bodyPr wrap="square" rtlCol="0">
            <a:spAutoFit/>
          </a:bodyPr>
          <a:lstStyle/>
          <a:p>
            <a:r>
              <a:rPr lang="en-US" altLang="zh-CN" dirty="0"/>
              <a:t>2</a:t>
            </a:r>
            <a:r>
              <a:rPr lang="en-US" altLang="zh-CN" dirty="0" smtClean="0"/>
              <a:t>.</a:t>
            </a:r>
            <a:r>
              <a:rPr lang="zh-CN" altLang="en-US" dirty="0" smtClean="0"/>
              <a:t>在</a:t>
            </a:r>
            <a:r>
              <a:rPr lang="zh-CN" altLang="en-US" dirty="0"/>
              <a:t>在</a:t>
            </a:r>
            <a:r>
              <a:rPr lang="en-US" altLang="zh-CN" dirty="0"/>
              <a:t>resources</a:t>
            </a:r>
            <a:r>
              <a:rPr lang="zh-CN" altLang="en-US" dirty="0"/>
              <a:t>文件下</a:t>
            </a:r>
            <a:r>
              <a:rPr lang="zh-CN" altLang="en-US" dirty="0" smtClean="0"/>
              <a:t>创建</a:t>
            </a:r>
            <a:r>
              <a:rPr lang="en-US" altLang="zh-CN" dirty="0" err="1"/>
              <a:t>bootstrap.properties</a:t>
            </a:r>
            <a:r>
              <a:rPr lang="en-US" altLang="zh-CN" dirty="0"/>
              <a:t> </a:t>
            </a:r>
            <a:r>
              <a:rPr lang="zh-CN" altLang="en-US" dirty="0" smtClean="0"/>
              <a:t>，配置</a:t>
            </a:r>
            <a:r>
              <a:rPr lang="en-US" altLang="zh-CN" dirty="0" err="1" smtClean="0"/>
              <a:t>config</a:t>
            </a:r>
            <a:r>
              <a:rPr lang="en-US" altLang="zh-CN" dirty="0" smtClean="0"/>
              <a:t>-server</a:t>
            </a:r>
            <a:r>
              <a:rPr lang="zh-CN" altLang="en-US" dirty="0" smtClean="0"/>
              <a:t>的关键信息。</a:t>
            </a:r>
            <a:endParaRPr lang="en-US" altLang="zh-CN" dirty="0" smtClean="0"/>
          </a:p>
          <a:p>
            <a:r>
              <a:rPr lang="zh-CN" altLang="en-US" dirty="0" smtClean="0"/>
              <a:t>访问</a:t>
            </a:r>
            <a:r>
              <a:rPr lang="zh-CN" altLang="en-US" dirty="0"/>
              <a:t>地址</a:t>
            </a:r>
            <a:r>
              <a:rPr lang="zh-CN" altLang="en-US" dirty="0" smtClean="0"/>
              <a:t>：</a:t>
            </a:r>
            <a:r>
              <a:rPr lang="en-US" altLang="zh-CN" dirty="0"/>
              <a:t> </a:t>
            </a:r>
            <a:r>
              <a:rPr lang="en-US" altLang="zh-CN" dirty="0">
                <a:hlinkClick r:id="rId2"/>
              </a:rPr>
              <a:t>http://localhost:8011</a:t>
            </a:r>
            <a:r>
              <a:rPr lang="en-US" altLang="zh-CN" dirty="0" smtClean="0">
                <a:hlinkClick r:id="rId2"/>
              </a:rPr>
              <a:t>/</a:t>
            </a:r>
            <a:r>
              <a:rPr lang="en-US" altLang="zh-CN" dirty="0" smtClean="0"/>
              <a:t> </a:t>
            </a:r>
            <a:endParaRPr lang="en-US" altLang="zh-C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999" y="2102909"/>
            <a:ext cx="3051105" cy="3798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368000" y="3573000"/>
            <a:ext cx="7488000" cy="3139321"/>
          </a:xfrm>
          <a:prstGeom prst="rect">
            <a:avLst/>
          </a:prstGeom>
          <a:noFill/>
        </p:spPr>
        <p:txBody>
          <a:bodyPr wrap="square" rtlCol="0">
            <a:spAutoFit/>
          </a:bodyPr>
          <a:lstStyle/>
          <a:p>
            <a:r>
              <a:rPr lang="en-US" altLang="zh-CN" dirty="0"/>
              <a:t>3</a:t>
            </a:r>
            <a:r>
              <a:rPr lang="en-US" altLang="zh-CN" dirty="0" smtClean="0"/>
              <a:t>.</a:t>
            </a:r>
            <a:r>
              <a:rPr lang="zh-CN" altLang="en-US" dirty="0" smtClean="0"/>
              <a:t>如果配置中心配置修改，</a:t>
            </a:r>
            <a:r>
              <a:rPr lang="en-US" altLang="zh-CN" dirty="0" err="1" smtClean="0"/>
              <a:t>gonfig</a:t>
            </a:r>
            <a:r>
              <a:rPr lang="zh-CN" altLang="en-US" dirty="0" smtClean="0"/>
              <a:t>提供两种方式允许客户端刷新配置信息</a:t>
            </a:r>
            <a:endParaRPr lang="en-US" altLang="zh-CN" dirty="0" smtClean="0"/>
          </a:p>
          <a:p>
            <a:pPr marL="285750" indent="-285750">
              <a:buFont typeface="Arial" panose="020B0604020202020204" pitchFamily="34" charset="0"/>
              <a:buChar char="•"/>
            </a:pPr>
            <a:r>
              <a:rPr lang="en-US" altLang="zh-CN" dirty="0" smtClean="0"/>
              <a:t>refresh</a:t>
            </a:r>
            <a:r>
              <a:rPr lang="en-US" altLang="zh-CN" dirty="0"/>
              <a:t> </a:t>
            </a:r>
            <a:br>
              <a:rPr lang="en-US" altLang="zh-CN" dirty="0"/>
            </a:br>
            <a:r>
              <a:rPr lang="en-US" altLang="zh-CN" dirty="0" smtClean="0"/>
              <a:t>post</a:t>
            </a:r>
            <a:r>
              <a:rPr lang="zh-CN" altLang="en-US" dirty="0"/>
              <a:t>方式</a:t>
            </a:r>
            <a:r>
              <a:rPr lang="zh-CN" altLang="en-US" dirty="0" smtClean="0"/>
              <a:t>执行</a:t>
            </a:r>
            <a:r>
              <a:rPr lang="en-US" altLang="zh-CN" dirty="0">
                <a:hlinkClick r:id="rId2"/>
              </a:rPr>
              <a:t>http://</a:t>
            </a:r>
            <a:r>
              <a:rPr lang="en-US" altLang="zh-CN" dirty="0" smtClean="0">
                <a:hlinkClick r:id="rId2"/>
              </a:rPr>
              <a:t>localhost:8011/</a:t>
            </a:r>
            <a:r>
              <a:rPr lang="en-US" altLang="zh-CN" dirty="0" smtClean="0">
                <a:hlinkClick r:id="rId4"/>
              </a:rPr>
              <a:t>refresh</a:t>
            </a:r>
            <a:r>
              <a:rPr lang="en-US" altLang="zh-CN" dirty="0"/>
              <a:t> </a:t>
            </a:r>
            <a:r>
              <a:rPr lang="zh-CN" altLang="en-US" dirty="0"/>
              <a:t>会刷新</a:t>
            </a:r>
            <a:r>
              <a:rPr lang="en-US" altLang="zh-CN" dirty="0" err="1"/>
              <a:t>env</a:t>
            </a:r>
            <a:r>
              <a:rPr lang="zh-CN" altLang="en-US" dirty="0"/>
              <a:t>中的</a:t>
            </a:r>
            <a:r>
              <a:rPr lang="zh-CN" altLang="en-US" dirty="0" smtClean="0"/>
              <a:t>配置，在</a:t>
            </a:r>
            <a:r>
              <a:rPr lang="en-US" altLang="zh-CN" dirty="0" smtClean="0"/>
              <a:t>Application</a:t>
            </a:r>
            <a:r>
              <a:rPr lang="zh-CN" altLang="en-US" dirty="0" smtClean="0"/>
              <a:t>类添加注解</a:t>
            </a:r>
            <a:r>
              <a:rPr lang="en-US" altLang="zh-CN" dirty="0"/>
              <a:t>@</a:t>
            </a:r>
            <a:r>
              <a:rPr lang="en-US" altLang="zh-CN" dirty="0" err="1"/>
              <a:t>RefreshScope</a:t>
            </a:r>
            <a:endParaRPr lang="zh-CN" altLang="en-US" dirty="0"/>
          </a:p>
          <a:p>
            <a:pPr marL="285750" indent="-285750">
              <a:buFont typeface="Arial" panose="020B0604020202020204" pitchFamily="34" charset="0"/>
              <a:buChar char="•"/>
            </a:pPr>
            <a:r>
              <a:rPr lang="en-US" altLang="zh-CN" dirty="0"/>
              <a:t>restart </a:t>
            </a:r>
            <a:br>
              <a:rPr lang="en-US" altLang="zh-CN" dirty="0"/>
            </a:br>
            <a:r>
              <a:rPr lang="zh-CN" altLang="en-US" dirty="0"/>
              <a:t>如果配置信息已经注入到</a:t>
            </a:r>
            <a:r>
              <a:rPr lang="en-US" altLang="zh-CN" dirty="0"/>
              <a:t>bean</a:t>
            </a:r>
            <a:r>
              <a:rPr lang="zh-CN" altLang="en-US" dirty="0"/>
              <a:t>中，由于</a:t>
            </a:r>
            <a:r>
              <a:rPr lang="en-US" altLang="zh-CN" dirty="0"/>
              <a:t>bean</a:t>
            </a:r>
            <a:r>
              <a:rPr lang="zh-CN" altLang="en-US" dirty="0"/>
              <a:t>是单例的，不会去加载修改后的配置 </a:t>
            </a:r>
            <a:br>
              <a:rPr lang="zh-CN" altLang="en-US" dirty="0"/>
            </a:br>
            <a:r>
              <a:rPr lang="zh-CN" altLang="en-US" dirty="0"/>
              <a:t>需要通过</a:t>
            </a:r>
            <a:r>
              <a:rPr lang="en-US" altLang="zh-CN" dirty="0"/>
              <a:t>post</a:t>
            </a:r>
            <a:r>
              <a:rPr lang="zh-CN" altLang="en-US" dirty="0"/>
              <a:t>方式去</a:t>
            </a:r>
            <a:r>
              <a:rPr lang="zh-CN" altLang="en-US" dirty="0" smtClean="0"/>
              <a:t>执行</a:t>
            </a:r>
            <a:r>
              <a:rPr lang="en-US" altLang="zh-CN" dirty="0">
                <a:hlinkClick r:id="rId2"/>
              </a:rPr>
              <a:t>http://localhost:8011/</a:t>
            </a:r>
            <a:r>
              <a:rPr lang="en-US" altLang="zh-CN" dirty="0"/>
              <a:t> </a:t>
            </a:r>
            <a:r>
              <a:rPr lang="en-US" altLang="zh-CN" dirty="0" smtClean="0">
                <a:hlinkClick r:id="rId5"/>
              </a:rPr>
              <a:t>restart</a:t>
            </a:r>
            <a:r>
              <a:rPr lang="en-US" altLang="zh-CN" dirty="0"/>
              <a:t>, </a:t>
            </a:r>
            <a:br>
              <a:rPr lang="en-US" altLang="zh-CN" dirty="0"/>
            </a:br>
            <a:r>
              <a:rPr lang="zh-CN" altLang="en-US" dirty="0"/>
              <a:t>需要通过</a:t>
            </a:r>
            <a:r>
              <a:rPr lang="en-US" altLang="zh-CN" dirty="0" err="1"/>
              <a:t>application.properties</a:t>
            </a:r>
            <a:r>
              <a:rPr lang="zh-CN" altLang="en-US" dirty="0"/>
              <a:t>中配置</a:t>
            </a:r>
            <a:r>
              <a:rPr lang="en-US" altLang="zh-CN" dirty="0" err="1"/>
              <a:t>endpoints.restart.enabled</a:t>
            </a:r>
            <a:r>
              <a:rPr lang="en-US" altLang="zh-CN" dirty="0"/>
              <a:t>=true</a:t>
            </a:r>
            <a:r>
              <a:rPr lang="zh-CN" altLang="en-US" dirty="0"/>
              <a:t>启动指定的端口</a:t>
            </a:r>
          </a:p>
          <a:p>
            <a:r>
              <a:rPr lang="en-US" altLang="zh-CN" dirty="0" smtClean="0"/>
              <a:t>     restart</a:t>
            </a:r>
            <a:r>
              <a:rPr lang="zh-CN" altLang="en-US" dirty="0" smtClean="0"/>
              <a:t>方法耗时较长。</a:t>
            </a:r>
            <a:endParaRPr lang="zh-CN" altLang="en-US" dirty="0"/>
          </a:p>
        </p:txBody>
      </p:sp>
    </p:spTree>
    <p:extLst>
      <p:ext uri="{BB962C8B-B14F-4D97-AF65-F5344CB8AC3E}">
        <p14:creationId xmlns:p14="http://schemas.microsoft.com/office/powerpoint/2010/main" val="3464970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springcloud</a:t>
            </a:r>
            <a:r>
              <a:rPr lang="en-US" altLang="zh-CN" b="1" dirty="0"/>
              <a:t> </a:t>
            </a:r>
            <a:r>
              <a:rPr lang="en-US" altLang="zh-CN" b="1" dirty="0" smtClean="0"/>
              <a:t>bus</a:t>
            </a:r>
            <a:endParaRPr lang="zh-CN" altLang="en-US" dirty="0"/>
          </a:p>
        </p:txBody>
      </p:sp>
      <p:sp>
        <p:nvSpPr>
          <p:cNvPr id="4" name="文本框 3"/>
          <p:cNvSpPr txBox="1"/>
          <p:nvPr/>
        </p:nvSpPr>
        <p:spPr>
          <a:xfrm>
            <a:off x="845820" y="725805"/>
            <a:ext cx="1008609" cy="584775"/>
          </a:xfrm>
          <a:prstGeom prst="rect">
            <a:avLst/>
          </a:prstGeom>
          <a:noFill/>
        </p:spPr>
        <p:txBody>
          <a:bodyPr wrap="none" rtlCol="0">
            <a:spAutoFit/>
          </a:bodyPr>
          <a:lstStyle/>
          <a:p>
            <a:r>
              <a:rPr lang="zh-CN" altLang="en-US" sz="3200" b="1" dirty="0"/>
              <a:t>简介</a:t>
            </a:r>
            <a:endParaRPr lang="en-US" altLang="zh-CN" sz="3200" b="1" dirty="0"/>
          </a:p>
        </p:txBody>
      </p:sp>
      <p:sp>
        <p:nvSpPr>
          <p:cNvPr id="5" name="文本框 4"/>
          <p:cNvSpPr txBox="1"/>
          <p:nvPr/>
        </p:nvSpPr>
        <p:spPr>
          <a:xfrm>
            <a:off x="845820" y="1304925"/>
            <a:ext cx="11445875" cy="646331"/>
          </a:xfrm>
          <a:prstGeom prst="rect">
            <a:avLst/>
          </a:prstGeom>
          <a:noFill/>
        </p:spPr>
        <p:txBody>
          <a:bodyPr wrap="square" rtlCol="0">
            <a:spAutoFit/>
          </a:bodyPr>
          <a:lstStyle/>
          <a:p>
            <a:r>
              <a:rPr lang="en-US" altLang="zh-CN" b="1" dirty="0">
                <a:solidFill>
                  <a:srgbClr val="FF0000"/>
                </a:solidFill>
              </a:rPr>
              <a:t> </a:t>
            </a:r>
            <a:r>
              <a:rPr lang="en-US" altLang="zh-CN" dirty="0"/>
              <a:t>Spring Cloud </a:t>
            </a:r>
            <a:r>
              <a:rPr lang="en-US" altLang="zh-CN" dirty="0" err="1"/>
              <a:t>Config</a:t>
            </a:r>
            <a:r>
              <a:rPr lang="en-US" altLang="zh-CN" dirty="0"/>
              <a:t> Server</a:t>
            </a:r>
            <a:r>
              <a:rPr lang="zh-CN" altLang="en-US" dirty="0"/>
              <a:t>是一套强大的配置分发机制，能够在保障一致性的前提下将配置内容分发到多个应用程序实例</a:t>
            </a:r>
            <a:r>
              <a:rPr lang="zh-CN" altLang="en-US" dirty="0" smtClean="0"/>
              <a:t>当中</a:t>
            </a:r>
            <a:r>
              <a:rPr lang="en-US" altLang="zh-CN" dirty="0" smtClean="0"/>
              <a:t>,</a:t>
            </a:r>
            <a:r>
              <a:rPr lang="en-US" altLang="zh-CN" dirty="0"/>
              <a:t> </a:t>
            </a:r>
            <a:r>
              <a:rPr lang="zh-CN" altLang="en-US" dirty="0" smtClean="0"/>
              <a:t>与</a:t>
            </a:r>
            <a:r>
              <a:rPr lang="en-US" altLang="zh-CN" dirty="0" err="1" smtClean="0"/>
              <a:t>springcloud</a:t>
            </a:r>
            <a:r>
              <a:rPr lang="en-US" altLang="zh-CN" dirty="0" smtClean="0"/>
              <a:t> </a:t>
            </a:r>
            <a:r>
              <a:rPr lang="en-US" altLang="zh-CN" dirty="0" err="1" smtClean="0"/>
              <a:t>config</a:t>
            </a:r>
            <a:r>
              <a:rPr lang="zh-CN" altLang="en-US" dirty="0" smtClean="0"/>
              <a:t>配合使用，实现</a:t>
            </a:r>
            <a:r>
              <a:rPr lang="zh-CN" altLang="en-US" dirty="0"/>
              <a:t>对配置信息的实时</a:t>
            </a:r>
            <a:r>
              <a:rPr lang="zh-CN" altLang="en-US" dirty="0" smtClean="0"/>
              <a:t>更新。支持对</a:t>
            </a:r>
            <a:r>
              <a:rPr lang="en-US" altLang="zh-CN" dirty="0" err="1" smtClean="0"/>
              <a:t>rabbitMQ</a:t>
            </a:r>
            <a:r>
              <a:rPr lang="zh-CN" altLang="en-US" dirty="0" smtClean="0"/>
              <a:t>和</a:t>
            </a:r>
            <a:r>
              <a:rPr lang="en-US" altLang="zh-CN" dirty="0" err="1" smtClean="0"/>
              <a:t>kafka</a:t>
            </a:r>
            <a:r>
              <a:rPr lang="zh-CN" altLang="en-US" dirty="0" smtClean="0"/>
              <a:t>的集成。</a:t>
            </a:r>
            <a:endParaRPr lang="zh-CN" altLang="en-US" dirty="0"/>
          </a:p>
        </p:txBody>
      </p:sp>
      <p:sp>
        <p:nvSpPr>
          <p:cNvPr id="7" name="文本框 6"/>
          <p:cNvSpPr txBox="1"/>
          <p:nvPr/>
        </p:nvSpPr>
        <p:spPr>
          <a:xfrm>
            <a:off x="845820" y="2331001"/>
            <a:ext cx="1420582" cy="584775"/>
          </a:xfrm>
          <a:prstGeom prst="rect">
            <a:avLst/>
          </a:prstGeom>
          <a:noFill/>
        </p:spPr>
        <p:txBody>
          <a:bodyPr wrap="none" rtlCol="0">
            <a:spAutoFit/>
          </a:bodyPr>
          <a:lstStyle/>
          <a:p>
            <a:r>
              <a:rPr lang="zh-CN" altLang="en-US" sz="3200" b="1" dirty="0"/>
              <a:t>架设图</a:t>
            </a:r>
            <a:endParaRPr lang="en-US" altLang="zh-CN" sz="32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8708" y="2291625"/>
            <a:ext cx="5857875" cy="452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06835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7"/>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7"/>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7"/>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7"/>
</p:tagLst>
</file>

<file path=ppt/theme/theme1.xml><?xml version="1.0" encoding="utf-8"?>
<a:theme xmlns:a="http://schemas.openxmlformats.org/drawingml/2006/main" name="自定义设计方案">
  <a:themeElements>
    <a:clrScheme name="自定义 112">
      <a:dk1>
        <a:sysClr val="windowText" lastClr="000000"/>
      </a:dk1>
      <a:lt1>
        <a:sysClr val="window" lastClr="FFFFFF"/>
      </a:lt1>
      <a:dk2>
        <a:srgbClr val="44546A"/>
      </a:dk2>
      <a:lt2>
        <a:srgbClr val="E7E6E6"/>
      </a:lt2>
      <a:accent1>
        <a:srgbClr val="1C8EAD"/>
      </a:accent1>
      <a:accent2>
        <a:srgbClr val="F3C712"/>
      </a:accent2>
      <a:accent3>
        <a:srgbClr val="A5A5A5"/>
      </a:accent3>
      <a:accent4>
        <a:srgbClr val="FFC000"/>
      </a:accent4>
      <a:accent5>
        <a:srgbClr val="4472C4"/>
      </a:accent5>
      <a:accent6>
        <a:srgbClr val="70AD47"/>
      </a:accent6>
      <a:hlink>
        <a:srgbClr val="0563C1"/>
      </a:hlink>
      <a:folHlink>
        <a:srgbClr val="954F72"/>
      </a:folHlink>
    </a:clrScheme>
    <a:fontScheme name="自定义 51">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19650</TotalTime>
  <Words>1371</Words>
  <Application>Microsoft Office PowerPoint</Application>
  <PresentationFormat>自定义</PresentationFormat>
  <Paragraphs>119</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自定义设计方案</vt:lpstr>
      <vt:lpstr>springcloud微架构框架分享</vt:lpstr>
      <vt:lpstr>目录</vt:lpstr>
      <vt:lpstr>Springcloud简介</vt:lpstr>
      <vt:lpstr>springcloud子项目之spring</vt:lpstr>
      <vt:lpstr>springcloud子项目之Netflix</vt:lpstr>
      <vt:lpstr>springcloud config</vt:lpstr>
      <vt:lpstr>springcloud config</vt:lpstr>
      <vt:lpstr>springcloud config</vt:lpstr>
      <vt:lpstr>springcloud bus</vt:lpstr>
      <vt:lpstr>springcloud bus</vt:lpstr>
      <vt:lpstr>springcloud bus</vt:lpstr>
      <vt:lpstr>微服务架构springcloud netflix</vt:lpstr>
      <vt:lpstr>微服务架构springcloud netflix</vt:lpstr>
      <vt:lpstr>微服务架构springcloud netflix</vt:lpstr>
      <vt:lpstr>微服务架构springcloud netflix</vt:lpstr>
      <vt:lpstr>微服务架构springcloud netflix</vt:lpstr>
      <vt:lpstr>微服务架构springcloud netflix</vt:lpstr>
      <vt:lpstr>微服务架构springcloud netflix</vt:lpstr>
      <vt:lpstr>微服务架构springcloud netflix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cloud及子项目介绍</dc:title>
  <dc:creator/>
  <cp:lastModifiedBy>AutoBVT</cp:lastModifiedBy>
  <cp:revision>334</cp:revision>
  <dcterms:created xsi:type="dcterms:W3CDTF">2015-05-05T08:02:00Z</dcterms:created>
  <dcterms:modified xsi:type="dcterms:W3CDTF">2017-04-01T10:31:32Z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