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4"/>
  </p:notesMasterIdLst>
  <p:sldIdLst>
    <p:sldId id="256" r:id="rId3"/>
    <p:sldId id="257" r:id="rId4"/>
    <p:sldId id="283" r:id="rId5"/>
    <p:sldId id="261" r:id="rId6"/>
    <p:sldId id="262" r:id="rId7"/>
    <p:sldId id="263" r:id="rId8"/>
    <p:sldId id="264" r:id="rId9"/>
    <p:sldId id="265" r:id="rId10"/>
    <p:sldId id="266" r:id="rId11"/>
    <p:sldId id="268" r:id="rId12"/>
    <p:sldId id="286" r:id="rId13"/>
    <p:sldId id="289" r:id="rId14"/>
    <p:sldId id="278" r:id="rId15"/>
    <p:sldId id="281" r:id="rId16"/>
    <p:sldId id="282" r:id="rId17"/>
    <p:sldId id="287" r:id="rId18"/>
    <p:sldId id="284" r:id="rId19"/>
    <p:sldId id="285" r:id="rId20"/>
    <p:sldId id="258" r:id="rId21"/>
    <p:sldId id="288" r:id="rId22"/>
    <p:sldId id="290"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Lato" panose="020B0604020202020204" charset="0"/>
      <p:regular r:id="rId29"/>
      <p:bold r:id="rId30"/>
      <p:italic r:id="rId31"/>
      <p:boldItalic r:id="rId32"/>
    </p:embeddedFont>
    <p:embeddedFont>
      <p:font typeface="Proxima Nova"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267" d="100"/>
          <a:sy n="267" d="100"/>
        </p:scale>
        <p:origin x="173"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88EB2-1D46-45D8-822E-76BF49711854}" type="datetimeFigureOut">
              <a:rPr lang="en-US" smtClean="0"/>
              <a:t>9/20/2018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902D0-5DC0-4B5A-BBBB-69EDB9A2445E}" type="slidenum">
              <a:rPr lang="en-US" smtClean="0"/>
              <a:t>‹#›</a:t>
            </a:fld>
            <a:endParaRPr lang="en-US"/>
          </a:p>
        </p:txBody>
      </p:sp>
    </p:spTree>
    <p:extLst>
      <p:ext uri="{BB962C8B-B14F-4D97-AF65-F5344CB8AC3E}">
        <p14:creationId xmlns:p14="http://schemas.microsoft.com/office/powerpoint/2010/main" val="1949582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3de9f8bc06_3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3de9f8bc06_3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29698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29278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2" name="Shape 3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01917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27432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424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9086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7" name="Shape 5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51510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9248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 – Title">
  <p:cSld name="Divider">
    <p:bg>
      <p:bgPr>
        <a:solidFill>
          <a:schemeClr val="lt2"/>
        </a:solidFill>
        <a:effectLst/>
      </p:bgPr>
    </p:bg>
    <p:spTree>
      <p:nvGrpSpPr>
        <p:cNvPr id="1" name="Shape 6"/>
        <p:cNvGrpSpPr/>
        <p:nvPr/>
      </p:nvGrpSpPr>
      <p:grpSpPr>
        <a:xfrm>
          <a:off x="0" y="0"/>
          <a:ext cx="0" cy="0"/>
          <a:chOff x="0" y="0"/>
          <a:chExt cx="0" cy="0"/>
        </a:xfrm>
      </p:grpSpPr>
      <p:pic>
        <p:nvPicPr>
          <p:cNvPr id="7" name="Shape 7" descr="IMG_0276.jpg"/>
          <p:cNvPicPr preferRelativeResize="0"/>
          <p:nvPr/>
        </p:nvPicPr>
        <p:blipFill rotWithShape="1">
          <a:blip r:embed="rId2">
            <a:alphaModFix/>
          </a:blip>
          <a:srcRect l="-1871" t="8284" r="9671" b="8284"/>
          <a:stretch/>
        </p:blipFill>
        <p:spPr>
          <a:xfrm>
            <a:off x="614426" y="0"/>
            <a:ext cx="8529600" cy="5143500"/>
          </a:xfrm>
          <a:prstGeom prst="rect">
            <a:avLst/>
          </a:prstGeom>
          <a:noFill/>
          <a:ln>
            <a:noFill/>
          </a:ln>
        </p:spPr>
      </p:pic>
      <p:sp>
        <p:nvSpPr>
          <p:cNvPr id="8" name="Shape 8"/>
          <p:cNvSpPr/>
          <p:nvPr/>
        </p:nvSpPr>
        <p:spPr>
          <a:xfrm>
            <a:off x="0" y="-25"/>
            <a:ext cx="9144000" cy="5143500"/>
          </a:xfrm>
          <a:prstGeom prst="rect">
            <a:avLst/>
          </a:prstGeom>
          <a:gradFill>
            <a:gsLst>
              <a:gs pos="0">
                <a:srgbClr val="1AB9A5"/>
              </a:gs>
              <a:gs pos="10000">
                <a:srgbClr val="1AB9A5"/>
              </a:gs>
              <a:gs pos="100000">
                <a:srgbClr val="1AB9A5">
                  <a:alpha val="74509"/>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A9DBD6"/>
              </a:solidFill>
              <a:latin typeface="Arial"/>
              <a:ea typeface="Arial"/>
              <a:cs typeface="Arial"/>
              <a:sym typeface="Arial"/>
            </a:endParaRPr>
          </a:p>
        </p:txBody>
      </p:sp>
      <p:cxnSp>
        <p:nvCxnSpPr>
          <p:cNvPr id="9" name="Shape 9"/>
          <p:cNvCxnSpPr/>
          <p:nvPr/>
        </p:nvCxnSpPr>
        <p:spPr>
          <a:xfrm>
            <a:off x="633275" y="3110100"/>
            <a:ext cx="738900" cy="0"/>
          </a:xfrm>
          <a:prstGeom prst="straightConnector1">
            <a:avLst/>
          </a:prstGeom>
          <a:noFill/>
          <a:ln w="38100" cap="flat" cmpd="sng">
            <a:solidFill>
              <a:schemeClr val="accent6"/>
            </a:solidFill>
            <a:prstDash val="solid"/>
            <a:round/>
            <a:headEnd type="none" w="sm" len="sm"/>
            <a:tailEnd type="none" w="sm" len="sm"/>
          </a:ln>
        </p:spPr>
      </p:cxnSp>
      <p:sp>
        <p:nvSpPr>
          <p:cNvPr id="10" name="Shape 10"/>
          <p:cNvSpPr txBox="1">
            <a:spLocks noGrp="1"/>
          </p:cNvSpPr>
          <p:nvPr>
            <p:ph type="title"/>
          </p:nvPr>
        </p:nvSpPr>
        <p:spPr>
          <a:xfrm>
            <a:off x="523203" y="1737025"/>
            <a:ext cx="6158400" cy="1191600"/>
          </a:xfrm>
          <a:prstGeom prst="rect">
            <a:avLst/>
          </a:prstGeom>
          <a:noFill/>
          <a:ln>
            <a:noFill/>
          </a:ln>
        </p:spPr>
        <p:txBody>
          <a:bodyPr spcFirstLastPara="1" wrap="square" lIns="91425" tIns="91425" rIns="91425" bIns="91425" anchor="b" anchorCtr="0"/>
          <a:lstStyle>
            <a:lvl1pPr lvl="0" rtl="0">
              <a:spcBef>
                <a:spcPts val="0"/>
              </a:spcBef>
              <a:spcAft>
                <a:spcPts val="0"/>
              </a:spcAft>
              <a:buNone/>
              <a:defRPr sz="40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sp>
        <p:nvSpPr>
          <p:cNvPr id="11" name="Shape 11"/>
          <p:cNvSpPr txBox="1"/>
          <p:nvPr/>
        </p:nvSpPr>
        <p:spPr>
          <a:xfrm>
            <a:off x="5133546" y="4782050"/>
            <a:ext cx="3926100" cy="1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chemeClr val="dk1"/>
                </a:solidFill>
                <a:latin typeface="Proxima Nova"/>
                <a:ea typeface="Proxima Nova"/>
                <a:cs typeface="Proxima Nova"/>
                <a:sym typeface="Proxima Nova"/>
              </a:rPr>
              <a:t>© Copyright 2017 Pivotal Software, Inc. All rights Reserved. Version 1.0</a:t>
            </a:r>
            <a:endParaRPr sz="600">
              <a:solidFill>
                <a:schemeClr val="dk1"/>
              </a:solidFill>
              <a:latin typeface="Proxima Nova"/>
              <a:ea typeface="Proxima Nova"/>
              <a:cs typeface="Proxima Nova"/>
              <a:sym typeface="Proxima Nova"/>
            </a:endParaRPr>
          </a:p>
          <a:p>
            <a:pPr marL="0" lvl="0" indent="0" rtl="0">
              <a:spcBef>
                <a:spcPts val="0"/>
              </a:spcBef>
              <a:spcAft>
                <a:spcPts val="0"/>
              </a:spcAft>
              <a:buNone/>
            </a:pPr>
            <a:endParaRPr sz="600">
              <a:solidFill>
                <a:schemeClr val="dk1"/>
              </a:solidFill>
              <a:latin typeface="Proxima Nova"/>
              <a:ea typeface="Proxima Nova"/>
              <a:cs typeface="Proxima Nova"/>
              <a:sym typeface="Proxima Nova"/>
            </a:endParaRPr>
          </a:p>
        </p:txBody>
      </p:sp>
      <p:grpSp>
        <p:nvGrpSpPr>
          <p:cNvPr id="12" name="Shape 12"/>
          <p:cNvGrpSpPr/>
          <p:nvPr/>
        </p:nvGrpSpPr>
        <p:grpSpPr>
          <a:xfrm>
            <a:off x="634507" y="819388"/>
            <a:ext cx="1337013" cy="313170"/>
            <a:chOff x="1841475" y="2392725"/>
            <a:chExt cx="3928925" cy="920275"/>
          </a:xfrm>
        </p:grpSpPr>
        <p:sp>
          <p:nvSpPr>
            <p:cNvPr id="13" name="Shape 13"/>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 name="Shape 14"/>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 name="Shape 15"/>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 name="Shape 16"/>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 name="Shape 17"/>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 name="Shape 18"/>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 name="Shape 19"/>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 name="Shape 20"/>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21" name="Shape 21"/>
          <p:cNvSpPr txBox="1">
            <a:spLocks noGrp="1"/>
          </p:cNvSpPr>
          <p:nvPr>
            <p:ph type="subTitle" idx="1"/>
          </p:nvPr>
        </p:nvSpPr>
        <p:spPr>
          <a:xfrm>
            <a:off x="523200" y="3306700"/>
            <a:ext cx="4173600" cy="1409700"/>
          </a:xfrm>
          <a:prstGeom prst="rect">
            <a:avLst/>
          </a:prstGeom>
          <a:noFill/>
          <a:ln>
            <a:noFill/>
          </a:ln>
        </p:spPr>
        <p:txBody>
          <a:bodyPr spcFirstLastPara="1" wrap="square" lIns="91425" tIns="91425" rIns="91425" bIns="91425" anchor="t" anchorCtr="0"/>
          <a:lstStyle>
            <a:lvl1pPr lvl="0" rtl="0">
              <a:lnSpc>
                <a:spcPct val="110000"/>
              </a:lnSpc>
              <a:spcBef>
                <a:spcPts val="0"/>
              </a:spcBef>
              <a:spcAft>
                <a:spcPts val="0"/>
              </a:spcAft>
              <a:buNone/>
              <a:defRPr sz="1500">
                <a:solidFill>
                  <a:srgbClr val="FFFFFF"/>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 Split">
  <p:cSld name="CUSTOM_8">
    <p:spTree>
      <p:nvGrpSpPr>
        <p:cNvPr id="1" name="Shape 118"/>
        <p:cNvGrpSpPr/>
        <p:nvPr/>
      </p:nvGrpSpPr>
      <p:grpSpPr>
        <a:xfrm>
          <a:off x="0" y="0"/>
          <a:ext cx="0" cy="0"/>
          <a:chOff x="0" y="0"/>
          <a:chExt cx="0" cy="0"/>
        </a:xfrm>
      </p:grpSpPr>
      <p:cxnSp>
        <p:nvCxnSpPr>
          <p:cNvPr id="119" name="Shape 119"/>
          <p:cNvCxnSpPr/>
          <p:nvPr/>
        </p:nvCxnSpPr>
        <p:spPr>
          <a:xfrm>
            <a:off x="4572000" y="-214525"/>
            <a:ext cx="0" cy="119700"/>
          </a:xfrm>
          <a:prstGeom prst="straightConnector1">
            <a:avLst/>
          </a:prstGeom>
          <a:noFill/>
          <a:ln w="9525" cap="flat" cmpd="sng">
            <a:solidFill>
              <a:srgbClr val="FFFFFF"/>
            </a:solidFill>
            <a:prstDash val="solid"/>
            <a:round/>
            <a:headEnd type="none" w="med" len="med"/>
            <a:tailEnd type="none" w="med" len="med"/>
          </a:ln>
        </p:spPr>
      </p:cxnSp>
      <p:grpSp>
        <p:nvGrpSpPr>
          <p:cNvPr id="120" name="Shape 120"/>
          <p:cNvGrpSpPr/>
          <p:nvPr/>
        </p:nvGrpSpPr>
        <p:grpSpPr>
          <a:xfrm>
            <a:off x="287525" y="4854556"/>
            <a:ext cx="634914" cy="148716"/>
            <a:chOff x="1841475" y="2392725"/>
            <a:chExt cx="3928925" cy="920275"/>
          </a:xfrm>
        </p:grpSpPr>
        <p:sp>
          <p:nvSpPr>
            <p:cNvPr id="121" name="Shape 121"/>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9" name="Shape 129"/>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cxnSp>
        <p:nvCxnSpPr>
          <p:cNvPr id="130" name="Shape 130"/>
          <p:cNvCxnSpPr/>
          <p:nvPr/>
        </p:nvCxnSpPr>
        <p:spPr>
          <a:xfrm rot="10800000">
            <a:off x="4572000"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31" name="Shape 131"/>
          <p:cNvSpPr txBox="1">
            <a:spLocks noGrp="1"/>
          </p:cNvSpPr>
          <p:nvPr>
            <p:ph type="body" idx="1"/>
          </p:nvPr>
        </p:nvSpPr>
        <p:spPr>
          <a:xfrm>
            <a:off x="192475" y="900400"/>
            <a:ext cx="4112100" cy="3769500"/>
          </a:xfrm>
          <a:prstGeom prst="rect">
            <a:avLst/>
          </a:prstGeom>
          <a:noFill/>
          <a:ln>
            <a:noFill/>
          </a:ln>
        </p:spPr>
        <p:txBody>
          <a:bodyPr spcFirstLastPara="1" wrap="square" lIns="91425" tIns="91425" rIns="91425" bIns="91425" anchor="t" anchorCtr="0"/>
          <a:lstStyle>
            <a:lvl1pPr marL="457200" lvl="0" indent="-311150" rtl="0">
              <a:lnSpc>
                <a:spcPct val="110000"/>
              </a:lnSpc>
              <a:spcBef>
                <a:spcPts val="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1pPr>
            <a:lvl2pPr marL="914400" lvl="1"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2pPr>
            <a:lvl3pPr marL="1371600" lvl="2"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3pPr>
            <a:lvl4pPr marL="1828800" lvl="3"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4pPr>
            <a:lvl5pPr marL="2286000" lvl="4"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5pPr>
            <a:lvl6pPr marL="2743200" lvl="5"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6pPr>
            <a:lvl7pPr marL="3200400" lvl="6"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7pPr>
            <a:lvl8pPr marL="3657600" lvl="7"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8pPr>
            <a:lvl9pPr marL="4114800" lvl="8" indent="-311150" rtl="0">
              <a:lnSpc>
                <a:spcPct val="110000"/>
              </a:lnSpc>
              <a:spcBef>
                <a:spcPts val="1000"/>
              </a:spcBef>
              <a:spcAft>
                <a:spcPts val="1000"/>
              </a:spcAft>
              <a:buClr>
                <a:schemeClr val="dk1"/>
              </a:buClr>
              <a:buSzPts val="1300"/>
              <a:buFont typeface="Proxima Nova"/>
              <a:buChar char="■"/>
              <a:defRPr sz="1300">
                <a:solidFill>
                  <a:schemeClr val="dk1"/>
                </a:solidFill>
                <a:latin typeface="Proxima Nova"/>
                <a:ea typeface="Proxima Nova"/>
                <a:cs typeface="Proxima Nova"/>
                <a:sym typeface="Proxima Nova"/>
              </a:defRPr>
            </a:lvl9pPr>
          </a:lstStyle>
          <a:p>
            <a:pPr lvl="0"/>
            <a:r>
              <a:rPr lang="en-US"/>
              <a:t>Edit Master text styles</a:t>
            </a:r>
          </a:p>
        </p:txBody>
      </p:sp>
      <p:sp>
        <p:nvSpPr>
          <p:cNvPr id="132" name="Shape 132"/>
          <p:cNvSpPr txBox="1">
            <a:spLocks noGrp="1"/>
          </p:cNvSpPr>
          <p:nvPr>
            <p:ph type="body" idx="2"/>
          </p:nvPr>
        </p:nvSpPr>
        <p:spPr>
          <a:xfrm>
            <a:off x="4750000" y="900400"/>
            <a:ext cx="4112100" cy="3769500"/>
          </a:xfrm>
          <a:prstGeom prst="rect">
            <a:avLst/>
          </a:prstGeom>
          <a:noFill/>
          <a:ln>
            <a:noFill/>
          </a:ln>
        </p:spPr>
        <p:txBody>
          <a:bodyPr spcFirstLastPara="1" wrap="square" lIns="91425" tIns="91425" rIns="91425" bIns="91425" anchor="t" anchorCtr="0"/>
          <a:lstStyle>
            <a:lvl1pPr marL="457200" lvl="0" indent="-311150" rtl="0">
              <a:lnSpc>
                <a:spcPct val="110000"/>
              </a:lnSpc>
              <a:spcBef>
                <a:spcPts val="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1pPr>
            <a:lvl2pPr marL="914400" lvl="1"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2pPr>
            <a:lvl3pPr marL="1371600" lvl="2"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3pPr>
            <a:lvl4pPr marL="1828800" lvl="3"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4pPr>
            <a:lvl5pPr marL="2286000" lvl="4"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5pPr>
            <a:lvl6pPr marL="2743200" lvl="5"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6pPr>
            <a:lvl7pPr marL="3200400" lvl="6"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7pPr>
            <a:lvl8pPr marL="3657600" lvl="7"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8pPr>
            <a:lvl9pPr marL="4114800" lvl="8" indent="-311150" rtl="0">
              <a:lnSpc>
                <a:spcPct val="110000"/>
              </a:lnSpc>
              <a:spcBef>
                <a:spcPts val="1000"/>
              </a:spcBef>
              <a:spcAft>
                <a:spcPts val="1000"/>
              </a:spcAft>
              <a:buClr>
                <a:schemeClr val="dk1"/>
              </a:buClr>
              <a:buSzPts val="1300"/>
              <a:buFont typeface="Proxima Nova"/>
              <a:buChar char="■"/>
              <a:defRPr sz="1300">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 Split w/ Image">
  <p:cSld name="CUSTOM_8_2">
    <p:spTree>
      <p:nvGrpSpPr>
        <p:cNvPr id="1" name="Shape 133"/>
        <p:cNvGrpSpPr/>
        <p:nvPr/>
      </p:nvGrpSpPr>
      <p:grpSpPr>
        <a:xfrm>
          <a:off x="0" y="0"/>
          <a:ext cx="0" cy="0"/>
          <a:chOff x="0" y="0"/>
          <a:chExt cx="0" cy="0"/>
        </a:xfrm>
      </p:grpSpPr>
      <p:sp>
        <p:nvSpPr>
          <p:cNvPr id="134" name="Shape 134"/>
          <p:cNvSpPr/>
          <p:nvPr/>
        </p:nvSpPr>
        <p:spPr>
          <a:xfrm>
            <a:off x="4572000" y="0"/>
            <a:ext cx="4572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Cover w/ Image</a:t>
            </a:r>
            <a:endParaRPr sz="1000">
              <a:solidFill>
                <a:schemeClr val="dk1"/>
              </a:solidFill>
              <a:latin typeface="Proxima Nova"/>
              <a:ea typeface="Proxima Nova"/>
              <a:cs typeface="Proxima Nova"/>
              <a:sym typeface="Proxima Nova"/>
            </a:endParaRPr>
          </a:p>
        </p:txBody>
      </p:sp>
      <p:cxnSp>
        <p:nvCxnSpPr>
          <p:cNvPr id="135" name="Shape 135"/>
          <p:cNvCxnSpPr/>
          <p:nvPr/>
        </p:nvCxnSpPr>
        <p:spPr>
          <a:xfrm>
            <a:off x="4572000" y="-214525"/>
            <a:ext cx="0" cy="119700"/>
          </a:xfrm>
          <a:prstGeom prst="straightConnector1">
            <a:avLst/>
          </a:prstGeom>
          <a:noFill/>
          <a:ln w="9525" cap="flat" cmpd="sng">
            <a:solidFill>
              <a:srgbClr val="D9D9D9"/>
            </a:solidFill>
            <a:prstDash val="solid"/>
            <a:round/>
            <a:headEnd type="none" w="med" len="med"/>
            <a:tailEnd type="none" w="med" len="med"/>
          </a:ln>
        </p:spPr>
      </p:cxnSp>
      <p:grpSp>
        <p:nvGrpSpPr>
          <p:cNvPr id="136" name="Shape 136"/>
          <p:cNvGrpSpPr/>
          <p:nvPr/>
        </p:nvGrpSpPr>
        <p:grpSpPr>
          <a:xfrm>
            <a:off x="287525" y="4854556"/>
            <a:ext cx="634914" cy="148716"/>
            <a:chOff x="1841475" y="2392725"/>
            <a:chExt cx="3928925" cy="920275"/>
          </a:xfrm>
        </p:grpSpPr>
        <p:sp>
          <p:nvSpPr>
            <p:cNvPr id="137" name="Shape 137"/>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5" name="Shape 145"/>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sp>
        <p:nvSpPr>
          <p:cNvPr id="146" name="Shape 146"/>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lstStyle>
            <a:lvl1pPr marL="457200" lvl="0" indent="-330200" rtl="0">
              <a:lnSpc>
                <a:spcPct val="110000"/>
              </a:lnSpc>
              <a:spcBef>
                <a:spcPts val="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1pPr>
            <a:lvl2pPr marL="914400" lvl="1"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2pPr>
            <a:lvl3pPr marL="1371600" lvl="2"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3pPr>
            <a:lvl4pPr marL="1828800" lvl="3"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4pPr>
            <a:lvl5pPr marL="2286000" lvl="4"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5pPr>
            <a:lvl6pPr marL="2743200" lvl="5"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6pPr>
            <a:lvl7pPr marL="3200400" lvl="6"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7pPr>
            <a:lvl8pPr marL="3657600" lvl="7"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8pPr>
            <a:lvl9pPr marL="4114800" lvl="8" indent="-330200" rtl="0">
              <a:lnSpc>
                <a:spcPct val="110000"/>
              </a:lnSpc>
              <a:spcBef>
                <a:spcPts val="1000"/>
              </a:spcBef>
              <a:spcAft>
                <a:spcPts val="1000"/>
              </a:spcAft>
              <a:buClr>
                <a:schemeClr val="dk1"/>
              </a:buClr>
              <a:buSzPts val="1600"/>
              <a:buFont typeface="Proxima Nova"/>
              <a:buChar char="■"/>
              <a:defRPr sz="1600">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 – Columns">
  <p:cSld name="CUSTOM_8_1">
    <p:spTree>
      <p:nvGrpSpPr>
        <p:cNvPr id="1" name="Shape 147"/>
        <p:cNvGrpSpPr/>
        <p:nvPr/>
      </p:nvGrpSpPr>
      <p:grpSpPr>
        <a:xfrm>
          <a:off x="0" y="0"/>
          <a:ext cx="0" cy="0"/>
          <a:chOff x="0" y="0"/>
          <a:chExt cx="0" cy="0"/>
        </a:xfrm>
      </p:grpSpPr>
      <p:grpSp>
        <p:nvGrpSpPr>
          <p:cNvPr id="148" name="Shape 148"/>
          <p:cNvGrpSpPr/>
          <p:nvPr/>
        </p:nvGrpSpPr>
        <p:grpSpPr>
          <a:xfrm>
            <a:off x="287525" y="4854556"/>
            <a:ext cx="634914" cy="148716"/>
            <a:chOff x="1841475" y="2392725"/>
            <a:chExt cx="3928925" cy="920275"/>
          </a:xfrm>
        </p:grpSpPr>
        <p:sp>
          <p:nvSpPr>
            <p:cNvPr id="149" name="Shape 149"/>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7" name="Shape 157"/>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cxnSp>
        <p:nvCxnSpPr>
          <p:cNvPr id="158" name="Shape 158"/>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59" name="Shape 159"/>
          <p:cNvCxnSpPr/>
          <p:nvPr/>
        </p:nvCxnSpPr>
        <p:spPr>
          <a:xfrm>
            <a:off x="6078286" y="-214525"/>
            <a:ext cx="0" cy="119700"/>
          </a:xfrm>
          <a:prstGeom prst="straightConnector1">
            <a:avLst/>
          </a:prstGeom>
          <a:noFill/>
          <a:ln w="9525" cap="flat" cmpd="sng">
            <a:solidFill>
              <a:srgbClr val="D9D9D9"/>
            </a:solidFill>
            <a:prstDash val="solid"/>
            <a:round/>
            <a:headEnd type="none" w="med" len="med"/>
            <a:tailEnd type="none" w="med" len="med"/>
          </a:ln>
        </p:spPr>
      </p:cxnSp>
      <p:cxnSp>
        <p:nvCxnSpPr>
          <p:cNvPr id="160" name="Shape 160"/>
          <p:cNvCxnSpPr/>
          <p:nvPr/>
        </p:nvCxnSpPr>
        <p:spPr>
          <a:xfrm rot="10800000">
            <a:off x="30678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61" name="Shape 161"/>
          <p:cNvCxnSpPr/>
          <p:nvPr/>
        </p:nvCxnSpPr>
        <p:spPr>
          <a:xfrm>
            <a:off x="3067886" y="-214525"/>
            <a:ext cx="0" cy="119700"/>
          </a:xfrm>
          <a:prstGeom prst="straightConnector1">
            <a:avLst/>
          </a:prstGeom>
          <a:noFill/>
          <a:ln w="9525" cap="flat" cmpd="sng">
            <a:solidFill>
              <a:srgbClr val="D9D9D9"/>
            </a:solidFill>
            <a:prstDash val="solid"/>
            <a:round/>
            <a:headEnd type="none" w="med" len="med"/>
            <a:tailEnd type="none" w="med" len="med"/>
          </a:ln>
        </p:spPr>
      </p:cxnSp>
      <p:sp>
        <p:nvSpPr>
          <p:cNvPr id="162" name="Shape 162"/>
          <p:cNvSpPr txBox="1"/>
          <p:nvPr/>
        </p:nvSpPr>
        <p:spPr>
          <a:xfrm>
            <a:off x="192475" y="900400"/>
            <a:ext cx="2729400" cy="3769500"/>
          </a:xfrm>
          <a:prstGeom prst="rect">
            <a:avLst/>
          </a:prstGeom>
          <a:noFill/>
          <a:ln>
            <a:noFill/>
          </a:ln>
        </p:spPr>
        <p:txBody>
          <a:bodyPr spcFirstLastPara="1" wrap="square" lIns="91425" tIns="45700" rIns="91425" bIns="45700" anchor="t" anchorCtr="0">
            <a:noAutofit/>
          </a:bodyPr>
          <a:lstStyle/>
          <a:p>
            <a:pPr marL="0" lvl="0" indent="0" rtl="0">
              <a:lnSpc>
                <a:spcPct val="110000"/>
              </a:lnSpc>
              <a:spcBef>
                <a:spcPts val="0"/>
              </a:spcBef>
              <a:spcAft>
                <a:spcPts val="1000"/>
              </a:spcAft>
              <a:buNone/>
            </a:pPr>
            <a:endParaRPr sz="1100">
              <a:solidFill>
                <a:schemeClr val="dk1"/>
              </a:solidFill>
              <a:latin typeface="Proxima Nova"/>
              <a:ea typeface="Proxima Nova"/>
              <a:cs typeface="Proxima Nova"/>
              <a:sym typeface="Proxima Nova"/>
            </a:endParaRPr>
          </a:p>
        </p:txBody>
      </p:sp>
      <p:sp>
        <p:nvSpPr>
          <p:cNvPr id="163" name="Shape 163"/>
          <p:cNvSpPr txBox="1">
            <a:spLocks noGrp="1"/>
          </p:cNvSpPr>
          <p:nvPr>
            <p:ph type="body" idx="1"/>
          </p:nvPr>
        </p:nvSpPr>
        <p:spPr>
          <a:xfrm>
            <a:off x="192475" y="900400"/>
            <a:ext cx="2729400" cy="3769500"/>
          </a:xfrm>
          <a:prstGeom prst="rect">
            <a:avLst/>
          </a:prstGeom>
          <a:noFill/>
          <a:ln>
            <a:noFill/>
          </a:ln>
        </p:spPr>
        <p:txBody>
          <a:bodyPr spcFirstLastPara="1" wrap="square" lIns="91425" tIns="91425" rIns="91425" bIns="91425" anchor="t" anchorCtr="0"/>
          <a:lstStyle>
            <a:lvl1pPr marL="457200" lvl="0" indent="-298450">
              <a:lnSpc>
                <a:spcPct val="110000"/>
              </a:lnSpc>
              <a:spcBef>
                <a:spcPts val="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1pPr>
            <a:lvl2pPr marL="914400" lvl="1"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2pPr>
            <a:lvl3pPr marL="1371600" lvl="2"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3pPr>
            <a:lvl4pPr marL="1828800" lvl="3"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4pPr>
            <a:lvl5pPr marL="2286000" lvl="4"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5pPr>
            <a:lvl6pPr marL="2743200" lvl="5"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6pPr>
            <a:lvl7pPr marL="3200400" lvl="6"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7pPr>
            <a:lvl8pPr marL="3657600" lvl="7"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8pPr>
            <a:lvl9pPr marL="4114800" lvl="8" indent="-298450">
              <a:lnSpc>
                <a:spcPct val="110000"/>
              </a:lnSpc>
              <a:spcBef>
                <a:spcPts val="1000"/>
              </a:spcBef>
              <a:spcAft>
                <a:spcPts val="1000"/>
              </a:spcAft>
              <a:buClr>
                <a:schemeClr val="dk1"/>
              </a:buClr>
              <a:buSzPts val="1100"/>
              <a:buFont typeface="Proxima Nova"/>
              <a:buChar char="■"/>
              <a:defRPr sz="1100">
                <a:solidFill>
                  <a:schemeClr val="dk1"/>
                </a:solidFill>
                <a:latin typeface="Proxima Nova"/>
                <a:ea typeface="Proxima Nova"/>
                <a:cs typeface="Proxima Nova"/>
                <a:sym typeface="Proxima Nova"/>
              </a:defRPr>
            </a:lvl9pPr>
          </a:lstStyle>
          <a:p>
            <a:pPr lvl="0"/>
            <a:r>
              <a:rPr lang="en-US"/>
              <a:t>Edit Master text styles</a:t>
            </a:r>
          </a:p>
        </p:txBody>
      </p:sp>
      <p:sp>
        <p:nvSpPr>
          <p:cNvPr id="164" name="Shape 164"/>
          <p:cNvSpPr txBox="1">
            <a:spLocks noGrp="1"/>
          </p:cNvSpPr>
          <p:nvPr>
            <p:ph type="body" idx="2"/>
          </p:nvPr>
        </p:nvSpPr>
        <p:spPr>
          <a:xfrm>
            <a:off x="3207300" y="900400"/>
            <a:ext cx="2729400" cy="3769500"/>
          </a:xfrm>
          <a:prstGeom prst="rect">
            <a:avLst/>
          </a:prstGeom>
          <a:noFill/>
          <a:ln>
            <a:noFill/>
          </a:ln>
        </p:spPr>
        <p:txBody>
          <a:bodyPr spcFirstLastPara="1" wrap="square" lIns="91425" tIns="91425" rIns="91425" bIns="91425" anchor="t" anchorCtr="0"/>
          <a:lstStyle>
            <a:lvl1pPr marL="457200" lvl="0" indent="-298450" rtl="0">
              <a:lnSpc>
                <a:spcPct val="110000"/>
              </a:lnSpc>
              <a:spcBef>
                <a:spcPts val="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1pPr>
            <a:lvl2pPr marL="914400" lvl="1"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2pPr>
            <a:lvl3pPr marL="1371600" lvl="2"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3pPr>
            <a:lvl4pPr marL="1828800" lvl="3"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4pPr>
            <a:lvl5pPr marL="2286000" lvl="4"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5pPr>
            <a:lvl6pPr marL="2743200" lvl="5"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6pPr>
            <a:lvl7pPr marL="3200400" lvl="6"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7pPr>
            <a:lvl8pPr marL="3657600" lvl="7"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8pPr>
            <a:lvl9pPr marL="4114800" lvl="8" indent="-298450" rtl="0">
              <a:lnSpc>
                <a:spcPct val="110000"/>
              </a:lnSpc>
              <a:spcBef>
                <a:spcPts val="1000"/>
              </a:spcBef>
              <a:spcAft>
                <a:spcPts val="1000"/>
              </a:spcAft>
              <a:buClr>
                <a:schemeClr val="dk1"/>
              </a:buClr>
              <a:buSzPts val="1100"/>
              <a:buFont typeface="Proxima Nova"/>
              <a:buChar char="■"/>
              <a:defRPr sz="1100">
                <a:solidFill>
                  <a:schemeClr val="dk1"/>
                </a:solidFill>
                <a:latin typeface="Proxima Nova"/>
                <a:ea typeface="Proxima Nova"/>
                <a:cs typeface="Proxima Nova"/>
                <a:sym typeface="Proxima Nova"/>
              </a:defRPr>
            </a:lvl9pPr>
          </a:lstStyle>
          <a:p>
            <a:pPr lvl="0"/>
            <a:r>
              <a:rPr lang="en-US"/>
              <a:t>Edit Master text styles</a:t>
            </a:r>
          </a:p>
        </p:txBody>
      </p:sp>
      <p:sp>
        <p:nvSpPr>
          <p:cNvPr id="165" name="Shape 165"/>
          <p:cNvSpPr txBox="1">
            <a:spLocks noGrp="1"/>
          </p:cNvSpPr>
          <p:nvPr>
            <p:ph type="body" idx="3"/>
          </p:nvPr>
        </p:nvSpPr>
        <p:spPr>
          <a:xfrm>
            <a:off x="6222125" y="900400"/>
            <a:ext cx="2729400" cy="3769500"/>
          </a:xfrm>
          <a:prstGeom prst="rect">
            <a:avLst/>
          </a:prstGeom>
          <a:noFill/>
          <a:ln>
            <a:noFill/>
          </a:ln>
        </p:spPr>
        <p:txBody>
          <a:bodyPr spcFirstLastPara="1" wrap="square" lIns="91425" tIns="91425" rIns="91425" bIns="91425" anchor="t" anchorCtr="0"/>
          <a:lstStyle>
            <a:lvl1pPr marL="457200" lvl="0" indent="-298450" rtl="0">
              <a:lnSpc>
                <a:spcPct val="110000"/>
              </a:lnSpc>
              <a:spcBef>
                <a:spcPts val="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1pPr>
            <a:lvl2pPr marL="914400" lvl="1"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2pPr>
            <a:lvl3pPr marL="1371600" lvl="2"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3pPr>
            <a:lvl4pPr marL="1828800" lvl="3"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4pPr>
            <a:lvl5pPr marL="2286000" lvl="4"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5pPr>
            <a:lvl6pPr marL="2743200" lvl="5"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6pPr>
            <a:lvl7pPr marL="3200400" lvl="6"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7pPr>
            <a:lvl8pPr marL="3657600" lvl="7"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8pPr>
            <a:lvl9pPr marL="4114800" lvl="8" indent="-298450" rtl="0">
              <a:lnSpc>
                <a:spcPct val="110000"/>
              </a:lnSpc>
              <a:spcBef>
                <a:spcPts val="1000"/>
              </a:spcBef>
              <a:spcAft>
                <a:spcPts val="1000"/>
              </a:spcAft>
              <a:buClr>
                <a:schemeClr val="dk1"/>
              </a:buClr>
              <a:buSzPts val="1100"/>
              <a:buFont typeface="Proxima Nova"/>
              <a:buChar char="■"/>
              <a:defRPr sz="1100">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 – Title">
  <p:cSld name="0 – Title">
    <p:bg>
      <p:bgPr>
        <a:solidFill>
          <a:schemeClr val="lt2"/>
        </a:solidFill>
        <a:effectLst/>
      </p:bgPr>
    </p:bg>
    <p:spTree>
      <p:nvGrpSpPr>
        <p:cNvPr id="1" name="Shape 135"/>
        <p:cNvGrpSpPr/>
        <p:nvPr/>
      </p:nvGrpSpPr>
      <p:grpSpPr>
        <a:xfrm>
          <a:off x="0" y="0"/>
          <a:ext cx="0" cy="0"/>
          <a:chOff x="0" y="0"/>
          <a:chExt cx="0" cy="0"/>
        </a:xfrm>
      </p:grpSpPr>
      <p:pic>
        <p:nvPicPr>
          <p:cNvPr id="136" name="Shape 136" descr="IMG_0276.jpg"/>
          <p:cNvPicPr preferRelativeResize="0"/>
          <p:nvPr/>
        </p:nvPicPr>
        <p:blipFill rotWithShape="1">
          <a:blip r:embed="rId2">
            <a:alphaModFix/>
          </a:blip>
          <a:srcRect l="-1871" t="8284" r="9671" b="8284"/>
          <a:stretch/>
        </p:blipFill>
        <p:spPr>
          <a:xfrm>
            <a:off x="614426" y="0"/>
            <a:ext cx="8529600" cy="5143500"/>
          </a:xfrm>
          <a:prstGeom prst="rect">
            <a:avLst/>
          </a:prstGeom>
          <a:noFill/>
          <a:ln>
            <a:noFill/>
          </a:ln>
        </p:spPr>
      </p:pic>
      <p:sp>
        <p:nvSpPr>
          <p:cNvPr id="137" name="Shape 137"/>
          <p:cNvSpPr/>
          <p:nvPr/>
        </p:nvSpPr>
        <p:spPr>
          <a:xfrm>
            <a:off x="0" y="-25"/>
            <a:ext cx="9144000" cy="5143500"/>
          </a:xfrm>
          <a:prstGeom prst="rect">
            <a:avLst/>
          </a:prstGeom>
          <a:gradFill>
            <a:gsLst>
              <a:gs pos="0">
                <a:srgbClr val="1AB9A5"/>
              </a:gs>
              <a:gs pos="10000">
                <a:srgbClr val="1AB9A5"/>
              </a:gs>
              <a:gs pos="100000">
                <a:srgbClr val="1AB9A5">
                  <a:alpha val="74117"/>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A9DBD6"/>
              </a:solidFill>
              <a:latin typeface="Arial"/>
              <a:ea typeface="Arial"/>
              <a:cs typeface="Arial"/>
              <a:sym typeface="Arial"/>
            </a:endParaRPr>
          </a:p>
        </p:txBody>
      </p:sp>
      <p:cxnSp>
        <p:nvCxnSpPr>
          <p:cNvPr id="138" name="Shape 138"/>
          <p:cNvCxnSpPr/>
          <p:nvPr/>
        </p:nvCxnSpPr>
        <p:spPr>
          <a:xfrm>
            <a:off x="633275" y="3110100"/>
            <a:ext cx="738900" cy="0"/>
          </a:xfrm>
          <a:prstGeom prst="straightConnector1">
            <a:avLst/>
          </a:prstGeom>
          <a:noFill/>
          <a:ln w="38100" cap="flat" cmpd="sng">
            <a:solidFill>
              <a:schemeClr val="accent6"/>
            </a:solidFill>
            <a:prstDash val="solid"/>
            <a:round/>
            <a:headEnd type="none" w="sm" len="sm"/>
            <a:tailEnd type="none" w="sm" len="sm"/>
          </a:ln>
        </p:spPr>
      </p:cxnSp>
      <p:sp>
        <p:nvSpPr>
          <p:cNvPr id="139" name="Shape 139"/>
          <p:cNvSpPr txBox="1">
            <a:spLocks noGrp="1"/>
          </p:cNvSpPr>
          <p:nvPr>
            <p:ph type="title"/>
          </p:nvPr>
        </p:nvSpPr>
        <p:spPr>
          <a:xfrm>
            <a:off x="523203" y="1737025"/>
            <a:ext cx="6158400" cy="1191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a:endParaRPr/>
          </a:p>
        </p:txBody>
      </p:sp>
      <p:sp>
        <p:nvSpPr>
          <p:cNvPr id="140" name="Shape 140"/>
          <p:cNvSpPr txBox="1"/>
          <p:nvPr/>
        </p:nvSpPr>
        <p:spPr>
          <a:xfrm>
            <a:off x="5133546" y="4782050"/>
            <a:ext cx="3926100" cy="195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600"/>
              <a:buFont typeface="Proxima Nova"/>
              <a:buNone/>
            </a:pPr>
            <a:r>
              <a:rPr lang="en-US" sz="600" b="0" i="0" u="none" strike="noStrike" cap="none">
                <a:solidFill>
                  <a:schemeClr val="dk1"/>
                </a:solidFill>
                <a:latin typeface="Proxima Nova"/>
                <a:ea typeface="Proxima Nova"/>
                <a:cs typeface="Proxima Nova"/>
                <a:sym typeface="Proxima Nova"/>
              </a:rPr>
              <a:t>© Copyright 2017 Pivotal Software, Inc. All rights Reserved. Version 1.0</a:t>
            </a:r>
            <a:endParaRPr sz="600" b="0" i="0" u="none" strike="noStrike" cap="none">
              <a:solidFill>
                <a:schemeClr val="dk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chemeClr val="dk1"/>
              </a:solidFill>
              <a:latin typeface="Proxima Nova"/>
              <a:ea typeface="Proxima Nova"/>
              <a:cs typeface="Proxima Nova"/>
              <a:sym typeface="Proxima Nova"/>
            </a:endParaRPr>
          </a:p>
        </p:txBody>
      </p:sp>
      <p:grpSp>
        <p:nvGrpSpPr>
          <p:cNvPr id="141" name="Shape 141"/>
          <p:cNvGrpSpPr/>
          <p:nvPr/>
        </p:nvGrpSpPr>
        <p:grpSpPr>
          <a:xfrm>
            <a:off x="634507" y="819387"/>
            <a:ext cx="1337013" cy="313170"/>
            <a:chOff x="1841475" y="2392725"/>
            <a:chExt cx="3928925" cy="920275"/>
          </a:xfrm>
        </p:grpSpPr>
        <p:sp>
          <p:nvSpPr>
            <p:cNvPr id="142" name="Shape 142"/>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Shape 143"/>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Shape 144"/>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Shape 145"/>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Shape 146"/>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Shape 147"/>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Shape 148"/>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Shape 149"/>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0" name="Shape 150"/>
          <p:cNvSpPr txBox="1">
            <a:spLocks noGrp="1"/>
          </p:cNvSpPr>
          <p:nvPr>
            <p:ph type="subTitle" idx="1"/>
          </p:nvPr>
        </p:nvSpPr>
        <p:spPr>
          <a:xfrm>
            <a:off x="523200" y="3306700"/>
            <a:ext cx="4173600" cy="1409700"/>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rgbClr val="FFFFFF"/>
              </a:buClr>
              <a:buSzPts val="1500"/>
              <a:buFont typeface="Proxima Nova"/>
              <a:buNone/>
              <a:defRPr sz="15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6383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 – Blank">
  <p:cSld name="A – Blank">
    <p:spTree>
      <p:nvGrpSpPr>
        <p:cNvPr id="1" name="Shape 151"/>
        <p:cNvGrpSpPr/>
        <p:nvPr/>
      </p:nvGrpSpPr>
      <p:grpSpPr>
        <a:xfrm>
          <a:off x="0" y="0"/>
          <a:ext cx="0" cy="0"/>
          <a:chOff x="0" y="0"/>
          <a:chExt cx="0" cy="0"/>
        </a:xfrm>
      </p:grpSpPr>
    </p:spTree>
    <p:extLst>
      <p:ext uri="{BB962C8B-B14F-4D97-AF65-F5344CB8AC3E}">
        <p14:creationId xmlns:p14="http://schemas.microsoft.com/office/powerpoint/2010/main" val="3959715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 Standard">
  <p:cSld name="3 – Standar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500"/>
              <a:buFont typeface="Proxima Nova"/>
              <a:buNone/>
              <a:defRPr sz="2500" b="1" i="0" u="none" strike="noStrike" cap="none">
                <a:solidFill>
                  <a:schemeClr val="dk1"/>
                </a:solidFill>
                <a:latin typeface="Proxima Nova"/>
                <a:ea typeface="Proxima Nova"/>
                <a:cs typeface="Proxima Nova"/>
                <a:sym typeface="Proxima Nova"/>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a:endParaRPr/>
          </a:p>
        </p:txBody>
      </p:sp>
      <p:grpSp>
        <p:nvGrpSpPr>
          <p:cNvPr id="154" name="Shape 154"/>
          <p:cNvGrpSpPr/>
          <p:nvPr/>
        </p:nvGrpSpPr>
        <p:grpSpPr>
          <a:xfrm>
            <a:off x="287525" y="4854557"/>
            <a:ext cx="634914" cy="148716"/>
            <a:chOff x="1841475" y="2392725"/>
            <a:chExt cx="3928925" cy="920275"/>
          </a:xfrm>
        </p:grpSpPr>
        <p:sp>
          <p:nvSpPr>
            <p:cNvPr id="155" name="Shape 155"/>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Shape 156"/>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Shape 157"/>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Shape 158"/>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Shape 159"/>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Shape 160"/>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Shape 161"/>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Shape 162"/>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3" name="Shape 163"/>
          <p:cNvSpPr txBox="1">
            <a:spLocks noGrp="1"/>
          </p:cNvSpPr>
          <p:nvPr>
            <p:ph type="body" idx="1"/>
          </p:nvPr>
        </p:nvSpPr>
        <p:spPr>
          <a:xfrm>
            <a:off x="915400" y="900400"/>
            <a:ext cx="7333200" cy="3769500"/>
          </a:xfrm>
          <a:prstGeom prst="rect">
            <a:avLst/>
          </a:prstGeom>
          <a:noFill/>
          <a:ln>
            <a:noFill/>
          </a:ln>
        </p:spPr>
        <p:txBody>
          <a:bodyPr spcFirstLastPara="1" wrap="square" lIns="91425" tIns="91425" rIns="91425" bIns="91425" anchor="t" anchorCtr="0"/>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273794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 – Divider">
  <p:cSld name="1 – Divider">
    <p:bg>
      <p:bgPr>
        <a:solidFill>
          <a:schemeClr val="lt2"/>
        </a:solidFill>
        <a:effectLst/>
      </p:bgPr>
    </p:bg>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668800" y="2365150"/>
            <a:ext cx="7796700" cy="17025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lvl="1" rtl="0">
              <a:spcBef>
                <a:spcPts val="0"/>
              </a:spcBef>
              <a:spcAft>
                <a:spcPts val="0"/>
              </a:spcAft>
              <a:buSzPts val="1400"/>
              <a:buFont typeface="Arial"/>
              <a:buNone/>
              <a:defRPr sz="1800"/>
            </a:lvl2pPr>
            <a:lvl3pPr lvl="2" rtl="0">
              <a:spcBef>
                <a:spcPts val="0"/>
              </a:spcBef>
              <a:spcAft>
                <a:spcPts val="0"/>
              </a:spcAft>
              <a:buSzPts val="1400"/>
              <a:buFont typeface="Arial"/>
              <a:buNone/>
              <a:defRPr sz="1800"/>
            </a:lvl3pPr>
            <a:lvl4pPr lvl="3" rtl="0">
              <a:spcBef>
                <a:spcPts val="0"/>
              </a:spcBef>
              <a:spcAft>
                <a:spcPts val="0"/>
              </a:spcAft>
              <a:buSzPts val="1400"/>
              <a:buFont typeface="Arial"/>
              <a:buNone/>
              <a:defRPr sz="1800"/>
            </a:lvl4pPr>
            <a:lvl5pPr lvl="4" rtl="0">
              <a:spcBef>
                <a:spcPts val="0"/>
              </a:spcBef>
              <a:spcAft>
                <a:spcPts val="0"/>
              </a:spcAft>
              <a:buSzPts val="1400"/>
              <a:buFont typeface="Arial"/>
              <a:buNone/>
              <a:defRPr sz="1800"/>
            </a:lvl5pPr>
            <a:lvl6pPr lvl="5" rtl="0">
              <a:spcBef>
                <a:spcPts val="0"/>
              </a:spcBef>
              <a:spcAft>
                <a:spcPts val="0"/>
              </a:spcAft>
              <a:buSzPts val="1400"/>
              <a:buFont typeface="Arial"/>
              <a:buNone/>
              <a:defRPr sz="1800"/>
            </a:lvl6pPr>
            <a:lvl7pPr lvl="6" rtl="0">
              <a:spcBef>
                <a:spcPts val="0"/>
              </a:spcBef>
              <a:spcAft>
                <a:spcPts val="0"/>
              </a:spcAft>
              <a:buSzPts val="1400"/>
              <a:buFont typeface="Arial"/>
              <a:buNone/>
              <a:defRPr sz="1800"/>
            </a:lvl7pPr>
            <a:lvl8pPr lvl="7" rtl="0">
              <a:spcBef>
                <a:spcPts val="0"/>
              </a:spcBef>
              <a:spcAft>
                <a:spcPts val="0"/>
              </a:spcAft>
              <a:buSzPts val="1400"/>
              <a:buFont typeface="Arial"/>
              <a:buNone/>
              <a:defRPr sz="1800"/>
            </a:lvl8pPr>
            <a:lvl9pPr lvl="8" rtl="0">
              <a:spcBef>
                <a:spcPts val="0"/>
              </a:spcBef>
              <a:spcAft>
                <a:spcPts val="0"/>
              </a:spcAft>
              <a:buSzPts val="1400"/>
              <a:buFont typeface="Arial"/>
              <a:buNone/>
              <a:defRPr sz="1800"/>
            </a:lvl9pPr>
          </a:lstStyle>
          <a:p>
            <a:endParaRPr/>
          </a:p>
        </p:txBody>
      </p:sp>
      <p:grpSp>
        <p:nvGrpSpPr>
          <p:cNvPr id="166" name="Shape 166"/>
          <p:cNvGrpSpPr/>
          <p:nvPr/>
        </p:nvGrpSpPr>
        <p:grpSpPr>
          <a:xfrm>
            <a:off x="287525" y="4854557"/>
            <a:ext cx="634914" cy="148716"/>
            <a:chOff x="1841475" y="2392725"/>
            <a:chExt cx="3928925" cy="920275"/>
          </a:xfrm>
        </p:grpSpPr>
        <p:sp>
          <p:nvSpPr>
            <p:cNvPr id="167" name="Shape 167"/>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Shape 168"/>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Shape 169"/>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Shape 170"/>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Shape 171"/>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Shape 172"/>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Shape 173"/>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Shape 174"/>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75" name="Shape 175"/>
          <p:cNvCxnSpPr/>
          <p:nvPr/>
        </p:nvCxnSpPr>
        <p:spPr>
          <a:xfrm rot="10800000">
            <a:off x="4309650" y="2255484"/>
            <a:ext cx="524700" cy="0"/>
          </a:xfrm>
          <a:prstGeom prst="straightConnector1">
            <a:avLst/>
          </a:prstGeom>
          <a:noFill/>
          <a:ln w="28575" cap="flat" cmpd="sng">
            <a:solidFill>
              <a:schemeClr val="accent6"/>
            </a:solidFill>
            <a:prstDash val="solid"/>
            <a:round/>
            <a:headEnd type="none" w="sm" len="sm"/>
            <a:tailEnd type="none" w="sm" len="sm"/>
          </a:ln>
        </p:spPr>
      </p:cxnSp>
      <p:sp>
        <p:nvSpPr>
          <p:cNvPr id="176" name="Shape 176"/>
          <p:cNvSpPr txBox="1">
            <a:spLocks noGrp="1"/>
          </p:cNvSpPr>
          <p:nvPr>
            <p:ph type="subTitle" idx="1"/>
          </p:nvPr>
        </p:nvSpPr>
        <p:spPr>
          <a:xfrm>
            <a:off x="1740900" y="1801250"/>
            <a:ext cx="5662200" cy="377400"/>
          </a:xfrm>
          <a:prstGeom prst="rect">
            <a:avLst/>
          </a:prstGeom>
          <a:noFill/>
          <a:ln>
            <a:noFill/>
          </a:ln>
        </p:spPr>
        <p:txBody>
          <a:bodyPr spcFirstLastPara="1" wrap="square" lIns="91425" tIns="91425" rIns="91425" bIns="91425" anchor="b" anchorCtr="0"/>
          <a:lstStyle>
            <a:lvl1pPr marR="0" lvl="0" algn="ctr" rtl="0">
              <a:lnSpc>
                <a:spcPct val="110000"/>
              </a:lnSpc>
              <a:spcBef>
                <a:spcPts val="0"/>
              </a:spcBef>
              <a:spcAft>
                <a:spcPts val="0"/>
              </a:spcAft>
              <a:buClr>
                <a:srgbClr val="FFFFFF"/>
              </a:buClr>
              <a:buSzPts val="1200"/>
              <a:buFont typeface="Proxima Nova"/>
              <a:buNone/>
              <a:defRPr sz="12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0729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 – Design Grid">
  <p:cSld name="B – Design Grid">
    <p:spTree>
      <p:nvGrpSpPr>
        <p:cNvPr id="1" name="Shape 177"/>
        <p:cNvGrpSpPr/>
        <p:nvPr/>
      </p:nvGrpSpPr>
      <p:grpSpPr>
        <a:xfrm>
          <a:off x="0" y="0"/>
          <a:ext cx="0" cy="0"/>
          <a:chOff x="0" y="0"/>
          <a:chExt cx="0" cy="0"/>
        </a:xfrm>
      </p:grpSpPr>
      <p:pic>
        <p:nvPicPr>
          <p:cNvPr id="178" name="Shape 178"/>
          <p:cNvPicPr preferRelativeResize="0"/>
          <p:nvPr/>
        </p:nvPicPr>
        <p:blipFill rotWithShape="1">
          <a:blip r:embed="rId2">
            <a:alphaModFix/>
          </a:blip>
          <a:srcRect/>
          <a:stretch/>
        </p:blipFill>
        <p:spPr>
          <a:xfrm>
            <a:off x="0" y="0"/>
            <a:ext cx="9144000" cy="5143489"/>
          </a:xfrm>
          <a:prstGeom prst="rect">
            <a:avLst/>
          </a:prstGeom>
          <a:noFill/>
          <a:ln>
            <a:noFill/>
          </a:ln>
        </p:spPr>
      </p:pic>
      <p:sp>
        <p:nvSpPr>
          <p:cNvPr id="179" name="Shape 179"/>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500"/>
              <a:buFont typeface="Proxima Nova"/>
              <a:buNone/>
              <a:defRPr sz="2500" b="1" i="0" u="none" strike="noStrike" cap="none">
                <a:solidFill>
                  <a:schemeClr val="dk1"/>
                </a:solidFill>
                <a:latin typeface="Proxima Nova"/>
                <a:ea typeface="Proxima Nova"/>
                <a:cs typeface="Proxima Nova"/>
                <a:sym typeface="Proxima Nova"/>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a:endParaRPr/>
          </a:p>
        </p:txBody>
      </p:sp>
      <p:grpSp>
        <p:nvGrpSpPr>
          <p:cNvPr id="180" name="Shape 180"/>
          <p:cNvGrpSpPr/>
          <p:nvPr/>
        </p:nvGrpSpPr>
        <p:grpSpPr>
          <a:xfrm>
            <a:off x="287525" y="4854557"/>
            <a:ext cx="634914" cy="148716"/>
            <a:chOff x="1841475" y="2392725"/>
            <a:chExt cx="3928925" cy="920275"/>
          </a:xfrm>
        </p:grpSpPr>
        <p:sp>
          <p:nvSpPr>
            <p:cNvPr id="181" name="Shape 181"/>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Shape 182"/>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Shape 183"/>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Shape 184"/>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Shape 185"/>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Shape 186"/>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Shape 187"/>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Shape 188"/>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088365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Shape 5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Shape 58"/>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59" name="Shape 5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26856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rgbClr val="00A4F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Shape 51"/>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rgbClr val="00A4F6"/>
              </a:buClr>
              <a:buSzPts val="3600"/>
              <a:buNone/>
              <a:defRPr sz="3600">
                <a:solidFill>
                  <a:srgbClr val="00A4F6"/>
                </a:solidFill>
              </a:defRPr>
            </a:lvl1pPr>
            <a:lvl2pPr lvl="1" algn="ctr">
              <a:spcBef>
                <a:spcPts val="0"/>
              </a:spcBef>
              <a:spcAft>
                <a:spcPts val="0"/>
              </a:spcAft>
              <a:buClr>
                <a:srgbClr val="00A4F6"/>
              </a:buClr>
              <a:buSzPts val="3600"/>
              <a:buNone/>
              <a:defRPr sz="3600">
                <a:solidFill>
                  <a:srgbClr val="00A4F6"/>
                </a:solidFill>
              </a:defRPr>
            </a:lvl2pPr>
            <a:lvl3pPr lvl="2" algn="ctr">
              <a:spcBef>
                <a:spcPts val="0"/>
              </a:spcBef>
              <a:spcAft>
                <a:spcPts val="0"/>
              </a:spcAft>
              <a:buClr>
                <a:srgbClr val="00A4F6"/>
              </a:buClr>
              <a:buSzPts val="3600"/>
              <a:buNone/>
              <a:defRPr sz="3600">
                <a:solidFill>
                  <a:srgbClr val="00A4F6"/>
                </a:solidFill>
              </a:defRPr>
            </a:lvl3pPr>
            <a:lvl4pPr lvl="3" algn="ctr">
              <a:spcBef>
                <a:spcPts val="0"/>
              </a:spcBef>
              <a:spcAft>
                <a:spcPts val="0"/>
              </a:spcAft>
              <a:buClr>
                <a:srgbClr val="00A4F6"/>
              </a:buClr>
              <a:buSzPts val="3600"/>
              <a:buNone/>
              <a:defRPr sz="3600">
                <a:solidFill>
                  <a:srgbClr val="00A4F6"/>
                </a:solidFill>
              </a:defRPr>
            </a:lvl4pPr>
            <a:lvl5pPr lvl="4" algn="ctr">
              <a:spcBef>
                <a:spcPts val="0"/>
              </a:spcBef>
              <a:spcAft>
                <a:spcPts val="0"/>
              </a:spcAft>
              <a:buClr>
                <a:srgbClr val="00A4F6"/>
              </a:buClr>
              <a:buSzPts val="3600"/>
              <a:buNone/>
              <a:defRPr sz="3600">
                <a:solidFill>
                  <a:srgbClr val="00A4F6"/>
                </a:solidFill>
              </a:defRPr>
            </a:lvl5pPr>
            <a:lvl6pPr lvl="5" algn="ctr">
              <a:spcBef>
                <a:spcPts val="0"/>
              </a:spcBef>
              <a:spcAft>
                <a:spcPts val="0"/>
              </a:spcAft>
              <a:buClr>
                <a:srgbClr val="00A4F6"/>
              </a:buClr>
              <a:buSzPts val="3600"/>
              <a:buNone/>
              <a:defRPr sz="3600">
                <a:solidFill>
                  <a:srgbClr val="00A4F6"/>
                </a:solidFill>
              </a:defRPr>
            </a:lvl6pPr>
            <a:lvl7pPr lvl="6" algn="ctr">
              <a:spcBef>
                <a:spcPts val="0"/>
              </a:spcBef>
              <a:spcAft>
                <a:spcPts val="0"/>
              </a:spcAft>
              <a:buClr>
                <a:srgbClr val="00A4F6"/>
              </a:buClr>
              <a:buSzPts val="3600"/>
              <a:buNone/>
              <a:defRPr sz="3600">
                <a:solidFill>
                  <a:srgbClr val="00A4F6"/>
                </a:solidFill>
              </a:defRPr>
            </a:lvl7pPr>
            <a:lvl8pPr lvl="7" algn="ctr">
              <a:spcBef>
                <a:spcPts val="0"/>
              </a:spcBef>
              <a:spcAft>
                <a:spcPts val="0"/>
              </a:spcAft>
              <a:buClr>
                <a:srgbClr val="00A4F6"/>
              </a:buClr>
              <a:buSzPts val="3600"/>
              <a:buNone/>
              <a:defRPr sz="3600">
                <a:solidFill>
                  <a:srgbClr val="00A4F6"/>
                </a:solidFill>
              </a:defRPr>
            </a:lvl8pPr>
            <a:lvl9pPr lvl="8" algn="ctr">
              <a:spcBef>
                <a:spcPts val="0"/>
              </a:spcBef>
              <a:spcAft>
                <a:spcPts val="0"/>
              </a:spcAft>
              <a:buClr>
                <a:srgbClr val="00A4F6"/>
              </a:buClr>
              <a:buSzPts val="3600"/>
              <a:buNone/>
              <a:defRPr sz="3600">
                <a:solidFill>
                  <a:srgbClr val="00A4F6"/>
                </a:solidFill>
              </a:defRPr>
            </a:lvl9pPr>
          </a:lstStyle>
          <a:p>
            <a:endParaRPr/>
          </a:p>
        </p:txBody>
      </p:sp>
      <p:sp>
        <p:nvSpPr>
          <p:cNvPr id="52" name="Shape 52"/>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Shape 5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Shape 5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4756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 – Divider">
  <p:cSld name="Divider_1">
    <p:bg>
      <p:bgPr>
        <a:solidFill>
          <a:schemeClr val="lt2"/>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68800" y="2365150"/>
            <a:ext cx="7796700" cy="17025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r>
              <a:rPr lang="en-US"/>
              <a:t>Click to edit Master title style</a:t>
            </a:r>
            <a:endParaRPr/>
          </a:p>
        </p:txBody>
      </p:sp>
      <p:grpSp>
        <p:nvGrpSpPr>
          <p:cNvPr id="24" name="Shape 24"/>
          <p:cNvGrpSpPr/>
          <p:nvPr/>
        </p:nvGrpSpPr>
        <p:grpSpPr>
          <a:xfrm>
            <a:off x="287525" y="4854556"/>
            <a:ext cx="634914" cy="148716"/>
            <a:chOff x="1841475" y="2392725"/>
            <a:chExt cx="3928925" cy="920275"/>
          </a:xfrm>
        </p:grpSpPr>
        <p:sp>
          <p:nvSpPr>
            <p:cNvPr id="25" name="Shape 25"/>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33" name="Shape 33"/>
          <p:cNvCxnSpPr/>
          <p:nvPr/>
        </p:nvCxnSpPr>
        <p:spPr>
          <a:xfrm rot="10800000">
            <a:off x="4309650" y="2255484"/>
            <a:ext cx="524700" cy="0"/>
          </a:xfrm>
          <a:prstGeom prst="straightConnector1">
            <a:avLst/>
          </a:prstGeom>
          <a:noFill/>
          <a:ln w="28575" cap="flat" cmpd="sng">
            <a:solidFill>
              <a:schemeClr val="accent6"/>
            </a:solidFill>
            <a:prstDash val="solid"/>
            <a:round/>
            <a:headEnd type="none" w="med" len="med"/>
            <a:tailEnd type="none" w="med" len="med"/>
          </a:ln>
        </p:spPr>
      </p:cxnSp>
      <p:sp>
        <p:nvSpPr>
          <p:cNvPr id="34" name="Shape 34"/>
          <p:cNvSpPr txBox="1">
            <a:spLocks noGrp="1"/>
          </p:cNvSpPr>
          <p:nvPr>
            <p:ph type="subTitle" idx="1"/>
          </p:nvPr>
        </p:nvSpPr>
        <p:spPr>
          <a:xfrm>
            <a:off x="1740900" y="1801250"/>
            <a:ext cx="5662200" cy="377400"/>
          </a:xfrm>
          <a:prstGeom prst="rect">
            <a:avLst/>
          </a:prstGeom>
          <a:noFill/>
          <a:ln>
            <a:noFill/>
          </a:ln>
        </p:spPr>
        <p:txBody>
          <a:bodyPr spcFirstLastPara="1" wrap="square" lIns="91425" tIns="91425" rIns="91425" bIns="91425" anchor="b" anchorCtr="0"/>
          <a:lstStyle>
            <a:lvl1pPr lvl="0" algn="ctr" rtl="0">
              <a:lnSpc>
                <a:spcPct val="110000"/>
              </a:lnSpc>
              <a:spcBef>
                <a:spcPts val="0"/>
              </a:spcBef>
              <a:spcAft>
                <a:spcPts val="0"/>
              </a:spcAft>
              <a:buNone/>
              <a:defRPr sz="1200" b="1">
                <a:solidFill>
                  <a:srgbClr val="FFFFFF"/>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Shape 30"/>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Shape 31"/>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Shape 3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Shape 33"/>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39567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 Intro">
  <p:cSld name="Intro">
    <p:spTree>
      <p:nvGrpSpPr>
        <p:cNvPr id="1" name="Shape 35"/>
        <p:cNvGrpSpPr/>
        <p:nvPr/>
      </p:nvGrpSpPr>
      <p:grpSpPr>
        <a:xfrm>
          <a:off x="0" y="0"/>
          <a:ext cx="0" cy="0"/>
          <a:chOff x="0" y="0"/>
          <a:chExt cx="0" cy="0"/>
        </a:xfrm>
      </p:grpSpPr>
      <p:sp>
        <p:nvSpPr>
          <p:cNvPr id="36" name="Shape 36"/>
          <p:cNvSpPr/>
          <p:nvPr/>
        </p:nvSpPr>
        <p:spPr>
          <a:xfrm>
            <a:off x="0" y="0"/>
            <a:ext cx="3066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193350" y="549625"/>
            <a:ext cx="2751300" cy="14739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Proxima Nova"/>
              <a:buNone/>
              <a:defRPr sz="2500" b="1" i="0" u="none" strike="noStrike" cap="none">
                <a:solidFill>
                  <a:schemeClr val="dk1"/>
                </a:solidFill>
                <a:latin typeface="Proxima Nova"/>
                <a:ea typeface="Proxima Nova"/>
                <a:cs typeface="Proxima Nova"/>
                <a:sym typeface="Proxima Nova"/>
              </a:defRPr>
            </a:lvl1pPr>
            <a:lvl2pPr lvl="1" indent="0" rtl="0">
              <a:spcBef>
                <a:spcPts val="0"/>
              </a:spcBef>
              <a:spcAft>
                <a:spcPts val="0"/>
              </a:spcAft>
              <a:buSzPts val="1400"/>
              <a:buFont typeface="Arial"/>
              <a:buNone/>
              <a:defRPr sz="2500"/>
            </a:lvl2pPr>
            <a:lvl3pPr lvl="2" indent="0" rtl="0">
              <a:spcBef>
                <a:spcPts val="0"/>
              </a:spcBef>
              <a:spcAft>
                <a:spcPts val="0"/>
              </a:spcAft>
              <a:buSzPts val="1400"/>
              <a:buFont typeface="Arial"/>
              <a:buNone/>
              <a:defRPr sz="2500"/>
            </a:lvl3pPr>
            <a:lvl4pPr lvl="3" indent="0" rtl="0">
              <a:spcBef>
                <a:spcPts val="0"/>
              </a:spcBef>
              <a:spcAft>
                <a:spcPts val="0"/>
              </a:spcAft>
              <a:buSzPts val="1400"/>
              <a:buFont typeface="Arial"/>
              <a:buNone/>
              <a:defRPr sz="2500"/>
            </a:lvl4pPr>
            <a:lvl5pPr lvl="4" indent="0" rtl="0">
              <a:spcBef>
                <a:spcPts val="0"/>
              </a:spcBef>
              <a:spcAft>
                <a:spcPts val="0"/>
              </a:spcAft>
              <a:buSzPts val="1400"/>
              <a:buFont typeface="Arial"/>
              <a:buNone/>
              <a:defRPr sz="2500"/>
            </a:lvl5pPr>
            <a:lvl6pPr lvl="5" indent="0" rtl="0">
              <a:spcBef>
                <a:spcPts val="0"/>
              </a:spcBef>
              <a:spcAft>
                <a:spcPts val="0"/>
              </a:spcAft>
              <a:buSzPts val="1400"/>
              <a:buFont typeface="Arial"/>
              <a:buNone/>
              <a:defRPr sz="2500"/>
            </a:lvl6pPr>
            <a:lvl7pPr lvl="6" indent="0" rtl="0">
              <a:spcBef>
                <a:spcPts val="0"/>
              </a:spcBef>
              <a:spcAft>
                <a:spcPts val="0"/>
              </a:spcAft>
              <a:buSzPts val="1400"/>
              <a:buFont typeface="Arial"/>
              <a:buNone/>
              <a:defRPr sz="2500"/>
            </a:lvl7pPr>
            <a:lvl8pPr lvl="7" indent="0" rtl="0">
              <a:spcBef>
                <a:spcPts val="0"/>
              </a:spcBef>
              <a:spcAft>
                <a:spcPts val="0"/>
              </a:spcAft>
              <a:buSzPts val="1400"/>
              <a:buFont typeface="Arial"/>
              <a:buNone/>
              <a:defRPr sz="2500"/>
            </a:lvl8pPr>
            <a:lvl9pPr lvl="8" indent="0" rtl="0">
              <a:spcBef>
                <a:spcPts val="0"/>
              </a:spcBef>
              <a:spcAft>
                <a:spcPts val="0"/>
              </a:spcAft>
              <a:buSzPts val="1400"/>
              <a:buFont typeface="Arial"/>
              <a:buNone/>
              <a:defRPr sz="2500"/>
            </a:lvl9pPr>
          </a:lstStyle>
          <a:p>
            <a:r>
              <a:rPr lang="en-US"/>
              <a:t>Click to edit Master title style</a:t>
            </a:r>
            <a:endParaRPr/>
          </a:p>
        </p:txBody>
      </p:sp>
      <p:cxnSp>
        <p:nvCxnSpPr>
          <p:cNvPr id="38" name="Shape 38"/>
          <p:cNvCxnSpPr/>
          <p:nvPr/>
        </p:nvCxnSpPr>
        <p:spPr>
          <a:xfrm>
            <a:off x="3066005" y="-214525"/>
            <a:ext cx="0" cy="119700"/>
          </a:xfrm>
          <a:prstGeom prst="straightConnector1">
            <a:avLst/>
          </a:prstGeom>
          <a:noFill/>
          <a:ln w="9525" cap="flat" cmpd="sng">
            <a:solidFill>
              <a:srgbClr val="FFFFFF"/>
            </a:solidFill>
            <a:prstDash val="solid"/>
            <a:round/>
            <a:headEnd type="none" w="sm" len="sm"/>
            <a:tailEnd type="none" w="sm" len="sm"/>
          </a:ln>
        </p:spPr>
      </p:cxnSp>
      <p:grpSp>
        <p:nvGrpSpPr>
          <p:cNvPr id="39" name="Shape 39"/>
          <p:cNvGrpSpPr/>
          <p:nvPr/>
        </p:nvGrpSpPr>
        <p:grpSpPr>
          <a:xfrm>
            <a:off x="287525" y="4854556"/>
            <a:ext cx="634914" cy="148716"/>
            <a:chOff x="1841475" y="2392725"/>
            <a:chExt cx="3928925" cy="920275"/>
          </a:xfrm>
        </p:grpSpPr>
        <p:sp>
          <p:nvSpPr>
            <p:cNvPr id="40" name="Shape 40"/>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48" name="Shape 48"/>
          <p:cNvCxnSpPr/>
          <p:nvPr/>
        </p:nvCxnSpPr>
        <p:spPr>
          <a:xfrm rot="10800000">
            <a:off x="295728" y="2131916"/>
            <a:ext cx="524700" cy="0"/>
          </a:xfrm>
          <a:prstGeom prst="straightConnector1">
            <a:avLst/>
          </a:prstGeom>
          <a:noFill/>
          <a:ln w="28575" cap="flat" cmpd="sng">
            <a:solidFill>
              <a:schemeClr val="dk1"/>
            </a:solidFill>
            <a:prstDash val="solid"/>
            <a:round/>
            <a:headEnd type="none" w="med" len="med"/>
            <a:tailEnd type="none" w="med" len="med"/>
          </a:ln>
        </p:spPr>
      </p:cxnSp>
      <p:sp>
        <p:nvSpPr>
          <p:cNvPr id="49" name="Shape 49"/>
          <p:cNvSpPr txBox="1">
            <a:spLocks noGrp="1"/>
          </p:cNvSpPr>
          <p:nvPr>
            <p:ph type="subTitle" idx="1"/>
          </p:nvPr>
        </p:nvSpPr>
        <p:spPr>
          <a:xfrm>
            <a:off x="193350" y="2274300"/>
            <a:ext cx="2751300" cy="1495200"/>
          </a:xfrm>
          <a:prstGeom prst="rect">
            <a:avLst/>
          </a:prstGeom>
          <a:noFill/>
          <a:ln>
            <a:noFill/>
          </a:ln>
        </p:spPr>
        <p:txBody>
          <a:bodyPr spcFirstLastPara="1" wrap="square" lIns="91425" tIns="91425" rIns="91425" bIns="91425" anchor="t" anchorCtr="0"/>
          <a:lstStyle>
            <a:lvl1pPr lvl="0" rtl="0">
              <a:lnSpc>
                <a:spcPct val="110000"/>
              </a:lnSpc>
              <a:spcBef>
                <a:spcPts val="0"/>
              </a:spcBef>
              <a:spcAft>
                <a:spcPts val="0"/>
              </a:spcAft>
              <a:buNone/>
              <a:defRPr sz="1300">
                <a:solidFill>
                  <a:srgbClr val="FFFFFF"/>
                </a:solidFill>
                <a:latin typeface="Proxima Nova"/>
                <a:ea typeface="Proxima Nova"/>
                <a:cs typeface="Proxima Nova"/>
                <a:sym typeface="Proxima Nova"/>
              </a:defRPr>
            </a:lvl1pPr>
            <a:lvl2pPr lvl="1" rtl="0">
              <a:spcBef>
                <a:spcPts val="15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50" name="Shape 50"/>
          <p:cNvSpPr txBox="1">
            <a:spLocks noGrp="1"/>
          </p:cNvSpPr>
          <p:nvPr>
            <p:ph type="body" idx="2"/>
          </p:nvPr>
        </p:nvSpPr>
        <p:spPr>
          <a:xfrm>
            <a:off x="3810675" y="549625"/>
            <a:ext cx="5047200" cy="4120200"/>
          </a:xfrm>
          <a:prstGeom prst="rect">
            <a:avLst/>
          </a:prstGeom>
          <a:noFill/>
          <a:ln>
            <a:noFill/>
          </a:ln>
        </p:spPr>
        <p:txBody>
          <a:bodyPr spcFirstLastPara="1" wrap="square" lIns="91425" tIns="91425" rIns="91425" bIns="91425" anchor="t" anchorCtr="0"/>
          <a:lstStyle>
            <a:lvl1pPr marL="457200" lvl="0" indent="-330200" rtl="0">
              <a:lnSpc>
                <a:spcPct val="110000"/>
              </a:lnSpc>
              <a:spcBef>
                <a:spcPts val="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1pPr>
            <a:lvl2pPr marL="914400" lvl="1"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2pPr>
            <a:lvl3pPr marL="1371600" lvl="2"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3pPr>
            <a:lvl4pPr marL="1828800" lvl="3"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4pPr>
            <a:lvl5pPr marL="2286000" lvl="4"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5pPr>
            <a:lvl6pPr marL="2743200" lvl="5"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6pPr>
            <a:lvl7pPr marL="3200400" lvl="6"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7pPr>
            <a:lvl8pPr marL="3657600" lvl="7"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8pPr>
            <a:lvl9pPr marL="4114800" lvl="8" indent="-330200" rtl="0">
              <a:lnSpc>
                <a:spcPct val="110000"/>
              </a:lnSpc>
              <a:spcBef>
                <a:spcPts val="2000"/>
              </a:spcBef>
              <a:spcAft>
                <a:spcPts val="2000"/>
              </a:spcAft>
              <a:buClr>
                <a:schemeClr val="dk1"/>
              </a:buClr>
              <a:buSzPts val="1600"/>
              <a:buFont typeface="Proxima Nova"/>
              <a:buChar char="■"/>
              <a:defRPr sz="1600">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 – 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 Standard">
  <p:cSld name="Title Slide">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54" name="Shape 54"/>
          <p:cNvGrpSpPr/>
          <p:nvPr/>
        </p:nvGrpSpPr>
        <p:grpSpPr>
          <a:xfrm>
            <a:off x="287525" y="4854556"/>
            <a:ext cx="634914" cy="148716"/>
            <a:chOff x="1841475" y="2392725"/>
            <a:chExt cx="3928925" cy="920275"/>
          </a:xfrm>
        </p:grpSpPr>
        <p:sp>
          <p:nvSpPr>
            <p:cNvPr id="55" name="Shape 55"/>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3" name="Shape 63"/>
          <p:cNvSpPr txBox="1">
            <a:spLocks noGrp="1"/>
          </p:cNvSpPr>
          <p:nvPr>
            <p:ph type="body" idx="1"/>
          </p:nvPr>
        </p:nvSpPr>
        <p:spPr>
          <a:xfrm>
            <a:off x="915400" y="900400"/>
            <a:ext cx="7333200" cy="3769500"/>
          </a:xfrm>
          <a:prstGeom prst="rect">
            <a:avLst/>
          </a:prstGeom>
          <a:noFill/>
          <a:ln>
            <a:noFill/>
          </a:ln>
        </p:spPr>
        <p:txBody>
          <a:bodyPr spcFirstLastPara="1" wrap="square" lIns="91425" tIns="91425" rIns="91425" bIns="91425" anchor="t" anchorCtr="0"/>
          <a:lstStyle>
            <a:lvl1pPr marL="457200" lvl="0" indent="-317500" rtl="0">
              <a:lnSpc>
                <a:spcPct val="110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1pPr>
            <a:lvl2pPr marL="914400" lvl="1"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marL="1371600" lvl="2"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marL="1828800" lvl="3"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marL="2286000" lvl="4"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marL="2743200" lvl="5"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marL="3200400" lvl="6"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marL="3657600" lvl="7"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marL="4114800" lvl="8" indent="-317500" rtl="0">
              <a:lnSpc>
                <a:spcPct val="110000"/>
              </a:lnSpc>
              <a:spcBef>
                <a:spcPts val="1000"/>
              </a:spcBef>
              <a:spcAft>
                <a:spcPts val="10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 – Diagram Box">
  <p:cSld name="Title Slide_4">
    <p:bg>
      <p:bgPr>
        <a:solidFill>
          <a:srgbClr val="F3F3F3"/>
        </a:solidFill>
        <a:effectLst/>
      </p:bgPr>
    </p:bg>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66" name="Shape 66"/>
          <p:cNvGrpSpPr/>
          <p:nvPr/>
        </p:nvGrpSpPr>
        <p:grpSpPr>
          <a:xfrm>
            <a:off x="287525" y="4854556"/>
            <a:ext cx="634914" cy="148716"/>
            <a:chOff x="1841475" y="2392725"/>
            <a:chExt cx="3928925" cy="920275"/>
          </a:xfrm>
        </p:grpSpPr>
        <p:sp>
          <p:nvSpPr>
            <p:cNvPr id="67" name="Shape 67"/>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5" name="Shape 75"/>
          <p:cNvSpPr/>
          <p:nvPr/>
        </p:nvSpPr>
        <p:spPr>
          <a:xfrm>
            <a:off x="285750" y="907200"/>
            <a:ext cx="8569800" cy="37623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76" name="Shape 76"/>
          <p:cNvCxnSpPr/>
          <p:nvPr/>
        </p:nvCxnSpPr>
        <p:spPr>
          <a:xfrm>
            <a:off x="8855561" y="-214525"/>
            <a:ext cx="0" cy="119700"/>
          </a:xfrm>
          <a:prstGeom prst="straightConnector1">
            <a:avLst/>
          </a:prstGeom>
          <a:noFill/>
          <a:ln w="9525" cap="flat" cmpd="sng">
            <a:solidFill>
              <a:srgbClr val="D9D9D9"/>
            </a:solidFill>
            <a:prstDash val="solid"/>
            <a:round/>
            <a:headEnd type="none" w="med" len="med"/>
            <a:tailEnd type="none" w="med" len="med"/>
          </a:ln>
        </p:spPr>
      </p:cxnSp>
      <p:cxnSp>
        <p:nvCxnSpPr>
          <p:cNvPr id="77" name="Shape 77"/>
          <p:cNvCxnSpPr/>
          <p:nvPr/>
        </p:nvCxnSpPr>
        <p:spPr>
          <a:xfrm>
            <a:off x="287536" y="-214525"/>
            <a:ext cx="0" cy="119700"/>
          </a:xfrm>
          <a:prstGeom prst="straightConnector1">
            <a:avLst/>
          </a:prstGeom>
          <a:noFill/>
          <a:ln w="9525" cap="flat" cmpd="sng">
            <a:solidFill>
              <a:srgbClr val="D9D9D9"/>
            </a:solidFill>
            <a:prstDash val="solid"/>
            <a:round/>
            <a:headEnd type="none" w="med" len="med"/>
            <a:tailEnd type="none" w="med" len="med"/>
          </a:ln>
        </p:spPr>
      </p:cxnSp>
      <p:cxnSp>
        <p:nvCxnSpPr>
          <p:cNvPr id="78" name="Shape 78"/>
          <p:cNvCxnSpPr/>
          <p:nvPr/>
        </p:nvCxnSpPr>
        <p:spPr>
          <a:xfrm rot="10800000">
            <a:off x="-228600" y="923925"/>
            <a:ext cx="114300" cy="0"/>
          </a:xfrm>
          <a:prstGeom prst="straightConnector1">
            <a:avLst/>
          </a:prstGeom>
          <a:noFill/>
          <a:ln w="9525" cap="flat" cmpd="sng">
            <a:solidFill>
              <a:srgbClr val="D9D9D9"/>
            </a:solidFill>
            <a:prstDash val="solid"/>
            <a:round/>
            <a:headEnd type="none" w="med" len="med"/>
            <a:tailEnd type="none" w="med" len="med"/>
          </a:ln>
        </p:spPr>
      </p:cxnSp>
      <p:cxnSp>
        <p:nvCxnSpPr>
          <p:cNvPr id="79" name="Shape 79"/>
          <p:cNvCxnSpPr/>
          <p:nvPr/>
        </p:nvCxnSpPr>
        <p:spPr>
          <a:xfrm rot="10800000">
            <a:off x="-228600" y="4669500"/>
            <a:ext cx="114300" cy="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 – Design Grid">
  <p:cSld name="Title Slide_3">
    <p:spTree>
      <p:nvGrpSpPr>
        <p:cNvPr id="1" name="Shape 80"/>
        <p:cNvGrpSpPr/>
        <p:nvPr/>
      </p:nvGrpSpPr>
      <p:grpSpPr>
        <a:xfrm>
          <a:off x="0" y="0"/>
          <a:ext cx="0" cy="0"/>
          <a:chOff x="0" y="0"/>
          <a:chExt cx="0" cy="0"/>
        </a:xfrm>
      </p:grpSpPr>
      <p:pic>
        <p:nvPicPr>
          <p:cNvPr id="81" name="Shape 81"/>
          <p:cNvPicPr preferRelativeResize="0"/>
          <p:nvPr/>
        </p:nvPicPr>
        <p:blipFill>
          <a:blip r:embed="rId2">
            <a:alphaModFix/>
          </a:blip>
          <a:stretch>
            <a:fillRect/>
          </a:stretch>
        </p:blipFill>
        <p:spPr>
          <a:xfrm>
            <a:off x="0" y="0"/>
            <a:ext cx="9144000" cy="5143489"/>
          </a:xfrm>
          <a:prstGeom prst="rect">
            <a:avLst/>
          </a:prstGeom>
          <a:noFill/>
          <a:ln>
            <a:noFill/>
          </a:ln>
        </p:spPr>
      </p:pic>
      <p:sp>
        <p:nvSpPr>
          <p:cNvPr id="82" name="Shape 82"/>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83" name="Shape 83"/>
          <p:cNvGrpSpPr/>
          <p:nvPr/>
        </p:nvGrpSpPr>
        <p:grpSpPr>
          <a:xfrm>
            <a:off x="287525" y="4854556"/>
            <a:ext cx="634914" cy="148716"/>
            <a:chOff x="1841475" y="2392725"/>
            <a:chExt cx="3928925" cy="920275"/>
          </a:xfrm>
        </p:grpSpPr>
        <p:sp>
          <p:nvSpPr>
            <p:cNvPr id="84" name="Shape 84"/>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 – Night Mode">
  <p:cSld name="Title Slide_2">
    <p:bg>
      <p:bgPr>
        <a:solidFill>
          <a:schemeClr val="dk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rgbClr val="FFFFFF"/>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94" name="Shape 94"/>
          <p:cNvGrpSpPr/>
          <p:nvPr/>
        </p:nvGrpSpPr>
        <p:grpSpPr>
          <a:xfrm>
            <a:off x="287525" y="4854556"/>
            <a:ext cx="634914" cy="148716"/>
            <a:chOff x="1841475" y="2392725"/>
            <a:chExt cx="3928925" cy="920275"/>
          </a:xfrm>
        </p:grpSpPr>
        <p:sp>
          <p:nvSpPr>
            <p:cNvPr id="95" name="Shape 95"/>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 Sidebar">
  <p:cSld name="CUSTOM_5">
    <p:spTree>
      <p:nvGrpSpPr>
        <p:cNvPr id="1" name="Shape 103"/>
        <p:cNvGrpSpPr/>
        <p:nvPr/>
      </p:nvGrpSpPr>
      <p:grpSpPr>
        <a:xfrm>
          <a:off x="0" y="0"/>
          <a:ext cx="0" cy="0"/>
          <a:chOff x="0" y="0"/>
          <a:chExt cx="0" cy="0"/>
        </a:xfrm>
      </p:grpSpPr>
      <p:cxnSp>
        <p:nvCxnSpPr>
          <p:cNvPr id="104" name="Shape 104"/>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05" name="Shape 105"/>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106" name="Shape 106"/>
          <p:cNvGrpSpPr/>
          <p:nvPr/>
        </p:nvGrpSpPr>
        <p:grpSpPr>
          <a:xfrm>
            <a:off x="287525" y="4854556"/>
            <a:ext cx="634914" cy="148716"/>
            <a:chOff x="1841475" y="2392725"/>
            <a:chExt cx="3928925" cy="920275"/>
          </a:xfrm>
        </p:grpSpPr>
        <p:sp>
          <p:nvSpPr>
            <p:cNvPr id="107" name="Shape 107"/>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115" name="Shape 115"/>
          <p:cNvCxnSpPr/>
          <p:nvPr/>
        </p:nvCxnSpPr>
        <p:spPr>
          <a:xfrm>
            <a:off x="6078286" y="-214525"/>
            <a:ext cx="0" cy="119700"/>
          </a:xfrm>
          <a:prstGeom prst="straightConnector1">
            <a:avLst/>
          </a:prstGeom>
          <a:noFill/>
          <a:ln w="9525" cap="flat" cmpd="sng">
            <a:solidFill>
              <a:srgbClr val="D9D9D9"/>
            </a:solidFill>
            <a:prstDash val="solid"/>
            <a:round/>
            <a:headEnd type="none" w="med" len="med"/>
            <a:tailEnd type="none" w="med" len="med"/>
          </a:ln>
        </p:spPr>
      </p:cxnSp>
      <p:sp>
        <p:nvSpPr>
          <p:cNvPr id="116" name="Shape 116"/>
          <p:cNvSpPr txBox="1">
            <a:spLocks noGrp="1"/>
          </p:cNvSpPr>
          <p:nvPr>
            <p:ph type="body" idx="1"/>
          </p:nvPr>
        </p:nvSpPr>
        <p:spPr>
          <a:xfrm>
            <a:off x="192475" y="900400"/>
            <a:ext cx="5618700" cy="3769500"/>
          </a:xfrm>
          <a:prstGeom prst="rect">
            <a:avLst/>
          </a:prstGeom>
          <a:noFill/>
          <a:ln>
            <a:noFill/>
          </a:ln>
        </p:spPr>
        <p:txBody>
          <a:bodyPr spcFirstLastPara="1" wrap="square" lIns="91425" tIns="91425" rIns="91425" bIns="91425" anchor="t" anchorCtr="0"/>
          <a:lstStyle>
            <a:lvl1pPr marL="457200" lvl="0" indent="-317500" rtl="0">
              <a:lnSpc>
                <a:spcPct val="110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1pPr>
            <a:lvl2pPr marL="914400" lvl="1"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marL="1371600" lvl="2"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marL="1828800" lvl="3"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marL="2286000" lvl="4"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marL="2743200" lvl="5"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marL="3200400" lvl="6"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marL="3657600" lvl="7"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marL="4114800" lvl="8" indent="-317500" rtl="0">
              <a:lnSpc>
                <a:spcPct val="110000"/>
              </a:lnSpc>
              <a:spcBef>
                <a:spcPts val="1000"/>
              </a:spcBef>
              <a:spcAft>
                <a:spcPts val="10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pPr lvl="0"/>
            <a:r>
              <a:rPr lang="en-US"/>
              <a:t>Edit Master text styles</a:t>
            </a:r>
          </a:p>
        </p:txBody>
      </p:sp>
      <p:sp>
        <p:nvSpPr>
          <p:cNvPr id="117" name="Shape 117"/>
          <p:cNvSpPr txBox="1">
            <a:spLocks noGrp="1"/>
          </p:cNvSpPr>
          <p:nvPr>
            <p:ph type="body" idx="2"/>
          </p:nvPr>
        </p:nvSpPr>
        <p:spPr>
          <a:xfrm>
            <a:off x="6222125" y="900400"/>
            <a:ext cx="2729400" cy="3769500"/>
          </a:xfrm>
          <a:prstGeom prst="rect">
            <a:avLst/>
          </a:prstGeom>
          <a:noFill/>
          <a:ln>
            <a:noFill/>
          </a:ln>
        </p:spPr>
        <p:txBody>
          <a:bodyPr spcFirstLastPara="1" wrap="square" lIns="91425" tIns="91425" rIns="91425" bIns="91425" anchor="t" anchorCtr="0"/>
          <a:lstStyle>
            <a:lvl1pPr marL="457200" lvl="0" indent="-311150" rtl="0">
              <a:lnSpc>
                <a:spcPct val="110000"/>
              </a:lnSpc>
              <a:spcBef>
                <a:spcPts val="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1pPr>
            <a:lvl2pPr marL="914400" lvl="1"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2pPr>
            <a:lvl3pPr marL="1371600" lvl="2"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3pPr>
            <a:lvl4pPr marL="1828800" lvl="3"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4pPr>
            <a:lvl5pPr marL="2286000" lvl="4"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5pPr>
            <a:lvl6pPr marL="2743200" lvl="5"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6pPr>
            <a:lvl7pPr marL="3200400" lvl="6"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7pPr>
            <a:lvl8pPr marL="3657600" lvl="7"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8pPr>
            <a:lvl9pPr marL="4114800" lvl="8" indent="-311150" rtl="0">
              <a:lnSpc>
                <a:spcPct val="110000"/>
              </a:lnSpc>
              <a:spcBef>
                <a:spcPts val="2000"/>
              </a:spcBef>
              <a:spcAft>
                <a:spcPts val="2000"/>
              </a:spcAft>
              <a:buClr>
                <a:schemeClr val="lt2"/>
              </a:buClr>
              <a:buSzPts val="1300"/>
              <a:buFont typeface="Proxima Nova"/>
              <a:buChar char="■"/>
              <a:defRPr sz="1300" b="1">
                <a:solidFill>
                  <a:schemeClr val="lt2"/>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Tree>
    <p:extLst>
      <p:ext uri="{BB962C8B-B14F-4D97-AF65-F5344CB8AC3E}">
        <p14:creationId xmlns:p14="http://schemas.microsoft.com/office/powerpoint/2010/main" val="321238088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D8DD-F09A-4BF2-BC9C-840730434A38}"/>
              </a:ext>
            </a:extLst>
          </p:cNvPr>
          <p:cNvSpPr>
            <a:spLocks noGrp="1"/>
          </p:cNvSpPr>
          <p:nvPr>
            <p:ph type="title"/>
          </p:nvPr>
        </p:nvSpPr>
        <p:spPr/>
        <p:txBody>
          <a:bodyPr/>
          <a:lstStyle/>
          <a:p>
            <a:r>
              <a:rPr lang="en-US" dirty="0"/>
              <a:t>Windows </a:t>
            </a:r>
            <a:r>
              <a:rPr lang="en-US" dirty="0" err="1"/>
              <a:t>Stemcell</a:t>
            </a:r>
            <a:endParaRPr lang="en-US" dirty="0"/>
          </a:p>
        </p:txBody>
      </p:sp>
      <p:sp>
        <p:nvSpPr>
          <p:cNvPr id="3" name="Subtitle 2">
            <a:extLst>
              <a:ext uri="{FF2B5EF4-FFF2-40B4-BE49-F238E27FC236}">
                <a16:creationId xmlns:a16="http://schemas.microsoft.com/office/drawing/2014/main" id="{7154F8EB-F659-42B0-AB97-4E3B5C64D6A5}"/>
              </a:ext>
            </a:extLst>
          </p:cNvPr>
          <p:cNvSpPr>
            <a:spLocks noGrp="1"/>
          </p:cNvSpPr>
          <p:nvPr>
            <p:ph type="subTitle" idx="1"/>
          </p:nvPr>
        </p:nvSpPr>
        <p:spPr/>
        <p:txBody>
          <a:bodyPr/>
          <a:lstStyle/>
          <a:p>
            <a:r>
              <a:rPr lang="en-US" dirty="0"/>
              <a:t>Martez Killens</a:t>
            </a:r>
          </a:p>
          <a:p>
            <a:r>
              <a:rPr lang="en-US" dirty="0"/>
              <a:t>September 19, 2018</a:t>
            </a:r>
          </a:p>
        </p:txBody>
      </p:sp>
    </p:spTree>
    <p:extLst>
      <p:ext uri="{BB962C8B-B14F-4D97-AF65-F5344CB8AC3E}">
        <p14:creationId xmlns:p14="http://schemas.microsoft.com/office/powerpoint/2010/main" val="372369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40" name="Shape 540"/>
          <p:cNvSpPr txBox="1">
            <a:spLocks noGrp="1"/>
          </p:cNvSpPr>
          <p:nvPr>
            <p:ph type="body" idx="1"/>
          </p:nvPr>
        </p:nvSpPr>
        <p:spPr>
          <a:xfrm>
            <a:off x="915400" y="900400"/>
            <a:ext cx="2098975" cy="3769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t>The IronFrame library uses services and primitives available in Windows Server 2012R2 to provide container-like functionality within the context of Cloud Foundry.</a:t>
            </a:r>
            <a:endParaRPr dirty="0"/>
          </a:p>
        </p:txBody>
      </p:sp>
      <p:grpSp>
        <p:nvGrpSpPr>
          <p:cNvPr id="541" name="Shape 541"/>
          <p:cNvGrpSpPr/>
          <p:nvPr/>
        </p:nvGrpSpPr>
        <p:grpSpPr>
          <a:xfrm>
            <a:off x="3027424" y="440781"/>
            <a:ext cx="242934" cy="350823"/>
            <a:chOff x="5828175" y="1277675"/>
            <a:chExt cx="471900" cy="681475"/>
          </a:xfrm>
        </p:grpSpPr>
        <p:sp>
          <p:nvSpPr>
            <p:cNvPr id="542" name="Shape 542"/>
            <p:cNvSpPr/>
            <p:nvPr/>
          </p:nvSpPr>
          <p:spPr>
            <a:xfrm>
              <a:off x="5946075" y="1277675"/>
              <a:ext cx="236100" cy="236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3" name="Shape 543"/>
            <p:cNvSpPr/>
            <p:nvPr/>
          </p:nvSpPr>
          <p:spPr>
            <a:xfrm rot="5400000">
              <a:off x="5877375" y="1536450"/>
              <a:ext cx="373500" cy="471900"/>
            </a:xfrm>
            <a:prstGeom prst="pie">
              <a:avLst>
                <a:gd name="adj1" fmla="val 5400474"/>
                <a:gd name="adj2" fmla="val 1620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44" name="Shape 544"/>
          <p:cNvSpPr txBox="1"/>
          <p:nvPr/>
        </p:nvSpPr>
        <p:spPr>
          <a:xfrm>
            <a:off x="3279900" y="4013600"/>
            <a:ext cx="4657800" cy="897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Memory Usage</a:t>
            </a:r>
            <a:r>
              <a:rPr kumimoji="0" lang="en" sz="1200" b="0" i="0" u="none" strike="noStrike" kern="0" cap="none" spc="0" normalizeH="0" baseline="0" noProof="0">
                <a:ln>
                  <a:noFill/>
                </a:ln>
                <a:solidFill>
                  <a:srgbClr val="000000"/>
                </a:solidFill>
                <a:effectLst/>
                <a:uLnTx/>
                <a:uFillTx/>
                <a:latin typeface="Lato"/>
                <a:ea typeface="Lato"/>
                <a:cs typeface="Lato"/>
                <a:sym typeface="Lato"/>
              </a:rPr>
              <a:t> – Windows </a:t>
            </a:r>
            <a:r>
              <a:rPr kumimoji="0" lang="en" sz="1200" b="0" i="1" u="none" strike="noStrike" kern="0" cap="none" spc="0" normalizeH="0" baseline="0" noProof="0">
                <a:ln>
                  <a:noFill/>
                </a:ln>
                <a:solidFill>
                  <a:srgbClr val="000000"/>
                </a:solidFill>
                <a:effectLst/>
                <a:uLnTx/>
                <a:uFillTx/>
                <a:latin typeface="Lato"/>
                <a:ea typeface="Lato"/>
                <a:cs typeface="Lato"/>
                <a:sym typeface="Lato"/>
              </a:rPr>
              <a:t>job objects</a:t>
            </a:r>
            <a:r>
              <a:rPr kumimoji="0" lang="en" sz="1200" b="0" i="0" u="none" strike="noStrike" kern="0" cap="none" spc="0" normalizeH="0" baseline="0" noProof="0">
                <a:ln>
                  <a:noFill/>
                </a:ln>
                <a:solidFill>
                  <a:srgbClr val="000000"/>
                </a:solidFill>
                <a:effectLst/>
                <a:uLnTx/>
                <a:uFillTx/>
                <a:latin typeface="Lato"/>
                <a:ea typeface="Lato"/>
                <a:cs typeface="Lato"/>
                <a:sym typeface="Lato"/>
              </a:rPr>
              <a:t> enforce limits on memory usage. Additionally, an IronFrame component called </a:t>
            </a:r>
            <a:r>
              <a:rPr kumimoji="0" lang="en" sz="1200" b="0" i="1" u="none" strike="noStrike" kern="0" cap="none" spc="0" normalizeH="0" baseline="0" noProof="0">
                <a:ln>
                  <a:noFill/>
                </a:ln>
                <a:solidFill>
                  <a:srgbClr val="000000"/>
                </a:solidFill>
                <a:effectLst/>
                <a:uLnTx/>
                <a:uFillTx/>
                <a:latin typeface="Lato"/>
                <a:ea typeface="Lato"/>
                <a:cs typeface="Lato"/>
                <a:sym typeface="Lato"/>
              </a:rPr>
              <a:t>the Guard</a:t>
            </a:r>
            <a:r>
              <a:rPr kumimoji="0" lang="en" sz="1200" b="0" i="0" u="none" strike="noStrike" kern="0" cap="none" spc="0" normalizeH="0" baseline="0" noProof="0">
                <a:ln>
                  <a:noFill/>
                </a:ln>
                <a:solidFill>
                  <a:srgbClr val="000000"/>
                </a:solidFill>
                <a:effectLst/>
                <a:uLnTx/>
                <a:uFillTx/>
                <a:latin typeface="Lato"/>
                <a:ea typeface="Lato"/>
                <a:cs typeface="Lato"/>
                <a:sym typeface="Lato"/>
              </a:rPr>
              <a:t> helps enforce memory limits. If a process attempts to escape a job object, the Guard stops this behavior and kills the process if necessary.</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45" name="Shape 545"/>
          <p:cNvSpPr txBox="1"/>
          <p:nvPr/>
        </p:nvSpPr>
        <p:spPr>
          <a:xfrm>
            <a:off x="32799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Filesystem Isolation</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546" name="Shape 546"/>
          <p:cNvCxnSpPr/>
          <p:nvPr/>
        </p:nvCxnSpPr>
        <p:spPr>
          <a:xfrm>
            <a:off x="3379993" y="3933050"/>
            <a:ext cx="203100" cy="0"/>
          </a:xfrm>
          <a:prstGeom prst="straightConnector1">
            <a:avLst/>
          </a:prstGeom>
          <a:noFill/>
          <a:ln w="19050" cap="flat" cmpd="sng">
            <a:solidFill>
              <a:schemeClr val="dk2"/>
            </a:solidFill>
            <a:prstDash val="solid"/>
            <a:round/>
            <a:headEnd type="none" w="med" len="med"/>
            <a:tailEnd type="none" w="med" len="med"/>
          </a:ln>
        </p:spPr>
      </p:cxnSp>
      <p:grpSp>
        <p:nvGrpSpPr>
          <p:cNvPr id="547" name="Shape 547"/>
          <p:cNvGrpSpPr/>
          <p:nvPr/>
        </p:nvGrpSpPr>
        <p:grpSpPr>
          <a:xfrm>
            <a:off x="3391093" y="390943"/>
            <a:ext cx="2340928" cy="1242057"/>
            <a:chOff x="3452701" y="695743"/>
            <a:chExt cx="2340928" cy="1242057"/>
          </a:xfrm>
        </p:grpSpPr>
        <p:sp>
          <p:nvSpPr>
            <p:cNvPr id="548" name="Shape 548"/>
            <p:cNvSpPr/>
            <p:nvPr/>
          </p:nvSpPr>
          <p:spPr>
            <a:xfrm>
              <a:off x="3767204" y="1134489"/>
              <a:ext cx="222000" cy="175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9" name="Shape 549"/>
            <p:cNvSpPr/>
            <p:nvPr/>
          </p:nvSpPr>
          <p:spPr>
            <a:xfrm rot="10800000" flipH="1">
              <a:off x="3773104" y="1423500"/>
              <a:ext cx="157800" cy="209700"/>
            </a:xfrm>
            <a:prstGeom prst="foldedCorner">
              <a:avLst>
                <a:gd name="adj"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550" name="Shape 550"/>
            <p:cNvCxnSpPr/>
            <p:nvPr/>
          </p:nvCxnSpPr>
          <p:spPr>
            <a:xfrm>
              <a:off x="3586650" y="965600"/>
              <a:ext cx="0" cy="875400"/>
            </a:xfrm>
            <a:prstGeom prst="straightConnector1">
              <a:avLst/>
            </a:prstGeom>
            <a:noFill/>
            <a:ln w="9525" cap="flat" cmpd="sng">
              <a:solidFill>
                <a:schemeClr val="dk2"/>
              </a:solidFill>
              <a:prstDash val="solid"/>
              <a:round/>
              <a:headEnd type="none" w="med" len="med"/>
              <a:tailEnd type="none" w="med" len="med"/>
            </a:ln>
          </p:spPr>
        </p:cxnSp>
        <p:cxnSp>
          <p:nvCxnSpPr>
            <p:cNvPr id="551" name="Shape 551"/>
            <p:cNvCxnSpPr>
              <a:stCxn id="548" idx="2"/>
            </p:cNvCxnSpPr>
            <p:nvPr/>
          </p:nvCxnSpPr>
          <p:spPr>
            <a:xfrm rot="10800000">
              <a:off x="3589604" y="1222089"/>
              <a:ext cx="177600" cy="0"/>
            </a:xfrm>
            <a:prstGeom prst="straightConnector1">
              <a:avLst/>
            </a:prstGeom>
            <a:noFill/>
            <a:ln w="9525" cap="flat" cmpd="sng">
              <a:solidFill>
                <a:schemeClr val="dk2"/>
              </a:solidFill>
              <a:prstDash val="solid"/>
              <a:round/>
              <a:headEnd type="none" w="med" len="med"/>
              <a:tailEnd type="none" w="med" len="med"/>
            </a:ln>
          </p:spPr>
        </p:cxnSp>
        <p:cxnSp>
          <p:nvCxnSpPr>
            <p:cNvPr id="552" name="Shape 552"/>
            <p:cNvCxnSpPr>
              <a:stCxn id="549" idx="1"/>
            </p:cNvCxnSpPr>
            <p:nvPr/>
          </p:nvCxnSpPr>
          <p:spPr>
            <a:xfrm rot="10800000">
              <a:off x="3589504" y="1528350"/>
              <a:ext cx="183600" cy="0"/>
            </a:xfrm>
            <a:prstGeom prst="straightConnector1">
              <a:avLst/>
            </a:prstGeom>
            <a:noFill/>
            <a:ln w="9525" cap="flat" cmpd="sng">
              <a:solidFill>
                <a:schemeClr val="dk2"/>
              </a:solidFill>
              <a:prstDash val="solid"/>
              <a:round/>
              <a:headEnd type="none" w="med" len="med"/>
              <a:tailEnd type="none" w="med" len="med"/>
            </a:ln>
          </p:spPr>
        </p:cxnSp>
        <p:cxnSp>
          <p:nvCxnSpPr>
            <p:cNvPr id="553" name="Shape 553"/>
            <p:cNvCxnSpPr/>
            <p:nvPr/>
          </p:nvCxnSpPr>
          <p:spPr>
            <a:xfrm rot="10800000">
              <a:off x="3589504" y="1833150"/>
              <a:ext cx="183600" cy="0"/>
            </a:xfrm>
            <a:prstGeom prst="straightConnector1">
              <a:avLst/>
            </a:prstGeom>
            <a:noFill/>
            <a:ln w="9525" cap="flat" cmpd="sng">
              <a:solidFill>
                <a:schemeClr val="dk2"/>
              </a:solidFill>
              <a:prstDash val="solid"/>
              <a:round/>
              <a:headEnd type="none" w="med" len="med"/>
              <a:tailEnd type="none" w="med" len="med"/>
            </a:ln>
          </p:spPr>
        </p:cxnSp>
        <p:sp>
          <p:nvSpPr>
            <p:cNvPr id="554" name="Shape 554"/>
            <p:cNvSpPr txBox="1"/>
            <p:nvPr/>
          </p:nvSpPr>
          <p:spPr>
            <a:xfrm>
              <a:off x="3720698" y="1603600"/>
              <a:ext cx="5700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55" name="Shape 555"/>
            <p:cNvSpPr txBox="1"/>
            <p:nvPr/>
          </p:nvSpPr>
          <p:spPr>
            <a:xfrm>
              <a:off x="3694530" y="695743"/>
              <a:ext cx="20991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C:\containerizer\abc83bd…</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56" name="Shape 556"/>
            <p:cNvSpPr/>
            <p:nvPr/>
          </p:nvSpPr>
          <p:spPr>
            <a:xfrm>
              <a:off x="3452701" y="765944"/>
              <a:ext cx="267900" cy="211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57" name="Shape 557"/>
          <p:cNvSpPr txBox="1"/>
          <p:nvPr/>
        </p:nvSpPr>
        <p:spPr>
          <a:xfrm>
            <a:off x="60231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Disk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58" name="Shape 558"/>
          <p:cNvSpPr/>
          <p:nvPr/>
        </p:nvSpPr>
        <p:spPr>
          <a:xfrm>
            <a:off x="6135725" y="719600"/>
            <a:ext cx="1969800" cy="6201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9" name="Shape 559"/>
          <p:cNvSpPr/>
          <p:nvPr/>
        </p:nvSpPr>
        <p:spPr>
          <a:xfrm>
            <a:off x="6128425" y="705025"/>
            <a:ext cx="1977300" cy="634500"/>
          </a:xfrm>
          <a:prstGeom prst="pie">
            <a:avLst>
              <a:gd name="adj1" fmla="val 0"/>
              <a:gd name="adj2" fmla="val 2063456"/>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60" name="Shape 560"/>
          <p:cNvGrpSpPr/>
          <p:nvPr/>
        </p:nvGrpSpPr>
        <p:grpSpPr>
          <a:xfrm>
            <a:off x="8027449" y="1191181"/>
            <a:ext cx="242934" cy="350823"/>
            <a:chOff x="5828175" y="1277675"/>
            <a:chExt cx="471900" cy="681475"/>
          </a:xfrm>
        </p:grpSpPr>
        <p:sp>
          <p:nvSpPr>
            <p:cNvPr id="561" name="Shape 561"/>
            <p:cNvSpPr/>
            <p:nvPr/>
          </p:nvSpPr>
          <p:spPr>
            <a:xfrm>
              <a:off x="5946075" y="1277675"/>
              <a:ext cx="236100" cy="2361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2" name="Shape 562"/>
            <p:cNvSpPr/>
            <p:nvPr/>
          </p:nvSpPr>
          <p:spPr>
            <a:xfrm rot="5400000">
              <a:off x="5877375" y="1536450"/>
              <a:ext cx="373500" cy="471900"/>
            </a:xfrm>
            <a:prstGeom prst="pie">
              <a:avLst>
                <a:gd name="adj1" fmla="val 5400474"/>
                <a:gd name="adj2" fmla="val 16200000"/>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63" name="Shape 563"/>
          <p:cNvSpPr txBox="1"/>
          <p:nvPr/>
        </p:nvSpPr>
        <p:spPr>
          <a:xfrm>
            <a:off x="32799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Network</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64" name="Shape 564"/>
          <p:cNvSpPr txBox="1"/>
          <p:nvPr/>
        </p:nvSpPr>
        <p:spPr>
          <a:xfrm>
            <a:off x="60231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Memory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65" name="Shape 565"/>
          <p:cNvSpPr/>
          <p:nvPr/>
        </p:nvSpPr>
        <p:spPr>
          <a:xfrm>
            <a:off x="6113825" y="2610689"/>
            <a:ext cx="1813800" cy="54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6" name="Shape 566"/>
          <p:cNvSpPr/>
          <p:nvPr/>
        </p:nvSpPr>
        <p:spPr>
          <a:xfrm>
            <a:off x="6215583" y="2689835"/>
            <a:ext cx="188400" cy="3252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7" name="Shape 567"/>
          <p:cNvSpPr/>
          <p:nvPr/>
        </p:nvSpPr>
        <p:spPr>
          <a:xfrm>
            <a:off x="6451760"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8" name="Shape 568"/>
          <p:cNvSpPr/>
          <p:nvPr/>
        </p:nvSpPr>
        <p:spPr>
          <a:xfrm>
            <a:off x="668793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9" name="Shape 569"/>
          <p:cNvSpPr/>
          <p:nvPr/>
        </p:nvSpPr>
        <p:spPr>
          <a:xfrm>
            <a:off x="6924113"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0" name="Shape 570"/>
          <p:cNvSpPr/>
          <p:nvPr/>
        </p:nvSpPr>
        <p:spPr>
          <a:xfrm>
            <a:off x="7160289"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1" name="Shape 571"/>
          <p:cNvSpPr/>
          <p:nvPr/>
        </p:nvSpPr>
        <p:spPr>
          <a:xfrm>
            <a:off x="739646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2" name="Shape 572"/>
          <p:cNvSpPr/>
          <p:nvPr/>
        </p:nvSpPr>
        <p:spPr>
          <a:xfrm>
            <a:off x="7632642"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3" name="Shape 573"/>
          <p:cNvSpPr/>
          <p:nvPr/>
        </p:nvSpPr>
        <p:spPr>
          <a:xfrm>
            <a:off x="3306850" y="2169525"/>
            <a:ext cx="1433400" cy="1094100"/>
          </a:xfrm>
          <a:prstGeom prst="rect">
            <a:avLst/>
          </a:pr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4" name="Shape 574"/>
          <p:cNvSpPr/>
          <p:nvPr/>
        </p:nvSpPr>
        <p:spPr>
          <a:xfrm>
            <a:off x="34654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5" name="Shape 575"/>
          <p:cNvSpPr/>
          <p:nvPr/>
        </p:nvSpPr>
        <p:spPr>
          <a:xfrm>
            <a:off x="37702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6" name="Shape 576"/>
          <p:cNvSpPr/>
          <p:nvPr/>
        </p:nvSpPr>
        <p:spPr>
          <a:xfrm>
            <a:off x="40750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7" name="Shape 577"/>
          <p:cNvSpPr/>
          <p:nvPr/>
        </p:nvSpPr>
        <p:spPr>
          <a:xfrm>
            <a:off x="43798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8" name="Shape 578"/>
          <p:cNvSpPr/>
          <p:nvPr/>
        </p:nvSpPr>
        <p:spPr>
          <a:xfrm>
            <a:off x="34654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9" name="Shape 579"/>
          <p:cNvSpPr/>
          <p:nvPr/>
        </p:nvSpPr>
        <p:spPr>
          <a:xfrm>
            <a:off x="37702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0" name="Shape 580"/>
          <p:cNvSpPr/>
          <p:nvPr/>
        </p:nvSpPr>
        <p:spPr>
          <a:xfrm>
            <a:off x="40750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1" name="Shape 581"/>
          <p:cNvSpPr/>
          <p:nvPr/>
        </p:nvSpPr>
        <p:spPr>
          <a:xfrm>
            <a:off x="43798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2" name="Shape 582"/>
          <p:cNvSpPr/>
          <p:nvPr/>
        </p:nvSpPr>
        <p:spPr>
          <a:xfrm>
            <a:off x="34654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3" name="Shape 583"/>
          <p:cNvSpPr/>
          <p:nvPr/>
        </p:nvSpPr>
        <p:spPr>
          <a:xfrm>
            <a:off x="37702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4" name="Shape 584"/>
          <p:cNvSpPr/>
          <p:nvPr/>
        </p:nvSpPr>
        <p:spPr>
          <a:xfrm>
            <a:off x="40750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5" name="Shape 585"/>
          <p:cNvSpPr/>
          <p:nvPr/>
        </p:nvSpPr>
        <p:spPr>
          <a:xfrm>
            <a:off x="43798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586" name="Shape 586"/>
          <p:cNvCxnSpPr/>
          <p:nvPr/>
        </p:nvCxnSpPr>
        <p:spPr>
          <a:xfrm>
            <a:off x="3559203" y="2138167"/>
            <a:ext cx="0" cy="215700"/>
          </a:xfrm>
          <a:prstGeom prst="straightConnector1">
            <a:avLst/>
          </a:prstGeom>
          <a:noFill/>
          <a:ln w="9525" cap="flat" cmpd="sng">
            <a:solidFill>
              <a:schemeClr val="dk2"/>
            </a:solidFill>
            <a:prstDash val="solid"/>
            <a:round/>
            <a:headEnd type="oval" w="med" len="med"/>
            <a:tailEnd type="oval" w="med" len="med"/>
          </a:ln>
        </p:spPr>
      </p:cxnSp>
      <p:sp>
        <p:nvSpPr>
          <p:cNvPr id="587" name="Shape 587"/>
          <p:cNvSpPr/>
          <p:nvPr/>
        </p:nvSpPr>
        <p:spPr>
          <a:xfrm>
            <a:off x="6040875" y="2495150"/>
            <a:ext cx="496200" cy="755700"/>
          </a:xfrm>
          <a:prstGeom prst="rect">
            <a:avLst/>
          </a:pr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Shape 588"/>
          <p:cNvSpPr txBox="1"/>
          <p:nvPr/>
        </p:nvSpPr>
        <p:spPr>
          <a:xfrm>
            <a:off x="6182551" y="2208892"/>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1" u="none" strike="noStrike" kern="0" cap="none" spc="0" normalizeH="0" baseline="0" noProof="0">
                <a:ln>
                  <a:noFill/>
                </a:ln>
                <a:solidFill>
                  <a:srgbClr val="000000"/>
                </a:solidFill>
                <a:effectLst/>
                <a:uLnTx/>
                <a:uFillTx/>
                <a:latin typeface="Lato"/>
                <a:ea typeface="Lato"/>
                <a:cs typeface="Lato"/>
                <a:sym typeface="Lato"/>
              </a:rPr>
              <a:t>The Guard</a:t>
            </a:r>
            <a:endParaRPr kumimoji="0" sz="1200" b="0" i="1" u="none" strike="noStrike" kern="0" cap="none" spc="0" normalizeH="0" baseline="0" noProof="0">
              <a:ln>
                <a:noFill/>
              </a:ln>
              <a:solidFill>
                <a:srgbClr val="000000"/>
              </a:solidFill>
              <a:effectLst/>
              <a:uLnTx/>
              <a:uFillTx/>
              <a:latin typeface="Lato"/>
              <a:ea typeface="Lato"/>
              <a:cs typeface="Lato"/>
              <a:sym typeface="Lato"/>
            </a:endParaRPr>
          </a:p>
        </p:txBody>
      </p:sp>
      <p:sp>
        <p:nvSpPr>
          <p:cNvPr id="589" name="Shape 589"/>
          <p:cNvSpPr/>
          <p:nvPr/>
        </p:nvSpPr>
        <p:spPr>
          <a:xfrm>
            <a:off x="5995625" y="3909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Shape 590"/>
          <p:cNvSpPr/>
          <p:nvPr/>
        </p:nvSpPr>
        <p:spPr>
          <a:xfrm>
            <a:off x="2943625" y="239000"/>
            <a:ext cx="2808000" cy="174535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Shape 591"/>
          <p:cNvSpPr/>
          <p:nvPr/>
        </p:nvSpPr>
        <p:spPr>
          <a:xfrm>
            <a:off x="3172175" y="19843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Shape 5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2"/>
              </a:buClr>
              <a:buSzPts val="1100"/>
              <a:buFont typeface="Arial"/>
              <a:buNone/>
            </a:pPr>
            <a:r>
              <a:rPr lang="en" dirty="0"/>
              <a:t>How IronFrame works</a:t>
            </a:r>
            <a:endParaRPr dirty="0"/>
          </a:p>
        </p:txBody>
      </p:sp>
    </p:spTree>
    <p:extLst>
      <p:ext uri="{BB962C8B-B14F-4D97-AF65-F5344CB8AC3E}">
        <p14:creationId xmlns:p14="http://schemas.microsoft.com/office/powerpoint/2010/main" val="32639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p:txBody>
          <a:bodyPr/>
          <a:lstStyle/>
          <a:p>
            <a:pPr lvl="0"/>
            <a:r>
              <a:rPr lang="en-US" dirty="0"/>
              <a:t>Hosted Web Core</a:t>
            </a:r>
            <a:br>
              <a:rPr lang="en-US" dirty="0"/>
            </a:br>
            <a:endParaRPr lang="en-US" dirty="0"/>
          </a:p>
        </p:txBody>
      </p:sp>
      <p:sp>
        <p:nvSpPr>
          <p:cNvPr id="633" name="Shape 633"/>
          <p:cNvSpPr txBox="1">
            <a:spLocks noGrp="1"/>
          </p:cNvSpPr>
          <p:nvPr>
            <p:ph type="subTitle" idx="1"/>
          </p:nvPr>
        </p:nvSpPr>
        <p:spPr/>
        <p:txBody>
          <a:bodyPr/>
          <a:lstStyle/>
          <a:p>
            <a:pPr lvl="0"/>
            <a:r>
              <a:rPr lang="en-US" dirty="0"/>
              <a:t>Building web applications on Windows 2012R2</a:t>
            </a:r>
            <a:endParaRPr lang="en" dirty="0"/>
          </a:p>
        </p:txBody>
      </p:sp>
    </p:spTree>
    <p:extLst>
      <p:ext uri="{BB962C8B-B14F-4D97-AF65-F5344CB8AC3E}">
        <p14:creationId xmlns:p14="http://schemas.microsoft.com/office/powerpoint/2010/main" val="342709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E93159-4BFF-487A-80E0-46D67B483FBE}"/>
              </a:ext>
            </a:extLst>
          </p:cNvPr>
          <p:cNvSpPr>
            <a:spLocks noGrp="1"/>
          </p:cNvSpPr>
          <p:nvPr>
            <p:ph type="title"/>
          </p:nvPr>
        </p:nvSpPr>
        <p:spPr/>
        <p:txBody>
          <a:bodyPr/>
          <a:lstStyle/>
          <a:p>
            <a:r>
              <a:rPr lang="en-US" dirty="0"/>
              <a:t>HWC Overview</a:t>
            </a:r>
          </a:p>
        </p:txBody>
      </p:sp>
      <p:sp>
        <p:nvSpPr>
          <p:cNvPr id="5" name="Text Placeholder 4">
            <a:extLst>
              <a:ext uri="{FF2B5EF4-FFF2-40B4-BE49-F238E27FC236}">
                <a16:creationId xmlns:a16="http://schemas.microsoft.com/office/drawing/2014/main" id="{BA186568-0434-4DEA-BEFD-D0A7526C8570}"/>
              </a:ext>
            </a:extLst>
          </p:cNvPr>
          <p:cNvSpPr>
            <a:spLocks noGrp="1"/>
          </p:cNvSpPr>
          <p:nvPr>
            <p:ph type="body" idx="1"/>
          </p:nvPr>
        </p:nvSpPr>
        <p:spPr/>
        <p:txBody>
          <a:bodyPr/>
          <a:lstStyle/>
          <a:p>
            <a:r>
              <a:rPr lang="en-US" dirty="0"/>
              <a:t>Hostable Web Core API</a:t>
            </a:r>
          </a:p>
          <a:p>
            <a:pPr lvl="1"/>
            <a:r>
              <a:rPr lang="en-US" dirty="0"/>
              <a:t>Host IIS Core functionality in your own process</a:t>
            </a:r>
          </a:p>
          <a:p>
            <a:pPr lvl="2"/>
            <a:r>
              <a:rPr lang="en-US" dirty="0"/>
              <a:t>Uses HTTP.sys</a:t>
            </a:r>
          </a:p>
          <a:p>
            <a:pPr lvl="2"/>
            <a:r>
              <a:rPr lang="en-US" dirty="0"/>
              <a:t>SSL, compression and authentication, tracing and logging</a:t>
            </a:r>
          </a:p>
          <a:p>
            <a:pPr lvl="2"/>
            <a:r>
              <a:rPr lang="en-US" dirty="0"/>
              <a:t>No Monitoring or support for non HTTP protocols </a:t>
            </a:r>
          </a:p>
          <a:p>
            <a:pPr lvl="2"/>
            <a:r>
              <a:rPr lang="en-US" dirty="0"/>
              <a:t>Underpins IIS Express</a:t>
            </a:r>
          </a:p>
          <a:p>
            <a:pPr lvl="1"/>
            <a:r>
              <a:rPr lang="en-US" dirty="0"/>
              <a:t>One application pool and one process</a:t>
            </a:r>
          </a:p>
          <a:p>
            <a:pPr lvl="1"/>
            <a:r>
              <a:rPr lang="en-US" dirty="0"/>
              <a:t>Separate configuration file </a:t>
            </a:r>
            <a:r>
              <a:rPr lang="en-US" dirty="0" err="1"/>
              <a:t>ApplicationHost.config</a:t>
            </a:r>
            <a:endParaRPr lang="en-US" dirty="0"/>
          </a:p>
          <a:p>
            <a:r>
              <a:rPr lang="en-US" dirty="0"/>
              <a:t>HWC.exe</a:t>
            </a:r>
          </a:p>
          <a:p>
            <a:pPr lvl="1"/>
            <a:r>
              <a:rPr lang="en-US" dirty="0"/>
              <a:t>Wrapper around Hostable Web Core API</a:t>
            </a:r>
          </a:p>
          <a:p>
            <a:pPr lvl="1"/>
            <a:r>
              <a:rPr lang="en-US" dirty="0"/>
              <a:t>Builds the </a:t>
            </a:r>
            <a:r>
              <a:rPr lang="en-US" dirty="0" err="1"/>
              <a:t>ApplicationHost.config</a:t>
            </a:r>
            <a:r>
              <a:rPr lang="en-US" dirty="0"/>
              <a:t> file with modules layered on top</a:t>
            </a:r>
          </a:p>
          <a:p>
            <a:endParaRPr lang="en-US" dirty="0"/>
          </a:p>
          <a:p>
            <a:pPr lvl="1"/>
            <a:endParaRPr lang="en-US" dirty="0"/>
          </a:p>
        </p:txBody>
      </p:sp>
    </p:spTree>
    <p:extLst>
      <p:ext uri="{BB962C8B-B14F-4D97-AF65-F5344CB8AC3E}">
        <p14:creationId xmlns:p14="http://schemas.microsoft.com/office/powerpoint/2010/main" val="343560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A841-68DF-487B-B320-684916755B99}"/>
              </a:ext>
            </a:extLst>
          </p:cNvPr>
          <p:cNvSpPr>
            <a:spLocks noGrp="1"/>
          </p:cNvSpPr>
          <p:nvPr>
            <p:ph type="title"/>
          </p:nvPr>
        </p:nvSpPr>
        <p:spPr/>
        <p:txBody>
          <a:bodyPr/>
          <a:lstStyle/>
          <a:p>
            <a:r>
              <a:rPr lang="en-US" dirty="0"/>
              <a:t>IIS vs Windows 2012R2 Diego deployment topology</a:t>
            </a:r>
          </a:p>
        </p:txBody>
      </p:sp>
      <p:sp>
        <p:nvSpPr>
          <p:cNvPr id="4" name="Shape 597">
            <a:extLst>
              <a:ext uri="{FF2B5EF4-FFF2-40B4-BE49-F238E27FC236}">
                <a16:creationId xmlns:a16="http://schemas.microsoft.com/office/drawing/2014/main" id="{A08D2B6E-738A-4252-9B95-7BA74B56FE73}"/>
              </a:ext>
            </a:extLst>
          </p:cNvPr>
          <p:cNvSpPr/>
          <p:nvPr/>
        </p:nvSpPr>
        <p:spPr>
          <a:xfrm>
            <a:off x="1428464" y="1175054"/>
            <a:ext cx="2293800" cy="2916600"/>
          </a:xfrm>
          <a:prstGeom prst="rect">
            <a:avLst/>
          </a:prstGeom>
          <a:noFill/>
          <a:ln w="9525" cap="flat" cmpd="sng">
            <a:solidFill>
              <a:srgbClr val="00A4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Shape 598">
            <a:extLst>
              <a:ext uri="{FF2B5EF4-FFF2-40B4-BE49-F238E27FC236}">
                <a16:creationId xmlns:a16="http://schemas.microsoft.com/office/drawing/2014/main" id="{54F2BAA5-A1CE-42E5-940A-4B276B67291D}"/>
              </a:ext>
            </a:extLst>
          </p:cNvPr>
          <p:cNvSpPr txBox="1">
            <a:spLocks noGrp="1"/>
          </p:cNvSpPr>
          <p:nvPr>
            <p:ph type="body" idx="1"/>
          </p:nvPr>
        </p:nvSpPr>
        <p:spPr>
          <a:xfrm>
            <a:off x="1428478" y="4087476"/>
            <a:ext cx="2293800" cy="2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Windows Server w/ IIS</a:t>
            </a:r>
            <a:endParaRPr sz="1200"/>
          </a:p>
        </p:txBody>
      </p:sp>
      <p:sp>
        <p:nvSpPr>
          <p:cNvPr id="6" name="Shape 599">
            <a:extLst>
              <a:ext uri="{FF2B5EF4-FFF2-40B4-BE49-F238E27FC236}">
                <a16:creationId xmlns:a16="http://schemas.microsoft.com/office/drawing/2014/main" id="{E70F68B5-3666-4E56-BE03-597D209AE027}"/>
              </a:ext>
            </a:extLst>
          </p:cNvPr>
          <p:cNvSpPr/>
          <p:nvPr/>
        </p:nvSpPr>
        <p:spPr>
          <a:xfrm>
            <a:off x="1558793" y="1316912"/>
            <a:ext cx="2004000" cy="24777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Shape 600">
            <a:extLst>
              <a:ext uri="{FF2B5EF4-FFF2-40B4-BE49-F238E27FC236}">
                <a16:creationId xmlns:a16="http://schemas.microsoft.com/office/drawing/2014/main" id="{DC8FF4B7-377D-4062-8CF3-EA64FAF35A0D}"/>
              </a:ext>
            </a:extLst>
          </p:cNvPr>
          <p:cNvSpPr txBox="1">
            <a:spLocks/>
          </p:cNvSpPr>
          <p:nvPr/>
        </p:nvSpPr>
        <p:spPr>
          <a:xfrm>
            <a:off x="1448125" y="3794609"/>
            <a:ext cx="17538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l"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200" b="0" i="0" u="none" strike="noStrike" kern="0" cap="none" spc="0" normalizeH="0" baseline="0" noProof="0">
                <a:ln>
                  <a:noFill/>
                </a:ln>
                <a:solidFill>
                  <a:srgbClr val="00253E"/>
                </a:solidFill>
                <a:effectLst/>
                <a:uLnTx/>
                <a:uFillTx/>
                <a:latin typeface="Proxima Nova"/>
                <a:sym typeface="Proxima Nova"/>
              </a:rPr>
              <a:t>IIS</a:t>
            </a:r>
          </a:p>
        </p:txBody>
      </p:sp>
      <p:sp>
        <p:nvSpPr>
          <p:cNvPr id="8" name="Shape 601">
            <a:extLst>
              <a:ext uri="{FF2B5EF4-FFF2-40B4-BE49-F238E27FC236}">
                <a16:creationId xmlns:a16="http://schemas.microsoft.com/office/drawing/2014/main" id="{F5775643-398E-4C8D-B012-64EE4F165AFA}"/>
              </a:ext>
            </a:extLst>
          </p:cNvPr>
          <p:cNvSpPr/>
          <p:nvPr/>
        </p:nvSpPr>
        <p:spPr>
          <a:xfrm>
            <a:off x="1684994" y="1465362"/>
            <a:ext cx="1753500" cy="11526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Shape 602">
            <a:extLst>
              <a:ext uri="{FF2B5EF4-FFF2-40B4-BE49-F238E27FC236}">
                <a16:creationId xmlns:a16="http://schemas.microsoft.com/office/drawing/2014/main" id="{E82C9435-351F-4D35-B9E7-070C2FCF85DC}"/>
              </a:ext>
            </a:extLst>
          </p:cNvPr>
          <p:cNvSpPr txBox="1">
            <a:spLocks/>
          </p:cNvSpPr>
          <p:nvPr/>
        </p:nvSpPr>
        <p:spPr>
          <a:xfrm>
            <a:off x="1684994" y="2312225"/>
            <a:ext cx="17535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l"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000" b="0" i="0" u="none" strike="noStrike" kern="0" cap="none" spc="0" normalizeH="0" baseline="0" noProof="0">
                <a:ln>
                  <a:noFill/>
                </a:ln>
                <a:solidFill>
                  <a:srgbClr val="00253E"/>
                </a:solidFill>
                <a:effectLst/>
                <a:uLnTx/>
                <a:uFillTx/>
                <a:latin typeface="Proxima Nova"/>
                <a:sym typeface="Proxima Nova"/>
              </a:rPr>
              <a:t>App pool</a:t>
            </a:r>
          </a:p>
        </p:txBody>
      </p:sp>
      <p:sp>
        <p:nvSpPr>
          <p:cNvPr id="10" name="Shape 603">
            <a:extLst>
              <a:ext uri="{FF2B5EF4-FFF2-40B4-BE49-F238E27FC236}">
                <a16:creationId xmlns:a16="http://schemas.microsoft.com/office/drawing/2014/main" id="{B483492D-F9C9-44AB-AEE6-3921089587B4}"/>
              </a:ext>
            </a:extLst>
          </p:cNvPr>
          <p:cNvSpPr/>
          <p:nvPr/>
        </p:nvSpPr>
        <p:spPr>
          <a:xfrm>
            <a:off x="1807563" y="1582572"/>
            <a:ext cx="1504800" cy="2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Web app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11" name="Shape 604">
            <a:extLst>
              <a:ext uri="{FF2B5EF4-FFF2-40B4-BE49-F238E27FC236}">
                <a16:creationId xmlns:a16="http://schemas.microsoft.com/office/drawing/2014/main" id="{F33DC426-1CAC-4797-84DF-87297516F2C7}"/>
              </a:ext>
            </a:extLst>
          </p:cNvPr>
          <p:cNvSpPr/>
          <p:nvPr/>
        </p:nvSpPr>
        <p:spPr>
          <a:xfrm>
            <a:off x="1807563" y="1947399"/>
            <a:ext cx="1504800" cy="2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Web app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12" name="Shape 605">
            <a:extLst>
              <a:ext uri="{FF2B5EF4-FFF2-40B4-BE49-F238E27FC236}">
                <a16:creationId xmlns:a16="http://schemas.microsoft.com/office/drawing/2014/main" id="{898403E9-BC66-4ACE-B177-369351B24EB2}"/>
              </a:ext>
            </a:extLst>
          </p:cNvPr>
          <p:cNvSpPr/>
          <p:nvPr/>
        </p:nvSpPr>
        <p:spPr>
          <a:xfrm>
            <a:off x="1684471" y="2765535"/>
            <a:ext cx="1753500" cy="7326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Shape 606">
            <a:extLst>
              <a:ext uri="{FF2B5EF4-FFF2-40B4-BE49-F238E27FC236}">
                <a16:creationId xmlns:a16="http://schemas.microsoft.com/office/drawing/2014/main" id="{00D213DF-22A3-4CB9-967E-47482A023032}"/>
              </a:ext>
            </a:extLst>
          </p:cNvPr>
          <p:cNvSpPr txBox="1">
            <a:spLocks/>
          </p:cNvSpPr>
          <p:nvPr/>
        </p:nvSpPr>
        <p:spPr>
          <a:xfrm>
            <a:off x="1684470" y="3200022"/>
            <a:ext cx="17535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l"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000" b="0" i="0" u="none" strike="noStrike" kern="0" cap="none" spc="0" normalizeH="0" baseline="0" noProof="0">
                <a:ln>
                  <a:noFill/>
                </a:ln>
                <a:solidFill>
                  <a:srgbClr val="00253E"/>
                </a:solidFill>
                <a:effectLst/>
                <a:uLnTx/>
                <a:uFillTx/>
                <a:latin typeface="Proxima Nova"/>
                <a:sym typeface="Proxima Nova"/>
              </a:rPr>
              <a:t>App pool</a:t>
            </a:r>
          </a:p>
        </p:txBody>
      </p:sp>
      <p:sp>
        <p:nvSpPr>
          <p:cNvPr id="14" name="Shape 607">
            <a:extLst>
              <a:ext uri="{FF2B5EF4-FFF2-40B4-BE49-F238E27FC236}">
                <a16:creationId xmlns:a16="http://schemas.microsoft.com/office/drawing/2014/main" id="{41B8052F-67AA-4547-9CC5-B332C99EB3F0}"/>
              </a:ext>
            </a:extLst>
          </p:cNvPr>
          <p:cNvSpPr/>
          <p:nvPr/>
        </p:nvSpPr>
        <p:spPr>
          <a:xfrm>
            <a:off x="1807035" y="2882745"/>
            <a:ext cx="1504800" cy="2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Web app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15" name="Shape 608">
            <a:extLst>
              <a:ext uri="{FF2B5EF4-FFF2-40B4-BE49-F238E27FC236}">
                <a16:creationId xmlns:a16="http://schemas.microsoft.com/office/drawing/2014/main" id="{72D63B8D-0AAB-449D-815E-7EFA1D275E0E}"/>
              </a:ext>
            </a:extLst>
          </p:cNvPr>
          <p:cNvSpPr/>
          <p:nvPr/>
        </p:nvSpPr>
        <p:spPr>
          <a:xfrm>
            <a:off x="4487850" y="1175056"/>
            <a:ext cx="3219300" cy="2916600"/>
          </a:xfrm>
          <a:prstGeom prst="rect">
            <a:avLst/>
          </a:prstGeom>
          <a:noFill/>
          <a:ln w="9525" cap="flat" cmpd="sng">
            <a:solidFill>
              <a:srgbClr val="00A4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Shape 609">
            <a:extLst>
              <a:ext uri="{FF2B5EF4-FFF2-40B4-BE49-F238E27FC236}">
                <a16:creationId xmlns:a16="http://schemas.microsoft.com/office/drawing/2014/main" id="{1E29F59E-CA90-4D33-B002-FB1D6E89D3A2}"/>
              </a:ext>
            </a:extLst>
          </p:cNvPr>
          <p:cNvSpPr txBox="1">
            <a:spLocks/>
          </p:cNvSpPr>
          <p:nvPr/>
        </p:nvSpPr>
        <p:spPr>
          <a:xfrm>
            <a:off x="4867628" y="4087476"/>
            <a:ext cx="22938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ctr"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200" b="0" i="0" u="none" strike="noStrike" kern="0" cap="none" spc="0" normalizeH="0" baseline="0" noProof="0">
                <a:ln>
                  <a:noFill/>
                </a:ln>
                <a:solidFill>
                  <a:srgbClr val="00253E"/>
                </a:solidFill>
                <a:effectLst/>
                <a:uLnTx/>
                <a:uFillTx/>
                <a:latin typeface="Proxima Nova"/>
                <a:sym typeface="Proxima Nova"/>
              </a:rPr>
              <a:t>Windows 2012R2 Diego cell</a:t>
            </a:r>
          </a:p>
        </p:txBody>
      </p:sp>
      <p:sp>
        <p:nvSpPr>
          <p:cNvPr id="17" name="Shape 610">
            <a:extLst>
              <a:ext uri="{FF2B5EF4-FFF2-40B4-BE49-F238E27FC236}">
                <a16:creationId xmlns:a16="http://schemas.microsoft.com/office/drawing/2014/main" id="{262991B3-680C-48AC-8079-8F75C1E1D6D5}"/>
              </a:ext>
            </a:extLst>
          </p:cNvPr>
          <p:cNvSpPr/>
          <p:nvPr/>
        </p:nvSpPr>
        <p:spPr>
          <a:xfrm>
            <a:off x="5731800" y="3179281"/>
            <a:ext cx="1366200" cy="732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Shape 611">
            <a:extLst>
              <a:ext uri="{FF2B5EF4-FFF2-40B4-BE49-F238E27FC236}">
                <a16:creationId xmlns:a16="http://schemas.microsoft.com/office/drawing/2014/main" id="{187C575B-D806-4765-9E38-07FBCFBDE033}"/>
              </a:ext>
            </a:extLst>
          </p:cNvPr>
          <p:cNvSpPr txBox="1">
            <a:spLocks/>
          </p:cNvSpPr>
          <p:nvPr/>
        </p:nvSpPr>
        <p:spPr>
          <a:xfrm>
            <a:off x="5731795" y="3613784"/>
            <a:ext cx="17535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l"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000" b="0" i="0" u="none" strike="noStrike" kern="0" cap="none" spc="0" normalizeH="0" baseline="0" noProof="0">
                <a:ln>
                  <a:noFill/>
                </a:ln>
                <a:solidFill>
                  <a:srgbClr val="00253E"/>
                </a:solidFill>
                <a:effectLst/>
                <a:uLnTx/>
                <a:uFillTx/>
                <a:latin typeface="Proxima Nova"/>
                <a:sym typeface="Proxima Nova"/>
              </a:rPr>
              <a:t>IronFrame Container</a:t>
            </a:r>
          </a:p>
        </p:txBody>
      </p:sp>
      <p:sp>
        <p:nvSpPr>
          <p:cNvPr id="19" name="Shape 612">
            <a:extLst>
              <a:ext uri="{FF2B5EF4-FFF2-40B4-BE49-F238E27FC236}">
                <a16:creationId xmlns:a16="http://schemas.microsoft.com/office/drawing/2014/main" id="{B22ECA71-07B4-4C09-8F80-748F7BA20ABD}"/>
              </a:ext>
            </a:extLst>
          </p:cNvPr>
          <p:cNvSpPr/>
          <p:nvPr/>
        </p:nvSpPr>
        <p:spPr>
          <a:xfrm>
            <a:off x="5854347" y="3296506"/>
            <a:ext cx="1125600" cy="2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App instance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0" name="Shape 613">
            <a:extLst>
              <a:ext uri="{FF2B5EF4-FFF2-40B4-BE49-F238E27FC236}">
                <a16:creationId xmlns:a16="http://schemas.microsoft.com/office/drawing/2014/main" id="{7717A437-EAF3-4857-B2BF-E91101FEE930}"/>
              </a:ext>
            </a:extLst>
          </p:cNvPr>
          <p:cNvSpPr/>
          <p:nvPr/>
        </p:nvSpPr>
        <p:spPr>
          <a:xfrm>
            <a:off x="5731800" y="2264881"/>
            <a:ext cx="1366200" cy="732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Shape 614">
            <a:extLst>
              <a:ext uri="{FF2B5EF4-FFF2-40B4-BE49-F238E27FC236}">
                <a16:creationId xmlns:a16="http://schemas.microsoft.com/office/drawing/2014/main" id="{3D0E1568-1247-44E6-9512-1D76485B771B}"/>
              </a:ext>
            </a:extLst>
          </p:cNvPr>
          <p:cNvSpPr txBox="1">
            <a:spLocks/>
          </p:cNvSpPr>
          <p:nvPr/>
        </p:nvSpPr>
        <p:spPr>
          <a:xfrm>
            <a:off x="5731795" y="2699384"/>
            <a:ext cx="17535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l"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000" b="0" i="0" u="none" strike="noStrike" kern="0" cap="none" spc="0" normalizeH="0" baseline="0" noProof="0">
                <a:ln>
                  <a:noFill/>
                </a:ln>
                <a:solidFill>
                  <a:srgbClr val="00253E"/>
                </a:solidFill>
                <a:effectLst/>
                <a:uLnTx/>
                <a:uFillTx/>
                <a:latin typeface="Proxima Nova"/>
                <a:sym typeface="Proxima Nova"/>
              </a:rPr>
              <a:t>IronFrame Container</a:t>
            </a:r>
          </a:p>
        </p:txBody>
      </p:sp>
      <p:sp>
        <p:nvSpPr>
          <p:cNvPr id="22" name="Shape 615">
            <a:extLst>
              <a:ext uri="{FF2B5EF4-FFF2-40B4-BE49-F238E27FC236}">
                <a16:creationId xmlns:a16="http://schemas.microsoft.com/office/drawing/2014/main" id="{8D57D75D-67B4-4D46-BD0B-2B03284A2A77}"/>
              </a:ext>
            </a:extLst>
          </p:cNvPr>
          <p:cNvSpPr/>
          <p:nvPr/>
        </p:nvSpPr>
        <p:spPr>
          <a:xfrm>
            <a:off x="5854347" y="2382106"/>
            <a:ext cx="1125600" cy="2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App instance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3" name="Shape 616">
            <a:extLst>
              <a:ext uri="{FF2B5EF4-FFF2-40B4-BE49-F238E27FC236}">
                <a16:creationId xmlns:a16="http://schemas.microsoft.com/office/drawing/2014/main" id="{9D131B04-2911-4777-BC52-681DB8C89537}"/>
              </a:ext>
            </a:extLst>
          </p:cNvPr>
          <p:cNvSpPr/>
          <p:nvPr/>
        </p:nvSpPr>
        <p:spPr>
          <a:xfrm>
            <a:off x="5731800" y="1350481"/>
            <a:ext cx="1366200" cy="732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Shape 617">
            <a:extLst>
              <a:ext uri="{FF2B5EF4-FFF2-40B4-BE49-F238E27FC236}">
                <a16:creationId xmlns:a16="http://schemas.microsoft.com/office/drawing/2014/main" id="{16784DDB-094E-4A40-9C99-EB93C7FE4FAA}"/>
              </a:ext>
            </a:extLst>
          </p:cNvPr>
          <p:cNvSpPr txBox="1">
            <a:spLocks/>
          </p:cNvSpPr>
          <p:nvPr/>
        </p:nvSpPr>
        <p:spPr>
          <a:xfrm>
            <a:off x="5731795" y="1784984"/>
            <a:ext cx="1753500" cy="29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marL="0" marR="0" lvl="0" indent="0" algn="l" defTabSz="914400" rtl="0" eaLnBrk="1" fontAlgn="auto" latinLnBrk="0" hangingPunct="1">
              <a:lnSpc>
                <a:spcPct val="110000"/>
              </a:lnSpc>
              <a:spcBef>
                <a:spcPts val="0"/>
              </a:spcBef>
              <a:spcAft>
                <a:spcPts val="0"/>
              </a:spcAft>
              <a:buClr>
                <a:srgbClr val="00253E"/>
              </a:buClr>
              <a:buSzPts val="1400"/>
              <a:buFont typeface="Proxima Nova"/>
              <a:buNone/>
              <a:tabLst/>
              <a:defRPr/>
            </a:pPr>
            <a:r>
              <a:rPr kumimoji="0" lang="en-US" sz="1000" b="0" i="0" u="none" strike="noStrike" kern="0" cap="none" spc="0" normalizeH="0" baseline="0" noProof="0">
                <a:ln>
                  <a:noFill/>
                </a:ln>
                <a:solidFill>
                  <a:srgbClr val="00253E"/>
                </a:solidFill>
                <a:effectLst/>
                <a:uLnTx/>
                <a:uFillTx/>
                <a:latin typeface="Proxima Nova"/>
                <a:sym typeface="Proxima Nova"/>
              </a:rPr>
              <a:t>IronFrame Container</a:t>
            </a:r>
          </a:p>
        </p:txBody>
      </p:sp>
      <p:sp>
        <p:nvSpPr>
          <p:cNvPr id="25" name="Shape 618">
            <a:extLst>
              <a:ext uri="{FF2B5EF4-FFF2-40B4-BE49-F238E27FC236}">
                <a16:creationId xmlns:a16="http://schemas.microsoft.com/office/drawing/2014/main" id="{85F8E7E3-28E2-4089-979F-45A0529D1A71}"/>
              </a:ext>
            </a:extLst>
          </p:cNvPr>
          <p:cNvSpPr/>
          <p:nvPr/>
        </p:nvSpPr>
        <p:spPr>
          <a:xfrm>
            <a:off x="5854347" y="1467706"/>
            <a:ext cx="1125600" cy="2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App instance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6" name="Shape 619">
            <a:extLst>
              <a:ext uri="{FF2B5EF4-FFF2-40B4-BE49-F238E27FC236}">
                <a16:creationId xmlns:a16="http://schemas.microsoft.com/office/drawing/2014/main" id="{152B84C9-0134-4EE3-8D36-4B97967FF126}"/>
              </a:ext>
            </a:extLst>
          </p:cNvPr>
          <p:cNvSpPr/>
          <p:nvPr/>
        </p:nvSpPr>
        <p:spPr>
          <a:xfrm rot="-5400000">
            <a:off x="3541425" y="2481742"/>
            <a:ext cx="2561700" cy="2976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Diego Rep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7" name="Shape 620">
            <a:extLst>
              <a:ext uri="{FF2B5EF4-FFF2-40B4-BE49-F238E27FC236}">
                <a16:creationId xmlns:a16="http://schemas.microsoft.com/office/drawing/2014/main" id="{911F73B7-2D60-4B08-85FA-D5872E0D0897}"/>
              </a:ext>
            </a:extLst>
          </p:cNvPr>
          <p:cNvSpPr/>
          <p:nvPr/>
        </p:nvSpPr>
        <p:spPr>
          <a:xfrm rot="-5400000">
            <a:off x="4031387" y="2481742"/>
            <a:ext cx="2561700" cy="2976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Garden-Windows</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28" name="Shape 621">
            <a:extLst>
              <a:ext uri="{FF2B5EF4-FFF2-40B4-BE49-F238E27FC236}">
                <a16:creationId xmlns:a16="http://schemas.microsoft.com/office/drawing/2014/main" id="{45DE7F3F-49BF-40A4-8142-F01D5DB9C14F}"/>
              </a:ext>
            </a:extLst>
          </p:cNvPr>
          <p:cNvCxnSpPr/>
          <p:nvPr/>
        </p:nvCxnSpPr>
        <p:spPr>
          <a:xfrm>
            <a:off x="5430297" y="1704798"/>
            <a:ext cx="324600" cy="0"/>
          </a:xfrm>
          <a:prstGeom prst="straightConnector1">
            <a:avLst/>
          </a:prstGeom>
          <a:noFill/>
          <a:ln w="9525" cap="flat" cmpd="sng">
            <a:solidFill>
              <a:schemeClr val="dk2"/>
            </a:solidFill>
            <a:prstDash val="dot"/>
            <a:round/>
            <a:headEnd type="oval" w="med" len="med"/>
            <a:tailEnd type="oval" w="med" len="med"/>
          </a:ln>
        </p:spPr>
      </p:cxnSp>
      <p:cxnSp>
        <p:nvCxnSpPr>
          <p:cNvPr id="29" name="Shape 622">
            <a:extLst>
              <a:ext uri="{FF2B5EF4-FFF2-40B4-BE49-F238E27FC236}">
                <a16:creationId xmlns:a16="http://schemas.microsoft.com/office/drawing/2014/main" id="{D88AD785-05A0-47D1-8D6A-B9C0BF4270CF}"/>
              </a:ext>
            </a:extLst>
          </p:cNvPr>
          <p:cNvCxnSpPr/>
          <p:nvPr/>
        </p:nvCxnSpPr>
        <p:spPr>
          <a:xfrm>
            <a:off x="5430297" y="2619198"/>
            <a:ext cx="324600" cy="0"/>
          </a:xfrm>
          <a:prstGeom prst="straightConnector1">
            <a:avLst/>
          </a:prstGeom>
          <a:noFill/>
          <a:ln w="9525" cap="flat" cmpd="sng">
            <a:solidFill>
              <a:schemeClr val="dk2"/>
            </a:solidFill>
            <a:prstDash val="dot"/>
            <a:round/>
            <a:headEnd type="oval" w="med" len="med"/>
            <a:tailEnd type="oval" w="med" len="med"/>
          </a:ln>
        </p:spPr>
      </p:cxnSp>
      <p:cxnSp>
        <p:nvCxnSpPr>
          <p:cNvPr id="30" name="Shape 623">
            <a:extLst>
              <a:ext uri="{FF2B5EF4-FFF2-40B4-BE49-F238E27FC236}">
                <a16:creationId xmlns:a16="http://schemas.microsoft.com/office/drawing/2014/main" id="{3C974011-5A6D-401C-ADF6-0EAD6260E332}"/>
              </a:ext>
            </a:extLst>
          </p:cNvPr>
          <p:cNvCxnSpPr/>
          <p:nvPr/>
        </p:nvCxnSpPr>
        <p:spPr>
          <a:xfrm>
            <a:off x="5430297" y="3533598"/>
            <a:ext cx="324600" cy="0"/>
          </a:xfrm>
          <a:prstGeom prst="straightConnector1">
            <a:avLst/>
          </a:prstGeom>
          <a:noFill/>
          <a:ln w="9525" cap="flat" cmpd="sng">
            <a:solidFill>
              <a:schemeClr val="dk2"/>
            </a:solidFill>
            <a:prstDash val="dot"/>
            <a:round/>
            <a:headEnd type="oval" w="med" len="med"/>
            <a:tailEnd type="oval" w="med" len="med"/>
          </a:ln>
        </p:spPr>
      </p:cxnSp>
      <p:sp>
        <p:nvSpPr>
          <p:cNvPr id="31" name="Shape 624">
            <a:extLst>
              <a:ext uri="{FF2B5EF4-FFF2-40B4-BE49-F238E27FC236}">
                <a16:creationId xmlns:a16="http://schemas.microsoft.com/office/drawing/2014/main" id="{0AE1E4B5-4075-4F55-8663-8D1A08350813}"/>
              </a:ext>
            </a:extLst>
          </p:cNvPr>
          <p:cNvSpPr/>
          <p:nvPr/>
        </p:nvSpPr>
        <p:spPr>
          <a:xfrm rot="-5400000">
            <a:off x="6114995" y="2481742"/>
            <a:ext cx="2561700" cy="2976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Hosted Web Core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32" name="Shape 625">
            <a:extLst>
              <a:ext uri="{FF2B5EF4-FFF2-40B4-BE49-F238E27FC236}">
                <a16:creationId xmlns:a16="http://schemas.microsoft.com/office/drawing/2014/main" id="{5CEDBFBD-62D1-4DC5-90E1-46A75CB45259}"/>
              </a:ext>
            </a:extLst>
          </p:cNvPr>
          <p:cNvCxnSpPr/>
          <p:nvPr/>
        </p:nvCxnSpPr>
        <p:spPr>
          <a:xfrm>
            <a:off x="6954297" y="3431189"/>
            <a:ext cx="324600" cy="0"/>
          </a:xfrm>
          <a:prstGeom prst="straightConnector1">
            <a:avLst/>
          </a:prstGeom>
          <a:noFill/>
          <a:ln w="9525" cap="flat" cmpd="sng">
            <a:solidFill>
              <a:schemeClr val="dk2"/>
            </a:solidFill>
            <a:prstDash val="solid"/>
            <a:round/>
            <a:headEnd type="oval" w="med" len="med"/>
            <a:tailEnd type="oval" w="med" len="med"/>
          </a:ln>
        </p:spPr>
      </p:cxnSp>
      <p:cxnSp>
        <p:nvCxnSpPr>
          <p:cNvPr id="33" name="Shape 626">
            <a:extLst>
              <a:ext uri="{FF2B5EF4-FFF2-40B4-BE49-F238E27FC236}">
                <a16:creationId xmlns:a16="http://schemas.microsoft.com/office/drawing/2014/main" id="{A066B311-2359-4783-A76C-5D5F87D36B42}"/>
              </a:ext>
            </a:extLst>
          </p:cNvPr>
          <p:cNvCxnSpPr/>
          <p:nvPr/>
        </p:nvCxnSpPr>
        <p:spPr>
          <a:xfrm>
            <a:off x="6954297" y="2516789"/>
            <a:ext cx="324600" cy="0"/>
          </a:xfrm>
          <a:prstGeom prst="straightConnector1">
            <a:avLst/>
          </a:prstGeom>
          <a:noFill/>
          <a:ln w="9525" cap="flat" cmpd="sng">
            <a:solidFill>
              <a:schemeClr val="dk2"/>
            </a:solidFill>
            <a:prstDash val="solid"/>
            <a:round/>
            <a:headEnd type="oval" w="med" len="med"/>
            <a:tailEnd type="oval" w="med" len="med"/>
          </a:ln>
        </p:spPr>
      </p:cxnSp>
      <p:cxnSp>
        <p:nvCxnSpPr>
          <p:cNvPr id="34" name="Shape 627">
            <a:extLst>
              <a:ext uri="{FF2B5EF4-FFF2-40B4-BE49-F238E27FC236}">
                <a16:creationId xmlns:a16="http://schemas.microsoft.com/office/drawing/2014/main" id="{188A0D0F-24A4-475C-B669-6B5E45FF4EAD}"/>
              </a:ext>
            </a:extLst>
          </p:cNvPr>
          <p:cNvCxnSpPr/>
          <p:nvPr/>
        </p:nvCxnSpPr>
        <p:spPr>
          <a:xfrm>
            <a:off x="6954297" y="1602389"/>
            <a:ext cx="324600" cy="0"/>
          </a:xfrm>
          <a:prstGeom prst="straightConnector1">
            <a:avLst/>
          </a:prstGeom>
          <a:noFill/>
          <a:ln w="9525" cap="flat" cmpd="sng">
            <a:solidFill>
              <a:schemeClr val="dk2"/>
            </a:solidFill>
            <a:prstDash val="solid"/>
            <a:round/>
            <a:headEnd type="oval" w="med" len="med"/>
            <a:tailEnd type="oval" w="med" len="med"/>
          </a:ln>
        </p:spPr>
      </p:cxnSp>
    </p:spTree>
    <p:extLst>
      <p:ext uri="{BB962C8B-B14F-4D97-AF65-F5344CB8AC3E}">
        <p14:creationId xmlns:p14="http://schemas.microsoft.com/office/powerpoint/2010/main" val="1575030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7FED-5268-46BF-9A5C-0A0881B432AC}"/>
              </a:ext>
            </a:extLst>
          </p:cNvPr>
          <p:cNvSpPr>
            <a:spLocks noGrp="1"/>
          </p:cNvSpPr>
          <p:nvPr>
            <p:ph type="title"/>
          </p:nvPr>
        </p:nvSpPr>
        <p:spPr/>
        <p:txBody>
          <a:bodyPr/>
          <a:lstStyle/>
          <a:p>
            <a:r>
              <a:rPr lang="en-US" dirty="0"/>
              <a:t>HWC Default Enabled Modules</a:t>
            </a:r>
          </a:p>
        </p:txBody>
      </p:sp>
      <p:sp>
        <p:nvSpPr>
          <p:cNvPr id="3" name="Text Placeholder 2">
            <a:extLst>
              <a:ext uri="{FF2B5EF4-FFF2-40B4-BE49-F238E27FC236}">
                <a16:creationId xmlns:a16="http://schemas.microsoft.com/office/drawing/2014/main" id="{72B98F3C-D69B-459D-94DD-E4A1A56CF53B}"/>
              </a:ext>
            </a:extLst>
          </p:cNvPr>
          <p:cNvSpPr>
            <a:spLocks noGrp="1"/>
          </p:cNvSpPr>
          <p:nvPr>
            <p:ph type="body" idx="1"/>
          </p:nvPr>
        </p:nvSpPr>
        <p:spPr>
          <a:xfrm>
            <a:off x="915400" y="900400"/>
            <a:ext cx="3499203" cy="3769500"/>
          </a:xfrm>
        </p:spPr>
        <p:txBody>
          <a:bodyPr/>
          <a:lstStyle/>
          <a:p>
            <a:pPr fontAlgn="base"/>
            <a:r>
              <a:rPr lang="en-US" b="1" dirty="0" err="1"/>
              <a:t>HttpCacheModule</a:t>
            </a:r>
            <a:r>
              <a:rPr lang="en-US" dirty="0"/>
              <a:t> - Allows HTTP output caching at the kernel layer</a:t>
            </a:r>
          </a:p>
          <a:p>
            <a:pPr fontAlgn="base"/>
            <a:r>
              <a:rPr lang="en-US" b="1" dirty="0" err="1"/>
              <a:t>StaticCompressionModule</a:t>
            </a:r>
            <a:r>
              <a:rPr lang="en-US" dirty="0"/>
              <a:t> - Standard </a:t>
            </a:r>
            <a:r>
              <a:rPr lang="en-US" dirty="0" err="1"/>
              <a:t>gzip</a:t>
            </a:r>
            <a:r>
              <a:rPr lang="en-US" dirty="0"/>
              <a:t> static file compression</a:t>
            </a:r>
          </a:p>
          <a:p>
            <a:pPr fontAlgn="base"/>
            <a:r>
              <a:rPr lang="en-US" b="1" dirty="0" err="1"/>
              <a:t>DefaultDocumentModule</a:t>
            </a:r>
            <a:r>
              <a:rPr lang="en-US" dirty="0"/>
              <a:t> - Allows IIS to pickup a “default document” on disk by convention (default.html, index.aspx </a:t>
            </a:r>
            <a:r>
              <a:rPr lang="en-US" dirty="0" err="1"/>
              <a:t>etc</a:t>
            </a:r>
            <a:r>
              <a:rPr lang="en-US" dirty="0"/>
              <a:t>) without it being specified in the URL</a:t>
            </a:r>
          </a:p>
          <a:p>
            <a:pPr fontAlgn="base"/>
            <a:r>
              <a:rPr lang="en-US" b="1" dirty="0" err="1"/>
              <a:t>DirectoryListingModule</a:t>
            </a:r>
            <a:r>
              <a:rPr lang="en-US" dirty="0"/>
              <a:t> - Allows browsing of files on disk</a:t>
            </a:r>
          </a:p>
          <a:p>
            <a:pPr fontAlgn="base"/>
            <a:r>
              <a:rPr lang="en-US" b="1" dirty="0" err="1"/>
              <a:t>IsapiFilterModule</a:t>
            </a:r>
            <a:r>
              <a:rPr lang="en-US" dirty="0"/>
              <a:t> - Core module, things break without it</a:t>
            </a:r>
          </a:p>
        </p:txBody>
      </p:sp>
      <p:sp>
        <p:nvSpPr>
          <p:cNvPr id="5" name="Text Placeholder 2">
            <a:extLst>
              <a:ext uri="{FF2B5EF4-FFF2-40B4-BE49-F238E27FC236}">
                <a16:creationId xmlns:a16="http://schemas.microsoft.com/office/drawing/2014/main" id="{E0314EE0-3F51-4C4F-936E-62441ADF179E}"/>
              </a:ext>
            </a:extLst>
          </p:cNvPr>
          <p:cNvSpPr txBox="1">
            <a:spLocks/>
          </p:cNvSpPr>
          <p:nvPr/>
        </p:nvSpPr>
        <p:spPr>
          <a:xfrm>
            <a:off x="4729397" y="900400"/>
            <a:ext cx="3499203" cy="3769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fontAlgn="base"/>
            <a:r>
              <a:rPr lang="en-US" b="1" dirty="0" err="1"/>
              <a:t>ProtocolSupportModule</a:t>
            </a:r>
            <a:r>
              <a:rPr lang="en-US" dirty="0"/>
              <a:t> - Support responding to OPTIONS and HEAD requests </a:t>
            </a:r>
            <a:r>
              <a:rPr lang="en-US" dirty="0" err="1"/>
              <a:t>etc</a:t>
            </a:r>
            <a:endParaRPr lang="en-US" dirty="0"/>
          </a:p>
          <a:p>
            <a:pPr fontAlgn="base"/>
            <a:r>
              <a:rPr lang="en-US" b="1" dirty="0" err="1"/>
              <a:t>StaticFileModule</a:t>
            </a:r>
            <a:r>
              <a:rPr lang="en-US" dirty="0"/>
              <a:t> - Serves static file content</a:t>
            </a:r>
          </a:p>
          <a:p>
            <a:pPr fontAlgn="base"/>
            <a:r>
              <a:rPr lang="en-US" b="1" dirty="0" err="1"/>
              <a:t>AnonymousAuthenticationModule</a:t>
            </a:r>
            <a:r>
              <a:rPr lang="en-US" dirty="0"/>
              <a:t> - Allows unauthenticated users</a:t>
            </a:r>
          </a:p>
          <a:p>
            <a:pPr fontAlgn="base"/>
            <a:r>
              <a:rPr lang="en-US" b="1" dirty="0" err="1"/>
              <a:t>WindowsAuthentication</a:t>
            </a:r>
            <a:r>
              <a:rPr lang="en-US" dirty="0"/>
              <a:t> - Supports authenticating users using Windows auth.</a:t>
            </a:r>
          </a:p>
          <a:p>
            <a:pPr fontAlgn="base"/>
            <a:r>
              <a:rPr lang="en-US" b="1" dirty="0" err="1"/>
              <a:t>RequestFilteringModule</a:t>
            </a:r>
            <a:r>
              <a:rPr lang="en-US" dirty="0"/>
              <a:t> - Can set URL, filename, extensions, char restrictions. </a:t>
            </a:r>
          </a:p>
        </p:txBody>
      </p:sp>
    </p:spTree>
    <p:extLst>
      <p:ext uri="{BB962C8B-B14F-4D97-AF65-F5344CB8AC3E}">
        <p14:creationId xmlns:p14="http://schemas.microsoft.com/office/powerpoint/2010/main" val="151011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7FED-5268-46BF-9A5C-0A0881B432AC}"/>
              </a:ext>
            </a:extLst>
          </p:cNvPr>
          <p:cNvSpPr>
            <a:spLocks noGrp="1"/>
          </p:cNvSpPr>
          <p:nvPr>
            <p:ph type="title"/>
          </p:nvPr>
        </p:nvSpPr>
        <p:spPr/>
        <p:txBody>
          <a:bodyPr/>
          <a:lstStyle/>
          <a:p>
            <a:r>
              <a:rPr lang="en-US" dirty="0"/>
              <a:t>HWC Default Enabled Modules</a:t>
            </a:r>
          </a:p>
        </p:txBody>
      </p:sp>
      <p:sp>
        <p:nvSpPr>
          <p:cNvPr id="3" name="Text Placeholder 2">
            <a:extLst>
              <a:ext uri="{FF2B5EF4-FFF2-40B4-BE49-F238E27FC236}">
                <a16:creationId xmlns:a16="http://schemas.microsoft.com/office/drawing/2014/main" id="{72B98F3C-D69B-459D-94DD-E4A1A56CF53B}"/>
              </a:ext>
            </a:extLst>
          </p:cNvPr>
          <p:cNvSpPr>
            <a:spLocks noGrp="1"/>
          </p:cNvSpPr>
          <p:nvPr>
            <p:ph type="body" idx="1"/>
          </p:nvPr>
        </p:nvSpPr>
        <p:spPr>
          <a:xfrm>
            <a:off x="915400" y="900400"/>
            <a:ext cx="3499203" cy="3769500"/>
          </a:xfrm>
        </p:spPr>
        <p:txBody>
          <a:bodyPr/>
          <a:lstStyle/>
          <a:p>
            <a:pPr fontAlgn="base"/>
            <a:r>
              <a:rPr lang="en-US" b="1" dirty="0" err="1"/>
              <a:t>CustomErrorModule</a:t>
            </a:r>
            <a:r>
              <a:rPr lang="en-US" dirty="0"/>
              <a:t> – Allows for custom error handlers</a:t>
            </a:r>
          </a:p>
          <a:p>
            <a:pPr fontAlgn="base"/>
            <a:r>
              <a:rPr lang="en-US" b="1" dirty="0" err="1"/>
              <a:t>IsapiModule</a:t>
            </a:r>
            <a:r>
              <a:rPr lang="en-US" b="1" dirty="0"/>
              <a:t> </a:t>
            </a:r>
            <a:r>
              <a:rPr lang="en-US" dirty="0"/>
              <a:t>– Allows for </a:t>
            </a:r>
            <a:r>
              <a:rPr lang="en-US" dirty="0" err="1"/>
              <a:t>Isapi</a:t>
            </a:r>
            <a:r>
              <a:rPr lang="en-US" dirty="0"/>
              <a:t> handlers – not as efficient as managed .NET handlers</a:t>
            </a:r>
          </a:p>
          <a:p>
            <a:pPr fontAlgn="base"/>
            <a:r>
              <a:rPr lang="en-US" b="1" dirty="0" err="1"/>
              <a:t>HttpLoggingModule</a:t>
            </a:r>
            <a:r>
              <a:rPr lang="en-US" dirty="0"/>
              <a:t> - Allows you to configure HTTP logging, however it appears it isn’t configurable and is disabled (use RTR logs instead)</a:t>
            </a:r>
          </a:p>
          <a:p>
            <a:pPr fontAlgn="base"/>
            <a:r>
              <a:rPr lang="en-US" b="1" dirty="0" err="1"/>
              <a:t>ConfigurationValidationModule</a:t>
            </a:r>
            <a:r>
              <a:rPr lang="en-US" dirty="0"/>
              <a:t> – Provides configuration validation </a:t>
            </a:r>
          </a:p>
          <a:p>
            <a:pPr fontAlgn="base"/>
            <a:r>
              <a:rPr lang="en-US" b="1" dirty="0" err="1"/>
              <a:t>OutputCache</a:t>
            </a:r>
            <a:r>
              <a:rPr lang="en-US" dirty="0"/>
              <a:t> - stores the generated output of pages</a:t>
            </a:r>
          </a:p>
          <a:p>
            <a:pPr fontAlgn="base"/>
            <a:r>
              <a:rPr lang="en-US" b="1" dirty="0"/>
              <a:t>Session</a:t>
            </a:r>
            <a:r>
              <a:rPr lang="en-US" dirty="0"/>
              <a:t> - ASP.NET session state so commonly used by webforms apps</a:t>
            </a:r>
          </a:p>
        </p:txBody>
      </p:sp>
      <p:sp>
        <p:nvSpPr>
          <p:cNvPr id="5" name="Text Placeholder 2">
            <a:extLst>
              <a:ext uri="{FF2B5EF4-FFF2-40B4-BE49-F238E27FC236}">
                <a16:creationId xmlns:a16="http://schemas.microsoft.com/office/drawing/2014/main" id="{E0314EE0-3F51-4C4F-936E-62441ADF179E}"/>
              </a:ext>
            </a:extLst>
          </p:cNvPr>
          <p:cNvSpPr txBox="1">
            <a:spLocks/>
          </p:cNvSpPr>
          <p:nvPr/>
        </p:nvSpPr>
        <p:spPr>
          <a:xfrm>
            <a:off x="4729397" y="900400"/>
            <a:ext cx="3725055" cy="3769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fontAlgn="base"/>
            <a:r>
              <a:rPr lang="en-US" b="1" dirty="0" err="1"/>
              <a:t>FormsAuthentication</a:t>
            </a:r>
            <a:r>
              <a:rPr lang="en-US" dirty="0"/>
              <a:t> - Common auth mechanism used by internet facing ASP.NET web apps. It’s up to the app to auth the user and this module takes care of validating the set cookie on subsequent requests.</a:t>
            </a:r>
          </a:p>
          <a:p>
            <a:pPr fontAlgn="base"/>
            <a:r>
              <a:rPr lang="en-US" b="1" dirty="0" err="1"/>
              <a:t>DefaultAuthentication</a:t>
            </a:r>
            <a:r>
              <a:rPr lang="en-US" dirty="0"/>
              <a:t> - Required, ensures there’s always a current principal instance and fires the authenticate event.</a:t>
            </a:r>
          </a:p>
          <a:p>
            <a:pPr fontAlgn="base"/>
            <a:r>
              <a:rPr lang="en-US" b="1" dirty="0" err="1"/>
              <a:t>RoleManager</a:t>
            </a:r>
            <a:r>
              <a:rPr lang="en-US" dirty="0"/>
              <a:t> - Supports ASP.NET apps that use the Role Manager authorization framework.</a:t>
            </a:r>
          </a:p>
          <a:p>
            <a:pPr fontAlgn="base"/>
            <a:r>
              <a:rPr lang="en-US" b="1" dirty="0" err="1"/>
              <a:t>UrlAuthorization</a:t>
            </a:r>
            <a:r>
              <a:rPr lang="en-US" dirty="0"/>
              <a:t> - Determines if the current request is authorized to visit the current URL</a:t>
            </a:r>
          </a:p>
        </p:txBody>
      </p:sp>
    </p:spTree>
    <p:extLst>
      <p:ext uri="{BB962C8B-B14F-4D97-AF65-F5344CB8AC3E}">
        <p14:creationId xmlns:p14="http://schemas.microsoft.com/office/powerpoint/2010/main" val="248544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7FED-5268-46BF-9A5C-0A0881B432AC}"/>
              </a:ext>
            </a:extLst>
          </p:cNvPr>
          <p:cNvSpPr>
            <a:spLocks noGrp="1"/>
          </p:cNvSpPr>
          <p:nvPr>
            <p:ph type="title"/>
          </p:nvPr>
        </p:nvSpPr>
        <p:spPr/>
        <p:txBody>
          <a:bodyPr/>
          <a:lstStyle/>
          <a:p>
            <a:r>
              <a:rPr lang="en-US" dirty="0"/>
              <a:t>HWC Default Enabled Modules</a:t>
            </a:r>
          </a:p>
        </p:txBody>
      </p:sp>
      <p:sp>
        <p:nvSpPr>
          <p:cNvPr id="3" name="Text Placeholder 2">
            <a:extLst>
              <a:ext uri="{FF2B5EF4-FFF2-40B4-BE49-F238E27FC236}">
                <a16:creationId xmlns:a16="http://schemas.microsoft.com/office/drawing/2014/main" id="{72B98F3C-D69B-459D-94DD-E4A1A56CF53B}"/>
              </a:ext>
            </a:extLst>
          </p:cNvPr>
          <p:cNvSpPr>
            <a:spLocks noGrp="1"/>
          </p:cNvSpPr>
          <p:nvPr>
            <p:ph type="body" idx="1"/>
          </p:nvPr>
        </p:nvSpPr>
        <p:spPr>
          <a:xfrm>
            <a:off x="915400" y="900400"/>
            <a:ext cx="3499203" cy="3769500"/>
          </a:xfrm>
        </p:spPr>
        <p:txBody>
          <a:bodyPr/>
          <a:lstStyle/>
          <a:p>
            <a:pPr fontAlgn="base"/>
            <a:r>
              <a:rPr lang="en-US" b="1" dirty="0" err="1"/>
              <a:t>FileAuthorization</a:t>
            </a:r>
            <a:r>
              <a:rPr lang="en-US" dirty="0"/>
              <a:t> - Determines if the current request is authorized to visit the current file based off NTFS file perms</a:t>
            </a:r>
          </a:p>
          <a:p>
            <a:pPr fontAlgn="base"/>
            <a:r>
              <a:rPr lang="en-US" b="1" dirty="0" err="1"/>
              <a:t>AnonymousIdentification</a:t>
            </a:r>
            <a:r>
              <a:rPr lang="en-US" dirty="0"/>
              <a:t> - Allows anonymous auth to be configured</a:t>
            </a:r>
          </a:p>
          <a:p>
            <a:pPr fontAlgn="base"/>
            <a:r>
              <a:rPr lang="en-US" b="1" dirty="0"/>
              <a:t>Profile</a:t>
            </a:r>
            <a:r>
              <a:rPr lang="en-US" dirty="0"/>
              <a:t> - Manages the creation of the user profile and profile events if the app uses the Profile API</a:t>
            </a:r>
          </a:p>
          <a:p>
            <a:pPr fontAlgn="base"/>
            <a:r>
              <a:rPr lang="en-US" b="1" dirty="0" err="1"/>
              <a:t>UrlMappingsModule</a:t>
            </a:r>
            <a:r>
              <a:rPr lang="en-US" dirty="0"/>
              <a:t> - Allows some limited URL rewriting</a:t>
            </a:r>
          </a:p>
          <a:p>
            <a:pPr fontAlgn="base"/>
            <a:r>
              <a:rPr lang="en-US" b="1" dirty="0"/>
              <a:t>UrlRoutingModule-4.0</a:t>
            </a:r>
            <a:r>
              <a:rPr lang="en-US" dirty="0"/>
              <a:t> - More advanced version for </a:t>
            </a:r>
            <a:r>
              <a:rPr lang="en-US" dirty="0" err="1"/>
              <a:t>Url</a:t>
            </a:r>
            <a:r>
              <a:rPr lang="en-US" dirty="0"/>
              <a:t> rewriting found in .NET 4</a:t>
            </a:r>
          </a:p>
        </p:txBody>
      </p:sp>
      <p:sp>
        <p:nvSpPr>
          <p:cNvPr id="5" name="Text Placeholder 2">
            <a:extLst>
              <a:ext uri="{FF2B5EF4-FFF2-40B4-BE49-F238E27FC236}">
                <a16:creationId xmlns:a16="http://schemas.microsoft.com/office/drawing/2014/main" id="{E0314EE0-3F51-4C4F-936E-62441ADF179E}"/>
              </a:ext>
            </a:extLst>
          </p:cNvPr>
          <p:cNvSpPr txBox="1">
            <a:spLocks/>
          </p:cNvSpPr>
          <p:nvPr/>
        </p:nvSpPr>
        <p:spPr>
          <a:xfrm>
            <a:off x="4729397" y="900400"/>
            <a:ext cx="3732551" cy="3769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fontAlgn="base"/>
            <a:r>
              <a:rPr lang="en-US" b="1" dirty="0"/>
              <a:t>ScriptModule-4.0 </a:t>
            </a:r>
            <a:r>
              <a:rPr lang="en-US" dirty="0"/>
              <a:t>– Allows script execution</a:t>
            </a:r>
            <a:endParaRPr lang="en-US" b="1" dirty="0"/>
          </a:p>
          <a:p>
            <a:r>
              <a:rPr lang="en-US" b="1" dirty="0" err="1"/>
              <a:t>WebSocketModule</a:t>
            </a:r>
            <a:r>
              <a:rPr lang="en-US" dirty="0"/>
              <a:t> - Allows </a:t>
            </a:r>
            <a:r>
              <a:rPr lang="en-US" dirty="0" err="1"/>
              <a:t>websocket</a:t>
            </a:r>
            <a:r>
              <a:rPr lang="en-US" dirty="0"/>
              <a:t> requests (used by Windows cells internally)</a:t>
            </a:r>
          </a:p>
        </p:txBody>
      </p:sp>
    </p:spTree>
    <p:extLst>
      <p:ext uri="{BB962C8B-B14F-4D97-AF65-F5344CB8AC3E}">
        <p14:creationId xmlns:p14="http://schemas.microsoft.com/office/powerpoint/2010/main" val="109065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85F1-239C-4D06-AA4A-F6AD3492FA72}"/>
              </a:ext>
            </a:extLst>
          </p:cNvPr>
          <p:cNvSpPr>
            <a:spLocks noGrp="1"/>
          </p:cNvSpPr>
          <p:nvPr>
            <p:ph type="title"/>
          </p:nvPr>
        </p:nvSpPr>
        <p:spPr/>
        <p:txBody>
          <a:bodyPr/>
          <a:lstStyle/>
          <a:p>
            <a:r>
              <a:rPr lang="en-US" dirty="0"/>
              <a:t>HWC Optionally Enabled Modules</a:t>
            </a:r>
          </a:p>
        </p:txBody>
      </p:sp>
      <p:sp>
        <p:nvSpPr>
          <p:cNvPr id="3" name="Text Placeholder 2">
            <a:extLst>
              <a:ext uri="{FF2B5EF4-FFF2-40B4-BE49-F238E27FC236}">
                <a16:creationId xmlns:a16="http://schemas.microsoft.com/office/drawing/2014/main" id="{F42435D4-6EBE-44B0-B9C8-7752A7CE0E51}"/>
              </a:ext>
            </a:extLst>
          </p:cNvPr>
          <p:cNvSpPr>
            <a:spLocks noGrp="1"/>
          </p:cNvSpPr>
          <p:nvPr>
            <p:ph type="body" idx="1"/>
          </p:nvPr>
        </p:nvSpPr>
        <p:spPr/>
        <p:txBody>
          <a:bodyPr/>
          <a:lstStyle/>
          <a:p>
            <a:r>
              <a:rPr lang="en-US" b="1" dirty="0" err="1"/>
              <a:t>RewriteModule</a:t>
            </a:r>
            <a:r>
              <a:rPr lang="en-US" dirty="0"/>
              <a:t> - Enabled if %</a:t>
            </a:r>
            <a:r>
              <a:rPr lang="en-US" dirty="0" err="1"/>
              <a:t>windir</a:t>
            </a:r>
            <a:r>
              <a:rPr lang="en-US" dirty="0"/>
              <a:t>%\system32\</a:t>
            </a:r>
            <a:r>
              <a:rPr lang="en-US" dirty="0" err="1"/>
              <a:t>inetsrv</a:t>
            </a:r>
            <a:r>
              <a:rPr lang="en-US" dirty="0"/>
              <a:t>\rewrite.dll exists. Allows apps to rewrite URL requests to different paths on disk.</a:t>
            </a:r>
          </a:p>
        </p:txBody>
      </p:sp>
    </p:spTree>
    <p:extLst>
      <p:ext uri="{BB962C8B-B14F-4D97-AF65-F5344CB8AC3E}">
        <p14:creationId xmlns:p14="http://schemas.microsoft.com/office/powerpoint/2010/main" val="322025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A5C3-74F8-494D-9FC4-B29AB780CE0A}"/>
              </a:ext>
            </a:extLst>
          </p:cNvPr>
          <p:cNvSpPr>
            <a:spLocks noGrp="1"/>
          </p:cNvSpPr>
          <p:nvPr>
            <p:ph type="title"/>
          </p:nvPr>
        </p:nvSpPr>
        <p:spPr/>
        <p:txBody>
          <a:bodyPr/>
          <a:lstStyle/>
          <a:p>
            <a:r>
              <a:rPr lang="en-US" dirty="0"/>
              <a:t>Not available in HWC</a:t>
            </a:r>
          </a:p>
        </p:txBody>
      </p:sp>
      <p:sp>
        <p:nvSpPr>
          <p:cNvPr id="3" name="Text Placeholder 2">
            <a:extLst>
              <a:ext uri="{FF2B5EF4-FFF2-40B4-BE49-F238E27FC236}">
                <a16:creationId xmlns:a16="http://schemas.microsoft.com/office/drawing/2014/main" id="{A39DB1A8-0138-4D43-9429-9ED85740DAC9}"/>
              </a:ext>
            </a:extLst>
          </p:cNvPr>
          <p:cNvSpPr>
            <a:spLocks noGrp="1"/>
          </p:cNvSpPr>
          <p:nvPr>
            <p:ph type="body" idx="1"/>
          </p:nvPr>
        </p:nvSpPr>
        <p:spPr>
          <a:xfrm>
            <a:off x="915400" y="900400"/>
            <a:ext cx="3656600" cy="3769500"/>
          </a:xfrm>
        </p:spPr>
        <p:txBody>
          <a:bodyPr/>
          <a:lstStyle/>
          <a:p>
            <a:pPr fontAlgn="base"/>
            <a:r>
              <a:rPr lang="en-US" b="1" dirty="0" err="1"/>
              <a:t>CustomLoggingModule</a:t>
            </a:r>
            <a:r>
              <a:rPr lang="en-US" dirty="0"/>
              <a:t> – Allow IIS to use custom logging handlers</a:t>
            </a:r>
            <a:endParaRPr lang="en-US" b="1" dirty="0"/>
          </a:p>
          <a:p>
            <a:pPr fontAlgn="base"/>
            <a:r>
              <a:rPr lang="en-US" b="1" dirty="0" err="1"/>
              <a:t>FailedRequestsTracingModule</a:t>
            </a:r>
            <a:r>
              <a:rPr lang="en-US" dirty="0"/>
              <a:t> - Often used to diagnose issues with app request failures. </a:t>
            </a:r>
            <a:r>
              <a:rPr lang="en-US" b="1" dirty="0" err="1"/>
              <a:t>HttpRedirectionModule</a:t>
            </a:r>
            <a:r>
              <a:rPr lang="en-US" dirty="0"/>
              <a:t> - Allows configuring redirects in the </a:t>
            </a:r>
            <a:r>
              <a:rPr lang="en-US" dirty="0" err="1"/>
              <a:t>web.config</a:t>
            </a:r>
            <a:r>
              <a:rPr lang="en-US" dirty="0"/>
              <a:t>. Semi-useful but not commonly used.</a:t>
            </a:r>
          </a:p>
          <a:p>
            <a:pPr fontAlgn="base"/>
            <a:r>
              <a:rPr lang="en-US" b="1" dirty="0" err="1"/>
              <a:t>CertificateMappingAuthenticationModule</a:t>
            </a:r>
            <a:r>
              <a:rPr lang="en-US" dirty="0"/>
              <a:t> - Allows auth to AD with client certs, not too useful within PCF</a:t>
            </a:r>
          </a:p>
          <a:p>
            <a:pPr fontAlgn="base"/>
            <a:r>
              <a:rPr lang="en-US" b="1" dirty="0" err="1"/>
              <a:t>UrlAuthorizationModule</a:t>
            </a:r>
            <a:r>
              <a:rPr lang="en-US" dirty="0"/>
              <a:t> – Allows custom URL authorization modules for IIS</a:t>
            </a:r>
          </a:p>
          <a:p>
            <a:pPr fontAlgn="base"/>
            <a:endParaRPr lang="en-US" dirty="0"/>
          </a:p>
        </p:txBody>
      </p:sp>
      <p:sp>
        <p:nvSpPr>
          <p:cNvPr id="4" name="Text Placeholder 2">
            <a:extLst>
              <a:ext uri="{FF2B5EF4-FFF2-40B4-BE49-F238E27FC236}">
                <a16:creationId xmlns:a16="http://schemas.microsoft.com/office/drawing/2014/main" id="{1293572A-BD99-4A83-BB86-F6A103068CD6}"/>
              </a:ext>
            </a:extLst>
          </p:cNvPr>
          <p:cNvSpPr txBox="1">
            <a:spLocks/>
          </p:cNvSpPr>
          <p:nvPr/>
        </p:nvSpPr>
        <p:spPr>
          <a:xfrm>
            <a:off x="4572000" y="900400"/>
            <a:ext cx="3998876" cy="3769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pPr fontAlgn="base"/>
            <a:r>
              <a:rPr lang="en-US" b="1" dirty="0" err="1"/>
              <a:t>DigestAuthenticationModule</a:t>
            </a:r>
            <a:r>
              <a:rPr lang="en-US" dirty="0"/>
              <a:t> - Allows digest based auth</a:t>
            </a:r>
          </a:p>
          <a:p>
            <a:pPr fontAlgn="base"/>
            <a:r>
              <a:rPr lang="en-US" b="1" dirty="0" err="1"/>
              <a:t>IISCertificateMappingAuthenticationModule</a:t>
            </a:r>
            <a:r>
              <a:rPr lang="en-US" dirty="0"/>
              <a:t> - Similar to </a:t>
            </a:r>
            <a:r>
              <a:rPr lang="en-US" i="1" dirty="0" err="1"/>
              <a:t>CertificateMappingAuthenticationModule</a:t>
            </a:r>
            <a:r>
              <a:rPr lang="en-US" dirty="0"/>
              <a:t> but accounts can be mapped to local IIS users.</a:t>
            </a:r>
          </a:p>
          <a:p>
            <a:pPr fontAlgn="base"/>
            <a:r>
              <a:rPr lang="en-US" b="1" dirty="0" err="1"/>
              <a:t>IpRestrictionModule</a:t>
            </a:r>
            <a:r>
              <a:rPr lang="en-US" dirty="0"/>
              <a:t> - Implements an authorization scheme based on the IPv4 address of the client request. </a:t>
            </a:r>
          </a:p>
        </p:txBody>
      </p:sp>
    </p:spTree>
    <p:extLst>
      <p:ext uri="{BB962C8B-B14F-4D97-AF65-F5344CB8AC3E}">
        <p14:creationId xmlns:p14="http://schemas.microsoft.com/office/powerpoint/2010/main" val="3844781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D3C0-7BEA-4287-BD96-1F1086B13AF6}"/>
              </a:ext>
            </a:extLst>
          </p:cNvPr>
          <p:cNvSpPr>
            <a:spLocks noGrp="1"/>
          </p:cNvSpPr>
          <p:nvPr>
            <p:ph type="title"/>
          </p:nvPr>
        </p:nvSpPr>
        <p:spPr/>
        <p:txBody>
          <a:bodyPr/>
          <a:lstStyle/>
          <a:p>
            <a:r>
              <a:rPr lang="en-US" dirty="0" err="1"/>
              <a:t>Stemcell</a:t>
            </a:r>
            <a:r>
              <a:rPr lang="en-US" dirty="0"/>
              <a:t> Builds</a:t>
            </a:r>
          </a:p>
        </p:txBody>
      </p:sp>
      <p:sp>
        <p:nvSpPr>
          <p:cNvPr id="3" name="Text Placeholder 2">
            <a:extLst>
              <a:ext uri="{FF2B5EF4-FFF2-40B4-BE49-F238E27FC236}">
                <a16:creationId xmlns:a16="http://schemas.microsoft.com/office/drawing/2014/main" id="{8CC8F9A3-75A2-4240-95DE-5FEF66E89E25}"/>
              </a:ext>
            </a:extLst>
          </p:cNvPr>
          <p:cNvSpPr>
            <a:spLocks noGrp="1"/>
          </p:cNvSpPr>
          <p:nvPr>
            <p:ph type="body" idx="1"/>
          </p:nvPr>
        </p:nvSpPr>
        <p:spPr/>
        <p:txBody>
          <a:bodyPr/>
          <a:lstStyle/>
          <a:p>
            <a:r>
              <a:rPr lang="en-US" dirty="0"/>
              <a:t>Because of the constraints placed on the distribution of Windows OS by Microsoft’s licensing terms, operators must build </a:t>
            </a:r>
            <a:r>
              <a:rPr lang="en-US" dirty="0" err="1"/>
              <a:t>stemcells</a:t>
            </a:r>
            <a:r>
              <a:rPr lang="en-US" dirty="0"/>
              <a:t> for on-premise deployments from OS disk images (e.g. ISO files) licensed to them directly from Microsoft.</a:t>
            </a:r>
          </a:p>
          <a:p>
            <a:pPr lvl="1"/>
            <a:r>
              <a:rPr lang="en-US" dirty="0"/>
              <a:t>With public cloud providers (GCP, AWS, </a:t>
            </a:r>
            <a:r>
              <a:rPr lang="en-US" dirty="0" err="1"/>
              <a:t>etc</a:t>
            </a:r>
            <a:r>
              <a:rPr lang="en-US" dirty="0"/>
              <a:t>) there are special agreements in place to allow distribution of the OS disk images.</a:t>
            </a:r>
          </a:p>
          <a:p>
            <a:pPr lvl="2"/>
            <a:r>
              <a:rPr lang="en-US" dirty="0"/>
              <a:t>Even with special agreement the images cannot cross regions. </a:t>
            </a:r>
          </a:p>
          <a:p>
            <a:pPr lvl="1"/>
            <a:endParaRPr lang="en-US" dirty="0"/>
          </a:p>
          <a:p>
            <a:endParaRPr lang="en-US" dirty="0"/>
          </a:p>
        </p:txBody>
      </p:sp>
    </p:spTree>
    <p:extLst>
      <p:ext uri="{BB962C8B-B14F-4D97-AF65-F5344CB8AC3E}">
        <p14:creationId xmlns:p14="http://schemas.microsoft.com/office/powerpoint/2010/main" val="88794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227C-E49A-4A64-A1B8-01A9A2BCBDE0}"/>
              </a:ext>
            </a:extLst>
          </p:cNvPr>
          <p:cNvSpPr>
            <a:spLocks noGrp="1"/>
          </p:cNvSpPr>
          <p:nvPr>
            <p:ph type="title"/>
          </p:nvPr>
        </p:nvSpPr>
        <p:spPr/>
        <p:txBody>
          <a:bodyPr/>
          <a:lstStyle/>
          <a:p>
            <a:r>
              <a:rPr lang="en-US" dirty="0" err="1"/>
              <a:t>Stemcell</a:t>
            </a:r>
            <a:endParaRPr lang="en-US" dirty="0"/>
          </a:p>
        </p:txBody>
      </p:sp>
      <p:sp>
        <p:nvSpPr>
          <p:cNvPr id="3" name="Text Placeholder 2">
            <a:extLst>
              <a:ext uri="{FF2B5EF4-FFF2-40B4-BE49-F238E27FC236}">
                <a16:creationId xmlns:a16="http://schemas.microsoft.com/office/drawing/2014/main" id="{4F0DECE5-3F4C-42D8-9581-F534DCFB9FCC}"/>
              </a:ext>
            </a:extLst>
          </p:cNvPr>
          <p:cNvSpPr>
            <a:spLocks noGrp="1"/>
          </p:cNvSpPr>
          <p:nvPr>
            <p:ph type="body" idx="1"/>
          </p:nvPr>
        </p:nvSpPr>
        <p:spPr/>
        <p:txBody>
          <a:bodyPr/>
          <a:lstStyle/>
          <a:p>
            <a:r>
              <a:rPr lang="en-US" dirty="0"/>
              <a:t>A “</a:t>
            </a:r>
            <a:r>
              <a:rPr lang="en-US" dirty="0" err="1"/>
              <a:t>Stemcell</a:t>
            </a:r>
            <a:r>
              <a:rPr lang="en-US" dirty="0"/>
              <a:t>” is a customized operating system image </a:t>
            </a:r>
          </a:p>
          <a:p>
            <a:pPr lvl="1"/>
            <a:r>
              <a:rPr lang="en-US" dirty="0"/>
              <a:t>Contains the filesystem for BOSH-managed virtual machines.</a:t>
            </a:r>
          </a:p>
          <a:p>
            <a:pPr lvl="1"/>
            <a:r>
              <a:rPr lang="en-US" dirty="0"/>
              <a:t>Versioned and wrapped with IaaS specific packaging</a:t>
            </a:r>
          </a:p>
          <a:p>
            <a:pPr lvl="1"/>
            <a:r>
              <a:rPr lang="en-US" dirty="0"/>
              <a:t>When deployed, the operating system includes the BOSH Agent process, which is dedicated to communicating with the orchestrating VM, the BOSH Director. The BOSH Agent executes and monitors BOSH jobs on its VM.</a:t>
            </a:r>
          </a:p>
          <a:p>
            <a:pPr marL="596900" lvl="1" indent="0">
              <a:buNone/>
            </a:pPr>
            <a:endParaRPr lang="en-US" dirty="0"/>
          </a:p>
          <a:p>
            <a:r>
              <a:rPr lang="en-US" dirty="0" err="1"/>
              <a:t>Stemcells</a:t>
            </a:r>
            <a:r>
              <a:rPr lang="en-US" dirty="0"/>
              <a:t> provide a powerful separation between the OS and the other software packages bundled in a deployment. </a:t>
            </a:r>
          </a:p>
          <a:p>
            <a:pPr lvl="1"/>
            <a:r>
              <a:rPr lang="en-US" dirty="0"/>
              <a:t>Each </a:t>
            </a:r>
            <a:r>
              <a:rPr lang="en-US" dirty="0" err="1"/>
              <a:t>stemcell</a:t>
            </a:r>
            <a:r>
              <a:rPr lang="en-US" dirty="0"/>
              <a:t> - no matter the underlying infrastructure - is exactly the same.</a:t>
            </a:r>
          </a:p>
          <a:p>
            <a:pPr lvl="1"/>
            <a:r>
              <a:rPr lang="en-US" dirty="0"/>
              <a:t>This allows for rapid, reliable mobility between different infrastructure targets. </a:t>
            </a:r>
          </a:p>
          <a:p>
            <a:pPr lvl="1"/>
            <a:r>
              <a:rPr lang="en-US" dirty="0" err="1"/>
              <a:t>Stemcells</a:t>
            </a:r>
            <a:r>
              <a:rPr lang="en-US" dirty="0"/>
              <a:t> are key to the application portability delivered by Pivotal Cloud Foundry (PCF).</a:t>
            </a:r>
          </a:p>
          <a:p>
            <a:endParaRPr lang="en-US" dirty="0"/>
          </a:p>
        </p:txBody>
      </p:sp>
    </p:spTree>
    <p:extLst>
      <p:ext uri="{BB962C8B-B14F-4D97-AF65-F5344CB8AC3E}">
        <p14:creationId xmlns:p14="http://schemas.microsoft.com/office/powerpoint/2010/main" val="1954369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B0EE-C3AF-4C76-B90E-1B02D58AF3B9}"/>
              </a:ext>
            </a:extLst>
          </p:cNvPr>
          <p:cNvSpPr>
            <a:spLocks noGrp="1"/>
          </p:cNvSpPr>
          <p:nvPr>
            <p:ph type="title"/>
          </p:nvPr>
        </p:nvSpPr>
        <p:spPr/>
        <p:txBody>
          <a:bodyPr/>
          <a:lstStyle/>
          <a:p>
            <a:r>
              <a:rPr lang="en-US" dirty="0" err="1"/>
              <a:t>Stemcell</a:t>
            </a:r>
            <a:r>
              <a:rPr lang="en-US" dirty="0"/>
              <a:t> Build Overview</a:t>
            </a:r>
          </a:p>
        </p:txBody>
      </p:sp>
      <p:sp>
        <p:nvSpPr>
          <p:cNvPr id="3" name="Text Placeholder 2">
            <a:extLst>
              <a:ext uri="{FF2B5EF4-FFF2-40B4-BE49-F238E27FC236}">
                <a16:creationId xmlns:a16="http://schemas.microsoft.com/office/drawing/2014/main" id="{9C578BF8-54CB-4E69-B489-AF0D91E791E1}"/>
              </a:ext>
            </a:extLst>
          </p:cNvPr>
          <p:cNvSpPr>
            <a:spLocks noGrp="1"/>
          </p:cNvSpPr>
          <p:nvPr>
            <p:ph type="body" idx="1"/>
          </p:nvPr>
        </p:nvSpPr>
        <p:spPr/>
        <p:txBody>
          <a:bodyPr/>
          <a:lstStyle/>
          <a:p>
            <a:r>
              <a:rPr lang="en-US" dirty="0"/>
              <a:t>Create a base Windows VM from a volume-licensed ISO and subsequently maintain that base template with all Windows recommended security updates, but without the BOSH dependencies.</a:t>
            </a:r>
          </a:p>
          <a:p>
            <a:r>
              <a:rPr lang="en-US" dirty="0"/>
              <a:t>The VM with security updates will serve as the base for all future </a:t>
            </a:r>
            <a:r>
              <a:rPr lang="en-US" dirty="0" err="1"/>
              <a:t>stemcells</a:t>
            </a:r>
            <a:r>
              <a:rPr lang="en-US" dirty="0"/>
              <a:t>, produced from clones of that base VM. This enables you to build new </a:t>
            </a:r>
            <a:r>
              <a:rPr lang="en-US" dirty="0" err="1"/>
              <a:t>stemcells</a:t>
            </a:r>
            <a:r>
              <a:rPr lang="en-US" dirty="0"/>
              <a:t> without having to run Windows Updates from scratch each time. You can also use a “snapshot” feature to maintain an updated Windows image that does not contain the BOSH dependencies.</a:t>
            </a:r>
          </a:p>
          <a:p>
            <a:r>
              <a:rPr lang="en-US" dirty="0"/>
              <a:t>You can determine if your image needs updates by creating a VM with the image and then navigating to the control panel. Pivotal recommends installing any available critical updates, and then rebuilding the </a:t>
            </a:r>
            <a:r>
              <a:rPr lang="en-US" dirty="0" err="1"/>
              <a:t>stemcell</a:t>
            </a:r>
            <a:r>
              <a:rPr lang="en-US" dirty="0"/>
              <a:t> from a clone of the original VM.</a:t>
            </a:r>
          </a:p>
          <a:p>
            <a:endParaRPr lang="en-US" dirty="0"/>
          </a:p>
          <a:p>
            <a:r>
              <a:rPr lang="en-US" dirty="0"/>
              <a:t>https://docs.pivotal.io/pivotalcf/2-1/windows/create-vsphere-stemcell.html</a:t>
            </a:r>
          </a:p>
          <a:p>
            <a:endParaRPr lang="en-US" dirty="0"/>
          </a:p>
        </p:txBody>
      </p:sp>
    </p:spTree>
    <p:extLst>
      <p:ext uri="{BB962C8B-B14F-4D97-AF65-F5344CB8AC3E}">
        <p14:creationId xmlns:p14="http://schemas.microsoft.com/office/powerpoint/2010/main" val="2847347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5DB9-EBEE-434E-8B8C-ACAB76A575B1}"/>
              </a:ext>
            </a:extLst>
          </p:cNvPr>
          <p:cNvSpPr>
            <a:spLocks noGrp="1"/>
          </p:cNvSpPr>
          <p:nvPr>
            <p:ph type="title"/>
          </p:nvPr>
        </p:nvSpPr>
        <p:spPr/>
        <p:txBody>
          <a:bodyPr/>
          <a:lstStyle/>
          <a:p>
            <a:r>
              <a:rPr lang="en-US" dirty="0"/>
              <a:t>Concierge Windows </a:t>
            </a:r>
            <a:r>
              <a:rPr lang="en-US" dirty="0" err="1"/>
              <a:t>Stemcell</a:t>
            </a:r>
            <a:r>
              <a:rPr lang="en-US" dirty="0"/>
              <a:t> Build</a:t>
            </a:r>
          </a:p>
        </p:txBody>
      </p:sp>
      <p:sp>
        <p:nvSpPr>
          <p:cNvPr id="3" name="Text Placeholder 2">
            <a:extLst>
              <a:ext uri="{FF2B5EF4-FFF2-40B4-BE49-F238E27FC236}">
                <a16:creationId xmlns:a16="http://schemas.microsoft.com/office/drawing/2014/main" id="{6281F983-FB88-4A62-B2EB-9BFB4CFD4ED7}"/>
              </a:ext>
            </a:extLst>
          </p:cNvPr>
          <p:cNvSpPr>
            <a:spLocks noGrp="1"/>
          </p:cNvSpPr>
          <p:nvPr>
            <p:ph type="body" idx="1"/>
          </p:nvPr>
        </p:nvSpPr>
        <p:spPr/>
        <p:txBody>
          <a:bodyPr/>
          <a:lstStyle/>
          <a:p>
            <a:r>
              <a:rPr lang="en-US" dirty="0"/>
              <a:t>Pivotal Engineers will pair with you on your first </a:t>
            </a:r>
            <a:r>
              <a:rPr lang="en-US" dirty="0" err="1"/>
              <a:t>stemcell</a:t>
            </a:r>
            <a:r>
              <a:rPr lang="en-US" dirty="0"/>
              <a:t> build</a:t>
            </a:r>
          </a:p>
          <a:p>
            <a:pPr lvl="1"/>
            <a:r>
              <a:rPr lang="en-US" dirty="0"/>
              <a:t>Assist you in getting started with the </a:t>
            </a:r>
            <a:r>
              <a:rPr lang="en-US" dirty="0" err="1"/>
              <a:t>stemcell</a:t>
            </a:r>
            <a:r>
              <a:rPr lang="en-US" dirty="0"/>
              <a:t> build process</a:t>
            </a:r>
          </a:p>
          <a:p>
            <a:pPr lvl="1"/>
            <a:r>
              <a:rPr lang="en-US" dirty="0"/>
              <a:t>Give insights to the Engineering team on any special requirements</a:t>
            </a:r>
          </a:p>
          <a:p>
            <a:r>
              <a:rPr lang="en-US" dirty="0"/>
              <a:t>Further assistance from Platform Architects on </a:t>
            </a:r>
            <a:r>
              <a:rPr lang="en-US" dirty="0" err="1"/>
              <a:t>stemcell</a:t>
            </a:r>
            <a:r>
              <a:rPr lang="en-US" dirty="0"/>
              <a:t> builds is available</a:t>
            </a:r>
          </a:p>
          <a:p>
            <a:endParaRPr lang="en-US" dirty="0"/>
          </a:p>
        </p:txBody>
      </p:sp>
    </p:spTree>
    <p:extLst>
      <p:ext uri="{BB962C8B-B14F-4D97-AF65-F5344CB8AC3E}">
        <p14:creationId xmlns:p14="http://schemas.microsoft.com/office/powerpoint/2010/main" val="359181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4"/>
          <p:cNvSpPr txBox="1">
            <a:spLocks noGrp="1"/>
          </p:cNvSpPr>
          <p:nvPr>
            <p:ph type="title"/>
          </p:nvPr>
        </p:nvSpPr>
        <p:spPr>
          <a:xfrm>
            <a:off x="192475" y="151275"/>
            <a:ext cx="8663100" cy="393900"/>
          </a:xfrm>
          <a:prstGeom prst="rect">
            <a:avLst/>
          </a:prstGeom>
        </p:spPr>
        <p:txBody>
          <a:bodyPr spcFirstLastPara="1" wrap="square" lIns="91425" tIns="91425" rIns="91425" bIns="91425" anchor="t" anchorCtr="0">
            <a:noAutofit/>
          </a:bodyPr>
          <a:lstStyle/>
          <a:p>
            <a:r>
              <a:rPr lang="en" dirty="0"/>
              <a:t>.NET </a:t>
            </a:r>
            <a:r>
              <a:rPr lang="en-US" dirty="0"/>
              <a:t>Operating System Targets</a:t>
            </a:r>
            <a:endParaRPr dirty="0"/>
          </a:p>
        </p:txBody>
      </p:sp>
      <p:sp>
        <p:nvSpPr>
          <p:cNvPr id="804" name="Google Shape;804;p74"/>
          <p:cNvSpPr txBox="1"/>
          <p:nvPr/>
        </p:nvSpPr>
        <p:spPr>
          <a:xfrm>
            <a:off x="1749575" y="2872775"/>
            <a:ext cx="1619400" cy="496800"/>
          </a:xfrm>
          <a:prstGeom prst="rect">
            <a:avLst/>
          </a:prstGeom>
          <a:noFill/>
          <a:ln>
            <a:noFill/>
          </a:ln>
        </p:spPr>
        <p:txBody>
          <a:bodyPr spcFirstLastPara="1" wrap="square" lIns="91425" tIns="91425" rIns="91425" bIns="91425" anchor="t" anchorCtr="0">
            <a:noAutofit/>
          </a:bodyPr>
          <a:lstStyle/>
          <a:p>
            <a:pPr defTabSz="914378"/>
            <a:r>
              <a:rPr lang="en" b="1">
                <a:latin typeface="Proxima Nova"/>
                <a:ea typeface="Proxima Nova"/>
                <a:cs typeface="Proxima Nova"/>
                <a:sym typeface="Proxima Nova"/>
              </a:rPr>
              <a:t>.NET Framework</a:t>
            </a:r>
            <a:endParaRPr b="1">
              <a:latin typeface="Proxima Nova"/>
              <a:ea typeface="Proxima Nova"/>
              <a:cs typeface="Proxima Nova"/>
              <a:sym typeface="Proxima Nova"/>
            </a:endParaRPr>
          </a:p>
        </p:txBody>
      </p:sp>
      <p:cxnSp>
        <p:nvCxnSpPr>
          <p:cNvPr id="805" name="Google Shape;805;p74"/>
          <p:cNvCxnSpPr/>
          <p:nvPr/>
        </p:nvCxnSpPr>
        <p:spPr>
          <a:xfrm>
            <a:off x="3447200" y="2172325"/>
            <a:ext cx="0" cy="2088900"/>
          </a:xfrm>
          <a:prstGeom prst="straightConnector1">
            <a:avLst/>
          </a:prstGeom>
          <a:noFill/>
          <a:ln w="9525" cap="flat" cmpd="sng">
            <a:solidFill>
              <a:schemeClr val="dk2"/>
            </a:solidFill>
            <a:prstDash val="solid"/>
            <a:round/>
            <a:headEnd type="none" w="med" len="med"/>
            <a:tailEnd type="none" w="med" len="med"/>
          </a:ln>
        </p:spPr>
      </p:cxnSp>
      <p:sp>
        <p:nvSpPr>
          <p:cNvPr id="806" name="Google Shape;806;p74"/>
          <p:cNvSpPr txBox="1"/>
          <p:nvPr/>
        </p:nvSpPr>
        <p:spPr>
          <a:xfrm>
            <a:off x="1749575" y="3632450"/>
            <a:ext cx="1619400" cy="496800"/>
          </a:xfrm>
          <a:prstGeom prst="rect">
            <a:avLst/>
          </a:prstGeom>
          <a:noFill/>
          <a:ln>
            <a:noFill/>
          </a:ln>
        </p:spPr>
        <p:txBody>
          <a:bodyPr spcFirstLastPara="1" wrap="square" lIns="91425" tIns="91425" rIns="91425" bIns="91425" anchor="t" anchorCtr="0">
            <a:noAutofit/>
          </a:bodyPr>
          <a:lstStyle/>
          <a:p>
            <a:pPr defTabSz="914378"/>
            <a:r>
              <a:rPr lang="en" b="1" dirty="0">
                <a:latin typeface="Proxima Nova"/>
                <a:ea typeface="Proxima Nova"/>
                <a:cs typeface="Proxima Nova"/>
                <a:sym typeface="Proxima Nova"/>
              </a:rPr>
              <a:t>.NET Core</a:t>
            </a:r>
            <a:endParaRPr b="1" dirty="0">
              <a:latin typeface="Proxima Nova"/>
              <a:ea typeface="Proxima Nova"/>
              <a:cs typeface="Proxima Nova"/>
              <a:sym typeface="Proxima Nova"/>
            </a:endParaRPr>
          </a:p>
        </p:txBody>
      </p:sp>
      <p:cxnSp>
        <p:nvCxnSpPr>
          <p:cNvPr id="807" name="Google Shape;807;p74"/>
          <p:cNvCxnSpPr/>
          <p:nvPr/>
        </p:nvCxnSpPr>
        <p:spPr>
          <a:xfrm>
            <a:off x="5428400" y="2172325"/>
            <a:ext cx="0" cy="2088900"/>
          </a:xfrm>
          <a:prstGeom prst="straightConnector1">
            <a:avLst/>
          </a:prstGeom>
          <a:noFill/>
          <a:ln w="9525" cap="flat" cmpd="sng">
            <a:solidFill>
              <a:schemeClr val="dk2"/>
            </a:solidFill>
            <a:prstDash val="solid"/>
            <a:round/>
            <a:headEnd type="none" w="med" len="med"/>
            <a:tailEnd type="none" w="med" len="med"/>
          </a:ln>
        </p:spPr>
      </p:cxnSp>
      <p:cxnSp>
        <p:nvCxnSpPr>
          <p:cNvPr id="809" name="Google Shape;809;p74"/>
          <p:cNvCxnSpPr/>
          <p:nvPr/>
        </p:nvCxnSpPr>
        <p:spPr>
          <a:xfrm>
            <a:off x="7409600" y="2172325"/>
            <a:ext cx="0" cy="2088900"/>
          </a:xfrm>
          <a:prstGeom prst="straightConnector1">
            <a:avLst/>
          </a:prstGeom>
          <a:noFill/>
          <a:ln w="9525" cap="flat" cmpd="sng">
            <a:solidFill>
              <a:schemeClr val="dk2"/>
            </a:solidFill>
            <a:prstDash val="solid"/>
            <a:round/>
            <a:headEnd type="none" w="med" len="med"/>
            <a:tailEnd type="none" w="med" len="med"/>
          </a:ln>
        </p:spPr>
      </p:cxnSp>
      <p:sp>
        <p:nvSpPr>
          <p:cNvPr id="811" name="Google Shape;811;p74"/>
          <p:cNvSpPr txBox="1"/>
          <p:nvPr/>
        </p:nvSpPr>
        <p:spPr>
          <a:xfrm>
            <a:off x="1749575" y="2213712"/>
            <a:ext cx="1619400" cy="496800"/>
          </a:xfrm>
          <a:prstGeom prst="rect">
            <a:avLst/>
          </a:prstGeom>
          <a:noFill/>
          <a:ln>
            <a:noFill/>
          </a:ln>
        </p:spPr>
        <p:txBody>
          <a:bodyPr spcFirstLastPara="1" wrap="square" lIns="91425" tIns="91425" rIns="91425" bIns="91425" anchor="t" anchorCtr="0">
            <a:noAutofit/>
          </a:bodyPr>
          <a:lstStyle/>
          <a:p>
            <a:pPr defTabSz="914378"/>
            <a:r>
              <a:rPr lang="en">
                <a:latin typeface="Proxima Nova"/>
                <a:ea typeface="Proxima Nova"/>
                <a:cs typeface="Proxima Nova"/>
                <a:sym typeface="Proxima Nova"/>
              </a:rPr>
              <a:t>Framework  /  OS</a:t>
            </a:r>
            <a:endParaRPr>
              <a:latin typeface="Proxima Nova"/>
              <a:ea typeface="Proxima Nova"/>
              <a:cs typeface="Proxima Nova"/>
              <a:sym typeface="Proxima Nova"/>
            </a:endParaRPr>
          </a:p>
        </p:txBody>
      </p:sp>
      <p:sp>
        <p:nvSpPr>
          <p:cNvPr id="812" name="Google Shape;812;p74"/>
          <p:cNvSpPr txBox="1"/>
          <p:nvPr/>
        </p:nvSpPr>
        <p:spPr>
          <a:xfrm>
            <a:off x="3578375" y="2872775"/>
            <a:ext cx="1619400" cy="496800"/>
          </a:xfrm>
          <a:prstGeom prst="rect">
            <a:avLst/>
          </a:prstGeom>
          <a:noFill/>
          <a:ln>
            <a:noFill/>
          </a:ln>
        </p:spPr>
        <p:txBody>
          <a:bodyPr spcFirstLastPara="1" wrap="square" lIns="91425" tIns="91425" rIns="91425" bIns="91425" anchor="t" anchorCtr="0">
            <a:noAutofit/>
          </a:bodyPr>
          <a:lstStyle/>
          <a:p>
            <a:pPr defTabSz="914378"/>
            <a:endParaRPr>
              <a:latin typeface="Proxima Nova"/>
              <a:ea typeface="Proxima Nova"/>
              <a:cs typeface="Proxima Nova"/>
              <a:sym typeface="Proxima Nova"/>
            </a:endParaRPr>
          </a:p>
        </p:txBody>
      </p:sp>
      <p:sp>
        <p:nvSpPr>
          <p:cNvPr id="814" name="Google Shape;814;p74"/>
          <p:cNvSpPr txBox="1"/>
          <p:nvPr/>
        </p:nvSpPr>
        <p:spPr>
          <a:xfrm>
            <a:off x="3453579" y="2213712"/>
            <a:ext cx="1619400" cy="496800"/>
          </a:xfrm>
          <a:prstGeom prst="rect">
            <a:avLst/>
          </a:prstGeom>
          <a:noFill/>
          <a:ln>
            <a:noFill/>
          </a:ln>
        </p:spPr>
        <p:txBody>
          <a:bodyPr spcFirstLastPara="1" wrap="square" lIns="91425" tIns="91425" rIns="91425" bIns="91425" anchor="t" anchorCtr="0">
            <a:noAutofit/>
          </a:bodyPr>
          <a:lstStyle/>
          <a:p>
            <a:pPr defTabSz="914378"/>
            <a:r>
              <a:rPr lang="en" sz="1200" dirty="0">
                <a:latin typeface="Proxima Nova"/>
                <a:ea typeface="Proxima Nova"/>
                <a:cs typeface="Proxima Nova"/>
                <a:sym typeface="Proxima Nova"/>
              </a:rPr>
              <a:t>Ubuntu</a:t>
            </a:r>
            <a:endParaRPr sz="1200" dirty="0">
              <a:latin typeface="Proxima Nova"/>
              <a:ea typeface="Proxima Nova"/>
              <a:cs typeface="Proxima Nova"/>
              <a:sym typeface="Proxima Nova"/>
            </a:endParaRPr>
          </a:p>
        </p:txBody>
      </p:sp>
      <p:sp>
        <p:nvSpPr>
          <p:cNvPr id="815" name="Google Shape;815;p74"/>
          <p:cNvSpPr txBox="1"/>
          <p:nvPr/>
        </p:nvSpPr>
        <p:spPr>
          <a:xfrm>
            <a:off x="5434775" y="2213700"/>
            <a:ext cx="1933200" cy="496800"/>
          </a:xfrm>
          <a:prstGeom prst="rect">
            <a:avLst/>
          </a:prstGeom>
          <a:noFill/>
          <a:ln>
            <a:noFill/>
          </a:ln>
        </p:spPr>
        <p:txBody>
          <a:bodyPr spcFirstLastPara="1" wrap="square" lIns="91425" tIns="91425" rIns="91425" bIns="91425" anchor="t" anchorCtr="0">
            <a:noAutofit/>
          </a:bodyPr>
          <a:lstStyle/>
          <a:p>
            <a:pPr defTabSz="914378"/>
            <a:r>
              <a:rPr lang="en" sz="1200" dirty="0">
                <a:latin typeface="Proxima Nova"/>
                <a:ea typeface="Proxima Nova"/>
                <a:cs typeface="Proxima Nova"/>
                <a:sym typeface="Proxima Nova"/>
              </a:rPr>
              <a:t>Windows Server 2012</a:t>
            </a:r>
            <a:r>
              <a:rPr lang="en-US" sz="1200" dirty="0">
                <a:latin typeface="Proxima Nova"/>
                <a:ea typeface="Proxima Nova"/>
                <a:cs typeface="Proxima Nova"/>
                <a:sym typeface="Proxima Nova"/>
              </a:rPr>
              <a:t>R2</a:t>
            </a:r>
            <a:endParaRPr sz="1200" dirty="0">
              <a:latin typeface="Proxima Nova"/>
              <a:ea typeface="Proxima Nova"/>
              <a:cs typeface="Proxima Nova"/>
              <a:sym typeface="Proxima Nova"/>
            </a:endParaRPr>
          </a:p>
        </p:txBody>
      </p:sp>
      <p:cxnSp>
        <p:nvCxnSpPr>
          <p:cNvPr id="818" name="Google Shape;818;p74"/>
          <p:cNvCxnSpPr/>
          <p:nvPr/>
        </p:nvCxnSpPr>
        <p:spPr>
          <a:xfrm>
            <a:off x="1731150" y="2167725"/>
            <a:ext cx="5681700" cy="0"/>
          </a:xfrm>
          <a:prstGeom prst="straightConnector1">
            <a:avLst/>
          </a:prstGeom>
          <a:noFill/>
          <a:ln w="19050" cap="flat" cmpd="sng">
            <a:solidFill>
              <a:schemeClr val="dk1"/>
            </a:solidFill>
            <a:prstDash val="solid"/>
            <a:round/>
            <a:headEnd type="none" w="med" len="med"/>
            <a:tailEnd type="none" w="med" len="med"/>
          </a:ln>
        </p:spPr>
      </p:cxnSp>
      <p:cxnSp>
        <p:nvCxnSpPr>
          <p:cNvPr id="819" name="Google Shape;819;p74"/>
          <p:cNvCxnSpPr/>
          <p:nvPr/>
        </p:nvCxnSpPr>
        <p:spPr>
          <a:xfrm>
            <a:off x="1731150" y="2624925"/>
            <a:ext cx="5681700" cy="0"/>
          </a:xfrm>
          <a:prstGeom prst="straightConnector1">
            <a:avLst/>
          </a:prstGeom>
          <a:noFill/>
          <a:ln w="19050" cap="flat" cmpd="sng">
            <a:solidFill>
              <a:schemeClr val="dk1"/>
            </a:solidFill>
            <a:prstDash val="solid"/>
            <a:round/>
            <a:headEnd type="none" w="med" len="med"/>
            <a:tailEnd type="none" w="med" len="med"/>
          </a:ln>
        </p:spPr>
      </p:cxnSp>
      <p:pic>
        <p:nvPicPr>
          <p:cNvPr id="3" name="Graphic 2" descr="Checkmark">
            <a:extLst>
              <a:ext uri="{FF2B5EF4-FFF2-40B4-BE49-F238E27FC236}">
                <a16:creationId xmlns:a16="http://schemas.microsoft.com/office/drawing/2014/main" id="{445EDC7A-9606-4F1F-A59B-52001A980F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85034" y="2624925"/>
            <a:ext cx="914400" cy="914400"/>
          </a:xfrm>
          <a:prstGeom prst="rect">
            <a:avLst/>
          </a:prstGeom>
        </p:spPr>
      </p:pic>
      <p:pic>
        <p:nvPicPr>
          <p:cNvPr id="4" name="Picture 3">
            <a:extLst>
              <a:ext uri="{FF2B5EF4-FFF2-40B4-BE49-F238E27FC236}">
                <a16:creationId xmlns:a16="http://schemas.microsoft.com/office/drawing/2014/main" id="{34DD65EB-543F-4EC2-B4F2-83899FBFFF82}"/>
              </a:ext>
            </a:extLst>
          </p:cNvPr>
          <p:cNvPicPr>
            <a:picLocks noChangeAspect="1"/>
          </p:cNvPicPr>
          <p:nvPr/>
        </p:nvPicPr>
        <p:blipFill>
          <a:blip r:embed="rId5"/>
          <a:stretch>
            <a:fillRect/>
          </a:stretch>
        </p:blipFill>
        <p:spPr>
          <a:xfrm>
            <a:off x="3930560" y="3333036"/>
            <a:ext cx="914479" cy="914479"/>
          </a:xfrm>
          <a:prstGeom prst="rect">
            <a:avLst/>
          </a:prstGeom>
        </p:spPr>
      </p:pic>
      <p:pic>
        <p:nvPicPr>
          <p:cNvPr id="23" name="Graphic 22" descr="Checkmark">
            <a:extLst>
              <a:ext uri="{FF2B5EF4-FFF2-40B4-BE49-F238E27FC236}">
                <a16:creationId xmlns:a16="http://schemas.microsoft.com/office/drawing/2014/main" id="{E0B0E49A-F696-4C58-916A-EF1BB8D304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11838" y="3423650"/>
            <a:ext cx="914400" cy="914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9" name="Shape 3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Anatomy of a Windows 2012R2 Diego cell</a:t>
            </a:r>
            <a:endParaRPr/>
          </a:p>
        </p:txBody>
      </p:sp>
      <p:sp>
        <p:nvSpPr>
          <p:cNvPr id="311" name="Shape 311"/>
          <p:cNvSpPr txBox="1">
            <a:spLocks noGrp="1"/>
          </p:cNvSpPr>
          <p:nvPr>
            <p:ph type="body" idx="1"/>
          </p:nvPr>
        </p:nvSpPr>
        <p:spPr>
          <a:xfrm>
            <a:off x="915400" y="900400"/>
            <a:ext cx="3087320" cy="3769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The </a:t>
            </a:r>
            <a:r>
              <a:rPr lang="en" b="1" dirty="0"/>
              <a:t>BOSH Agent</a:t>
            </a:r>
            <a:r>
              <a:rPr lang="en" dirty="0"/>
              <a:t>, present on every VM in PCF, executes instructions from the BOSH director, deploys jobs, and monitors their health.</a:t>
            </a:r>
            <a:endParaRPr dirty="0"/>
          </a:p>
          <a:p>
            <a:pPr marL="457200" lvl="0" indent="-304800" rtl="0">
              <a:spcBef>
                <a:spcPts val="1600"/>
              </a:spcBef>
              <a:spcAft>
                <a:spcPts val="0"/>
              </a:spcAft>
              <a:buSzPts val="1200"/>
              <a:buChar char="-"/>
            </a:pPr>
            <a:r>
              <a:rPr lang="en" dirty="0"/>
              <a:t>On Windows, processes are managed by the Windows Service API via the WinSW library.</a:t>
            </a:r>
            <a:endParaRPr dirty="0"/>
          </a:p>
          <a:p>
            <a:pPr marL="457200" lvl="0" indent="-304800" rtl="0">
              <a:spcBef>
                <a:spcPts val="0"/>
              </a:spcBef>
              <a:spcAft>
                <a:spcPts val="0"/>
              </a:spcAft>
              <a:buSzPts val="1200"/>
              <a:buChar char="-"/>
            </a:pPr>
            <a:r>
              <a:rPr lang="en" dirty="0"/>
              <a:t>All necessary Windows features needed by BOSH jobs, like .NET Framework, are provided by the stemcell.</a:t>
            </a:r>
            <a:endParaRPr dirty="0"/>
          </a:p>
        </p:txBody>
      </p:sp>
      <p:sp>
        <p:nvSpPr>
          <p:cNvPr id="23" name="Shape 289">
            <a:extLst>
              <a:ext uri="{FF2B5EF4-FFF2-40B4-BE49-F238E27FC236}">
                <a16:creationId xmlns:a16="http://schemas.microsoft.com/office/drawing/2014/main" id="{6357E10B-1983-478D-A7D6-F622F84EBDFE}"/>
              </a:ext>
            </a:extLst>
          </p:cNvPr>
          <p:cNvSpPr/>
          <p:nvPr/>
        </p:nvSpPr>
        <p:spPr>
          <a:xfrm>
            <a:off x="4378238" y="831000"/>
            <a:ext cx="3626400" cy="3481500"/>
          </a:xfrm>
          <a:prstGeom prst="rect">
            <a:avLst/>
          </a:prstGeom>
          <a:noFill/>
          <a:ln w="9525" cap="flat" cmpd="sng">
            <a:solidFill>
              <a:srgbClr val="00A4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Shape 290">
            <a:extLst>
              <a:ext uri="{FF2B5EF4-FFF2-40B4-BE49-F238E27FC236}">
                <a16:creationId xmlns:a16="http://schemas.microsoft.com/office/drawing/2014/main" id="{1371D414-3BCA-438B-81CB-87266628D129}"/>
              </a:ext>
            </a:extLst>
          </p:cNvPr>
          <p:cNvSpPr/>
          <p:nvPr/>
        </p:nvSpPr>
        <p:spPr>
          <a:xfrm>
            <a:off x="6099413" y="1586525"/>
            <a:ext cx="1715100" cy="215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5" name="Shape 292">
            <a:extLst>
              <a:ext uri="{FF2B5EF4-FFF2-40B4-BE49-F238E27FC236}">
                <a16:creationId xmlns:a16="http://schemas.microsoft.com/office/drawing/2014/main" id="{38CC95D3-CBA5-4491-B24B-8E0EE9086E71}"/>
              </a:ext>
            </a:extLst>
          </p:cNvPr>
          <p:cNvSpPr/>
          <p:nvPr/>
        </p:nvSpPr>
        <p:spPr>
          <a:xfrm>
            <a:off x="6244303" y="3177042"/>
            <a:ext cx="14211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IronFrame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6" name="Shape 293">
            <a:extLst>
              <a:ext uri="{FF2B5EF4-FFF2-40B4-BE49-F238E27FC236}">
                <a16:creationId xmlns:a16="http://schemas.microsoft.com/office/drawing/2014/main" id="{553D2C17-77D0-4595-BFCF-897CEF4204D5}"/>
              </a:ext>
            </a:extLst>
          </p:cNvPr>
          <p:cNvSpPr/>
          <p:nvPr/>
        </p:nvSpPr>
        <p:spPr>
          <a:xfrm>
            <a:off x="4574450" y="1586525"/>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Diego Rep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27" name="Shape 294">
            <a:extLst>
              <a:ext uri="{FF2B5EF4-FFF2-40B4-BE49-F238E27FC236}">
                <a16:creationId xmlns:a16="http://schemas.microsoft.com/office/drawing/2014/main" id="{2C2585C2-9A5F-4E9E-BC79-60DFF75B3332}"/>
              </a:ext>
            </a:extLst>
          </p:cNvPr>
          <p:cNvSpPr/>
          <p:nvPr/>
        </p:nvSpPr>
        <p:spPr>
          <a:xfrm>
            <a:off x="4376112" y="3936075"/>
            <a:ext cx="3626400" cy="3759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Windows Features (.NET, HWC, ASP)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28" name="Shape 295">
            <a:extLst>
              <a:ext uri="{FF2B5EF4-FFF2-40B4-BE49-F238E27FC236}">
                <a16:creationId xmlns:a16="http://schemas.microsoft.com/office/drawing/2014/main" id="{D07C90CE-C946-4771-84D0-D3E1B66E63D0}"/>
              </a:ext>
            </a:extLst>
          </p:cNvPr>
          <p:cNvCxnSpPr/>
          <p:nvPr/>
        </p:nvCxnSpPr>
        <p:spPr>
          <a:xfrm>
            <a:off x="6974519" y="2452489"/>
            <a:ext cx="0" cy="215700"/>
          </a:xfrm>
          <a:prstGeom prst="straightConnector1">
            <a:avLst/>
          </a:prstGeom>
          <a:noFill/>
          <a:ln w="9525" cap="flat" cmpd="sng">
            <a:solidFill>
              <a:schemeClr val="dk2"/>
            </a:solidFill>
            <a:prstDash val="solid"/>
            <a:round/>
            <a:headEnd type="oval" w="med" len="med"/>
            <a:tailEnd type="oval" w="med" len="med"/>
          </a:ln>
        </p:spPr>
      </p:cxnSp>
      <p:sp>
        <p:nvSpPr>
          <p:cNvPr id="29" name="Shape 296">
            <a:extLst>
              <a:ext uri="{FF2B5EF4-FFF2-40B4-BE49-F238E27FC236}">
                <a16:creationId xmlns:a16="http://schemas.microsoft.com/office/drawing/2014/main" id="{D38542CB-6CE5-47CB-8A11-6DA9CF8C6255}"/>
              </a:ext>
            </a:extLst>
          </p:cNvPr>
          <p:cNvSpPr/>
          <p:nvPr/>
        </p:nvSpPr>
        <p:spPr>
          <a:xfrm>
            <a:off x="4574450" y="2142304"/>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Metron Agent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0" name="Shape 297">
            <a:extLst>
              <a:ext uri="{FF2B5EF4-FFF2-40B4-BE49-F238E27FC236}">
                <a16:creationId xmlns:a16="http://schemas.microsoft.com/office/drawing/2014/main" id="{B9D1A879-D676-462E-8860-92E8707E7ECD}"/>
              </a:ext>
            </a:extLst>
          </p:cNvPr>
          <p:cNvSpPr/>
          <p:nvPr/>
        </p:nvSpPr>
        <p:spPr>
          <a:xfrm>
            <a:off x="6244303" y="2109342"/>
            <a:ext cx="14211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Garden Server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1" name="Shape 298">
            <a:extLst>
              <a:ext uri="{FF2B5EF4-FFF2-40B4-BE49-F238E27FC236}">
                <a16:creationId xmlns:a16="http://schemas.microsoft.com/office/drawing/2014/main" id="{56E2DB74-F65E-449C-9799-78C9A784DB72}"/>
              </a:ext>
            </a:extLst>
          </p:cNvPr>
          <p:cNvSpPr txBox="1"/>
          <p:nvPr/>
        </p:nvSpPr>
        <p:spPr>
          <a:xfrm>
            <a:off x="6099413" y="1666825"/>
            <a:ext cx="1715100" cy="3150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Garden-Windows</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2" name="Shape 299">
            <a:extLst>
              <a:ext uri="{FF2B5EF4-FFF2-40B4-BE49-F238E27FC236}">
                <a16:creationId xmlns:a16="http://schemas.microsoft.com/office/drawing/2014/main" id="{E6221FBA-640F-4F61-B1E5-0BAF57E5CAB1}"/>
              </a:ext>
            </a:extLst>
          </p:cNvPr>
          <p:cNvSpPr/>
          <p:nvPr/>
        </p:nvSpPr>
        <p:spPr>
          <a:xfrm>
            <a:off x="6244303" y="2643205"/>
            <a:ext cx="14211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Containerizer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33" name="Shape 300">
            <a:extLst>
              <a:ext uri="{FF2B5EF4-FFF2-40B4-BE49-F238E27FC236}">
                <a16:creationId xmlns:a16="http://schemas.microsoft.com/office/drawing/2014/main" id="{1896AACC-EEDC-448E-96BD-ADE2AAFCA4CB}"/>
              </a:ext>
            </a:extLst>
          </p:cNvPr>
          <p:cNvCxnSpPr/>
          <p:nvPr/>
        </p:nvCxnSpPr>
        <p:spPr>
          <a:xfrm>
            <a:off x="6974519" y="2992441"/>
            <a:ext cx="0" cy="215700"/>
          </a:xfrm>
          <a:prstGeom prst="straightConnector1">
            <a:avLst/>
          </a:prstGeom>
          <a:noFill/>
          <a:ln w="9525" cap="flat" cmpd="sng">
            <a:solidFill>
              <a:schemeClr val="dk2"/>
            </a:solidFill>
            <a:prstDash val="solid"/>
            <a:round/>
            <a:headEnd type="oval" w="med" len="med"/>
            <a:tailEnd type="oval" w="med" len="med"/>
          </a:ln>
        </p:spPr>
      </p:cxnSp>
      <p:sp>
        <p:nvSpPr>
          <p:cNvPr id="34" name="Shape 301">
            <a:extLst>
              <a:ext uri="{FF2B5EF4-FFF2-40B4-BE49-F238E27FC236}">
                <a16:creationId xmlns:a16="http://schemas.microsoft.com/office/drawing/2014/main" id="{03006D58-5C56-443D-8B7D-2FA108AEAD68}"/>
              </a:ext>
            </a:extLst>
          </p:cNvPr>
          <p:cNvSpPr/>
          <p:nvPr/>
        </p:nvSpPr>
        <p:spPr>
          <a:xfrm>
            <a:off x="4574450" y="2698084"/>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Consul Client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5" name="Shape 302">
            <a:extLst>
              <a:ext uri="{FF2B5EF4-FFF2-40B4-BE49-F238E27FC236}">
                <a16:creationId xmlns:a16="http://schemas.microsoft.com/office/drawing/2014/main" id="{CC6A8383-C67F-4A33-8564-55077E917411}"/>
              </a:ext>
            </a:extLst>
          </p:cNvPr>
          <p:cNvSpPr/>
          <p:nvPr/>
        </p:nvSpPr>
        <p:spPr>
          <a:xfrm>
            <a:off x="4574463" y="1041650"/>
            <a:ext cx="32400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BOSH Agent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 name="Shape 304">
            <a:extLst>
              <a:ext uri="{FF2B5EF4-FFF2-40B4-BE49-F238E27FC236}">
                <a16:creationId xmlns:a16="http://schemas.microsoft.com/office/drawing/2014/main" id="{22822E4A-A15D-41E6-9D48-FC4C06D80D24}"/>
              </a:ext>
            </a:extLst>
          </p:cNvPr>
          <p:cNvSpPr/>
          <p:nvPr/>
        </p:nvSpPr>
        <p:spPr>
          <a:xfrm>
            <a:off x="4574450" y="3253863"/>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Local Route Emitter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Tree>
    <p:extLst>
      <p:ext uri="{BB962C8B-B14F-4D97-AF65-F5344CB8AC3E}">
        <p14:creationId xmlns:p14="http://schemas.microsoft.com/office/powerpoint/2010/main" val="299105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p:nvPr/>
        </p:nvSpPr>
        <p:spPr>
          <a:xfrm>
            <a:off x="4378238" y="831000"/>
            <a:ext cx="3626400" cy="3481500"/>
          </a:xfrm>
          <a:prstGeom prst="rect">
            <a:avLst/>
          </a:prstGeom>
          <a:noFill/>
          <a:ln w="9525" cap="flat" cmpd="sng">
            <a:solidFill>
              <a:srgbClr val="00A4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5" name="Shape 335"/>
          <p:cNvSpPr/>
          <p:nvPr/>
        </p:nvSpPr>
        <p:spPr>
          <a:xfrm>
            <a:off x="6099413" y="1586525"/>
            <a:ext cx="1715100" cy="2154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3" name="Shape 34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Anatomy of a Windows 2012R2 Diego cell</a:t>
            </a:r>
            <a:endParaRPr/>
          </a:p>
        </p:txBody>
      </p:sp>
      <p:sp>
        <p:nvSpPr>
          <p:cNvPr id="336" name="Shape 336"/>
          <p:cNvSpPr txBox="1">
            <a:spLocks noGrp="1"/>
          </p:cNvSpPr>
          <p:nvPr>
            <p:ph type="body" idx="1"/>
          </p:nvPr>
        </p:nvSpPr>
        <p:spPr>
          <a:xfrm>
            <a:off x="915400" y="900400"/>
            <a:ext cx="3270537" cy="3769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The BOSH Agent deploys several Cloud Foundry jobs to enable hosting workloads on Windows. These are identical to Linux:</a:t>
            </a:r>
            <a:endParaRPr dirty="0"/>
          </a:p>
          <a:p>
            <a:pPr marL="457200" lvl="0" indent="-304800" rtl="0">
              <a:spcBef>
                <a:spcPts val="1600"/>
              </a:spcBef>
              <a:spcAft>
                <a:spcPts val="0"/>
              </a:spcAft>
              <a:buSzPts val="1200"/>
              <a:buChar char="-"/>
            </a:pPr>
            <a:r>
              <a:rPr lang="en" b="1" dirty="0"/>
              <a:t>Diego Rep</a:t>
            </a:r>
            <a:r>
              <a:rPr lang="en" dirty="0"/>
              <a:t>: Runs and manages tasks and long running processes.</a:t>
            </a:r>
            <a:endParaRPr dirty="0"/>
          </a:p>
          <a:p>
            <a:pPr marL="457200" lvl="0" indent="-304800" rtl="0">
              <a:spcBef>
                <a:spcPts val="0"/>
              </a:spcBef>
              <a:spcAft>
                <a:spcPts val="0"/>
              </a:spcAft>
              <a:buSzPts val="1200"/>
              <a:buChar char="-"/>
            </a:pPr>
            <a:r>
              <a:rPr lang="en" b="1" dirty="0"/>
              <a:t>Metron Agent</a:t>
            </a:r>
            <a:r>
              <a:rPr lang="en" dirty="0"/>
              <a:t>: Forwards app logs, errors, and metrics to the Loggregator system.</a:t>
            </a:r>
            <a:endParaRPr dirty="0"/>
          </a:p>
          <a:p>
            <a:pPr marL="457200" lvl="0" indent="-304800" rtl="0">
              <a:spcBef>
                <a:spcPts val="0"/>
              </a:spcBef>
              <a:spcAft>
                <a:spcPts val="0"/>
              </a:spcAft>
              <a:buSzPts val="1200"/>
              <a:buChar char="-"/>
            </a:pPr>
            <a:r>
              <a:rPr lang="en" b="1" dirty="0"/>
              <a:t>Consul Client</a:t>
            </a:r>
            <a:r>
              <a:rPr lang="en" dirty="0"/>
              <a:t>: Registers the cell as a service in a Consul cluster.</a:t>
            </a:r>
            <a:endParaRPr dirty="0"/>
          </a:p>
          <a:p>
            <a:pPr marL="457200" lvl="0" indent="-304800" rtl="0">
              <a:spcBef>
                <a:spcPts val="0"/>
              </a:spcBef>
              <a:spcAft>
                <a:spcPts val="0"/>
              </a:spcAft>
              <a:buSzPts val="1200"/>
              <a:buChar char="-"/>
            </a:pPr>
            <a:r>
              <a:rPr lang="en" b="1" dirty="0"/>
              <a:t>Local Route Emitter</a:t>
            </a:r>
            <a:r>
              <a:rPr lang="en" dirty="0"/>
              <a:t>: Registers internal app instance routes.</a:t>
            </a:r>
            <a:endParaRPr dirty="0"/>
          </a:p>
        </p:txBody>
      </p:sp>
      <p:sp>
        <p:nvSpPr>
          <p:cNvPr id="337" name="Shape 337"/>
          <p:cNvSpPr/>
          <p:nvPr/>
        </p:nvSpPr>
        <p:spPr>
          <a:xfrm>
            <a:off x="6244303" y="3177042"/>
            <a:ext cx="1421100" cy="375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IronFrame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38" name="Shape 338"/>
          <p:cNvSpPr/>
          <p:nvPr/>
        </p:nvSpPr>
        <p:spPr>
          <a:xfrm>
            <a:off x="4376112" y="3936075"/>
            <a:ext cx="3626400" cy="3759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Windows Features (.NET, HWC, ASP)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39" name="Shape 339"/>
          <p:cNvSpPr/>
          <p:nvPr/>
        </p:nvSpPr>
        <p:spPr>
          <a:xfrm>
            <a:off x="6244303" y="2109342"/>
            <a:ext cx="1421100" cy="375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Server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0" name="Shape 340"/>
          <p:cNvSpPr txBox="1"/>
          <p:nvPr/>
        </p:nvSpPr>
        <p:spPr>
          <a:xfrm>
            <a:off x="6099413" y="1666825"/>
            <a:ext cx="1715100" cy="3150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Garden-Windows</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1" name="Shape 341"/>
          <p:cNvSpPr/>
          <p:nvPr/>
        </p:nvSpPr>
        <p:spPr>
          <a:xfrm>
            <a:off x="6244303" y="2643205"/>
            <a:ext cx="1421100" cy="375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Containerizer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2" name="Shape 342"/>
          <p:cNvSpPr/>
          <p:nvPr/>
        </p:nvSpPr>
        <p:spPr>
          <a:xfrm>
            <a:off x="4574463" y="1041650"/>
            <a:ext cx="3240000" cy="375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BOSH Agent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344" name="Shape 344"/>
          <p:cNvCxnSpPr/>
          <p:nvPr/>
        </p:nvCxnSpPr>
        <p:spPr>
          <a:xfrm>
            <a:off x="6974519" y="2452489"/>
            <a:ext cx="0" cy="215700"/>
          </a:xfrm>
          <a:prstGeom prst="straightConnector1">
            <a:avLst/>
          </a:prstGeom>
          <a:noFill/>
          <a:ln w="9525" cap="flat" cmpd="sng">
            <a:solidFill>
              <a:srgbClr val="B7B7B7"/>
            </a:solidFill>
            <a:prstDash val="solid"/>
            <a:round/>
            <a:headEnd type="oval" w="med" len="med"/>
            <a:tailEnd type="oval" w="med" len="med"/>
          </a:ln>
        </p:spPr>
      </p:cxnSp>
      <p:cxnSp>
        <p:nvCxnSpPr>
          <p:cNvPr id="345" name="Shape 345"/>
          <p:cNvCxnSpPr/>
          <p:nvPr/>
        </p:nvCxnSpPr>
        <p:spPr>
          <a:xfrm>
            <a:off x="6974519" y="2992441"/>
            <a:ext cx="0" cy="215700"/>
          </a:xfrm>
          <a:prstGeom prst="straightConnector1">
            <a:avLst/>
          </a:prstGeom>
          <a:noFill/>
          <a:ln w="9525" cap="flat" cmpd="sng">
            <a:solidFill>
              <a:srgbClr val="B7B7B7"/>
            </a:solidFill>
            <a:prstDash val="solid"/>
            <a:round/>
            <a:headEnd type="oval" w="med" len="med"/>
            <a:tailEnd type="oval" w="med" len="med"/>
          </a:ln>
        </p:spPr>
      </p:cxnSp>
      <p:sp>
        <p:nvSpPr>
          <p:cNvPr id="346" name="Shape 346"/>
          <p:cNvSpPr/>
          <p:nvPr/>
        </p:nvSpPr>
        <p:spPr>
          <a:xfrm>
            <a:off x="4574450" y="1586525"/>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Diego Rep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7" name="Shape 347"/>
          <p:cNvSpPr/>
          <p:nvPr/>
        </p:nvSpPr>
        <p:spPr>
          <a:xfrm>
            <a:off x="4574450" y="2142304"/>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Metron Agent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8" name="Shape 348"/>
          <p:cNvSpPr/>
          <p:nvPr/>
        </p:nvSpPr>
        <p:spPr>
          <a:xfrm>
            <a:off x="4574450" y="2698084"/>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Consul Client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49" name="Shape 349"/>
          <p:cNvSpPr/>
          <p:nvPr/>
        </p:nvSpPr>
        <p:spPr>
          <a:xfrm>
            <a:off x="4574450" y="3253863"/>
            <a:ext cx="1339800" cy="48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Local Route Emitter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Tree>
    <p:extLst>
      <p:ext uri="{BB962C8B-B14F-4D97-AF65-F5344CB8AC3E}">
        <p14:creationId xmlns:p14="http://schemas.microsoft.com/office/powerpoint/2010/main" val="218112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p:nvPr/>
        </p:nvSpPr>
        <p:spPr>
          <a:xfrm>
            <a:off x="4378238" y="831000"/>
            <a:ext cx="3626400" cy="3481500"/>
          </a:xfrm>
          <a:prstGeom prst="rect">
            <a:avLst/>
          </a:prstGeom>
          <a:noFill/>
          <a:ln w="9525" cap="flat" cmpd="sng">
            <a:solidFill>
              <a:srgbClr val="00A4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Shape 355"/>
          <p:cNvSpPr/>
          <p:nvPr/>
        </p:nvSpPr>
        <p:spPr>
          <a:xfrm>
            <a:off x="6099413" y="1586525"/>
            <a:ext cx="1715100" cy="215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5" name="Shape 36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Anatomy of a Windows 2012R2 Diego cell</a:t>
            </a:r>
            <a:endParaRPr/>
          </a:p>
        </p:txBody>
      </p:sp>
      <p:sp>
        <p:nvSpPr>
          <p:cNvPr id="356" name="Shape 356"/>
          <p:cNvSpPr txBox="1">
            <a:spLocks noGrp="1"/>
          </p:cNvSpPr>
          <p:nvPr>
            <p:ph type="body" idx="1"/>
          </p:nvPr>
        </p:nvSpPr>
        <p:spPr>
          <a:xfrm>
            <a:off x="915400" y="900400"/>
            <a:ext cx="3311602" cy="3769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Garden-Windows</a:t>
            </a:r>
            <a:r>
              <a:rPr lang="en" dirty="0"/>
              <a:t> is the most notable 2012R2-specific component that differs from Linux cells.</a:t>
            </a:r>
            <a:endParaRPr dirty="0"/>
          </a:p>
          <a:p>
            <a:pPr marL="0" lvl="0" indent="0" rtl="0">
              <a:spcBef>
                <a:spcPts val="1600"/>
              </a:spcBef>
              <a:spcAft>
                <a:spcPts val="0"/>
              </a:spcAft>
              <a:buNone/>
            </a:pPr>
            <a:r>
              <a:rPr lang="en" dirty="0"/>
              <a:t>It implements the Garden API and provides the containerization features needed for Diego to execute workloads dynamically.</a:t>
            </a:r>
            <a:endParaRPr dirty="0"/>
          </a:p>
          <a:p>
            <a:pPr marL="0" lvl="0" indent="0" rtl="0">
              <a:spcBef>
                <a:spcPts val="1600"/>
              </a:spcBef>
              <a:spcAft>
                <a:spcPts val="1600"/>
              </a:spcAft>
              <a:buNone/>
            </a:pPr>
            <a:r>
              <a:rPr lang="en" dirty="0"/>
              <a:t>IronFrame is at the heart of Garden-Windows, which has a number of product and feature implications. (Note that there is no equivalent of the Garden image or networker plugins.)</a:t>
            </a:r>
            <a:endParaRPr dirty="0"/>
          </a:p>
        </p:txBody>
      </p:sp>
      <p:sp>
        <p:nvSpPr>
          <p:cNvPr id="357" name="Shape 357"/>
          <p:cNvSpPr/>
          <p:nvPr/>
        </p:nvSpPr>
        <p:spPr>
          <a:xfrm>
            <a:off x="6244303" y="3177042"/>
            <a:ext cx="14211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IronFrame</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58" name="Shape 358"/>
          <p:cNvSpPr/>
          <p:nvPr/>
        </p:nvSpPr>
        <p:spPr>
          <a:xfrm>
            <a:off x="4376112" y="3936075"/>
            <a:ext cx="3626400" cy="375900"/>
          </a:xfrm>
          <a:prstGeom prst="rect">
            <a:avLst/>
          </a:prstGeom>
          <a:noFill/>
          <a:ln w="9525" cap="flat" cmpd="sng">
            <a:solidFill>
              <a:srgbClr val="00A4F6"/>
            </a:solidFill>
            <a:prstDash val="dash"/>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Windows Features (.NET, HWC, ASP)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359" name="Shape 359"/>
          <p:cNvCxnSpPr/>
          <p:nvPr/>
        </p:nvCxnSpPr>
        <p:spPr>
          <a:xfrm>
            <a:off x="6974519" y="2452489"/>
            <a:ext cx="0" cy="215700"/>
          </a:xfrm>
          <a:prstGeom prst="straightConnector1">
            <a:avLst/>
          </a:prstGeom>
          <a:noFill/>
          <a:ln w="9525" cap="flat" cmpd="sng">
            <a:solidFill>
              <a:schemeClr val="dk2"/>
            </a:solidFill>
            <a:prstDash val="solid"/>
            <a:round/>
            <a:headEnd type="oval" w="med" len="med"/>
            <a:tailEnd type="oval" w="med" len="med"/>
          </a:ln>
        </p:spPr>
      </p:cxnSp>
      <p:sp>
        <p:nvSpPr>
          <p:cNvPr id="360" name="Shape 360"/>
          <p:cNvSpPr/>
          <p:nvPr/>
        </p:nvSpPr>
        <p:spPr>
          <a:xfrm>
            <a:off x="6244303" y="2109342"/>
            <a:ext cx="14211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Server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1" name="Shape 361"/>
          <p:cNvSpPr txBox="1"/>
          <p:nvPr/>
        </p:nvSpPr>
        <p:spPr>
          <a:xfrm>
            <a:off x="6099413" y="1666825"/>
            <a:ext cx="1715100" cy="3150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Garden-Windows</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2" name="Shape 362"/>
          <p:cNvSpPr/>
          <p:nvPr/>
        </p:nvSpPr>
        <p:spPr>
          <a:xfrm>
            <a:off x="6244303" y="2643205"/>
            <a:ext cx="1421100" cy="375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Containerizer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363" name="Shape 363"/>
          <p:cNvCxnSpPr/>
          <p:nvPr/>
        </p:nvCxnSpPr>
        <p:spPr>
          <a:xfrm>
            <a:off x="6974519" y="2992441"/>
            <a:ext cx="0" cy="215700"/>
          </a:xfrm>
          <a:prstGeom prst="straightConnector1">
            <a:avLst/>
          </a:prstGeom>
          <a:noFill/>
          <a:ln w="9525" cap="flat" cmpd="sng">
            <a:solidFill>
              <a:schemeClr val="dk2"/>
            </a:solidFill>
            <a:prstDash val="solid"/>
            <a:round/>
            <a:headEnd type="oval" w="med" len="med"/>
            <a:tailEnd type="oval" w="med" len="med"/>
          </a:ln>
        </p:spPr>
      </p:cxnSp>
      <p:sp>
        <p:nvSpPr>
          <p:cNvPr id="364" name="Shape 364"/>
          <p:cNvSpPr/>
          <p:nvPr/>
        </p:nvSpPr>
        <p:spPr>
          <a:xfrm>
            <a:off x="4574463" y="1041650"/>
            <a:ext cx="3240000" cy="375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BOSH Agent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6" name="Shape 366"/>
          <p:cNvSpPr/>
          <p:nvPr/>
        </p:nvSpPr>
        <p:spPr>
          <a:xfrm>
            <a:off x="4574450" y="1586525"/>
            <a:ext cx="1339800" cy="48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Diego Rep</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7" name="Shape 367"/>
          <p:cNvSpPr/>
          <p:nvPr/>
        </p:nvSpPr>
        <p:spPr>
          <a:xfrm>
            <a:off x="4574450" y="2142304"/>
            <a:ext cx="1339800" cy="48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Metron Agent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8" name="Shape 368"/>
          <p:cNvSpPr/>
          <p:nvPr/>
        </p:nvSpPr>
        <p:spPr>
          <a:xfrm>
            <a:off x="4574450" y="2698084"/>
            <a:ext cx="1339800" cy="48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Consul Client</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69" name="Shape 369"/>
          <p:cNvSpPr/>
          <p:nvPr/>
        </p:nvSpPr>
        <p:spPr>
          <a:xfrm>
            <a:off x="4574450" y="3253863"/>
            <a:ext cx="1339800" cy="48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Lato"/>
                <a:ea typeface="Lato"/>
                <a:cs typeface="Lato"/>
                <a:sym typeface="Lato"/>
              </a:rPr>
              <a:t>Local Route Emitter</a:t>
            </a:r>
            <a:endParaRPr kumimoji="0" sz="1000" b="0" i="0" u="none" strike="noStrike" kern="0" cap="none" spc="0" normalizeH="0" baseline="0" noProof="0">
              <a:ln>
                <a:noFill/>
              </a:ln>
              <a:solidFill>
                <a:srgbClr val="000000"/>
              </a:solidFill>
              <a:effectLst/>
              <a:uLnTx/>
              <a:uFillTx/>
              <a:latin typeface="Lato"/>
              <a:ea typeface="Lato"/>
              <a:cs typeface="Lato"/>
              <a:sym typeface="Lato"/>
            </a:endParaRPr>
          </a:p>
        </p:txBody>
      </p:sp>
    </p:spTree>
    <p:extLst>
      <p:ext uri="{BB962C8B-B14F-4D97-AF65-F5344CB8AC3E}">
        <p14:creationId xmlns:p14="http://schemas.microsoft.com/office/powerpoint/2010/main" val="412071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p:nvPr/>
        </p:nvSpPr>
        <p:spPr>
          <a:xfrm>
            <a:off x="3306850" y="2169525"/>
            <a:ext cx="1433400" cy="1094100"/>
          </a:xfrm>
          <a:prstGeom prst="rect">
            <a:avLst/>
          </a:pr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Shape 37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How IronFrame works</a:t>
            </a:r>
            <a:endParaRPr/>
          </a:p>
        </p:txBody>
      </p:sp>
      <p:sp>
        <p:nvSpPr>
          <p:cNvPr id="376" name="Shape 376"/>
          <p:cNvSpPr txBox="1">
            <a:spLocks noGrp="1"/>
          </p:cNvSpPr>
          <p:nvPr>
            <p:ph type="body" idx="1"/>
          </p:nvPr>
        </p:nvSpPr>
        <p:spPr>
          <a:xfrm>
            <a:off x="915400" y="900400"/>
            <a:ext cx="2127932" cy="3769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dirty="0"/>
              <a:t>The IronFrame library uses services and primitives available in Windows Server 2012R2 to provide </a:t>
            </a:r>
            <a:r>
              <a:rPr lang="en" b="1" i="1" dirty="0"/>
              <a:t>container-like </a:t>
            </a:r>
            <a:r>
              <a:rPr lang="en" dirty="0"/>
              <a:t>functionality within the context of Cloud Foundry.</a:t>
            </a:r>
            <a:endParaRPr dirty="0"/>
          </a:p>
        </p:txBody>
      </p:sp>
      <p:grpSp>
        <p:nvGrpSpPr>
          <p:cNvPr id="377" name="Shape 377"/>
          <p:cNvGrpSpPr/>
          <p:nvPr/>
        </p:nvGrpSpPr>
        <p:grpSpPr>
          <a:xfrm>
            <a:off x="3027424" y="440781"/>
            <a:ext cx="242934" cy="350823"/>
            <a:chOff x="5828175" y="1277675"/>
            <a:chExt cx="471900" cy="681475"/>
          </a:xfrm>
        </p:grpSpPr>
        <p:sp>
          <p:nvSpPr>
            <p:cNvPr id="378" name="Shape 378"/>
            <p:cNvSpPr/>
            <p:nvPr/>
          </p:nvSpPr>
          <p:spPr>
            <a:xfrm>
              <a:off x="5946075" y="1277675"/>
              <a:ext cx="236100" cy="236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Shape 379"/>
            <p:cNvSpPr/>
            <p:nvPr/>
          </p:nvSpPr>
          <p:spPr>
            <a:xfrm rot="5400000">
              <a:off x="5877375" y="1536450"/>
              <a:ext cx="373500" cy="471900"/>
            </a:xfrm>
            <a:prstGeom prst="pie">
              <a:avLst>
                <a:gd name="adj1" fmla="val 5400474"/>
                <a:gd name="adj2" fmla="val 1620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80" name="Shape 380"/>
          <p:cNvSpPr txBox="1"/>
          <p:nvPr/>
        </p:nvSpPr>
        <p:spPr>
          <a:xfrm>
            <a:off x="3279900" y="4013600"/>
            <a:ext cx="4657800" cy="897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Filesystem Isolation</a:t>
            </a:r>
            <a:r>
              <a:rPr kumimoji="0" lang="en" sz="1200" b="0" i="0" u="none" strike="noStrike" kern="0" cap="none" spc="0" normalizeH="0" baseline="0" noProof="0">
                <a:ln>
                  <a:noFill/>
                </a:ln>
                <a:solidFill>
                  <a:srgbClr val="000000"/>
                </a:solidFill>
                <a:effectLst/>
                <a:uLnTx/>
                <a:uFillTx/>
                <a:latin typeface="Lato"/>
                <a:ea typeface="Lato"/>
                <a:cs typeface="Lato"/>
                <a:sym typeface="Lato"/>
              </a:rPr>
              <a:t> – Garden Windows creates a </a:t>
            </a:r>
            <a:r>
              <a:rPr kumimoji="0" lang="en" sz="1200" b="0" i="1" u="none" strike="noStrike" kern="0" cap="none" spc="0" normalizeH="0" baseline="0" noProof="0">
                <a:ln>
                  <a:noFill/>
                </a:ln>
                <a:solidFill>
                  <a:srgbClr val="000000"/>
                </a:solidFill>
                <a:effectLst/>
                <a:uLnTx/>
                <a:uFillTx/>
                <a:latin typeface="Lato"/>
                <a:ea typeface="Lato"/>
                <a:cs typeface="Lato"/>
                <a:sym typeface="Lato"/>
              </a:rPr>
              <a:t>unique temporary user</a:t>
            </a:r>
            <a:r>
              <a:rPr kumimoji="0" lang="en" sz="1200" b="0" i="0" u="none" strike="noStrike" kern="0" cap="none" spc="0" normalizeH="0" baseline="0" noProof="0">
                <a:ln>
                  <a:noFill/>
                </a:ln>
                <a:solidFill>
                  <a:srgbClr val="000000"/>
                </a:solidFill>
                <a:effectLst/>
                <a:uLnTx/>
                <a:uFillTx/>
                <a:latin typeface="Lato"/>
                <a:ea typeface="Lato"/>
                <a:cs typeface="Lato"/>
                <a:sym typeface="Lato"/>
              </a:rPr>
              <a:t> for each container and uses Access Control Lists (ACLs) to render a “containerized” directory visible only to the user who owns the container.</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81" name="Shape 381"/>
          <p:cNvSpPr txBox="1"/>
          <p:nvPr/>
        </p:nvSpPr>
        <p:spPr>
          <a:xfrm>
            <a:off x="32799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Filesystem Isolation</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382" name="Shape 382"/>
          <p:cNvCxnSpPr/>
          <p:nvPr/>
        </p:nvCxnSpPr>
        <p:spPr>
          <a:xfrm>
            <a:off x="3379993" y="3933050"/>
            <a:ext cx="203100" cy="0"/>
          </a:xfrm>
          <a:prstGeom prst="straightConnector1">
            <a:avLst/>
          </a:prstGeom>
          <a:noFill/>
          <a:ln w="19050" cap="flat" cmpd="sng">
            <a:solidFill>
              <a:schemeClr val="dk2"/>
            </a:solidFill>
            <a:prstDash val="solid"/>
            <a:round/>
            <a:headEnd type="none" w="med" len="med"/>
            <a:tailEnd type="none" w="med" len="med"/>
          </a:ln>
        </p:spPr>
      </p:cxnSp>
      <p:grpSp>
        <p:nvGrpSpPr>
          <p:cNvPr id="383" name="Shape 383"/>
          <p:cNvGrpSpPr/>
          <p:nvPr/>
        </p:nvGrpSpPr>
        <p:grpSpPr>
          <a:xfrm>
            <a:off x="3391093" y="390943"/>
            <a:ext cx="2340928" cy="1242057"/>
            <a:chOff x="3452701" y="695743"/>
            <a:chExt cx="2340928" cy="1242057"/>
          </a:xfrm>
        </p:grpSpPr>
        <p:sp>
          <p:nvSpPr>
            <p:cNvPr id="384" name="Shape 384"/>
            <p:cNvSpPr/>
            <p:nvPr/>
          </p:nvSpPr>
          <p:spPr>
            <a:xfrm>
              <a:off x="3767204" y="1134489"/>
              <a:ext cx="222000" cy="175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Shape 385"/>
            <p:cNvSpPr/>
            <p:nvPr/>
          </p:nvSpPr>
          <p:spPr>
            <a:xfrm rot="10800000" flipH="1">
              <a:off x="3773104" y="1423500"/>
              <a:ext cx="157800" cy="209700"/>
            </a:xfrm>
            <a:prstGeom prst="foldedCorner">
              <a:avLst>
                <a:gd name="adj"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86" name="Shape 386"/>
            <p:cNvCxnSpPr/>
            <p:nvPr/>
          </p:nvCxnSpPr>
          <p:spPr>
            <a:xfrm>
              <a:off x="3586650" y="965600"/>
              <a:ext cx="0" cy="875400"/>
            </a:xfrm>
            <a:prstGeom prst="straightConnector1">
              <a:avLst/>
            </a:prstGeom>
            <a:noFill/>
            <a:ln w="9525" cap="flat" cmpd="sng">
              <a:solidFill>
                <a:schemeClr val="dk2"/>
              </a:solidFill>
              <a:prstDash val="solid"/>
              <a:round/>
              <a:headEnd type="none" w="med" len="med"/>
              <a:tailEnd type="none" w="med" len="med"/>
            </a:ln>
          </p:spPr>
        </p:cxnSp>
        <p:cxnSp>
          <p:nvCxnSpPr>
            <p:cNvPr id="387" name="Shape 387"/>
            <p:cNvCxnSpPr>
              <a:stCxn id="384" idx="2"/>
            </p:cNvCxnSpPr>
            <p:nvPr/>
          </p:nvCxnSpPr>
          <p:spPr>
            <a:xfrm rot="10800000">
              <a:off x="3589604" y="1222089"/>
              <a:ext cx="177600" cy="0"/>
            </a:xfrm>
            <a:prstGeom prst="straightConnector1">
              <a:avLst/>
            </a:prstGeom>
            <a:noFill/>
            <a:ln w="9525" cap="flat" cmpd="sng">
              <a:solidFill>
                <a:schemeClr val="dk2"/>
              </a:solidFill>
              <a:prstDash val="solid"/>
              <a:round/>
              <a:headEnd type="none" w="med" len="med"/>
              <a:tailEnd type="none" w="med" len="med"/>
            </a:ln>
          </p:spPr>
        </p:cxnSp>
        <p:cxnSp>
          <p:nvCxnSpPr>
            <p:cNvPr id="388" name="Shape 388"/>
            <p:cNvCxnSpPr>
              <a:stCxn id="385" idx="1"/>
            </p:cNvCxnSpPr>
            <p:nvPr/>
          </p:nvCxnSpPr>
          <p:spPr>
            <a:xfrm rot="10800000">
              <a:off x="3589504" y="1528350"/>
              <a:ext cx="183600" cy="0"/>
            </a:xfrm>
            <a:prstGeom prst="straightConnector1">
              <a:avLst/>
            </a:prstGeom>
            <a:noFill/>
            <a:ln w="9525" cap="flat" cmpd="sng">
              <a:solidFill>
                <a:schemeClr val="dk2"/>
              </a:solidFill>
              <a:prstDash val="solid"/>
              <a:round/>
              <a:headEnd type="none" w="med" len="med"/>
              <a:tailEnd type="none" w="med" len="med"/>
            </a:ln>
          </p:spPr>
        </p:cxnSp>
        <p:cxnSp>
          <p:nvCxnSpPr>
            <p:cNvPr id="389" name="Shape 389"/>
            <p:cNvCxnSpPr/>
            <p:nvPr/>
          </p:nvCxnSpPr>
          <p:spPr>
            <a:xfrm rot="10800000">
              <a:off x="3589504" y="1833150"/>
              <a:ext cx="183600" cy="0"/>
            </a:xfrm>
            <a:prstGeom prst="straightConnector1">
              <a:avLst/>
            </a:prstGeom>
            <a:noFill/>
            <a:ln w="9525" cap="flat" cmpd="sng">
              <a:solidFill>
                <a:schemeClr val="dk2"/>
              </a:solidFill>
              <a:prstDash val="solid"/>
              <a:round/>
              <a:headEnd type="none" w="med" len="med"/>
              <a:tailEnd type="none" w="med" len="med"/>
            </a:ln>
          </p:spPr>
        </p:cxnSp>
        <p:sp>
          <p:nvSpPr>
            <p:cNvPr id="390" name="Shape 390"/>
            <p:cNvSpPr txBox="1"/>
            <p:nvPr/>
          </p:nvSpPr>
          <p:spPr>
            <a:xfrm>
              <a:off x="3720698" y="1603600"/>
              <a:ext cx="5700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91" name="Shape 391"/>
            <p:cNvSpPr txBox="1"/>
            <p:nvPr/>
          </p:nvSpPr>
          <p:spPr>
            <a:xfrm>
              <a:off x="3694530" y="695743"/>
              <a:ext cx="20991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C:\containerizer\abc83bd…</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92" name="Shape 392"/>
            <p:cNvSpPr/>
            <p:nvPr/>
          </p:nvSpPr>
          <p:spPr>
            <a:xfrm>
              <a:off x="3452701" y="765944"/>
              <a:ext cx="267900" cy="211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93" name="Shape 393"/>
          <p:cNvSpPr txBox="1"/>
          <p:nvPr/>
        </p:nvSpPr>
        <p:spPr>
          <a:xfrm>
            <a:off x="60231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Disk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394" name="Shape 394"/>
          <p:cNvSpPr/>
          <p:nvPr/>
        </p:nvSpPr>
        <p:spPr>
          <a:xfrm>
            <a:off x="6135725" y="719600"/>
            <a:ext cx="1969800" cy="6201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 name="Shape 395"/>
          <p:cNvSpPr/>
          <p:nvPr/>
        </p:nvSpPr>
        <p:spPr>
          <a:xfrm>
            <a:off x="6128425" y="705025"/>
            <a:ext cx="1977300" cy="634500"/>
          </a:xfrm>
          <a:prstGeom prst="pie">
            <a:avLst>
              <a:gd name="adj1" fmla="val 0"/>
              <a:gd name="adj2" fmla="val 2063456"/>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96" name="Shape 396"/>
          <p:cNvGrpSpPr/>
          <p:nvPr/>
        </p:nvGrpSpPr>
        <p:grpSpPr>
          <a:xfrm>
            <a:off x="8027449" y="1191181"/>
            <a:ext cx="242934" cy="350823"/>
            <a:chOff x="5828175" y="1277675"/>
            <a:chExt cx="471900" cy="681475"/>
          </a:xfrm>
        </p:grpSpPr>
        <p:sp>
          <p:nvSpPr>
            <p:cNvPr id="397" name="Shape 397"/>
            <p:cNvSpPr/>
            <p:nvPr/>
          </p:nvSpPr>
          <p:spPr>
            <a:xfrm>
              <a:off x="5946075" y="1277675"/>
              <a:ext cx="236100" cy="2361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8" name="Shape 398"/>
            <p:cNvSpPr/>
            <p:nvPr/>
          </p:nvSpPr>
          <p:spPr>
            <a:xfrm rot="5400000">
              <a:off x="5877375" y="1536450"/>
              <a:ext cx="373500" cy="471900"/>
            </a:xfrm>
            <a:prstGeom prst="pie">
              <a:avLst>
                <a:gd name="adj1" fmla="val 5400474"/>
                <a:gd name="adj2" fmla="val 16200000"/>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99" name="Shape 399"/>
          <p:cNvSpPr txBox="1"/>
          <p:nvPr/>
        </p:nvSpPr>
        <p:spPr>
          <a:xfrm>
            <a:off x="32799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Network</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00" name="Shape 400"/>
          <p:cNvSpPr txBox="1"/>
          <p:nvPr/>
        </p:nvSpPr>
        <p:spPr>
          <a:xfrm>
            <a:off x="60231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Memory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01" name="Shape 401"/>
          <p:cNvSpPr/>
          <p:nvPr/>
        </p:nvSpPr>
        <p:spPr>
          <a:xfrm>
            <a:off x="6113825" y="2610689"/>
            <a:ext cx="1813800" cy="54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2" name="Shape 402"/>
          <p:cNvSpPr/>
          <p:nvPr/>
        </p:nvSpPr>
        <p:spPr>
          <a:xfrm>
            <a:off x="6215583" y="2689835"/>
            <a:ext cx="188400" cy="3252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3" name="Shape 403"/>
          <p:cNvSpPr/>
          <p:nvPr/>
        </p:nvSpPr>
        <p:spPr>
          <a:xfrm>
            <a:off x="6451760"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4" name="Shape 404"/>
          <p:cNvSpPr/>
          <p:nvPr/>
        </p:nvSpPr>
        <p:spPr>
          <a:xfrm>
            <a:off x="668793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5" name="Shape 405"/>
          <p:cNvSpPr/>
          <p:nvPr/>
        </p:nvSpPr>
        <p:spPr>
          <a:xfrm>
            <a:off x="6924113"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6" name="Shape 406"/>
          <p:cNvSpPr/>
          <p:nvPr/>
        </p:nvSpPr>
        <p:spPr>
          <a:xfrm>
            <a:off x="7160289"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7" name="Shape 407"/>
          <p:cNvSpPr/>
          <p:nvPr/>
        </p:nvSpPr>
        <p:spPr>
          <a:xfrm>
            <a:off x="739646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8" name="Shape 408"/>
          <p:cNvSpPr/>
          <p:nvPr/>
        </p:nvSpPr>
        <p:spPr>
          <a:xfrm>
            <a:off x="7632642"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9" name="Shape 409"/>
          <p:cNvSpPr/>
          <p:nvPr/>
        </p:nvSpPr>
        <p:spPr>
          <a:xfrm>
            <a:off x="34654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0" name="Shape 410"/>
          <p:cNvSpPr/>
          <p:nvPr/>
        </p:nvSpPr>
        <p:spPr>
          <a:xfrm>
            <a:off x="37702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1" name="Shape 411"/>
          <p:cNvSpPr/>
          <p:nvPr/>
        </p:nvSpPr>
        <p:spPr>
          <a:xfrm>
            <a:off x="40750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2" name="Shape 412"/>
          <p:cNvSpPr/>
          <p:nvPr/>
        </p:nvSpPr>
        <p:spPr>
          <a:xfrm>
            <a:off x="43798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3" name="Shape 413"/>
          <p:cNvSpPr/>
          <p:nvPr/>
        </p:nvSpPr>
        <p:spPr>
          <a:xfrm>
            <a:off x="34654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Shape 414"/>
          <p:cNvSpPr/>
          <p:nvPr/>
        </p:nvSpPr>
        <p:spPr>
          <a:xfrm>
            <a:off x="37702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Shape 415"/>
          <p:cNvSpPr/>
          <p:nvPr/>
        </p:nvSpPr>
        <p:spPr>
          <a:xfrm>
            <a:off x="40750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Shape 416"/>
          <p:cNvSpPr/>
          <p:nvPr/>
        </p:nvSpPr>
        <p:spPr>
          <a:xfrm>
            <a:off x="43798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Shape 417"/>
          <p:cNvSpPr/>
          <p:nvPr/>
        </p:nvSpPr>
        <p:spPr>
          <a:xfrm>
            <a:off x="34654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8" name="Shape 418"/>
          <p:cNvSpPr/>
          <p:nvPr/>
        </p:nvSpPr>
        <p:spPr>
          <a:xfrm>
            <a:off x="37702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9" name="Shape 419"/>
          <p:cNvSpPr/>
          <p:nvPr/>
        </p:nvSpPr>
        <p:spPr>
          <a:xfrm>
            <a:off x="40750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0" name="Shape 420"/>
          <p:cNvSpPr/>
          <p:nvPr/>
        </p:nvSpPr>
        <p:spPr>
          <a:xfrm>
            <a:off x="43798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421" name="Shape 421"/>
          <p:cNvCxnSpPr/>
          <p:nvPr/>
        </p:nvCxnSpPr>
        <p:spPr>
          <a:xfrm>
            <a:off x="3559203" y="2138167"/>
            <a:ext cx="0" cy="215700"/>
          </a:xfrm>
          <a:prstGeom prst="straightConnector1">
            <a:avLst/>
          </a:prstGeom>
          <a:noFill/>
          <a:ln w="9525" cap="flat" cmpd="sng">
            <a:solidFill>
              <a:schemeClr val="dk2"/>
            </a:solidFill>
            <a:prstDash val="solid"/>
            <a:round/>
            <a:headEnd type="oval" w="med" len="med"/>
            <a:tailEnd type="oval" w="med" len="med"/>
          </a:ln>
        </p:spPr>
      </p:cxnSp>
      <p:sp>
        <p:nvSpPr>
          <p:cNvPr id="422" name="Shape 422"/>
          <p:cNvSpPr/>
          <p:nvPr/>
        </p:nvSpPr>
        <p:spPr>
          <a:xfrm>
            <a:off x="3144475" y="204280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3" name="Shape 423"/>
          <p:cNvSpPr/>
          <p:nvPr/>
        </p:nvSpPr>
        <p:spPr>
          <a:xfrm>
            <a:off x="5995625" y="3909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Shape 424"/>
          <p:cNvSpPr/>
          <p:nvPr/>
        </p:nvSpPr>
        <p:spPr>
          <a:xfrm>
            <a:off x="5995625" y="22551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5502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Shape 430"/>
          <p:cNvSpPr txBox="1">
            <a:spLocks noGrp="1"/>
          </p:cNvSpPr>
          <p:nvPr>
            <p:ph type="body" idx="1"/>
          </p:nvPr>
        </p:nvSpPr>
        <p:spPr>
          <a:xfrm>
            <a:off x="915400" y="900400"/>
            <a:ext cx="2134404" cy="3769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t>The IronFrame library uses services and primitives available in Windows Server 2012R2 to provide container-like functionality within the context of Cloud Foundry.</a:t>
            </a:r>
            <a:endParaRPr dirty="0"/>
          </a:p>
        </p:txBody>
      </p:sp>
      <p:grpSp>
        <p:nvGrpSpPr>
          <p:cNvPr id="431" name="Shape 431"/>
          <p:cNvGrpSpPr/>
          <p:nvPr/>
        </p:nvGrpSpPr>
        <p:grpSpPr>
          <a:xfrm>
            <a:off x="3027424" y="440781"/>
            <a:ext cx="242934" cy="350823"/>
            <a:chOff x="5828175" y="1277675"/>
            <a:chExt cx="471900" cy="681475"/>
          </a:xfrm>
        </p:grpSpPr>
        <p:sp>
          <p:nvSpPr>
            <p:cNvPr id="432" name="Shape 432"/>
            <p:cNvSpPr/>
            <p:nvPr/>
          </p:nvSpPr>
          <p:spPr>
            <a:xfrm>
              <a:off x="5946075" y="1277675"/>
              <a:ext cx="236100" cy="236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3" name="Shape 433"/>
            <p:cNvSpPr/>
            <p:nvPr/>
          </p:nvSpPr>
          <p:spPr>
            <a:xfrm rot="5400000">
              <a:off x="5877375" y="1536450"/>
              <a:ext cx="373500" cy="471900"/>
            </a:xfrm>
            <a:prstGeom prst="pie">
              <a:avLst>
                <a:gd name="adj1" fmla="val 5400474"/>
                <a:gd name="adj2" fmla="val 1620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4" name="Shape 434"/>
          <p:cNvSpPr txBox="1"/>
          <p:nvPr/>
        </p:nvSpPr>
        <p:spPr>
          <a:xfrm>
            <a:off x="3279900" y="4013600"/>
            <a:ext cx="4657800" cy="897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Disk Usage</a:t>
            </a:r>
            <a:r>
              <a:rPr kumimoji="0" lang="en" sz="1200" b="0" i="0" u="none" strike="noStrike" kern="0" cap="none" spc="0" normalizeH="0" baseline="0" noProof="0">
                <a:ln>
                  <a:noFill/>
                </a:ln>
                <a:solidFill>
                  <a:srgbClr val="000000"/>
                </a:solidFill>
                <a:effectLst/>
                <a:uLnTx/>
                <a:uFillTx/>
                <a:latin typeface="Lato"/>
                <a:ea typeface="Lato"/>
                <a:cs typeface="Lato"/>
                <a:sym typeface="Lato"/>
              </a:rPr>
              <a:t> – Garden Windows enforces disk usage limits with </a:t>
            </a:r>
            <a:r>
              <a:rPr kumimoji="0" lang="en" sz="1200" b="0" i="1" u="none" strike="noStrike" kern="0" cap="none" spc="0" normalizeH="0" baseline="0" noProof="0">
                <a:ln>
                  <a:noFill/>
                </a:ln>
                <a:solidFill>
                  <a:srgbClr val="000000"/>
                </a:solidFill>
                <a:effectLst/>
                <a:uLnTx/>
                <a:uFillTx/>
                <a:latin typeface="Lato"/>
                <a:ea typeface="Lato"/>
                <a:cs typeface="Lato"/>
                <a:sym typeface="Lato"/>
              </a:rPr>
              <a:t>NTFS disk quotas</a:t>
            </a:r>
            <a:r>
              <a:rPr kumimoji="0" lang="en" sz="1200" b="0" i="0" u="none" strike="noStrike" kern="0" cap="none" spc="0" normalizeH="0" baseline="0" noProof="0">
                <a:ln>
                  <a:noFill/>
                </a:ln>
                <a:solidFill>
                  <a:srgbClr val="000000"/>
                </a:solidFill>
                <a:effectLst/>
                <a:uLnTx/>
                <a:uFillTx/>
                <a:latin typeface="Lato"/>
                <a:ea typeface="Lato"/>
                <a:cs typeface="Lato"/>
                <a:sym typeface="Lato"/>
              </a:rPr>
              <a:t>, which work on a per-user, per-volume basis.</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35" name="Shape 435"/>
          <p:cNvSpPr txBox="1"/>
          <p:nvPr/>
        </p:nvSpPr>
        <p:spPr>
          <a:xfrm>
            <a:off x="32799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dirty="0">
                <a:ln>
                  <a:noFill/>
                </a:ln>
                <a:solidFill>
                  <a:srgbClr val="000000"/>
                </a:solidFill>
                <a:effectLst/>
                <a:uLnTx/>
                <a:uFillTx/>
                <a:latin typeface="Lato"/>
                <a:ea typeface="Lato"/>
                <a:cs typeface="Lato"/>
                <a:sym typeface="Lato"/>
              </a:rPr>
              <a:t>Filesystem Isolation</a:t>
            </a:r>
            <a:endParaRPr kumimoji="0" sz="1200" b="0" i="0" u="none" strike="noStrike" kern="0" cap="none" spc="0" normalizeH="0" baseline="0" noProof="0" dirty="0">
              <a:ln>
                <a:noFill/>
              </a:ln>
              <a:solidFill>
                <a:srgbClr val="000000"/>
              </a:solidFill>
              <a:effectLst/>
              <a:uLnTx/>
              <a:uFillTx/>
              <a:latin typeface="Lato"/>
              <a:ea typeface="Lato"/>
              <a:cs typeface="Lato"/>
              <a:sym typeface="Lato"/>
            </a:endParaRPr>
          </a:p>
        </p:txBody>
      </p:sp>
      <p:cxnSp>
        <p:nvCxnSpPr>
          <p:cNvPr id="436" name="Shape 436"/>
          <p:cNvCxnSpPr/>
          <p:nvPr/>
        </p:nvCxnSpPr>
        <p:spPr>
          <a:xfrm>
            <a:off x="3379993" y="3933050"/>
            <a:ext cx="203100" cy="0"/>
          </a:xfrm>
          <a:prstGeom prst="straightConnector1">
            <a:avLst/>
          </a:prstGeom>
          <a:noFill/>
          <a:ln w="19050" cap="flat" cmpd="sng">
            <a:solidFill>
              <a:schemeClr val="dk2"/>
            </a:solidFill>
            <a:prstDash val="solid"/>
            <a:round/>
            <a:headEnd type="none" w="med" len="med"/>
            <a:tailEnd type="none" w="med" len="med"/>
          </a:ln>
        </p:spPr>
      </p:cxnSp>
      <p:grpSp>
        <p:nvGrpSpPr>
          <p:cNvPr id="437" name="Shape 437"/>
          <p:cNvGrpSpPr/>
          <p:nvPr/>
        </p:nvGrpSpPr>
        <p:grpSpPr>
          <a:xfrm>
            <a:off x="3391093" y="390943"/>
            <a:ext cx="2340928" cy="1242057"/>
            <a:chOff x="3452701" y="695743"/>
            <a:chExt cx="2340928" cy="1242057"/>
          </a:xfrm>
        </p:grpSpPr>
        <p:sp>
          <p:nvSpPr>
            <p:cNvPr id="438" name="Shape 438"/>
            <p:cNvSpPr/>
            <p:nvPr/>
          </p:nvSpPr>
          <p:spPr>
            <a:xfrm>
              <a:off x="3767204" y="1134489"/>
              <a:ext cx="222000" cy="175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Shape 439"/>
            <p:cNvSpPr/>
            <p:nvPr/>
          </p:nvSpPr>
          <p:spPr>
            <a:xfrm rot="10800000" flipH="1">
              <a:off x="3773104" y="1423500"/>
              <a:ext cx="157800" cy="209700"/>
            </a:xfrm>
            <a:prstGeom prst="foldedCorner">
              <a:avLst>
                <a:gd name="adj"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440" name="Shape 440"/>
            <p:cNvCxnSpPr/>
            <p:nvPr/>
          </p:nvCxnSpPr>
          <p:spPr>
            <a:xfrm>
              <a:off x="3586650" y="965600"/>
              <a:ext cx="0" cy="875400"/>
            </a:xfrm>
            <a:prstGeom prst="straightConnector1">
              <a:avLst/>
            </a:prstGeom>
            <a:noFill/>
            <a:ln w="9525" cap="flat" cmpd="sng">
              <a:solidFill>
                <a:schemeClr val="dk2"/>
              </a:solidFill>
              <a:prstDash val="solid"/>
              <a:round/>
              <a:headEnd type="none" w="med" len="med"/>
              <a:tailEnd type="none" w="med" len="med"/>
            </a:ln>
          </p:spPr>
        </p:cxnSp>
        <p:cxnSp>
          <p:nvCxnSpPr>
            <p:cNvPr id="441" name="Shape 441"/>
            <p:cNvCxnSpPr>
              <a:stCxn id="438" idx="2"/>
            </p:cNvCxnSpPr>
            <p:nvPr/>
          </p:nvCxnSpPr>
          <p:spPr>
            <a:xfrm rot="10800000">
              <a:off x="3589604" y="1222089"/>
              <a:ext cx="177600" cy="0"/>
            </a:xfrm>
            <a:prstGeom prst="straightConnector1">
              <a:avLst/>
            </a:prstGeom>
            <a:noFill/>
            <a:ln w="9525" cap="flat" cmpd="sng">
              <a:solidFill>
                <a:schemeClr val="dk2"/>
              </a:solidFill>
              <a:prstDash val="solid"/>
              <a:round/>
              <a:headEnd type="none" w="med" len="med"/>
              <a:tailEnd type="none" w="med" len="med"/>
            </a:ln>
          </p:spPr>
        </p:cxnSp>
        <p:cxnSp>
          <p:nvCxnSpPr>
            <p:cNvPr id="442" name="Shape 442"/>
            <p:cNvCxnSpPr>
              <a:stCxn id="439" idx="1"/>
            </p:cNvCxnSpPr>
            <p:nvPr/>
          </p:nvCxnSpPr>
          <p:spPr>
            <a:xfrm rot="10800000">
              <a:off x="3589504" y="1528350"/>
              <a:ext cx="183600" cy="0"/>
            </a:xfrm>
            <a:prstGeom prst="straightConnector1">
              <a:avLst/>
            </a:prstGeom>
            <a:noFill/>
            <a:ln w="9525" cap="flat" cmpd="sng">
              <a:solidFill>
                <a:schemeClr val="dk2"/>
              </a:solidFill>
              <a:prstDash val="solid"/>
              <a:round/>
              <a:headEnd type="none" w="med" len="med"/>
              <a:tailEnd type="none" w="med" len="med"/>
            </a:ln>
          </p:spPr>
        </p:cxnSp>
        <p:cxnSp>
          <p:nvCxnSpPr>
            <p:cNvPr id="443" name="Shape 443"/>
            <p:cNvCxnSpPr/>
            <p:nvPr/>
          </p:nvCxnSpPr>
          <p:spPr>
            <a:xfrm rot="10800000">
              <a:off x="3589504" y="1833150"/>
              <a:ext cx="183600" cy="0"/>
            </a:xfrm>
            <a:prstGeom prst="straightConnector1">
              <a:avLst/>
            </a:prstGeom>
            <a:noFill/>
            <a:ln w="9525" cap="flat" cmpd="sng">
              <a:solidFill>
                <a:schemeClr val="dk2"/>
              </a:solidFill>
              <a:prstDash val="solid"/>
              <a:round/>
              <a:headEnd type="none" w="med" len="med"/>
              <a:tailEnd type="none" w="med" len="med"/>
            </a:ln>
          </p:spPr>
        </p:cxnSp>
        <p:sp>
          <p:nvSpPr>
            <p:cNvPr id="444" name="Shape 444"/>
            <p:cNvSpPr txBox="1"/>
            <p:nvPr/>
          </p:nvSpPr>
          <p:spPr>
            <a:xfrm>
              <a:off x="3720698" y="1603600"/>
              <a:ext cx="5700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45" name="Shape 445"/>
            <p:cNvSpPr txBox="1"/>
            <p:nvPr/>
          </p:nvSpPr>
          <p:spPr>
            <a:xfrm>
              <a:off x="3694530" y="695743"/>
              <a:ext cx="20991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C:\containerizer\abc83bd…</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46" name="Shape 446"/>
            <p:cNvSpPr/>
            <p:nvPr/>
          </p:nvSpPr>
          <p:spPr>
            <a:xfrm>
              <a:off x="3452701" y="765944"/>
              <a:ext cx="267900" cy="211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47" name="Shape 447"/>
          <p:cNvSpPr txBox="1"/>
          <p:nvPr/>
        </p:nvSpPr>
        <p:spPr>
          <a:xfrm>
            <a:off x="60231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Disk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48" name="Shape 448"/>
          <p:cNvSpPr/>
          <p:nvPr/>
        </p:nvSpPr>
        <p:spPr>
          <a:xfrm>
            <a:off x="6135725" y="719600"/>
            <a:ext cx="1969800" cy="6201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Shape 449"/>
          <p:cNvSpPr/>
          <p:nvPr/>
        </p:nvSpPr>
        <p:spPr>
          <a:xfrm>
            <a:off x="6128425" y="705025"/>
            <a:ext cx="1977300" cy="634500"/>
          </a:xfrm>
          <a:prstGeom prst="pie">
            <a:avLst>
              <a:gd name="adj1" fmla="val 0"/>
              <a:gd name="adj2" fmla="val 2063456"/>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0" name="Shape 450"/>
          <p:cNvGrpSpPr/>
          <p:nvPr/>
        </p:nvGrpSpPr>
        <p:grpSpPr>
          <a:xfrm>
            <a:off x="8027449" y="1191181"/>
            <a:ext cx="242934" cy="350823"/>
            <a:chOff x="5828175" y="1277675"/>
            <a:chExt cx="471900" cy="681475"/>
          </a:xfrm>
        </p:grpSpPr>
        <p:sp>
          <p:nvSpPr>
            <p:cNvPr id="451" name="Shape 451"/>
            <p:cNvSpPr/>
            <p:nvPr/>
          </p:nvSpPr>
          <p:spPr>
            <a:xfrm>
              <a:off x="5946075" y="1277675"/>
              <a:ext cx="236100" cy="2361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Shape 452"/>
            <p:cNvSpPr/>
            <p:nvPr/>
          </p:nvSpPr>
          <p:spPr>
            <a:xfrm rot="5400000">
              <a:off x="5877375" y="1536450"/>
              <a:ext cx="373500" cy="471900"/>
            </a:xfrm>
            <a:prstGeom prst="pie">
              <a:avLst>
                <a:gd name="adj1" fmla="val 5400474"/>
                <a:gd name="adj2" fmla="val 16200000"/>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3" name="Shape 453"/>
          <p:cNvSpPr txBox="1"/>
          <p:nvPr/>
        </p:nvSpPr>
        <p:spPr>
          <a:xfrm>
            <a:off x="32799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Network</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54" name="Shape 454"/>
          <p:cNvSpPr txBox="1"/>
          <p:nvPr/>
        </p:nvSpPr>
        <p:spPr>
          <a:xfrm>
            <a:off x="60231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Memory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55" name="Shape 455"/>
          <p:cNvSpPr/>
          <p:nvPr/>
        </p:nvSpPr>
        <p:spPr>
          <a:xfrm>
            <a:off x="6113825" y="2610689"/>
            <a:ext cx="1813800" cy="54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Shape 456"/>
          <p:cNvSpPr/>
          <p:nvPr/>
        </p:nvSpPr>
        <p:spPr>
          <a:xfrm>
            <a:off x="6215583" y="2689835"/>
            <a:ext cx="188400" cy="3252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Shape 457"/>
          <p:cNvSpPr/>
          <p:nvPr/>
        </p:nvSpPr>
        <p:spPr>
          <a:xfrm>
            <a:off x="6451760"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Shape 458"/>
          <p:cNvSpPr/>
          <p:nvPr/>
        </p:nvSpPr>
        <p:spPr>
          <a:xfrm>
            <a:off x="668793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Shape 459"/>
          <p:cNvSpPr/>
          <p:nvPr/>
        </p:nvSpPr>
        <p:spPr>
          <a:xfrm>
            <a:off x="6924113"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Shape 460"/>
          <p:cNvSpPr/>
          <p:nvPr/>
        </p:nvSpPr>
        <p:spPr>
          <a:xfrm>
            <a:off x="7160289"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Shape 461"/>
          <p:cNvSpPr/>
          <p:nvPr/>
        </p:nvSpPr>
        <p:spPr>
          <a:xfrm>
            <a:off x="739646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Shape 462"/>
          <p:cNvSpPr/>
          <p:nvPr/>
        </p:nvSpPr>
        <p:spPr>
          <a:xfrm>
            <a:off x="7632642"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Shape 463"/>
          <p:cNvSpPr/>
          <p:nvPr/>
        </p:nvSpPr>
        <p:spPr>
          <a:xfrm>
            <a:off x="3306850" y="2169525"/>
            <a:ext cx="1433400" cy="1094100"/>
          </a:xfrm>
          <a:prstGeom prst="rect">
            <a:avLst/>
          </a:pr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Shape 464"/>
          <p:cNvSpPr/>
          <p:nvPr/>
        </p:nvSpPr>
        <p:spPr>
          <a:xfrm>
            <a:off x="34654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Shape 465"/>
          <p:cNvSpPr/>
          <p:nvPr/>
        </p:nvSpPr>
        <p:spPr>
          <a:xfrm>
            <a:off x="37702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Shape 466"/>
          <p:cNvSpPr/>
          <p:nvPr/>
        </p:nvSpPr>
        <p:spPr>
          <a:xfrm>
            <a:off x="40750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Shape 467"/>
          <p:cNvSpPr/>
          <p:nvPr/>
        </p:nvSpPr>
        <p:spPr>
          <a:xfrm>
            <a:off x="43798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Shape 468"/>
          <p:cNvSpPr/>
          <p:nvPr/>
        </p:nvSpPr>
        <p:spPr>
          <a:xfrm>
            <a:off x="34654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Shape 469"/>
          <p:cNvSpPr/>
          <p:nvPr/>
        </p:nvSpPr>
        <p:spPr>
          <a:xfrm>
            <a:off x="37702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Shape 470"/>
          <p:cNvSpPr/>
          <p:nvPr/>
        </p:nvSpPr>
        <p:spPr>
          <a:xfrm>
            <a:off x="40750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Shape 471"/>
          <p:cNvSpPr/>
          <p:nvPr/>
        </p:nvSpPr>
        <p:spPr>
          <a:xfrm>
            <a:off x="43798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Shape 472"/>
          <p:cNvSpPr/>
          <p:nvPr/>
        </p:nvSpPr>
        <p:spPr>
          <a:xfrm>
            <a:off x="34654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Shape 473"/>
          <p:cNvSpPr/>
          <p:nvPr/>
        </p:nvSpPr>
        <p:spPr>
          <a:xfrm>
            <a:off x="37702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Shape 474"/>
          <p:cNvSpPr/>
          <p:nvPr/>
        </p:nvSpPr>
        <p:spPr>
          <a:xfrm>
            <a:off x="40750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Shape 475"/>
          <p:cNvSpPr/>
          <p:nvPr/>
        </p:nvSpPr>
        <p:spPr>
          <a:xfrm>
            <a:off x="43798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476" name="Shape 476"/>
          <p:cNvCxnSpPr/>
          <p:nvPr/>
        </p:nvCxnSpPr>
        <p:spPr>
          <a:xfrm>
            <a:off x="3559203" y="2138167"/>
            <a:ext cx="0" cy="215700"/>
          </a:xfrm>
          <a:prstGeom prst="straightConnector1">
            <a:avLst/>
          </a:prstGeom>
          <a:noFill/>
          <a:ln w="9525" cap="flat" cmpd="sng">
            <a:solidFill>
              <a:schemeClr val="dk2"/>
            </a:solidFill>
            <a:prstDash val="solid"/>
            <a:round/>
            <a:headEnd type="oval" w="med" len="med"/>
            <a:tailEnd type="oval" w="med" len="med"/>
          </a:ln>
        </p:spPr>
      </p:cxnSp>
      <p:sp>
        <p:nvSpPr>
          <p:cNvPr id="477" name="Shape 477"/>
          <p:cNvSpPr/>
          <p:nvPr/>
        </p:nvSpPr>
        <p:spPr>
          <a:xfrm>
            <a:off x="3144475" y="204280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Shape 478"/>
          <p:cNvSpPr/>
          <p:nvPr/>
        </p:nvSpPr>
        <p:spPr>
          <a:xfrm>
            <a:off x="2943625" y="239000"/>
            <a:ext cx="2808000" cy="1771767"/>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Shape 479"/>
          <p:cNvSpPr/>
          <p:nvPr/>
        </p:nvSpPr>
        <p:spPr>
          <a:xfrm>
            <a:off x="5995625" y="22551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Shape 42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2"/>
              </a:buClr>
              <a:buSzPts val="1100"/>
              <a:buFont typeface="Arial"/>
              <a:buNone/>
            </a:pPr>
            <a:r>
              <a:rPr lang="en"/>
              <a:t>How IronFrame works</a:t>
            </a:r>
            <a:endParaRPr/>
          </a:p>
        </p:txBody>
      </p:sp>
    </p:spTree>
    <p:extLst>
      <p:ext uri="{BB962C8B-B14F-4D97-AF65-F5344CB8AC3E}">
        <p14:creationId xmlns:p14="http://schemas.microsoft.com/office/powerpoint/2010/main" val="382839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Shape 485"/>
          <p:cNvSpPr txBox="1">
            <a:spLocks noGrp="1"/>
          </p:cNvSpPr>
          <p:nvPr>
            <p:ph type="body" idx="1"/>
          </p:nvPr>
        </p:nvSpPr>
        <p:spPr>
          <a:xfrm>
            <a:off x="915400" y="900400"/>
            <a:ext cx="2112024" cy="3769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t>The IronFrame library uses services and primitives available in Windows Server 2012R2 to provide container-like functionality within the context of Cloud Foundry.</a:t>
            </a:r>
            <a:endParaRPr dirty="0"/>
          </a:p>
        </p:txBody>
      </p:sp>
      <p:grpSp>
        <p:nvGrpSpPr>
          <p:cNvPr id="486" name="Shape 486"/>
          <p:cNvGrpSpPr/>
          <p:nvPr/>
        </p:nvGrpSpPr>
        <p:grpSpPr>
          <a:xfrm>
            <a:off x="3027424" y="440781"/>
            <a:ext cx="242934" cy="350823"/>
            <a:chOff x="5828175" y="1277675"/>
            <a:chExt cx="471900" cy="681475"/>
          </a:xfrm>
        </p:grpSpPr>
        <p:sp>
          <p:nvSpPr>
            <p:cNvPr id="487" name="Shape 487"/>
            <p:cNvSpPr/>
            <p:nvPr/>
          </p:nvSpPr>
          <p:spPr>
            <a:xfrm>
              <a:off x="5946075" y="1277675"/>
              <a:ext cx="236100" cy="236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8" name="Shape 488"/>
            <p:cNvSpPr/>
            <p:nvPr/>
          </p:nvSpPr>
          <p:spPr>
            <a:xfrm rot="5400000">
              <a:off x="5877375" y="1536450"/>
              <a:ext cx="373500" cy="471900"/>
            </a:xfrm>
            <a:prstGeom prst="pie">
              <a:avLst>
                <a:gd name="adj1" fmla="val 5400474"/>
                <a:gd name="adj2" fmla="val 1620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89" name="Shape 489"/>
          <p:cNvSpPr txBox="1"/>
          <p:nvPr/>
        </p:nvSpPr>
        <p:spPr>
          <a:xfrm>
            <a:off x="3279900" y="4013600"/>
            <a:ext cx="4657800" cy="897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Network</a:t>
            </a:r>
            <a:r>
              <a:rPr kumimoji="0" lang="en" sz="1200" b="0" i="0" u="none" strike="noStrike" kern="0" cap="none" spc="0" normalizeH="0" baseline="0" noProof="0">
                <a:ln>
                  <a:noFill/>
                </a:ln>
                <a:solidFill>
                  <a:srgbClr val="000000"/>
                </a:solidFill>
                <a:effectLst/>
                <a:uLnTx/>
                <a:uFillTx/>
                <a:latin typeface="Lato"/>
                <a:ea typeface="Lato"/>
                <a:cs typeface="Lato"/>
                <a:sym typeface="Lato"/>
              </a:rPr>
              <a:t> – Apps launched inside a Garden-Windows container </a:t>
            </a:r>
            <a:r>
              <a:rPr kumimoji="0" lang="en" sz="1200" b="0" i="1" u="none" strike="noStrike" kern="0" cap="none" spc="0" normalizeH="0" baseline="0" noProof="0">
                <a:ln>
                  <a:noFill/>
                </a:ln>
                <a:solidFill>
                  <a:srgbClr val="000000"/>
                </a:solidFill>
                <a:effectLst/>
                <a:uLnTx/>
                <a:uFillTx/>
                <a:latin typeface="Lato"/>
                <a:ea typeface="Lato"/>
                <a:cs typeface="Lato"/>
                <a:sym typeface="Lato"/>
              </a:rPr>
              <a:t>bind directly to the external IP address of the cell</a:t>
            </a:r>
            <a:r>
              <a:rPr kumimoji="0" lang="en" sz="1200" b="0" i="0" u="none" strike="noStrike" kern="0" cap="none" spc="0" normalizeH="0" baseline="0" noProof="0">
                <a:ln>
                  <a:noFill/>
                </a:ln>
                <a:solidFill>
                  <a:srgbClr val="000000"/>
                </a:solidFill>
                <a:effectLst/>
                <a:uLnTx/>
                <a:uFillTx/>
                <a:latin typeface="Lato"/>
                <a:ea typeface="Lato"/>
                <a:cs typeface="Lato"/>
                <a:sym typeface="Lato"/>
              </a:rPr>
              <a:t>.</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490" name="Shape 490"/>
          <p:cNvSpPr txBox="1"/>
          <p:nvPr/>
        </p:nvSpPr>
        <p:spPr>
          <a:xfrm>
            <a:off x="32799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Filesystem Isolation</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cxnSp>
        <p:nvCxnSpPr>
          <p:cNvPr id="491" name="Shape 491"/>
          <p:cNvCxnSpPr/>
          <p:nvPr/>
        </p:nvCxnSpPr>
        <p:spPr>
          <a:xfrm>
            <a:off x="3379993" y="3933050"/>
            <a:ext cx="203100" cy="0"/>
          </a:xfrm>
          <a:prstGeom prst="straightConnector1">
            <a:avLst/>
          </a:prstGeom>
          <a:noFill/>
          <a:ln w="19050" cap="flat" cmpd="sng">
            <a:solidFill>
              <a:schemeClr val="dk2"/>
            </a:solidFill>
            <a:prstDash val="solid"/>
            <a:round/>
            <a:headEnd type="none" w="med" len="med"/>
            <a:tailEnd type="none" w="med" len="med"/>
          </a:ln>
        </p:spPr>
      </p:cxnSp>
      <p:grpSp>
        <p:nvGrpSpPr>
          <p:cNvPr id="492" name="Shape 492"/>
          <p:cNvGrpSpPr/>
          <p:nvPr/>
        </p:nvGrpSpPr>
        <p:grpSpPr>
          <a:xfrm>
            <a:off x="3391093" y="390943"/>
            <a:ext cx="2340928" cy="1242057"/>
            <a:chOff x="3452701" y="695743"/>
            <a:chExt cx="2340928" cy="1242057"/>
          </a:xfrm>
        </p:grpSpPr>
        <p:sp>
          <p:nvSpPr>
            <p:cNvPr id="493" name="Shape 493"/>
            <p:cNvSpPr/>
            <p:nvPr/>
          </p:nvSpPr>
          <p:spPr>
            <a:xfrm>
              <a:off x="3767204" y="1134489"/>
              <a:ext cx="222000" cy="175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4" name="Shape 494"/>
            <p:cNvSpPr/>
            <p:nvPr/>
          </p:nvSpPr>
          <p:spPr>
            <a:xfrm rot="10800000" flipH="1">
              <a:off x="3773104" y="1423500"/>
              <a:ext cx="157800" cy="209700"/>
            </a:xfrm>
            <a:prstGeom prst="foldedCorner">
              <a:avLst>
                <a:gd name="adj"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495" name="Shape 495"/>
            <p:cNvCxnSpPr/>
            <p:nvPr/>
          </p:nvCxnSpPr>
          <p:spPr>
            <a:xfrm>
              <a:off x="3586650" y="965600"/>
              <a:ext cx="0" cy="875400"/>
            </a:xfrm>
            <a:prstGeom prst="straightConnector1">
              <a:avLst/>
            </a:prstGeom>
            <a:noFill/>
            <a:ln w="9525" cap="flat" cmpd="sng">
              <a:solidFill>
                <a:schemeClr val="dk2"/>
              </a:solidFill>
              <a:prstDash val="solid"/>
              <a:round/>
              <a:headEnd type="none" w="med" len="med"/>
              <a:tailEnd type="none" w="med" len="med"/>
            </a:ln>
          </p:spPr>
        </p:cxnSp>
        <p:cxnSp>
          <p:nvCxnSpPr>
            <p:cNvPr id="496" name="Shape 496"/>
            <p:cNvCxnSpPr>
              <a:stCxn id="493" idx="2"/>
            </p:cNvCxnSpPr>
            <p:nvPr/>
          </p:nvCxnSpPr>
          <p:spPr>
            <a:xfrm rot="10800000">
              <a:off x="3589604" y="1222089"/>
              <a:ext cx="177600" cy="0"/>
            </a:xfrm>
            <a:prstGeom prst="straightConnector1">
              <a:avLst/>
            </a:prstGeom>
            <a:noFill/>
            <a:ln w="9525" cap="flat" cmpd="sng">
              <a:solidFill>
                <a:schemeClr val="dk2"/>
              </a:solidFill>
              <a:prstDash val="solid"/>
              <a:round/>
              <a:headEnd type="none" w="med" len="med"/>
              <a:tailEnd type="none" w="med" len="med"/>
            </a:ln>
          </p:spPr>
        </p:cxnSp>
        <p:cxnSp>
          <p:nvCxnSpPr>
            <p:cNvPr id="497" name="Shape 497"/>
            <p:cNvCxnSpPr>
              <a:stCxn id="494" idx="1"/>
            </p:cNvCxnSpPr>
            <p:nvPr/>
          </p:nvCxnSpPr>
          <p:spPr>
            <a:xfrm rot="10800000">
              <a:off x="3589504" y="1528350"/>
              <a:ext cx="183600" cy="0"/>
            </a:xfrm>
            <a:prstGeom prst="straightConnector1">
              <a:avLst/>
            </a:prstGeom>
            <a:noFill/>
            <a:ln w="9525" cap="flat" cmpd="sng">
              <a:solidFill>
                <a:schemeClr val="dk2"/>
              </a:solidFill>
              <a:prstDash val="solid"/>
              <a:round/>
              <a:headEnd type="none" w="med" len="med"/>
              <a:tailEnd type="none" w="med" len="med"/>
            </a:ln>
          </p:spPr>
        </p:cxnSp>
        <p:cxnSp>
          <p:nvCxnSpPr>
            <p:cNvPr id="498" name="Shape 498"/>
            <p:cNvCxnSpPr/>
            <p:nvPr/>
          </p:nvCxnSpPr>
          <p:spPr>
            <a:xfrm rot="10800000">
              <a:off x="3589504" y="1833150"/>
              <a:ext cx="183600" cy="0"/>
            </a:xfrm>
            <a:prstGeom prst="straightConnector1">
              <a:avLst/>
            </a:prstGeom>
            <a:noFill/>
            <a:ln w="9525" cap="flat" cmpd="sng">
              <a:solidFill>
                <a:schemeClr val="dk2"/>
              </a:solidFill>
              <a:prstDash val="solid"/>
              <a:round/>
              <a:headEnd type="none" w="med" len="med"/>
              <a:tailEnd type="none" w="med" len="med"/>
            </a:ln>
          </p:spPr>
        </p:cxnSp>
        <p:sp>
          <p:nvSpPr>
            <p:cNvPr id="499" name="Shape 499"/>
            <p:cNvSpPr txBox="1"/>
            <p:nvPr/>
          </p:nvSpPr>
          <p:spPr>
            <a:xfrm>
              <a:off x="3720698" y="1603600"/>
              <a:ext cx="5700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00" name="Shape 500"/>
            <p:cNvSpPr txBox="1"/>
            <p:nvPr/>
          </p:nvSpPr>
          <p:spPr>
            <a:xfrm>
              <a:off x="3694530" y="695743"/>
              <a:ext cx="2099100" cy="33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Lato"/>
                  <a:ea typeface="Lato"/>
                  <a:cs typeface="Lato"/>
                  <a:sym typeface="Lato"/>
                </a:rPr>
                <a:t>C:\containerizer\abc83bd…</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01" name="Shape 501"/>
            <p:cNvSpPr/>
            <p:nvPr/>
          </p:nvSpPr>
          <p:spPr>
            <a:xfrm>
              <a:off x="3452701" y="765944"/>
              <a:ext cx="267900" cy="211200"/>
            </a:xfrm>
            <a:prstGeom prst="corner">
              <a:avLst>
                <a:gd name="adj1" fmla="val 82678"/>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02" name="Shape 502"/>
          <p:cNvSpPr txBox="1"/>
          <p:nvPr/>
        </p:nvSpPr>
        <p:spPr>
          <a:xfrm>
            <a:off x="6023100" y="15662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Disk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03" name="Shape 503"/>
          <p:cNvSpPr/>
          <p:nvPr/>
        </p:nvSpPr>
        <p:spPr>
          <a:xfrm>
            <a:off x="6135725" y="719600"/>
            <a:ext cx="1969800" cy="6201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4" name="Shape 504"/>
          <p:cNvSpPr/>
          <p:nvPr/>
        </p:nvSpPr>
        <p:spPr>
          <a:xfrm>
            <a:off x="6128425" y="705025"/>
            <a:ext cx="1977300" cy="634500"/>
          </a:xfrm>
          <a:prstGeom prst="pie">
            <a:avLst>
              <a:gd name="adj1" fmla="val 0"/>
              <a:gd name="adj2" fmla="val 2063456"/>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05" name="Shape 505"/>
          <p:cNvGrpSpPr/>
          <p:nvPr/>
        </p:nvGrpSpPr>
        <p:grpSpPr>
          <a:xfrm>
            <a:off x="8027449" y="1191181"/>
            <a:ext cx="242934" cy="350823"/>
            <a:chOff x="5828175" y="1277675"/>
            <a:chExt cx="471900" cy="681475"/>
          </a:xfrm>
        </p:grpSpPr>
        <p:sp>
          <p:nvSpPr>
            <p:cNvPr id="506" name="Shape 506"/>
            <p:cNvSpPr/>
            <p:nvPr/>
          </p:nvSpPr>
          <p:spPr>
            <a:xfrm>
              <a:off x="5946075" y="1277675"/>
              <a:ext cx="236100" cy="2361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7" name="Shape 507"/>
            <p:cNvSpPr/>
            <p:nvPr/>
          </p:nvSpPr>
          <p:spPr>
            <a:xfrm rot="5400000">
              <a:off x="5877375" y="1536450"/>
              <a:ext cx="373500" cy="471900"/>
            </a:xfrm>
            <a:prstGeom prst="pie">
              <a:avLst>
                <a:gd name="adj1" fmla="val 5400474"/>
                <a:gd name="adj2" fmla="val 16200000"/>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08" name="Shape 508"/>
          <p:cNvSpPr txBox="1"/>
          <p:nvPr/>
        </p:nvSpPr>
        <p:spPr>
          <a:xfrm>
            <a:off x="32799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dirty="0">
                <a:ln>
                  <a:noFill/>
                </a:ln>
                <a:solidFill>
                  <a:srgbClr val="000000"/>
                </a:solidFill>
                <a:effectLst/>
                <a:uLnTx/>
                <a:uFillTx/>
                <a:latin typeface="Lato"/>
                <a:ea typeface="Lato"/>
                <a:cs typeface="Lato"/>
                <a:sym typeface="Lato"/>
              </a:rPr>
              <a:t>Network</a:t>
            </a:r>
            <a:endParaRPr kumimoji="0" sz="1200" b="0" i="0" u="none" strike="noStrike" kern="0" cap="none" spc="0" normalizeH="0" baseline="0" noProof="0" dirty="0">
              <a:ln>
                <a:noFill/>
              </a:ln>
              <a:solidFill>
                <a:srgbClr val="000000"/>
              </a:solidFill>
              <a:effectLst/>
              <a:uLnTx/>
              <a:uFillTx/>
              <a:latin typeface="Lato"/>
              <a:ea typeface="Lato"/>
              <a:cs typeface="Lato"/>
              <a:sym typeface="Lato"/>
            </a:endParaRPr>
          </a:p>
        </p:txBody>
      </p:sp>
      <p:sp>
        <p:nvSpPr>
          <p:cNvPr id="509" name="Shape 509"/>
          <p:cNvSpPr txBox="1"/>
          <p:nvPr/>
        </p:nvSpPr>
        <p:spPr>
          <a:xfrm>
            <a:off x="6023100" y="3242600"/>
            <a:ext cx="1584000" cy="350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000000"/>
                </a:solidFill>
                <a:effectLst/>
                <a:uLnTx/>
                <a:uFillTx/>
                <a:latin typeface="Lato"/>
                <a:ea typeface="Lato"/>
                <a:cs typeface="Lato"/>
                <a:sym typeface="Lato"/>
              </a:rPr>
              <a:t>Memory Usage</a:t>
            </a:r>
            <a:endParaRPr kumimoji="0" sz="1200" b="0" i="0" u="none" strike="noStrike" kern="0" cap="none" spc="0" normalizeH="0" baseline="0" noProof="0">
              <a:ln>
                <a:noFill/>
              </a:ln>
              <a:solidFill>
                <a:srgbClr val="000000"/>
              </a:solidFill>
              <a:effectLst/>
              <a:uLnTx/>
              <a:uFillTx/>
              <a:latin typeface="Lato"/>
              <a:ea typeface="Lato"/>
              <a:cs typeface="Lato"/>
              <a:sym typeface="Lato"/>
            </a:endParaRPr>
          </a:p>
        </p:txBody>
      </p:sp>
      <p:sp>
        <p:nvSpPr>
          <p:cNvPr id="510" name="Shape 510"/>
          <p:cNvSpPr/>
          <p:nvPr/>
        </p:nvSpPr>
        <p:spPr>
          <a:xfrm>
            <a:off x="6113825" y="2610689"/>
            <a:ext cx="1813800" cy="54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1" name="Shape 511"/>
          <p:cNvSpPr/>
          <p:nvPr/>
        </p:nvSpPr>
        <p:spPr>
          <a:xfrm>
            <a:off x="6215583" y="2689835"/>
            <a:ext cx="188400" cy="3252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2" name="Shape 512"/>
          <p:cNvSpPr/>
          <p:nvPr/>
        </p:nvSpPr>
        <p:spPr>
          <a:xfrm>
            <a:off x="6451760"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3" name="Shape 513"/>
          <p:cNvSpPr/>
          <p:nvPr/>
        </p:nvSpPr>
        <p:spPr>
          <a:xfrm>
            <a:off x="668793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4" name="Shape 514"/>
          <p:cNvSpPr/>
          <p:nvPr/>
        </p:nvSpPr>
        <p:spPr>
          <a:xfrm>
            <a:off x="6924113"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5" name="Shape 515"/>
          <p:cNvSpPr/>
          <p:nvPr/>
        </p:nvSpPr>
        <p:spPr>
          <a:xfrm>
            <a:off x="7160289"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6" name="Shape 516"/>
          <p:cNvSpPr/>
          <p:nvPr/>
        </p:nvSpPr>
        <p:spPr>
          <a:xfrm>
            <a:off x="7396466"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7" name="Shape 517"/>
          <p:cNvSpPr/>
          <p:nvPr/>
        </p:nvSpPr>
        <p:spPr>
          <a:xfrm>
            <a:off x="7632642" y="2689835"/>
            <a:ext cx="188400" cy="32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8" name="Shape 518"/>
          <p:cNvSpPr/>
          <p:nvPr/>
        </p:nvSpPr>
        <p:spPr>
          <a:xfrm>
            <a:off x="3306850" y="2169525"/>
            <a:ext cx="1433400" cy="1094100"/>
          </a:xfrm>
          <a:prstGeom prst="rect">
            <a:avLst/>
          </a:prstGeom>
          <a:no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9" name="Shape 519"/>
          <p:cNvSpPr/>
          <p:nvPr/>
        </p:nvSpPr>
        <p:spPr>
          <a:xfrm>
            <a:off x="34654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0" name="Shape 520"/>
          <p:cNvSpPr/>
          <p:nvPr/>
        </p:nvSpPr>
        <p:spPr>
          <a:xfrm>
            <a:off x="37702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1" name="Shape 521"/>
          <p:cNvSpPr/>
          <p:nvPr/>
        </p:nvSpPr>
        <p:spPr>
          <a:xfrm>
            <a:off x="40750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2" name="Shape 522"/>
          <p:cNvSpPr/>
          <p:nvPr/>
        </p:nvSpPr>
        <p:spPr>
          <a:xfrm>
            <a:off x="4379875" y="26240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3" name="Shape 523"/>
          <p:cNvSpPr/>
          <p:nvPr/>
        </p:nvSpPr>
        <p:spPr>
          <a:xfrm>
            <a:off x="34654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4" name="Shape 524"/>
          <p:cNvSpPr/>
          <p:nvPr/>
        </p:nvSpPr>
        <p:spPr>
          <a:xfrm>
            <a:off x="37702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5" name="Shape 525"/>
          <p:cNvSpPr/>
          <p:nvPr/>
        </p:nvSpPr>
        <p:spPr>
          <a:xfrm>
            <a:off x="40750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6" name="Shape 526"/>
          <p:cNvSpPr/>
          <p:nvPr/>
        </p:nvSpPr>
        <p:spPr>
          <a:xfrm>
            <a:off x="4379875" y="29288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7" name="Shape 527"/>
          <p:cNvSpPr/>
          <p:nvPr/>
        </p:nvSpPr>
        <p:spPr>
          <a:xfrm>
            <a:off x="34654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8" name="Shape 528"/>
          <p:cNvSpPr/>
          <p:nvPr/>
        </p:nvSpPr>
        <p:spPr>
          <a:xfrm>
            <a:off x="37702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9" name="Shape 529"/>
          <p:cNvSpPr/>
          <p:nvPr/>
        </p:nvSpPr>
        <p:spPr>
          <a:xfrm>
            <a:off x="40750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0" name="Shape 530"/>
          <p:cNvSpPr/>
          <p:nvPr/>
        </p:nvSpPr>
        <p:spPr>
          <a:xfrm>
            <a:off x="4379875" y="2319225"/>
            <a:ext cx="188400" cy="1884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531" name="Shape 531"/>
          <p:cNvCxnSpPr/>
          <p:nvPr/>
        </p:nvCxnSpPr>
        <p:spPr>
          <a:xfrm>
            <a:off x="3559203" y="2138167"/>
            <a:ext cx="0" cy="215700"/>
          </a:xfrm>
          <a:prstGeom prst="straightConnector1">
            <a:avLst/>
          </a:prstGeom>
          <a:noFill/>
          <a:ln w="9525" cap="flat" cmpd="sng">
            <a:solidFill>
              <a:schemeClr val="dk2"/>
            </a:solidFill>
            <a:prstDash val="solid"/>
            <a:round/>
            <a:headEnd type="oval" w="med" len="med"/>
            <a:tailEnd type="oval" w="med" len="med"/>
          </a:ln>
        </p:spPr>
      </p:cxnSp>
      <p:sp>
        <p:nvSpPr>
          <p:cNvPr id="532" name="Shape 532"/>
          <p:cNvSpPr/>
          <p:nvPr/>
        </p:nvSpPr>
        <p:spPr>
          <a:xfrm>
            <a:off x="5995625" y="3909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3" name="Shape 533"/>
          <p:cNvSpPr/>
          <p:nvPr/>
        </p:nvSpPr>
        <p:spPr>
          <a:xfrm>
            <a:off x="2943625" y="239000"/>
            <a:ext cx="2808000" cy="1773792"/>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4" name="Shape 534"/>
          <p:cNvSpPr/>
          <p:nvPr/>
        </p:nvSpPr>
        <p:spPr>
          <a:xfrm>
            <a:off x="5995625" y="2255150"/>
            <a:ext cx="2451300" cy="1677900"/>
          </a:xfrm>
          <a:prstGeom prst="rect">
            <a:avLst/>
          </a:prstGeom>
          <a:solidFill>
            <a:srgbClr val="FFFFFF">
              <a:alpha val="669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Shape 48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2"/>
              </a:buClr>
              <a:buSzPts val="1100"/>
              <a:buFont typeface="Arial"/>
              <a:buNone/>
            </a:pPr>
            <a:r>
              <a:rPr lang="en" dirty="0"/>
              <a:t>How IronFrame works</a:t>
            </a:r>
            <a:endParaRPr dirty="0"/>
          </a:p>
        </p:txBody>
      </p:sp>
    </p:spTree>
    <p:extLst>
      <p:ext uri="{BB962C8B-B14F-4D97-AF65-F5344CB8AC3E}">
        <p14:creationId xmlns:p14="http://schemas.microsoft.com/office/powerpoint/2010/main" val="135845181"/>
      </p:ext>
    </p:extLst>
  </p:cSld>
  <p:clrMapOvr>
    <a:masterClrMapping/>
  </p:clrMapOvr>
</p:sld>
</file>

<file path=ppt/theme/theme1.xml><?xml version="1.0" encoding="utf-8"?>
<a:theme xmlns:a="http://schemas.openxmlformats.org/drawingml/2006/main" name="PivotalDayMode">
  <a:themeElements>
    <a:clrScheme name="Custom 8">
      <a:dk1>
        <a:srgbClr val="00253E"/>
      </a:dk1>
      <a:lt1>
        <a:srgbClr val="434343"/>
      </a:lt1>
      <a:dk2>
        <a:srgbClr val="999999"/>
      </a:dk2>
      <a:lt2>
        <a:srgbClr val="1AB9A5"/>
      </a:lt2>
      <a:accent1>
        <a:srgbClr val="D5EDEA"/>
      </a:accent1>
      <a:accent2>
        <a:srgbClr val="009FDF"/>
      </a:accent2>
      <a:accent3>
        <a:srgbClr val="0066AB"/>
      </a:accent3>
      <a:accent4>
        <a:srgbClr val="2E3092"/>
      </a:accent4>
      <a:accent5>
        <a:srgbClr val="F27062"/>
      </a:accent5>
      <a:accent6>
        <a:srgbClr val="F7DC5F"/>
      </a:accent6>
      <a:hlink>
        <a:srgbClr val="009FD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ivotalDayMode" id="{0D3231BE-80A0-4630-BC5D-6B3381C9A68F}" vid="{AD5FFEB6-94DD-49A3-9053-4978D6977022}"/>
    </a:ext>
  </a:extLst>
</a:theme>
</file>

<file path=ppt/theme/theme2.xml><?xml version="1.0" encoding="utf-8"?>
<a:theme xmlns:a="http://schemas.openxmlformats.org/drawingml/2006/main" name="Pivotal Presentation Theme v1">
  <a:themeElements>
    <a:clrScheme name="Custom 8">
      <a:dk1>
        <a:srgbClr val="00253E"/>
      </a:dk1>
      <a:lt1>
        <a:srgbClr val="434343"/>
      </a:lt1>
      <a:dk2>
        <a:srgbClr val="999999"/>
      </a:dk2>
      <a:lt2>
        <a:srgbClr val="1AB9A5"/>
      </a:lt2>
      <a:accent1>
        <a:srgbClr val="D5EDEA"/>
      </a:accent1>
      <a:accent2>
        <a:srgbClr val="009FDF"/>
      </a:accent2>
      <a:accent3>
        <a:srgbClr val="0066AB"/>
      </a:accent3>
      <a:accent4>
        <a:srgbClr val="2E3092"/>
      </a:accent4>
      <a:accent5>
        <a:srgbClr val="F27062"/>
      </a:accent5>
      <a:accent6>
        <a:srgbClr val="F7DC5F"/>
      </a:accent6>
      <a:hlink>
        <a:srgbClr val="009FD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948</TotalTime>
  <Words>1632</Words>
  <Application>Microsoft Office PowerPoint</Application>
  <PresentationFormat>On-screen Show (16:9)</PresentationFormat>
  <Paragraphs>187</Paragraphs>
  <Slides>21</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Proxima Nova</vt:lpstr>
      <vt:lpstr>Arial</vt:lpstr>
      <vt:lpstr>Lato</vt:lpstr>
      <vt:lpstr>Calibri</vt:lpstr>
      <vt:lpstr>PivotalDayMode</vt:lpstr>
      <vt:lpstr>Pivotal Presentation Theme v1</vt:lpstr>
      <vt:lpstr>Windows Stemcell</vt:lpstr>
      <vt:lpstr>Stemcell</vt:lpstr>
      <vt:lpstr>.NET Operating System Targets</vt:lpstr>
      <vt:lpstr>Anatomy of a Windows 2012R2 Diego cell</vt:lpstr>
      <vt:lpstr>Anatomy of a Windows 2012R2 Diego cell</vt:lpstr>
      <vt:lpstr>Anatomy of a Windows 2012R2 Diego cell</vt:lpstr>
      <vt:lpstr>How IronFrame works</vt:lpstr>
      <vt:lpstr>How IronFrame works</vt:lpstr>
      <vt:lpstr>How IronFrame works</vt:lpstr>
      <vt:lpstr>How IronFrame works</vt:lpstr>
      <vt:lpstr>Hosted Web Core </vt:lpstr>
      <vt:lpstr>HWC Overview</vt:lpstr>
      <vt:lpstr>IIS vs Windows 2012R2 Diego deployment topology</vt:lpstr>
      <vt:lpstr>HWC Default Enabled Modules</vt:lpstr>
      <vt:lpstr>HWC Default Enabled Modules</vt:lpstr>
      <vt:lpstr>HWC Default Enabled Modules</vt:lpstr>
      <vt:lpstr>HWC Optionally Enabled Modules</vt:lpstr>
      <vt:lpstr>Not available in HWC</vt:lpstr>
      <vt:lpstr>Stemcell Builds</vt:lpstr>
      <vt:lpstr>Stemcell Build Overview</vt:lpstr>
      <vt:lpstr>Concierge Windows Stemcell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Stemcell</dc:title>
  <dc:creator>Martez Killens</dc:creator>
  <cp:lastModifiedBy>Martez Killens</cp:lastModifiedBy>
  <cp:revision>17</cp:revision>
  <dcterms:created xsi:type="dcterms:W3CDTF">2018-09-20T05:33:01Z</dcterms:created>
  <dcterms:modified xsi:type="dcterms:W3CDTF">2018-09-21T06:31:16Z</dcterms:modified>
</cp:coreProperties>
</file>