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2"/>
  </p:notesMasterIdLst>
  <p:sldIdLst>
    <p:sldId id="256" r:id="rId2"/>
    <p:sldId id="261" r:id="rId3"/>
    <p:sldId id="262" r:id="rId4"/>
    <p:sldId id="263" r:id="rId5"/>
    <p:sldId id="264" r:id="rId6"/>
    <p:sldId id="265" r:id="rId7"/>
    <p:sldId id="266" r:id="rId8"/>
    <p:sldId id="267" r:id="rId9"/>
    <p:sldId id="268" r:id="rId10"/>
    <p:sldId id="269" r:id="rId11"/>
    <p:sldId id="270" r:id="rId12"/>
    <p:sldId id="272" r:id="rId13"/>
    <p:sldId id="274" r:id="rId14"/>
    <p:sldId id="276" r:id="rId15"/>
    <p:sldId id="278" r:id="rId16"/>
    <p:sldId id="279" r:id="rId17"/>
    <p:sldId id="280" r:id="rId18"/>
    <p:sldId id="281" r:id="rId19"/>
    <p:sldId id="282" r:id="rId20"/>
    <p:sldId id="283"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384" autoAdjust="0"/>
  </p:normalViewPr>
  <p:slideViewPr>
    <p:cSldViewPr snapToGrid="0">
      <p:cViewPr varScale="1">
        <p:scale>
          <a:sx n="109" d="100"/>
          <a:sy n="109" d="100"/>
        </p:scale>
        <p:origin x="16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e10110d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e10110d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d6e10110d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d6e10110d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d6e10110d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d6e10110d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We build on the Configuration API provided by .NET which enables you to pull values from different sources using Configuration Providers. </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Each provider supports reading a set of name-value pairs from a different source location; adding them into a combined multi-level configuration dictionary.</a:t>
            </a:r>
            <a:endParaRPr>
              <a:solidFill>
                <a:srgbClr val="111111"/>
              </a:solidFill>
              <a:highlight>
                <a:schemeClr val="lt1"/>
              </a:highlight>
            </a:endParaRPr>
          </a:p>
          <a:p>
            <a:pPr marL="0" lvl="0" indent="0" algn="l" rtl="0">
              <a:lnSpc>
                <a:spcPct val="115000"/>
              </a:lnSpc>
              <a:spcBef>
                <a:spcPts val="1100"/>
              </a:spcBef>
              <a:spcAft>
                <a:spcPts val="0"/>
              </a:spcAft>
              <a:buClr>
                <a:schemeClr val="dk1"/>
              </a:buClr>
              <a:buSzPts val="1100"/>
              <a:buFont typeface="Arial"/>
              <a:buNone/>
            </a:pPr>
            <a:r>
              <a:rPr lang="en">
                <a:solidFill>
                  <a:srgbClr val="111111"/>
                </a:solidFill>
                <a:highlight>
                  <a:schemeClr val="lt1"/>
                </a:highlight>
              </a:rPr>
              <a:t>Out of the box, .NET supports getting configuration from:</a:t>
            </a:r>
            <a:endParaRPr>
              <a:solidFill>
                <a:srgbClr val="111111"/>
              </a:solidFill>
              <a:highlight>
                <a:schemeClr val="lt1"/>
              </a:highlight>
            </a:endParaRPr>
          </a:p>
          <a:p>
            <a:pPr marL="457200" lvl="0" indent="-298450" algn="l" rtl="0">
              <a:lnSpc>
                <a:spcPct val="115000"/>
              </a:lnSpc>
              <a:spcBef>
                <a:spcPts val="1100"/>
              </a:spcBef>
              <a:spcAft>
                <a:spcPts val="0"/>
              </a:spcAft>
              <a:buClr>
                <a:srgbClr val="111111"/>
              </a:buClr>
              <a:buSzPts val="1100"/>
              <a:buFont typeface="Arial"/>
              <a:buChar char="●"/>
            </a:pPr>
            <a:r>
              <a:rPr lang="en">
                <a:solidFill>
                  <a:srgbClr val="111111"/>
                </a:solidFill>
                <a:highlight>
                  <a:schemeClr val="lt1"/>
                </a:highlight>
              </a:rPr>
              <a:t>Command-line arguments</a:t>
            </a:r>
            <a:endParaRPr>
              <a:solidFill>
                <a:srgbClr val="111111"/>
              </a:solidFill>
              <a:highlight>
                <a:schemeClr val="lt1"/>
              </a:highlight>
            </a:endParaRPr>
          </a:p>
          <a:p>
            <a:pPr marL="457200" lvl="0" indent="-298450" algn="l" rtl="0">
              <a:lnSpc>
                <a:spcPct val="115000"/>
              </a:lnSpc>
              <a:spcBef>
                <a:spcPts val="0"/>
              </a:spcBef>
              <a:spcAft>
                <a:spcPts val="0"/>
              </a:spcAft>
              <a:buClr>
                <a:srgbClr val="111111"/>
              </a:buClr>
              <a:buSzPts val="1100"/>
              <a:buFont typeface="Arial"/>
              <a:buChar char="●"/>
            </a:pPr>
            <a:r>
              <a:rPr lang="en">
                <a:solidFill>
                  <a:srgbClr val="111111"/>
                </a:solidFill>
                <a:highlight>
                  <a:schemeClr val="lt1"/>
                </a:highlight>
              </a:rPr>
              <a:t>File sources (e.g. JSON, XML and INI)</a:t>
            </a:r>
            <a:endParaRPr>
              <a:solidFill>
                <a:srgbClr val="111111"/>
              </a:solidFill>
              <a:highlight>
                <a:schemeClr val="lt1"/>
              </a:highlight>
            </a:endParaRPr>
          </a:p>
          <a:p>
            <a:pPr marL="457200" lvl="0" indent="-298450" algn="l" rtl="0">
              <a:lnSpc>
                <a:spcPct val="115000"/>
              </a:lnSpc>
              <a:spcBef>
                <a:spcPts val="0"/>
              </a:spcBef>
              <a:spcAft>
                <a:spcPts val="0"/>
              </a:spcAft>
              <a:buClr>
                <a:srgbClr val="111111"/>
              </a:buClr>
              <a:buSzPts val="1100"/>
              <a:buFont typeface="Arial"/>
              <a:buChar char="●"/>
            </a:pPr>
            <a:r>
              <a:rPr lang="en">
                <a:solidFill>
                  <a:srgbClr val="111111"/>
                </a:solidFill>
                <a:highlight>
                  <a:schemeClr val="lt1"/>
                </a:highlight>
              </a:rPr>
              <a:t>Environment variables</a:t>
            </a:r>
            <a:endParaRPr>
              <a:solidFill>
                <a:srgbClr val="111111"/>
              </a:solidFill>
              <a:highlight>
                <a:schemeClr val="lt1"/>
              </a:highlight>
            </a:endParaRPr>
          </a:p>
          <a:p>
            <a:pPr marL="457200" lvl="0" indent="-298450" algn="l" rtl="0">
              <a:lnSpc>
                <a:spcPct val="115000"/>
              </a:lnSpc>
              <a:spcBef>
                <a:spcPts val="0"/>
              </a:spcBef>
              <a:spcAft>
                <a:spcPts val="0"/>
              </a:spcAft>
              <a:buClr>
                <a:srgbClr val="111111"/>
              </a:buClr>
              <a:buSzPts val="1100"/>
              <a:buFont typeface="Arial"/>
              <a:buChar char="●"/>
            </a:pPr>
            <a:r>
              <a:rPr lang="en">
                <a:solidFill>
                  <a:srgbClr val="111111"/>
                </a:solidFill>
                <a:highlight>
                  <a:schemeClr val="lt1"/>
                </a:highlight>
              </a:rPr>
              <a:t>Custom providers</a:t>
            </a:r>
            <a:endParaRPr>
              <a:solidFill>
                <a:srgbClr val="111111"/>
              </a:solidFill>
              <a:highlight>
                <a:schemeClr val="lt1"/>
              </a:highlight>
            </a:endParaRPr>
          </a:p>
          <a:p>
            <a:pPr marL="0" lvl="0" indent="0" algn="l" rtl="0">
              <a:spcBef>
                <a:spcPts val="1100"/>
              </a:spcBef>
              <a:spcAft>
                <a:spcPts val="0"/>
              </a:spcAft>
              <a:buClr>
                <a:schemeClr val="dk1"/>
              </a:buClr>
              <a:buSzPts val="1100"/>
              <a:buFont typeface="Arial"/>
              <a:buNone/>
            </a:pPr>
            <a:r>
              <a:rPr lang="en">
                <a:solidFill>
                  <a:srgbClr val="111111"/>
                </a:solidFill>
                <a:highlight>
                  <a:schemeClr val="lt1"/>
                </a:highlight>
              </a:rPr>
              <a:t>Steeltoe adds two additional providers to that list:</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b="1">
                <a:solidFill>
                  <a:srgbClr val="111111"/>
                </a:solidFill>
                <a:highlight>
                  <a:schemeClr val="lt1"/>
                </a:highlight>
              </a:rPr>
              <a:t>Cloud Foundry Provider</a:t>
            </a:r>
            <a:endParaRPr b="1">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This provider enables the standard Cloud Foundry environment variables, VCAP_APPLICATION, VCAP_SERVICES and CF_* to be parsed and accessed as configuration data.</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b="1">
                <a:solidFill>
                  <a:srgbClr val="111111"/>
                </a:solidFill>
                <a:highlight>
                  <a:schemeClr val="lt1"/>
                </a:highlight>
              </a:rPr>
              <a:t>Config Server Provider</a:t>
            </a:r>
            <a:endParaRPr b="1">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This provider enables the Spring Cloud Config Server to be used as a source of configuration data for a .NET application.</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Steeltoe’s configuration supports both reading the config values directly, as well as Dependency Injection with the Options framework</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None/>
            </a:pPr>
            <a:endParaRPr>
              <a:solidFill>
                <a:srgbClr val="11111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d6e10110d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d6e10110d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a:solidFill>
                  <a:srgbClr val="111111"/>
                </a:solidFill>
                <a:highlight>
                  <a:srgbClr val="FFFFFF"/>
                </a:highlight>
              </a:rPr>
              <a:t>As services scale in and out, you need a way to look up instance addresses.  </a:t>
            </a:r>
            <a:endParaRPr>
              <a:solidFill>
                <a:srgbClr val="111111"/>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a:solidFill>
                  <a:srgbClr val="111111"/>
                </a:solidFill>
                <a:highlight>
                  <a:srgbClr val="FFFFFF"/>
                </a:highlight>
              </a:rPr>
              <a:t>Trying to hand-configure each client of a service or adopt some form of access convention can be difficult and prove to be brittle in production. Instead, applications can use a service registry to dynamically discover and call registered services.</a:t>
            </a:r>
            <a:endParaRPr>
              <a:solidFill>
                <a:srgbClr val="111111"/>
              </a:solidFill>
              <a:highlight>
                <a:srgbClr val="FFFFFF"/>
              </a:highlight>
            </a:endParaRPr>
          </a:p>
          <a:p>
            <a:pPr marL="0" lvl="0" indent="0" algn="l" rtl="0">
              <a:lnSpc>
                <a:spcPct val="115000"/>
              </a:lnSpc>
              <a:spcBef>
                <a:spcPts val="1100"/>
              </a:spcBef>
              <a:spcAft>
                <a:spcPts val="1100"/>
              </a:spcAft>
              <a:buNone/>
            </a:pPr>
            <a:r>
              <a:rPr lang="en">
                <a:solidFill>
                  <a:srgbClr val="111111"/>
                </a:solidFill>
                <a:highlight>
                  <a:srgbClr val="FFFFFF"/>
                </a:highlight>
              </a:rPr>
              <a:t>There are several options to choose from when implementing the Service Discovery pattern. Steeltoe has initially chosen to support one based on Eureka; using Netflix’s Service Discovery server and client.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3d576bdf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3d576bdf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110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d6e10110d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d6e10110d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Steeltoe Connectors simplify the process of connecting to and using backing data services on Cloud Foundry. </a:t>
            </a:r>
            <a:endParaRPr/>
          </a:p>
          <a:p>
            <a:pPr marL="0" lvl="0" indent="0" algn="l" rtl="0">
              <a:spcBef>
                <a:spcPts val="0"/>
              </a:spcBef>
              <a:spcAft>
                <a:spcPts val="0"/>
              </a:spcAft>
              <a:buNone/>
            </a:pPr>
            <a:endParaRPr/>
          </a:p>
          <a:p>
            <a:pPr marL="0" lvl="0" indent="0" algn="l" rtl="0">
              <a:spcBef>
                <a:spcPts val="0"/>
              </a:spcBef>
              <a:spcAft>
                <a:spcPts val="0"/>
              </a:spcAft>
              <a:buNone/>
            </a:pPr>
            <a:r>
              <a:rPr lang="en"/>
              <a:t>They provide out-of-the-box support for discovering many common services on Cloud Foundry. </a:t>
            </a:r>
            <a:endParaRPr/>
          </a:p>
          <a:p>
            <a:pPr marL="0" lvl="0" indent="0" algn="l" rtl="0">
              <a:spcBef>
                <a:spcPts val="0"/>
              </a:spcBef>
              <a:spcAft>
                <a:spcPts val="0"/>
              </a:spcAft>
              <a:buNone/>
            </a:pPr>
            <a:endParaRPr/>
          </a:p>
          <a:p>
            <a:pPr marL="0" lvl="0" indent="0" algn="l" rtl="0">
              <a:spcBef>
                <a:spcPts val="0"/>
              </a:spcBef>
              <a:spcAft>
                <a:spcPts val="0"/>
              </a:spcAft>
              <a:buNone/>
            </a:pPr>
            <a:r>
              <a:rPr lang="en"/>
              <a:t>They also include the ability to use settings-based configuration so developers can supply configuration settings at development and testing time, but then have those settings overridden when pushing the application to Cloud Foundry.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4fd51d6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4fd51d6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a:solidFill>
                  <a:srgbClr val="111111"/>
                </a:solidFill>
                <a:highlight>
                  <a:srgbClr val="FFFFFF"/>
                </a:highlight>
              </a:rPr>
              <a:t>Steeltoe helps you manage and troubleshoot your application by exposing standard (from Spring Boot) management endpoints (aka Spring Boot Actuators)</a:t>
            </a:r>
            <a:endParaRPr>
              <a:solidFill>
                <a:srgbClr val="111111"/>
              </a:solidFill>
              <a:highlight>
                <a:srgbClr val="FFFFFF"/>
              </a:highlight>
            </a:endParaRPr>
          </a:p>
          <a:p>
            <a:pPr marL="0" lvl="0" indent="0" algn="l" rtl="0">
              <a:lnSpc>
                <a:spcPct val="115000"/>
              </a:lnSpc>
              <a:spcBef>
                <a:spcPts val="1100"/>
              </a:spcBef>
              <a:spcAft>
                <a:spcPts val="0"/>
              </a:spcAft>
              <a:buNone/>
            </a:pPr>
            <a:r>
              <a:rPr lang="en">
                <a:solidFill>
                  <a:srgbClr val="111111"/>
                </a:solidFill>
                <a:highlight>
                  <a:srgbClr val="FFFFFF"/>
                </a:highlight>
              </a:rPr>
              <a:t>In Steeltoe 1.1 we will include these 4 endpoints that will automatically get bound to your application</a:t>
            </a:r>
            <a:endParaRPr>
              <a:solidFill>
                <a:srgbClr val="111111"/>
              </a:solidFill>
              <a:highlight>
                <a:srgbClr val="FFFFFF"/>
              </a:highlight>
            </a:endParaRPr>
          </a:p>
          <a:p>
            <a:pPr marL="0" lvl="0" indent="0" algn="l" rtl="0">
              <a:spcBef>
                <a:spcPts val="11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d6e10110d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d6e10110d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.NET Foundation announced in November 2017</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d6e10110d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d6e10110d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d6e10110d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d6e10110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2.0.0 coming soon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d6e10110d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d6e10110d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Currently the Eureka client uses a random function to load balance calls to apps.</a:t>
            </a:r>
            <a:br>
              <a:rPr lang="en"/>
            </a:br>
            <a:r>
              <a:rPr lang="en"/>
              <a:t>Ribbon would introduce Round-Robin (and other pluggable load balancing algorithms)</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09872fa9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09872fa9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Pivotal founder and chairman of the board Paul Maritz famously said that the Cloud isn’t about where computing is done, but rather how it’s done.  </a:t>
            </a:r>
            <a:endParaRPr sz="1400">
              <a:solidFill>
                <a:schemeClr val="dk1"/>
              </a:solidFill>
            </a:endParaRPr>
          </a:p>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In other words, the value you get from moving existing IT workloads off-premise, to the cloud, </a:t>
            </a:r>
            <a:endParaRPr sz="1400">
              <a:solidFill>
                <a:schemeClr val="dk1"/>
              </a:solidFill>
            </a:endParaRPr>
          </a:p>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pales in comparison to the value you can unlock by doing new things that the cloud makes possible, </a:t>
            </a:r>
            <a:endParaRPr sz="1400">
              <a:solidFill>
                <a:schemeClr val="dk1"/>
              </a:solidFill>
            </a:endParaRPr>
          </a:p>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things that were never possible before with legacy technologies.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d6e10110d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d6e10110d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d6e10110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d6e10110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 cloud encourages a new set of design principles.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The folks at Heroku called them the 12 Factors, at Pivotal we call them Cloud-Native principles but what they have in common is they help you build applications that are MASSIVELY horizontally scalable, resilient and self-healing, almost always available and most importantly</a:t>
            </a:r>
            <a:endParaRPr/>
          </a:p>
          <a:p>
            <a:pPr marL="0" lvl="0" indent="0" algn="l" rtl="0">
              <a:spcBef>
                <a:spcPts val="0"/>
              </a:spcBef>
              <a:spcAft>
                <a:spcPts val="0"/>
              </a:spcAft>
              <a:buNone/>
            </a:pPr>
            <a:endParaRPr/>
          </a:p>
          <a:p>
            <a:pPr marL="0" lvl="0" indent="0" algn="l" rtl="0">
              <a:spcBef>
                <a:spcPts val="0"/>
              </a:spcBef>
              <a:spcAft>
                <a:spcPts val="0"/>
              </a:spcAft>
              <a:buNone/>
            </a:pPr>
            <a:r>
              <a:rPr lang="en"/>
              <a:t>They allow you to build new things. </a:t>
            </a:r>
            <a:endParaRPr/>
          </a:p>
          <a:p>
            <a:pPr marL="0" lvl="0" indent="0" algn="l" rtl="0">
              <a:spcBef>
                <a:spcPts val="0"/>
              </a:spcBef>
              <a:spcAft>
                <a:spcPts val="0"/>
              </a:spcAft>
              <a:buNone/>
            </a:pPr>
            <a:r>
              <a:rPr lang="en"/>
              <a:t>Connect with customers in new ways.</a:t>
            </a:r>
            <a:endParaRPr/>
          </a:p>
          <a:p>
            <a:pPr marL="0" lvl="0" indent="0" algn="l" rtl="0">
              <a:spcBef>
                <a:spcPts val="0"/>
              </a:spcBef>
              <a:spcAft>
                <a:spcPts val="0"/>
              </a:spcAft>
              <a:buNone/>
            </a:pPr>
            <a:endParaRPr/>
          </a:p>
          <a:p>
            <a:pPr marL="0" lvl="0" indent="0" algn="l" rtl="0">
              <a:spcBef>
                <a:spcPts val="0"/>
              </a:spcBef>
              <a:spcAft>
                <a:spcPts val="0"/>
              </a:spcAft>
              <a:buNone/>
            </a:pPr>
            <a:r>
              <a:rPr lang="en"/>
              <a:t>In other words, the cloud is about building business-differentiating software.</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d6e10110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d6e10110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This stuff might be old hat for Java devs--Spring Boot makes pretty much all this happen automagically--but it might seem opaque and unintuitive for .NET developers.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You've got to </a:t>
            </a:r>
            <a:endParaRPr/>
          </a:p>
          <a:p>
            <a:pPr marL="457200" lvl="0" indent="-317500" algn="l" rtl="0">
              <a:spcBef>
                <a:spcPts val="0"/>
              </a:spcBef>
              <a:spcAft>
                <a:spcPts val="0"/>
              </a:spcAft>
              <a:buSzPts val="1400"/>
              <a:buChar char="-"/>
            </a:pPr>
            <a:r>
              <a:rPr lang="en"/>
              <a:t>explicitly declare all dependencies, </a:t>
            </a:r>
            <a:endParaRPr/>
          </a:p>
          <a:p>
            <a:pPr marL="457200" lvl="0" indent="-317500" algn="l" rtl="0">
              <a:spcBef>
                <a:spcPts val="0"/>
              </a:spcBef>
              <a:spcAft>
                <a:spcPts val="0"/>
              </a:spcAft>
              <a:buSzPts val="1400"/>
              <a:buChar char="-"/>
            </a:pPr>
            <a:r>
              <a:rPr lang="en"/>
              <a:t>externalize configuration into the environment, </a:t>
            </a:r>
            <a:endParaRPr/>
          </a:p>
          <a:p>
            <a:pPr marL="457200" lvl="0" indent="-317500" algn="l" rtl="0">
              <a:spcBef>
                <a:spcPts val="0"/>
              </a:spcBef>
              <a:spcAft>
                <a:spcPts val="0"/>
              </a:spcAft>
              <a:buSzPts val="1400"/>
              <a:buChar char="-"/>
            </a:pPr>
            <a:r>
              <a:rPr lang="en"/>
              <a:t>save your session state out of process, </a:t>
            </a:r>
            <a:endParaRPr/>
          </a:p>
          <a:p>
            <a:pPr marL="457200" lvl="0" indent="-317500" algn="l" rtl="0">
              <a:spcBef>
                <a:spcPts val="0"/>
              </a:spcBef>
              <a:spcAft>
                <a:spcPts val="0"/>
              </a:spcAft>
              <a:buSzPts val="1400"/>
              <a:buChar char="-"/>
            </a:pPr>
            <a:r>
              <a:rPr lang="en"/>
              <a:t>break any tight coupling between your app and the server it's running on (like the registry, GAC, or the local file system) </a:t>
            </a:r>
            <a:endParaRPr/>
          </a:p>
          <a:p>
            <a:pPr marL="457200" lvl="0" indent="-317500" algn="l" rtl="0">
              <a:spcBef>
                <a:spcPts val="0"/>
              </a:spcBef>
              <a:spcAft>
                <a:spcPts val="0"/>
              </a:spcAft>
              <a:buSzPts val="1400"/>
              <a:buChar char="-"/>
            </a:pPr>
            <a:r>
              <a:rPr lang="en"/>
              <a:t>and if you're using a data store (e.g. RDBMS) then it needs to be loosely coupled, explicitly declared and treated as an externalized backing service.</a:t>
            </a:r>
            <a:endParaRPr/>
          </a:p>
          <a:p>
            <a:pPr marL="0" lvl="0" indent="0" algn="l" rtl="0">
              <a:spcBef>
                <a:spcPts val="0"/>
              </a:spcBef>
              <a:spcAft>
                <a:spcPts val="0"/>
              </a:spcAft>
              <a:buNone/>
            </a:pPr>
            <a:endParaRPr/>
          </a:p>
          <a:p>
            <a:pPr marL="0" lvl="0" indent="0" algn="l" rtl="0">
              <a:spcBef>
                <a:spcPts val="0"/>
              </a:spcBef>
              <a:spcAft>
                <a:spcPts val="0"/>
              </a:spcAft>
              <a:buNone/>
            </a:pPr>
            <a:r>
              <a:rPr lang="en"/>
              <a:t>That's why we built Steeltoe...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6e10110d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6e10110d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wait.  There's actually another reason too.</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d6e10110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d6e10110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world is moving to Microservices and there's good reason for it. </a:t>
            </a:r>
            <a:endParaRPr/>
          </a:p>
          <a:p>
            <a:pPr marL="0" lvl="0" indent="0" algn="l" rtl="0">
              <a:spcBef>
                <a:spcPts val="0"/>
              </a:spcBef>
              <a:spcAft>
                <a:spcPts val="0"/>
              </a:spcAft>
              <a:buNone/>
            </a:pPr>
            <a:r>
              <a:rPr lang="en"/>
              <a:t>By decoupling discrete pieces of application functionality and enforcing explicit contracts between them (e.g. REST APIs) Microservice architectures afford a much greater agility for development teams. Release cycles can run independently for different components. A smaller code base means new developers can join a project team more easily (without having to spend months or years learning a massive monolithic code base in order to be productive); developer velocity increases; test cycles get shorter; continuous delivery becomes possible; A/B testing; finally you can iterate fast enough to develop business differentiating technology.</a:t>
            </a:r>
            <a:endParaRPr/>
          </a:p>
          <a:p>
            <a:pPr marL="0" lvl="0" indent="0" algn="l" rtl="0">
              <a:spcBef>
                <a:spcPts val="0"/>
              </a:spcBef>
              <a:spcAft>
                <a:spcPts val="0"/>
              </a:spcAft>
              <a:buNone/>
            </a:pPr>
            <a:endParaRPr/>
          </a:p>
          <a:p>
            <a:pPr marL="0" lvl="0" indent="0" algn="l" rtl="0">
              <a:spcBef>
                <a:spcPts val="0"/>
              </a:spcBef>
              <a:spcAft>
                <a:spcPts val="0"/>
              </a:spcAft>
              <a:buNone/>
            </a:pPr>
            <a:r>
              <a:rPr lang="en"/>
              <a:t>Microservice architectures also mean that you can choose the language and tooling that makes sense for a given service (maybe one component has dependencies that require full-framework .NET on Windows, while another one could be written in .NET Core running on Linux or even Node). And when your application is running you have the ability to scale those various components independently.</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d6e10110d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d6e10110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But microservice architectures are distributed systems. And distributed systems have way more complexity than a monolith. </a:t>
            </a:r>
            <a:endParaRPr/>
          </a:p>
          <a:p>
            <a:pPr marL="0" lvl="0" indent="0" algn="l" rtl="0">
              <a:spcBef>
                <a:spcPts val="0"/>
              </a:spcBef>
              <a:spcAft>
                <a:spcPts val="0"/>
              </a:spcAft>
              <a:buNone/>
            </a:pPr>
            <a:endParaRPr/>
          </a:p>
          <a:p>
            <a:pPr marL="0" lvl="0" indent="0" algn="l" rtl="0">
              <a:spcBef>
                <a:spcPts val="0"/>
              </a:spcBef>
              <a:spcAft>
                <a:spcPts val="0"/>
              </a:spcAft>
              <a:buNone/>
            </a:pPr>
            <a:r>
              <a:rPr lang="en"/>
              <a:t>Trying to find a bug in your monolith? Chances are, it's in your monolith. Troubleshooting microservices can be kind of like solving a murder mystery.</a:t>
            </a:r>
            <a:endParaRPr/>
          </a:p>
          <a:p>
            <a:pPr marL="0" lvl="0" indent="0" algn="l" rtl="0">
              <a:spcBef>
                <a:spcPts val="0"/>
              </a:spcBef>
              <a:spcAft>
                <a:spcPts val="0"/>
              </a:spcAft>
              <a:buNone/>
            </a:pPr>
            <a:endParaRPr/>
          </a:p>
          <a:p>
            <a:pPr marL="0" lvl="0" indent="0" algn="l" rtl="0">
              <a:spcBef>
                <a:spcPts val="0"/>
              </a:spcBef>
              <a:spcAft>
                <a:spcPts val="0"/>
              </a:spcAft>
              <a:buNone/>
            </a:pPr>
            <a:r>
              <a:rPr lang="en"/>
              <a:t>In your monolith it's easy to set global configuration and read it from anywhere. But how do you share configuration settings across microservices?</a:t>
            </a:r>
            <a:endParaRPr/>
          </a:p>
          <a:p>
            <a:pPr marL="0" lvl="0" indent="0" algn="l" rtl="0">
              <a:spcBef>
                <a:spcPts val="0"/>
              </a:spcBef>
              <a:spcAft>
                <a:spcPts val="0"/>
              </a:spcAft>
              <a:buNone/>
            </a:pPr>
            <a:endParaRPr/>
          </a:p>
          <a:p>
            <a:pPr marL="0" lvl="0" indent="0" algn="l" rtl="0">
              <a:spcBef>
                <a:spcPts val="0"/>
              </a:spcBef>
              <a:spcAft>
                <a:spcPts val="0"/>
              </a:spcAft>
              <a:buNone/>
            </a:pPr>
            <a:r>
              <a:rPr lang="en"/>
              <a:t>And if a microservice you depend on is running at horizontal scale, dynamically adding and subtracting instances, how do you find the address of a healthy instance?</a:t>
            </a:r>
            <a:endParaRPr/>
          </a:p>
          <a:p>
            <a:pPr marL="0" lvl="0" indent="0" algn="l" rtl="0">
              <a:spcBef>
                <a:spcPts val="0"/>
              </a:spcBef>
              <a:spcAft>
                <a:spcPts val="0"/>
              </a:spcAft>
              <a:buNone/>
            </a:pPr>
            <a:endParaRPr/>
          </a:p>
          <a:p>
            <a:pPr marL="0" lvl="0" indent="0" algn="l" rtl="0">
              <a:spcBef>
                <a:spcPts val="0"/>
              </a:spcBef>
              <a:spcAft>
                <a:spcPts val="0"/>
              </a:spcAft>
              <a:buNone/>
            </a:pPr>
            <a:r>
              <a:rPr lang="en"/>
              <a:t>And how do you make your application behave gracefully if there are no healthy instances?  If a service you depend on stops responding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d6e10110d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d6e10110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The good news is that these problems have already been solved. For resiliency in their massive video streaming platform Netflix created Eureka for service discovery and the Hystrix circuit-breaker. Twitter created Zipkin to aid in distributed tracing across microservices; the Spring Cloud team added SCCS a version-controlled centralized configuration repo; and more importantly they made all these tools easily consumable for everyone (as long as you're a Java developer).</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d6e10110d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d6e10110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To enable .NET developers to build Cloud-Native apps targeting Cloud Foundry </a:t>
            </a:r>
            <a:endParaRPr>
              <a:solidFill>
                <a:schemeClr val="dk1"/>
              </a:solidFill>
            </a:endParaRPr>
          </a:p>
          <a:p>
            <a:pPr marL="0" lvl="0" indent="0" algn="l" rtl="0">
              <a:spcBef>
                <a:spcPts val="0"/>
              </a:spcBef>
              <a:spcAft>
                <a:spcPts val="0"/>
              </a:spcAft>
              <a:buNone/>
            </a:pPr>
            <a:r>
              <a:rPr lang="en">
                <a:solidFill>
                  <a:schemeClr val="dk1"/>
                </a:solidFill>
              </a:rPr>
              <a:t>and enable them to leverage Spring Cloud and Spring Cloud Services tooling for resilient microservices.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Story of why we call it “Steeltoe”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hyperlink" Target="https://twitter.com/SteeltoeOSS" TargetMode="External"/><Relationship Id="rId13"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hyperlink" Target="http://slack.steeltoe.io/" TargetMode="External"/><Relationship Id="rId12"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www.nuget.org/profiles/steeltoe" TargetMode="External"/><Relationship Id="rId11" Type="http://schemas.openxmlformats.org/officeDocument/2006/relationships/image" Target="../media/image18.png"/><Relationship Id="rId5" Type="http://schemas.openxmlformats.org/officeDocument/2006/relationships/hyperlink" Target="https://github.com/steeltoeoss" TargetMode="External"/><Relationship Id="rId10" Type="http://schemas.openxmlformats.org/officeDocument/2006/relationships/image" Target="../media/image17.png"/><Relationship Id="rId4" Type="http://schemas.openxmlformats.org/officeDocument/2006/relationships/hyperlink" Target="http://steeltoe.io" TargetMode="External"/><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mt="60000"/>
          </a:blip>
          <a:srcRect l="15769" t="16491" r="29496" b="22832"/>
          <a:stretch/>
        </p:blipFill>
        <p:spPr>
          <a:xfrm>
            <a:off x="4504350" y="0"/>
            <a:ext cx="4639650" cy="5143500"/>
          </a:xfrm>
          <a:prstGeom prst="rect">
            <a:avLst/>
          </a:prstGeom>
          <a:noFill/>
          <a:ln>
            <a:noFill/>
          </a:ln>
        </p:spPr>
      </p:pic>
      <p:sp>
        <p:nvSpPr>
          <p:cNvPr id="55" name="Google Shape;55;p13"/>
          <p:cNvSpPr txBox="1">
            <a:spLocks noGrp="1"/>
          </p:cNvSpPr>
          <p:nvPr>
            <p:ph type="ctrTitle"/>
          </p:nvPr>
        </p:nvSpPr>
        <p:spPr>
          <a:xfrm>
            <a:off x="483925" y="2357675"/>
            <a:ext cx="7627200" cy="12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rgbClr val="073763"/>
                </a:solidFill>
              </a:rPr>
              <a:t>Capabilitie</a:t>
            </a:r>
            <a:r>
              <a:rPr lang="en-US" sz="3600" dirty="0">
                <a:solidFill>
                  <a:srgbClr val="073763"/>
                </a:solidFill>
              </a:rPr>
              <a:t>s</a:t>
            </a:r>
            <a:endParaRPr sz="3600" dirty="0">
              <a:solidFill>
                <a:srgbClr val="073763"/>
              </a:solidFill>
            </a:endParaRPr>
          </a:p>
        </p:txBody>
      </p:sp>
      <p:pic>
        <p:nvPicPr>
          <p:cNvPr id="56" name="Google Shape;56;p13"/>
          <p:cNvPicPr preferRelativeResize="0"/>
          <p:nvPr/>
        </p:nvPicPr>
        <p:blipFill>
          <a:blip r:embed="rId4">
            <a:alphaModFix/>
          </a:blip>
          <a:stretch>
            <a:fillRect/>
          </a:stretch>
        </p:blipFill>
        <p:spPr>
          <a:xfrm>
            <a:off x="8179914" y="4771600"/>
            <a:ext cx="897087" cy="371225"/>
          </a:xfrm>
          <a:prstGeom prst="rect">
            <a:avLst/>
          </a:prstGeom>
          <a:noFill/>
          <a:ln>
            <a:noFill/>
          </a:ln>
        </p:spPr>
      </p:pic>
      <p:pic>
        <p:nvPicPr>
          <p:cNvPr id="58" name="Google Shape;58;p13"/>
          <p:cNvPicPr preferRelativeResize="0"/>
          <p:nvPr/>
        </p:nvPicPr>
        <p:blipFill rotWithShape="1">
          <a:blip r:embed="rId5">
            <a:alphaModFix/>
          </a:blip>
          <a:srcRect l="34929"/>
          <a:stretch/>
        </p:blipFill>
        <p:spPr>
          <a:xfrm>
            <a:off x="1496850" y="810850"/>
            <a:ext cx="1767125" cy="986675"/>
          </a:xfrm>
          <a:prstGeom prst="rect">
            <a:avLst/>
          </a:prstGeom>
          <a:noFill/>
          <a:ln>
            <a:noFill/>
          </a:ln>
        </p:spPr>
      </p:pic>
      <p:pic>
        <p:nvPicPr>
          <p:cNvPr id="59" name="Google Shape;59;p13"/>
          <p:cNvPicPr preferRelativeResize="0"/>
          <p:nvPr/>
        </p:nvPicPr>
        <p:blipFill rotWithShape="1">
          <a:blip r:embed="rId3">
            <a:alphaModFix/>
          </a:blip>
          <a:srcRect l="13525" t="9399" r="13794" b="10874"/>
          <a:stretch/>
        </p:blipFill>
        <p:spPr>
          <a:xfrm>
            <a:off x="548325" y="756925"/>
            <a:ext cx="948525" cy="1040600"/>
          </a:xfrm>
          <a:prstGeom prst="rect">
            <a:avLst/>
          </a:prstGeom>
          <a:noFill/>
          <a:ln>
            <a:noFill/>
          </a:ln>
        </p:spPr>
      </p:pic>
      <p:sp>
        <p:nvSpPr>
          <p:cNvPr id="60" name="Google Shape;60;p13"/>
          <p:cNvSpPr txBox="1">
            <a:spLocks noGrp="1"/>
          </p:cNvSpPr>
          <p:nvPr>
            <p:ph type="subTitle" idx="1"/>
          </p:nvPr>
        </p:nvSpPr>
        <p:spPr>
          <a:xfrm>
            <a:off x="483925" y="1762625"/>
            <a:ext cx="4261200" cy="3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434343"/>
                </a:solidFill>
              </a:rPr>
              <a:t>a toolkit for building cloud-native .NET microservices</a:t>
            </a:r>
            <a:endParaRPr sz="1000">
              <a:solidFill>
                <a:srgbClr val="434343"/>
              </a:solidFill>
            </a:endParaRPr>
          </a:p>
        </p:txBody>
      </p:sp>
      <p:pic>
        <p:nvPicPr>
          <p:cNvPr id="61" name="Google Shape;61;p13"/>
          <p:cNvPicPr preferRelativeResize="0"/>
          <p:nvPr/>
        </p:nvPicPr>
        <p:blipFill>
          <a:blip r:embed="rId6">
            <a:alphaModFix/>
          </a:blip>
          <a:stretch>
            <a:fillRect/>
          </a:stretch>
        </p:blipFill>
        <p:spPr>
          <a:xfrm>
            <a:off x="243525" y="4411827"/>
            <a:ext cx="1353975" cy="6769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6"/>
          <p:cNvPicPr preferRelativeResize="0"/>
          <p:nvPr/>
        </p:nvPicPr>
        <p:blipFill rotWithShape="1">
          <a:blip r:embed="rId3">
            <a:alphaModFix amt="60000"/>
          </a:blip>
          <a:srcRect l="15769" t="16491" r="29496" b="22832"/>
          <a:stretch/>
        </p:blipFill>
        <p:spPr>
          <a:xfrm>
            <a:off x="4504350" y="0"/>
            <a:ext cx="4639650" cy="5143500"/>
          </a:xfrm>
          <a:prstGeom prst="rect">
            <a:avLst/>
          </a:prstGeom>
          <a:noFill/>
          <a:ln>
            <a:noFill/>
          </a:ln>
        </p:spPr>
      </p:pic>
      <p:sp>
        <p:nvSpPr>
          <p:cNvPr id="231" name="Google Shape;231;p26"/>
          <p:cNvSpPr txBox="1">
            <a:spLocks noGrp="1"/>
          </p:cNvSpPr>
          <p:nvPr>
            <p:ph type="ctrTitle"/>
          </p:nvPr>
        </p:nvSpPr>
        <p:spPr>
          <a:xfrm>
            <a:off x="788725" y="2129075"/>
            <a:ext cx="7627200" cy="12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073763"/>
                </a:solidFill>
              </a:rPr>
              <a:t>What’s inside the box?</a:t>
            </a:r>
            <a:endParaRPr sz="3600">
              <a:solidFill>
                <a:srgbClr val="073763"/>
              </a:solidFill>
            </a:endParaRPr>
          </a:p>
        </p:txBody>
      </p:sp>
      <p:sp>
        <p:nvSpPr>
          <p:cNvPr id="232" name="Google Shape;232;p26"/>
          <p:cNvSpPr txBox="1"/>
          <p:nvPr/>
        </p:nvSpPr>
        <p:spPr>
          <a:xfrm>
            <a:off x="830000" y="3282450"/>
            <a:ext cx="8108400" cy="5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3D85C6"/>
              </a:solidFill>
            </a:endParaRPr>
          </a:p>
        </p:txBody>
      </p:sp>
      <p:pic>
        <p:nvPicPr>
          <p:cNvPr id="233" name="Google Shape;233;p26"/>
          <p:cNvPicPr preferRelativeResize="0"/>
          <p:nvPr/>
        </p:nvPicPr>
        <p:blipFill>
          <a:blip r:embed="rId4">
            <a:alphaModFix/>
          </a:blip>
          <a:stretch>
            <a:fillRect/>
          </a:stretch>
        </p:blipFill>
        <p:spPr>
          <a:xfrm>
            <a:off x="8179914" y="4771600"/>
            <a:ext cx="897087" cy="371225"/>
          </a:xfrm>
          <a:prstGeom prst="rect">
            <a:avLst/>
          </a:prstGeom>
          <a:noFill/>
          <a:ln>
            <a:noFill/>
          </a:ln>
        </p:spPr>
      </p:pic>
      <p:pic>
        <p:nvPicPr>
          <p:cNvPr id="234" name="Google Shape;234;p26"/>
          <p:cNvPicPr preferRelativeResize="0"/>
          <p:nvPr/>
        </p:nvPicPr>
        <p:blipFill>
          <a:blip r:embed="rId5">
            <a:alphaModFix/>
          </a:blip>
          <a:stretch>
            <a:fillRect/>
          </a:stretch>
        </p:blipFill>
        <p:spPr>
          <a:xfrm>
            <a:off x="167325" y="4411827"/>
            <a:ext cx="1353975" cy="6769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7"/>
          <p:cNvPicPr preferRelativeResize="0"/>
          <p:nvPr/>
        </p:nvPicPr>
        <p:blipFill>
          <a:blip r:embed="rId3">
            <a:alphaModFix/>
          </a:blip>
          <a:stretch>
            <a:fillRect/>
          </a:stretch>
        </p:blipFill>
        <p:spPr>
          <a:xfrm>
            <a:off x="5057600" y="1290675"/>
            <a:ext cx="3549525" cy="2406650"/>
          </a:xfrm>
          <a:prstGeom prst="rect">
            <a:avLst/>
          </a:prstGeom>
          <a:noFill/>
          <a:ln>
            <a:noFill/>
          </a:ln>
        </p:spPr>
      </p:pic>
      <p:pic>
        <p:nvPicPr>
          <p:cNvPr id="240" name="Google Shape;240;p27"/>
          <p:cNvPicPr preferRelativeResize="0"/>
          <p:nvPr/>
        </p:nvPicPr>
        <p:blipFill>
          <a:blip r:embed="rId4">
            <a:alphaModFix/>
          </a:blip>
          <a:stretch>
            <a:fillRect/>
          </a:stretch>
        </p:blipFill>
        <p:spPr>
          <a:xfrm>
            <a:off x="8565975" y="4616763"/>
            <a:ext cx="449975" cy="449975"/>
          </a:xfrm>
          <a:prstGeom prst="rect">
            <a:avLst/>
          </a:prstGeom>
          <a:noFill/>
          <a:ln>
            <a:noFill/>
          </a:ln>
        </p:spPr>
      </p:pic>
      <p:sp>
        <p:nvSpPr>
          <p:cNvPr id="241" name="Google Shape;2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Configuration Providers</a:t>
            </a:r>
            <a:endParaRPr>
              <a:solidFill>
                <a:srgbClr val="0B5394"/>
              </a:solidFill>
            </a:endParaRPr>
          </a:p>
        </p:txBody>
      </p:sp>
      <p:sp>
        <p:nvSpPr>
          <p:cNvPr id="242" name="Google Shape;242;p27"/>
          <p:cNvSpPr txBox="1">
            <a:spLocks noGrp="1"/>
          </p:cNvSpPr>
          <p:nvPr>
            <p:ph type="body" idx="1"/>
          </p:nvPr>
        </p:nvSpPr>
        <p:spPr>
          <a:xfrm>
            <a:off x="540300" y="1443075"/>
            <a:ext cx="8025600" cy="28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B5394"/>
                </a:solidFill>
              </a:rPr>
              <a:t>Cloud Foundry</a:t>
            </a:r>
            <a:endParaRPr b="1">
              <a:solidFill>
                <a:srgbClr val="0B5394"/>
              </a:solidFill>
            </a:endParaRPr>
          </a:p>
          <a:p>
            <a:pPr marL="457200" lvl="0" indent="-342900" algn="l" rtl="0">
              <a:lnSpc>
                <a:spcPct val="150000"/>
              </a:lnSpc>
              <a:spcBef>
                <a:spcPts val="1600"/>
              </a:spcBef>
              <a:spcAft>
                <a:spcPts val="0"/>
              </a:spcAft>
              <a:buClr>
                <a:srgbClr val="3D85C6"/>
              </a:buClr>
              <a:buSzPts val="1800"/>
              <a:buChar char="-"/>
            </a:pPr>
            <a:r>
              <a:rPr lang="en">
                <a:solidFill>
                  <a:srgbClr val="3D85C6"/>
                </a:solidFill>
              </a:rPr>
              <a:t>VCAP_APPLICATION, VCAP_SERVICES, </a:t>
            </a:r>
            <a:br>
              <a:rPr lang="en">
                <a:solidFill>
                  <a:srgbClr val="3D85C6"/>
                </a:solidFill>
              </a:rPr>
            </a:br>
            <a:r>
              <a:rPr lang="en">
                <a:solidFill>
                  <a:srgbClr val="3D85C6"/>
                </a:solidFill>
              </a:rPr>
              <a:t>CF_*</a:t>
            </a:r>
            <a:endParaRPr>
              <a:solidFill>
                <a:srgbClr val="3D85C6"/>
              </a:solidFill>
            </a:endParaRPr>
          </a:p>
          <a:p>
            <a:pPr marL="0" lvl="0" indent="0" algn="l" rtl="0">
              <a:spcBef>
                <a:spcPts val="1600"/>
              </a:spcBef>
              <a:spcAft>
                <a:spcPts val="0"/>
              </a:spcAft>
              <a:buNone/>
            </a:pPr>
            <a:r>
              <a:rPr lang="en" b="1">
                <a:solidFill>
                  <a:srgbClr val="0B5394"/>
                </a:solidFill>
              </a:rPr>
              <a:t>Config Server</a:t>
            </a:r>
            <a:endParaRPr sz="1400" b="1">
              <a:solidFill>
                <a:srgbClr val="3D85C6"/>
              </a:solidFill>
            </a:endParaRPr>
          </a:p>
          <a:p>
            <a:pPr marL="457200" lvl="0" indent="-342900" algn="l" rtl="0">
              <a:lnSpc>
                <a:spcPct val="150000"/>
              </a:lnSpc>
              <a:spcBef>
                <a:spcPts val="1600"/>
              </a:spcBef>
              <a:spcAft>
                <a:spcPts val="0"/>
              </a:spcAft>
              <a:buClr>
                <a:srgbClr val="3D85C6"/>
              </a:buClr>
              <a:buSzPts val="1800"/>
              <a:buChar char="-"/>
            </a:pPr>
            <a:r>
              <a:rPr lang="en">
                <a:solidFill>
                  <a:srgbClr val="3D85C6"/>
                </a:solidFill>
              </a:rPr>
              <a:t>Access config stored in </a:t>
            </a:r>
            <a:br>
              <a:rPr lang="en">
                <a:solidFill>
                  <a:srgbClr val="3D85C6"/>
                </a:solidFill>
              </a:rPr>
            </a:br>
            <a:r>
              <a:rPr lang="en">
                <a:solidFill>
                  <a:srgbClr val="3D85C6"/>
                </a:solidFill>
              </a:rPr>
              <a:t>Spring Cloud Config Server (backed by Git, Vault, local filesystem)</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Across all instances, all apps, all environments</a:t>
            </a:r>
            <a:endParaRPr>
              <a:solidFill>
                <a:srgbClr val="3D85C6"/>
              </a:solidFill>
            </a:endParaRPr>
          </a:p>
          <a:p>
            <a:pPr marL="0" lvl="0" indent="0" algn="l" rtl="0">
              <a:spcBef>
                <a:spcPts val="1600"/>
              </a:spcBef>
              <a:spcAft>
                <a:spcPts val="1600"/>
              </a:spcAft>
              <a:buNone/>
            </a:pPr>
            <a:endParaRPr>
              <a:solidFill>
                <a:srgbClr val="3D85C6"/>
              </a:solidFill>
            </a:endParaRPr>
          </a:p>
        </p:txBody>
      </p:sp>
      <p:sp>
        <p:nvSpPr>
          <p:cNvPr id="243" name="Google Shape;243;p27"/>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244" name="Google Shape;244;p27"/>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6" name="Google Shape;246;p27"/>
          <p:cNvPicPr preferRelativeResize="0"/>
          <p:nvPr/>
        </p:nvPicPr>
        <p:blipFill>
          <a:blip r:embed="rId5">
            <a:alphaModFix/>
          </a:blip>
          <a:stretch>
            <a:fillRect/>
          </a:stretch>
        </p:blipFill>
        <p:spPr>
          <a:xfrm>
            <a:off x="8281164" y="0"/>
            <a:ext cx="897087" cy="371225"/>
          </a:xfrm>
          <a:prstGeom prst="rect">
            <a:avLst/>
          </a:prstGeom>
          <a:noFill/>
          <a:ln>
            <a:noFill/>
          </a:ln>
        </p:spPr>
      </p:pic>
      <p:sp>
        <p:nvSpPr>
          <p:cNvPr id="247" name="Google Shape;247;p27"/>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29"/>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267" name="Google Shape;26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Service Discovery</a:t>
            </a:r>
            <a:endParaRPr>
              <a:solidFill>
                <a:srgbClr val="0B5394"/>
              </a:solidFill>
            </a:endParaRPr>
          </a:p>
        </p:txBody>
      </p:sp>
      <p:sp>
        <p:nvSpPr>
          <p:cNvPr id="268" name="Google Shape;268;p29"/>
          <p:cNvSpPr txBox="1">
            <a:spLocks noGrp="1"/>
          </p:cNvSpPr>
          <p:nvPr>
            <p:ph type="body" idx="1"/>
          </p:nvPr>
        </p:nvSpPr>
        <p:spPr>
          <a:xfrm>
            <a:off x="311700" y="1293625"/>
            <a:ext cx="4671600" cy="370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B5394"/>
                </a:solidFill>
              </a:rPr>
              <a:t>Service Discovery Client</a:t>
            </a:r>
            <a:endParaRPr sz="1400" b="1" dirty="0">
              <a:solidFill>
                <a:srgbClr val="3D85C6"/>
              </a:solidFill>
            </a:endParaRPr>
          </a:p>
          <a:p>
            <a:pPr marL="457200" lvl="0" indent="-342900" algn="l" rtl="0">
              <a:lnSpc>
                <a:spcPct val="150000"/>
              </a:lnSpc>
              <a:spcBef>
                <a:spcPts val="1600"/>
              </a:spcBef>
              <a:spcAft>
                <a:spcPts val="0"/>
              </a:spcAft>
              <a:buClr>
                <a:srgbClr val="3D85C6"/>
              </a:buClr>
              <a:buSzPts val="1800"/>
              <a:buChar char="-"/>
            </a:pPr>
            <a:r>
              <a:rPr lang="en" dirty="0">
                <a:solidFill>
                  <a:srgbClr val="3D85C6"/>
                </a:solidFill>
              </a:rPr>
              <a:t>.NET client for Netflix Eureka</a:t>
            </a:r>
            <a:endParaRPr dirty="0">
              <a:solidFill>
                <a:srgbClr val="3D85C6"/>
              </a:solidFill>
            </a:endParaRPr>
          </a:p>
          <a:p>
            <a:pPr marL="457200" lvl="0" indent="-342900" algn="l" rtl="0">
              <a:lnSpc>
                <a:spcPct val="150000"/>
              </a:lnSpc>
              <a:spcBef>
                <a:spcPts val="0"/>
              </a:spcBef>
              <a:spcAft>
                <a:spcPts val="0"/>
              </a:spcAft>
              <a:buClr>
                <a:srgbClr val="3D85C6"/>
              </a:buClr>
              <a:buSzPts val="1800"/>
              <a:buChar char="-"/>
            </a:pPr>
            <a:r>
              <a:rPr lang="en" dirty="0">
                <a:solidFill>
                  <a:srgbClr val="3D85C6"/>
                </a:solidFill>
              </a:rPr>
              <a:t>Implements Service Discovery design pattern</a:t>
            </a:r>
            <a:endParaRPr dirty="0">
              <a:solidFill>
                <a:srgbClr val="3D85C6"/>
              </a:solidFill>
            </a:endParaRPr>
          </a:p>
          <a:p>
            <a:pPr marL="457200" lvl="0" indent="-342900" algn="l" rtl="0">
              <a:lnSpc>
                <a:spcPct val="150000"/>
              </a:lnSpc>
              <a:spcBef>
                <a:spcPts val="0"/>
              </a:spcBef>
              <a:spcAft>
                <a:spcPts val="0"/>
              </a:spcAft>
              <a:buClr>
                <a:srgbClr val="3D85C6"/>
              </a:buClr>
              <a:buSzPts val="1800"/>
              <a:buChar char="-"/>
            </a:pPr>
            <a:r>
              <a:rPr lang="en" dirty="0">
                <a:solidFill>
                  <a:srgbClr val="3D85C6"/>
                </a:solidFill>
              </a:rPr>
              <a:t>Dynamically discover and call registered services</a:t>
            </a:r>
            <a:endParaRPr dirty="0">
              <a:solidFill>
                <a:srgbClr val="3D85C6"/>
              </a:solidFill>
            </a:endParaRPr>
          </a:p>
        </p:txBody>
      </p:sp>
      <p:pic>
        <p:nvPicPr>
          <p:cNvPr id="269" name="Google Shape;269;p29"/>
          <p:cNvPicPr preferRelativeResize="0"/>
          <p:nvPr/>
        </p:nvPicPr>
        <p:blipFill>
          <a:blip r:embed="rId4">
            <a:alphaModFix/>
          </a:blip>
          <a:stretch>
            <a:fillRect/>
          </a:stretch>
        </p:blipFill>
        <p:spPr>
          <a:xfrm>
            <a:off x="4998171" y="1239875"/>
            <a:ext cx="3545450" cy="2966225"/>
          </a:xfrm>
          <a:prstGeom prst="rect">
            <a:avLst/>
          </a:prstGeom>
          <a:noFill/>
          <a:ln>
            <a:noFill/>
          </a:ln>
        </p:spPr>
      </p:pic>
      <p:sp>
        <p:nvSpPr>
          <p:cNvPr id="270" name="Google Shape;270;p29"/>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271" name="Google Shape;271;p29"/>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3" name="Google Shape;273;p29"/>
          <p:cNvPicPr preferRelativeResize="0"/>
          <p:nvPr/>
        </p:nvPicPr>
        <p:blipFill>
          <a:blip r:embed="rId5">
            <a:alphaModFix/>
          </a:blip>
          <a:stretch>
            <a:fillRect/>
          </a:stretch>
        </p:blipFill>
        <p:spPr>
          <a:xfrm>
            <a:off x="8281164" y="0"/>
            <a:ext cx="897087" cy="371225"/>
          </a:xfrm>
          <a:prstGeom prst="rect">
            <a:avLst/>
          </a:prstGeom>
          <a:noFill/>
          <a:ln>
            <a:noFill/>
          </a:ln>
        </p:spPr>
      </p:pic>
      <p:sp>
        <p:nvSpPr>
          <p:cNvPr id="274" name="Google Shape;274;p29"/>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31"/>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294" name="Google Shape;29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Circuit Breaker</a:t>
            </a:r>
            <a:endParaRPr>
              <a:solidFill>
                <a:srgbClr val="0B5394"/>
              </a:solidFill>
            </a:endParaRPr>
          </a:p>
        </p:txBody>
      </p:sp>
      <p:sp>
        <p:nvSpPr>
          <p:cNvPr id="295" name="Google Shape;295;p31"/>
          <p:cNvSpPr txBox="1">
            <a:spLocks noGrp="1"/>
          </p:cNvSpPr>
          <p:nvPr>
            <p:ph type="body" idx="1"/>
          </p:nvPr>
        </p:nvSpPr>
        <p:spPr>
          <a:xfrm>
            <a:off x="311700" y="1293625"/>
            <a:ext cx="4671600" cy="274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B5394"/>
                </a:solidFill>
              </a:rPr>
              <a:t>Circuit Breaker Client</a:t>
            </a:r>
            <a:endParaRPr sz="1400" b="1" dirty="0">
              <a:solidFill>
                <a:srgbClr val="3D85C6"/>
              </a:solidFill>
            </a:endParaRPr>
          </a:p>
          <a:p>
            <a:pPr marL="457200" lvl="0" indent="-342900" algn="l" rtl="0">
              <a:lnSpc>
                <a:spcPct val="150000"/>
              </a:lnSpc>
              <a:spcBef>
                <a:spcPts val="1600"/>
              </a:spcBef>
              <a:spcAft>
                <a:spcPts val="0"/>
              </a:spcAft>
              <a:buClr>
                <a:srgbClr val="3D85C6"/>
              </a:buClr>
              <a:buSzPts val="1800"/>
              <a:buChar char="-"/>
            </a:pPr>
            <a:r>
              <a:rPr lang="en" dirty="0">
                <a:solidFill>
                  <a:srgbClr val="3D85C6"/>
                </a:solidFill>
              </a:rPr>
              <a:t>.NET implementation of Netflix Hystrix</a:t>
            </a:r>
            <a:endParaRPr dirty="0">
              <a:solidFill>
                <a:srgbClr val="3D85C6"/>
              </a:solidFill>
            </a:endParaRPr>
          </a:p>
          <a:p>
            <a:pPr marL="457200" lvl="0" indent="-342900" algn="l" rtl="0">
              <a:lnSpc>
                <a:spcPct val="150000"/>
              </a:lnSpc>
              <a:spcBef>
                <a:spcPts val="0"/>
              </a:spcBef>
              <a:spcAft>
                <a:spcPts val="0"/>
              </a:spcAft>
              <a:buClr>
                <a:srgbClr val="3D85C6"/>
              </a:buClr>
              <a:buSzPts val="1800"/>
              <a:buChar char="-"/>
            </a:pPr>
            <a:r>
              <a:rPr lang="en" dirty="0">
                <a:solidFill>
                  <a:srgbClr val="3D85C6"/>
                </a:solidFill>
              </a:rPr>
              <a:t>Bypass failing services with elegant fall-back behavior (so your users don’t see nasty error messages)</a:t>
            </a:r>
            <a:endParaRPr dirty="0">
              <a:solidFill>
                <a:srgbClr val="3D85C6"/>
              </a:solidFill>
            </a:endParaRPr>
          </a:p>
          <a:p>
            <a:pPr marL="457200" lvl="0" indent="-342900" algn="l" rtl="0">
              <a:lnSpc>
                <a:spcPct val="150000"/>
              </a:lnSpc>
              <a:spcBef>
                <a:spcPts val="0"/>
              </a:spcBef>
              <a:spcAft>
                <a:spcPts val="0"/>
              </a:spcAft>
              <a:buClr>
                <a:srgbClr val="3D85C6"/>
              </a:buClr>
              <a:buSzPts val="1800"/>
              <a:buChar char="-"/>
            </a:pPr>
            <a:r>
              <a:rPr lang="en" dirty="0">
                <a:solidFill>
                  <a:srgbClr val="3D85C6"/>
                </a:solidFill>
              </a:rPr>
              <a:t>Rich metrics and monitoring</a:t>
            </a:r>
            <a:endParaRPr dirty="0">
              <a:solidFill>
                <a:srgbClr val="3D85C6"/>
              </a:solidFill>
            </a:endParaRPr>
          </a:p>
          <a:p>
            <a:pPr marL="0" lvl="0" indent="0" algn="l" rtl="0">
              <a:spcBef>
                <a:spcPts val="1600"/>
              </a:spcBef>
              <a:spcAft>
                <a:spcPts val="1600"/>
              </a:spcAft>
              <a:buNone/>
            </a:pPr>
            <a:endParaRPr dirty="0">
              <a:solidFill>
                <a:srgbClr val="3D85C6"/>
              </a:solidFill>
            </a:endParaRPr>
          </a:p>
        </p:txBody>
      </p:sp>
      <p:sp>
        <p:nvSpPr>
          <p:cNvPr id="296" name="Google Shape;296;p31"/>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
        <p:nvSpPr>
          <p:cNvPr id="297" name="Google Shape;297;p31"/>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9" name="Google Shape;299;p31"/>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300" name="Google Shape;300;p31"/>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2" name="Google Shape;302;p31"/>
          <p:cNvPicPr preferRelativeResize="0"/>
          <p:nvPr/>
        </p:nvPicPr>
        <p:blipFill>
          <a:blip r:embed="rId5">
            <a:alphaModFix/>
          </a:blip>
          <a:stretch>
            <a:fillRect/>
          </a:stretch>
        </p:blipFill>
        <p:spPr>
          <a:xfrm>
            <a:off x="5804898" y="1525900"/>
            <a:ext cx="2476278" cy="209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33"/>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321" name="Google Shape;32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Cloud Connectors</a:t>
            </a:r>
            <a:endParaRPr>
              <a:solidFill>
                <a:srgbClr val="0B5394"/>
              </a:solidFill>
            </a:endParaRPr>
          </a:p>
        </p:txBody>
      </p:sp>
      <p:sp>
        <p:nvSpPr>
          <p:cNvPr id="322" name="Google Shape;322;p33"/>
          <p:cNvSpPr txBox="1">
            <a:spLocks noGrp="1"/>
          </p:cNvSpPr>
          <p:nvPr>
            <p:ph type="body" idx="1"/>
          </p:nvPr>
        </p:nvSpPr>
        <p:spPr>
          <a:xfrm>
            <a:off x="625300" y="1772575"/>
            <a:ext cx="4249500" cy="32943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3D85C6"/>
              </a:buClr>
              <a:buSzPts val="1800"/>
              <a:buChar char="-"/>
            </a:pPr>
            <a:r>
              <a:rPr lang="en">
                <a:solidFill>
                  <a:srgbClr val="3D85C6"/>
                </a:solidFill>
              </a:rPr>
              <a:t>MySQL</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Postgres</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MS-SQL </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Redis</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RabbitMQ</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OAuth (for UAA or </a:t>
            </a:r>
            <a:br>
              <a:rPr lang="en">
                <a:solidFill>
                  <a:srgbClr val="3D85C6"/>
                </a:solidFill>
              </a:rPr>
            </a:br>
            <a:r>
              <a:rPr lang="en">
                <a:solidFill>
                  <a:srgbClr val="3D85C6"/>
                </a:solidFill>
              </a:rPr>
              <a:t>Pivotal Single Sign-on)</a:t>
            </a:r>
            <a:endParaRPr>
              <a:solidFill>
                <a:srgbClr val="3D85C6"/>
              </a:solidFill>
            </a:endParaRPr>
          </a:p>
          <a:p>
            <a:pPr marL="0" lvl="0" indent="0" algn="l" rtl="0">
              <a:spcBef>
                <a:spcPts val="1600"/>
              </a:spcBef>
              <a:spcAft>
                <a:spcPts val="1600"/>
              </a:spcAft>
              <a:buNone/>
            </a:pPr>
            <a:endParaRPr>
              <a:solidFill>
                <a:srgbClr val="3D85C6"/>
              </a:solidFill>
            </a:endParaRPr>
          </a:p>
        </p:txBody>
      </p:sp>
      <p:pic>
        <p:nvPicPr>
          <p:cNvPr id="323" name="Google Shape;323;p33"/>
          <p:cNvPicPr preferRelativeResize="0"/>
          <p:nvPr/>
        </p:nvPicPr>
        <p:blipFill>
          <a:blip r:embed="rId4">
            <a:alphaModFix/>
          </a:blip>
          <a:stretch>
            <a:fillRect/>
          </a:stretch>
        </p:blipFill>
        <p:spPr>
          <a:xfrm>
            <a:off x="5140920" y="1170125"/>
            <a:ext cx="3355850" cy="2771451"/>
          </a:xfrm>
          <a:prstGeom prst="rect">
            <a:avLst/>
          </a:prstGeom>
          <a:noFill/>
          <a:ln>
            <a:noFill/>
          </a:ln>
        </p:spPr>
      </p:pic>
      <p:sp>
        <p:nvSpPr>
          <p:cNvPr id="324" name="Google Shape;324;p33"/>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325" name="Google Shape;325;p33"/>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7" name="Google Shape;327;p33"/>
          <p:cNvPicPr preferRelativeResize="0"/>
          <p:nvPr/>
        </p:nvPicPr>
        <p:blipFill>
          <a:blip r:embed="rId5">
            <a:alphaModFix/>
          </a:blip>
          <a:stretch>
            <a:fillRect/>
          </a:stretch>
        </p:blipFill>
        <p:spPr>
          <a:xfrm>
            <a:off x="8281164" y="0"/>
            <a:ext cx="897087" cy="371225"/>
          </a:xfrm>
          <a:prstGeom prst="rect">
            <a:avLst/>
          </a:prstGeom>
          <a:noFill/>
          <a:ln>
            <a:noFill/>
          </a:ln>
        </p:spPr>
      </p:pic>
      <p:sp>
        <p:nvSpPr>
          <p:cNvPr id="328" name="Google Shape;328;p33"/>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txBox="1"/>
          <p:nvPr/>
        </p:nvSpPr>
        <p:spPr>
          <a:xfrm>
            <a:off x="311700" y="1246425"/>
            <a:ext cx="4249500" cy="8466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1600"/>
              </a:spcAft>
              <a:buNone/>
            </a:pPr>
            <a:r>
              <a:rPr lang="en" sz="1800" b="1">
                <a:solidFill>
                  <a:srgbClr val="0B5394"/>
                </a:solidFill>
              </a:rPr>
              <a:t>Connectors</a:t>
            </a:r>
            <a:r>
              <a:rPr lang="en" sz="1800">
                <a:solidFill>
                  <a:srgbClr val="0B5394"/>
                </a:solidFill>
              </a:rPr>
              <a:t> for common data services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5"/>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350" name="Google Shape;35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Management Endpoints (Actuators)</a:t>
            </a:r>
            <a:endParaRPr>
              <a:solidFill>
                <a:srgbClr val="0B5394"/>
              </a:solidFill>
            </a:endParaRPr>
          </a:p>
        </p:txBody>
      </p:sp>
      <p:sp>
        <p:nvSpPr>
          <p:cNvPr id="351" name="Google Shape;351;p35"/>
          <p:cNvSpPr txBox="1">
            <a:spLocks noGrp="1"/>
          </p:cNvSpPr>
          <p:nvPr>
            <p:ph type="body" idx="1"/>
          </p:nvPr>
        </p:nvSpPr>
        <p:spPr>
          <a:xfrm>
            <a:off x="408125" y="1396275"/>
            <a:ext cx="7775400" cy="33555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rgbClr val="3D85C6"/>
              </a:buClr>
              <a:buSzPts val="2000"/>
              <a:buChar char="-"/>
            </a:pPr>
            <a:r>
              <a:rPr lang="en" sz="2000">
                <a:solidFill>
                  <a:srgbClr val="0B5394"/>
                </a:solidFill>
                <a:latin typeface="Consolas"/>
                <a:ea typeface="Consolas"/>
                <a:cs typeface="Consolas"/>
                <a:sym typeface="Consolas"/>
              </a:rPr>
              <a:t>/info</a:t>
            </a:r>
            <a:r>
              <a:rPr lang="en" sz="2000">
                <a:solidFill>
                  <a:srgbClr val="0B5394"/>
                </a:solidFill>
              </a:rPr>
              <a:t> </a:t>
            </a:r>
            <a:br>
              <a:rPr lang="en" sz="2000">
                <a:solidFill>
                  <a:srgbClr val="3D85C6"/>
                </a:solidFill>
              </a:rPr>
            </a:br>
            <a:r>
              <a:rPr lang="en" sz="1400">
                <a:solidFill>
                  <a:srgbClr val="3D85C6"/>
                </a:solidFill>
              </a:rPr>
              <a:t>arbitrary app info, e.g. git build tag</a:t>
            </a:r>
            <a:endParaRPr sz="1400">
              <a:solidFill>
                <a:srgbClr val="3D85C6"/>
              </a:solidFill>
            </a:endParaRPr>
          </a:p>
          <a:p>
            <a:pPr marL="457200" lvl="0" indent="-355600" algn="l" rtl="0">
              <a:lnSpc>
                <a:spcPct val="150000"/>
              </a:lnSpc>
              <a:spcBef>
                <a:spcPts val="0"/>
              </a:spcBef>
              <a:spcAft>
                <a:spcPts val="0"/>
              </a:spcAft>
              <a:buClr>
                <a:srgbClr val="3D85C6"/>
              </a:buClr>
              <a:buSzPts val="2000"/>
              <a:buChar char="-"/>
            </a:pPr>
            <a:r>
              <a:rPr lang="en" sz="2000">
                <a:solidFill>
                  <a:srgbClr val="0B5394"/>
                </a:solidFill>
                <a:latin typeface="Consolas"/>
                <a:ea typeface="Consolas"/>
                <a:cs typeface="Consolas"/>
                <a:sym typeface="Consolas"/>
              </a:rPr>
              <a:t>/health </a:t>
            </a:r>
            <a:br>
              <a:rPr lang="en" sz="2000">
                <a:solidFill>
                  <a:srgbClr val="3D85C6"/>
                </a:solidFill>
              </a:rPr>
            </a:br>
            <a:r>
              <a:rPr lang="en" sz="1400">
                <a:solidFill>
                  <a:srgbClr val="3D85C6"/>
                </a:solidFill>
              </a:rPr>
              <a:t>application health information</a:t>
            </a:r>
            <a:endParaRPr sz="1400">
              <a:solidFill>
                <a:srgbClr val="3D85C6"/>
              </a:solidFill>
            </a:endParaRPr>
          </a:p>
          <a:p>
            <a:pPr marL="457200" lvl="0" indent="-355600" algn="l" rtl="0">
              <a:lnSpc>
                <a:spcPct val="150000"/>
              </a:lnSpc>
              <a:spcBef>
                <a:spcPts val="0"/>
              </a:spcBef>
              <a:spcAft>
                <a:spcPts val="0"/>
              </a:spcAft>
              <a:buClr>
                <a:srgbClr val="3D85C6"/>
              </a:buClr>
              <a:buSzPts val="2000"/>
              <a:buChar char="-"/>
            </a:pPr>
            <a:r>
              <a:rPr lang="en" sz="2000">
                <a:solidFill>
                  <a:srgbClr val="0B5394"/>
                </a:solidFill>
                <a:latin typeface="Consolas"/>
                <a:ea typeface="Consolas"/>
                <a:cs typeface="Consolas"/>
                <a:sym typeface="Consolas"/>
              </a:rPr>
              <a:t>/trace </a:t>
            </a:r>
            <a:br>
              <a:rPr lang="en" sz="2000">
                <a:solidFill>
                  <a:srgbClr val="3D85C6"/>
                </a:solidFill>
              </a:rPr>
            </a:br>
            <a:r>
              <a:rPr lang="en" sz="1400">
                <a:solidFill>
                  <a:srgbClr val="3D85C6"/>
                </a:solidFill>
              </a:rPr>
              <a:t>circular buffer of last 100 http requests/responses</a:t>
            </a:r>
            <a:endParaRPr sz="1400">
              <a:solidFill>
                <a:srgbClr val="3D85C6"/>
              </a:solidFill>
            </a:endParaRPr>
          </a:p>
          <a:p>
            <a:pPr marL="457200" lvl="0" indent="-355600" algn="l" rtl="0">
              <a:lnSpc>
                <a:spcPct val="150000"/>
              </a:lnSpc>
              <a:spcBef>
                <a:spcPts val="0"/>
              </a:spcBef>
              <a:spcAft>
                <a:spcPts val="0"/>
              </a:spcAft>
              <a:buClr>
                <a:srgbClr val="3D85C6"/>
              </a:buClr>
              <a:buSzPts val="2000"/>
              <a:buChar char="-"/>
            </a:pPr>
            <a:r>
              <a:rPr lang="en" sz="2000">
                <a:solidFill>
                  <a:srgbClr val="0B5394"/>
                </a:solidFill>
                <a:latin typeface="Consolas"/>
                <a:ea typeface="Consolas"/>
                <a:cs typeface="Consolas"/>
                <a:sym typeface="Consolas"/>
              </a:rPr>
              <a:t>/loggers </a:t>
            </a:r>
            <a:br>
              <a:rPr lang="en" sz="2000">
                <a:solidFill>
                  <a:srgbClr val="3D85C6"/>
                </a:solidFill>
              </a:rPr>
            </a:br>
            <a:r>
              <a:rPr lang="en" sz="1400">
                <a:solidFill>
                  <a:srgbClr val="3D85C6"/>
                </a:solidFill>
              </a:rPr>
              <a:t>shows and modifies configuration of loggers down to the class level</a:t>
            </a:r>
            <a:endParaRPr sz="1400">
              <a:solidFill>
                <a:srgbClr val="3D85C6"/>
              </a:solidFill>
            </a:endParaRPr>
          </a:p>
          <a:p>
            <a:pPr marL="0" lvl="0" indent="0" algn="l" rtl="0">
              <a:lnSpc>
                <a:spcPct val="150000"/>
              </a:lnSpc>
              <a:spcBef>
                <a:spcPts val="1600"/>
              </a:spcBef>
              <a:spcAft>
                <a:spcPts val="0"/>
              </a:spcAft>
              <a:buNone/>
            </a:pPr>
            <a:endParaRPr sz="2000">
              <a:solidFill>
                <a:srgbClr val="3D85C6"/>
              </a:solidFill>
            </a:endParaRPr>
          </a:p>
          <a:p>
            <a:pPr marL="0" lvl="0" indent="0" algn="l" rtl="0">
              <a:spcBef>
                <a:spcPts val="1600"/>
              </a:spcBef>
              <a:spcAft>
                <a:spcPts val="1600"/>
              </a:spcAft>
              <a:buNone/>
            </a:pPr>
            <a:endParaRPr sz="2000">
              <a:solidFill>
                <a:srgbClr val="3D85C6"/>
              </a:solidFill>
            </a:endParaRPr>
          </a:p>
        </p:txBody>
      </p:sp>
      <p:sp>
        <p:nvSpPr>
          <p:cNvPr id="352" name="Google Shape;352;p35"/>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
        <p:nvSpPr>
          <p:cNvPr id="353" name="Google Shape;353;p35"/>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5" name="Google Shape;355;p35"/>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356" name="Google Shape;356;p35"/>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8" name="Google Shape;358;p35"/>
          <p:cNvPicPr preferRelativeResize="0"/>
          <p:nvPr/>
        </p:nvPicPr>
        <p:blipFill>
          <a:blip r:embed="rId5">
            <a:alphaModFix/>
          </a:blip>
          <a:stretch>
            <a:fillRect/>
          </a:stretch>
        </p:blipFill>
        <p:spPr>
          <a:xfrm>
            <a:off x="6118900" y="1912725"/>
            <a:ext cx="1575375" cy="1428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Google Shape;364;p36"/>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365" name="Google Shape;36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B5394"/>
                </a:solidFill>
              </a:rPr>
              <a:t>Open Source and Flexible</a:t>
            </a:r>
            <a:endParaRPr>
              <a:solidFill>
                <a:srgbClr val="0B5394"/>
              </a:solidFill>
            </a:endParaRPr>
          </a:p>
          <a:p>
            <a:pPr marL="0" lvl="0" indent="0" algn="l" rtl="0">
              <a:spcBef>
                <a:spcPts val="0"/>
              </a:spcBef>
              <a:spcAft>
                <a:spcPts val="0"/>
              </a:spcAft>
              <a:buNone/>
            </a:pPr>
            <a:endParaRPr>
              <a:solidFill>
                <a:srgbClr val="0B5394"/>
              </a:solidFill>
            </a:endParaRPr>
          </a:p>
        </p:txBody>
      </p:sp>
      <p:sp>
        <p:nvSpPr>
          <p:cNvPr id="366" name="Google Shape;366;p36"/>
          <p:cNvSpPr txBox="1">
            <a:spLocks noGrp="1"/>
          </p:cNvSpPr>
          <p:nvPr>
            <p:ph type="body" idx="1"/>
          </p:nvPr>
        </p:nvSpPr>
        <p:spPr>
          <a:xfrm>
            <a:off x="625300" y="1142850"/>
            <a:ext cx="8066700" cy="27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3D85C6"/>
                </a:solidFill>
              </a:rPr>
              <a:t>Steeltoe works...</a:t>
            </a:r>
            <a:endParaRPr sz="2000">
              <a:solidFill>
                <a:srgbClr val="3D85C6"/>
              </a:solidFill>
            </a:endParaRPr>
          </a:p>
          <a:p>
            <a:pPr marL="0" lvl="0" indent="457200" algn="l" rtl="0">
              <a:spcBef>
                <a:spcPts val="1600"/>
              </a:spcBef>
              <a:spcAft>
                <a:spcPts val="0"/>
              </a:spcAft>
              <a:buNone/>
            </a:pPr>
            <a:r>
              <a:rPr lang="en" sz="2400">
                <a:solidFill>
                  <a:srgbClr val="3D85C6"/>
                </a:solidFill>
              </a:rPr>
              <a:t>with </a:t>
            </a:r>
            <a:r>
              <a:rPr lang="en" sz="2400" b="1">
                <a:solidFill>
                  <a:srgbClr val="3D85C6"/>
                </a:solidFill>
              </a:rPr>
              <a:t>.NET Core</a:t>
            </a:r>
            <a:r>
              <a:rPr lang="en" sz="2400">
                <a:solidFill>
                  <a:srgbClr val="3D85C6"/>
                </a:solidFill>
              </a:rPr>
              <a:t> </a:t>
            </a:r>
            <a:r>
              <a:rPr lang="en" sz="2400" i="1" u="sng">
                <a:solidFill>
                  <a:srgbClr val="0B5394"/>
                </a:solidFill>
              </a:rPr>
              <a:t>and</a:t>
            </a:r>
            <a:r>
              <a:rPr lang="en" sz="2400">
                <a:solidFill>
                  <a:srgbClr val="3D85C6"/>
                </a:solidFill>
              </a:rPr>
              <a:t> with the </a:t>
            </a:r>
            <a:r>
              <a:rPr lang="en" sz="2400" b="1">
                <a:solidFill>
                  <a:srgbClr val="3D85C6"/>
                </a:solidFill>
              </a:rPr>
              <a:t>.NET framework</a:t>
            </a:r>
            <a:endParaRPr sz="2400" b="1">
              <a:solidFill>
                <a:srgbClr val="3D85C6"/>
              </a:solidFill>
            </a:endParaRPr>
          </a:p>
          <a:p>
            <a:pPr marL="0" lvl="0" indent="457200" algn="l" rtl="0">
              <a:spcBef>
                <a:spcPts val="1600"/>
              </a:spcBef>
              <a:spcAft>
                <a:spcPts val="0"/>
              </a:spcAft>
              <a:buClr>
                <a:schemeClr val="dk1"/>
              </a:buClr>
              <a:buSzPts val="1100"/>
              <a:buFont typeface="Arial"/>
              <a:buNone/>
            </a:pPr>
            <a:r>
              <a:rPr lang="en" sz="2400">
                <a:solidFill>
                  <a:srgbClr val="3D85C6"/>
                </a:solidFill>
              </a:rPr>
              <a:t>on </a:t>
            </a:r>
            <a:r>
              <a:rPr lang="en" sz="2400" b="1">
                <a:solidFill>
                  <a:srgbClr val="3D85C6"/>
                </a:solidFill>
              </a:rPr>
              <a:t>Windows</a:t>
            </a:r>
            <a:r>
              <a:rPr lang="en" sz="2400">
                <a:solidFill>
                  <a:srgbClr val="3D85C6"/>
                </a:solidFill>
              </a:rPr>
              <a:t> </a:t>
            </a:r>
            <a:r>
              <a:rPr lang="en" sz="2400" i="1" u="sng">
                <a:solidFill>
                  <a:srgbClr val="0B5394"/>
                </a:solidFill>
              </a:rPr>
              <a:t>and</a:t>
            </a:r>
            <a:r>
              <a:rPr lang="en" sz="2400">
                <a:solidFill>
                  <a:srgbClr val="3D85C6"/>
                </a:solidFill>
              </a:rPr>
              <a:t> on </a:t>
            </a:r>
            <a:r>
              <a:rPr lang="en" sz="2400" b="1">
                <a:solidFill>
                  <a:srgbClr val="3D85C6"/>
                </a:solidFill>
              </a:rPr>
              <a:t>Linux</a:t>
            </a:r>
            <a:endParaRPr sz="2400" b="1">
              <a:solidFill>
                <a:srgbClr val="3D85C6"/>
              </a:solidFill>
            </a:endParaRPr>
          </a:p>
          <a:p>
            <a:pPr marL="0" lvl="0" indent="457200" algn="l" rtl="0">
              <a:spcBef>
                <a:spcPts val="1600"/>
              </a:spcBef>
              <a:spcAft>
                <a:spcPts val="0"/>
              </a:spcAft>
              <a:buNone/>
            </a:pPr>
            <a:r>
              <a:rPr lang="en" sz="2400" b="1">
                <a:solidFill>
                  <a:srgbClr val="3D85C6"/>
                </a:solidFill>
              </a:rPr>
              <a:t>standalone</a:t>
            </a:r>
            <a:r>
              <a:rPr lang="en" sz="2400">
                <a:solidFill>
                  <a:srgbClr val="3D85C6"/>
                </a:solidFill>
              </a:rPr>
              <a:t> </a:t>
            </a:r>
            <a:r>
              <a:rPr lang="en" sz="2400" i="1" u="sng">
                <a:solidFill>
                  <a:srgbClr val="0B5394"/>
                </a:solidFill>
              </a:rPr>
              <a:t>and</a:t>
            </a:r>
            <a:r>
              <a:rPr lang="en" sz="2400">
                <a:solidFill>
                  <a:srgbClr val="3D85C6"/>
                </a:solidFill>
              </a:rPr>
              <a:t> running on </a:t>
            </a:r>
            <a:r>
              <a:rPr lang="en" sz="2400" b="1">
                <a:solidFill>
                  <a:srgbClr val="3D85C6"/>
                </a:solidFill>
              </a:rPr>
              <a:t>Cloud Foundry</a:t>
            </a:r>
            <a:endParaRPr sz="2400" b="1">
              <a:solidFill>
                <a:srgbClr val="3D85C6"/>
              </a:solidFill>
            </a:endParaRPr>
          </a:p>
          <a:p>
            <a:pPr marL="0" lvl="0" indent="457200" algn="l" rtl="0">
              <a:spcBef>
                <a:spcPts val="1600"/>
              </a:spcBef>
              <a:spcAft>
                <a:spcPts val="0"/>
              </a:spcAft>
              <a:buNone/>
            </a:pPr>
            <a:endParaRPr sz="2000">
              <a:solidFill>
                <a:srgbClr val="3D85C6"/>
              </a:solidFill>
            </a:endParaRPr>
          </a:p>
          <a:p>
            <a:pPr marL="0" lvl="0" indent="457200" algn="l" rtl="0">
              <a:spcBef>
                <a:spcPts val="1600"/>
              </a:spcBef>
              <a:spcAft>
                <a:spcPts val="0"/>
              </a:spcAft>
              <a:buNone/>
            </a:pPr>
            <a:endParaRPr sz="2000">
              <a:solidFill>
                <a:srgbClr val="3D85C6"/>
              </a:solidFill>
            </a:endParaRPr>
          </a:p>
          <a:p>
            <a:pPr marL="0" lvl="0" indent="457200" algn="l" rtl="0">
              <a:spcBef>
                <a:spcPts val="1600"/>
              </a:spcBef>
              <a:spcAft>
                <a:spcPts val="0"/>
              </a:spcAft>
              <a:buNone/>
            </a:pPr>
            <a:endParaRPr sz="2000">
              <a:solidFill>
                <a:srgbClr val="3D85C6"/>
              </a:solidFill>
            </a:endParaRPr>
          </a:p>
          <a:p>
            <a:pPr marL="0" lvl="0" indent="0" algn="l" rtl="0">
              <a:spcBef>
                <a:spcPts val="1600"/>
              </a:spcBef>
              <a:spcAft>
                <a:spcPts val="0"/>
              </a:spcAft>
              <a:buNone/>
            </a:pPr>
            <a:endParaRPr sz="2000">
              <a:solidFill>
                <a:srgbClr val="3D85C6"/>
              </a:solidFill>
            </a:endParaRPr>
          </a:p>
          <a:p>
            <a:pPr marL="0" lvl="0" indent="0" algn="l" rtl="0">
              <a:spcBef>
                <a:spcPts val="1600"/>
              </a:spcBef>
              <a:spcAft>
                <a:spcPts val="0"/>
              </a:spcAft>
              <a:buNone/>
            </a:pPr>
            <a:endParaRPr sz="2000">
              <a:solidFill>
                <a:srgbClr val="3D85C6"/>
              </a:solidFill>
            </a:endParaRPr>
          </a:p>
          <a:p>
            <a:pPr marL="0" lvl="0" indent="0" algn="l" rtl="0">
              <a:spcBef>
                <a:spcPts val="1600"/>
              </a:spcBef>
              <a:spcAft>
                <a:spcPts val="1600"/>
              </a:spcAft>
              <a:buNone/>
            </a:pPr>
            <a:r>
              <a:rPr lang="en" sz="2000">
                <a:solidFill>
                  <a:srgbClr val="3D85C6"/>
                </a:solidFill>
              </a:rPr>
              <a:t>  </a:t>
            </a:r>
            <a:endParaRPr sz="2000">
              <a:solidFill>
                <a:srgbClr val="3D85C6"/>
              </a:solidFill>
            </a:endParaRPr>
          </a:p>
        </p:txBody>
      </p:sp>
      <p:sp>
        <p:nvSpPr>
          <p:cNvPr id="367" name="Google Shape;367;p36"/>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
        <p:nvSpPr>
          <p:cNvPr id="368" name="Google Shape;368;p36"/>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0" name="Google Shape;370;p36"/>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371" name="Google Shape;371;p36"/>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3" name="Google Shape;373;p36"/>
          <p:cNvPicPr preferRelativeResize="0"/>
          <p:nvPr/>
        </p:nvPicPr>
        <p:blipFill>
          <a:blip r:embed="rId5">
            <a:alphaModFix/>
          </a:blip>
          <a:stretch>
            <a:fillRect/>
          </a:stretch>
        </p:blipFill>
        <p:spPr>
          <a:xfrm>
            <a:off x="5245100" y="3552701"/>
            <a:ext cx="2672999" cy="1336525"/>
          </a:xfrm>
          <a:prstGeom prst="rect">
            <a:avLst/>
          </a:prstGeom>
          <a:noFill/>
          <a:ln>
            <a:noFill/>
          </a:ln>
        </p:spPr>
      </p:pic>
      <p:sp>
        <p:nvSpPr>
          <p:cNvPr id="374" name="Google Shape;374;p36"/>
          <p:cNvSpPr txBox="1"/>
          <p:nvPr/>
        </p:nvSpPr>
        <p:spPr>
          <a:xfrm>
            <a:off x="1246900" y="3848250"/>
            <a:ext cx="4520700" cy="1006800"/>
          </a:xfrm>
          <a:prstGeom prst="rect">
            <a:avLst/>
          </a:prstGeom>
          <a:noFill/>
          <a:ln>
            <a:noFill/>
          </a:ln>
        </p:spPr>
        <p:txBody>
          <a:bodyPr spcFirstLastPara="1" wrap="square" lIns="91425" tIns="91425" rIns="91425" bIns="91425" anchor="ctr" anchorCtr="0">
            <a:noAutofit/>
          </a:bodyPr>
          <a:lstStyle/>
          <a:p>
            <a:pPr marL="0" lvl="0" indent="457200" algn="l" rtl="0">
              <a:lnSpc>
                <a:spcPct val="115000"/>
              </a:lnSpc>
              <a:spcBef>
                <a:spcPts val="0"/>
              </a:spcBef>
              <a:spcAft>
                <a:spcPts val="1600"/>
              </a:spcAft>
              <a:buNone/>
            </a:pPr>
            <a:r>
              <a:rPr lang="en" sz="2400">
                <a:solidFill>
                  <a:srgbClr val="3D85C6"/>
                </a:solidFill>
              </a:rPr>
              <a:t>...and it’s now part of the </a:t>
            </a:r>
            <a:endParaRPr sz="2400">
              <a:solidFill>
                <a:srgbClr val="3D85C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37"/>
          <p:cNvPicPr preferRelativeResize="0"/>
          <p:nvPr/>
        </p:nvPicPr>
        <p:blipFill rotWithShape="1">
          <a:blip r:embed="rId3">
            <a:alphaModFix amt="60000"/>
          </a:blip>
          <a:srcRect l="15769" t="16491" r="29496" b="22832"/>
          <a:stretch/>
        </p:blipFill>
        <p:spPr>
          <a:xfrm>
            <a:off x="4504350" y="0"/>
            <a:ext cx="4639650" cy="5143500"/>
          </a:xfrm>
          <a:prstGeom prst="rect">
            <a:avLst/>
          </a:prstGeom>
          <a:noFill/>
          <a:ln>
            <a:noFill/>
          </a:ln>
        </p:spPr>
      </p:pic>
      <p:sp>
        <p:nvSpPr>
          <p:cNvPr id="380" name="Google Shape;380;p37"/>
          <p:cNvSpPr txBox="1">
            <a:spLocks noGrp="1"/>
          </p:cNvSpPr>
          <p:nvPr>
            <p:ph type="ctrTitle"/>
          </p:nvPr>
        </p:nvSpPr>
        <p:spPr>
          <a:xfrm>
            <a:off x="560125" y="2129075"/>
            <a:ext cx="7627200" cy="12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rgbClr val="073763"/>
                </a:solidFill>
              </a:rPr>
              <a:t>Availability &amp;</a:t>
            </a:r>
            <a:br>
              <a:rPr lang="en" sz="3600" dirty="0">
                <a:solidFill>
                  <a:srgbClr val="073763"/>
                </a:solidFill>
              </a:rPr>
            </a:br>
            <a:r>
              <a:rPr lang="en-US" sz="3600" dirty="0">
                <a:solidFill>
                  <a:srgbClr val="073763"/>
                </a:solidFill>
              </a:rPr>
              <a:t>New Features</a:t>
            </a:r>
            <a:endParaRPr sz="3600" dirty="0">
              <a:solidFill>
                <a:srgbClr val="073763"/>
              </a:solidFill>
            </a:endParaRPr>
          </a:p>
        </p:txBody>
      </p:sp>
      <p:sp>
        <p:nvSpPr>
          <p:cNvPr id="381" name="Google Shape;381;p37"/>
          <p:cNvSpPr txBox="1"/>
          <p:nvPr/>
        </p:nvSpPr>
        <p:spPr>
          <a:xfrm>
            <a:off x="830000" y="3282450"/>
            <a:ext cx="8108400" cy="5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3D85C6"/>
              </a:solidFill>
            </a:endParaRPr>
          </a:p>
        </p:txBody>
      </p:sp>
      <p:pic>
        <p:nvPicPr>
          <p:cNvPr id="382" name="Google Shape;382;p37"/>
          <p:cNvPicPr preferRelativeResize="0"/>
          <p:nvPr/>
        </p:nvPicPr>
        <p:blipFill>
          <a:blip r:embed="rId4">
            <a:alphaModFix/>
          </a:blip>
          <a:stretch>
            <a:fillRect/>
          </a:stretch>
        </p:blipFill>
        <p:spPr>
          <a:xfrm>
            <a:off x="8179914" y="4771600"/>
            <a:ext cx="897087" cy="371225"/>
          </a:xfrm>
          <a:prstGeom prst="rect">
            <a:avLst/>
          </a:prstGeom>
          <a:noFill/>
          <a:ln>
            <a:noFill/>
          </a:ln>
        </p:spPr>
      </p:pic>
      <p:pic>
        <p:nvPicPr>
          <p:cNvPr id="383" name="Google Shape;383;p37"/>
          <p:cNvPicPr preferRelativeResize="0"/>
          <p:nvPr/>
        </p:nvPicPr>
        <p:blipFill>
          <a:blip r:embed="rId5">
            <a:alphaModFix/>
          </a:blip>
          <a:stretch>
            <a:fillRect/>
          </a:stretch>
        </p:blipFill>
        <p:spPr>
          <a:xfrm>
            <a:off x="167325" y="4411827"/>
            <a:ext cx="1353975" cy="6769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pic>
        <p:nvPicPr>
          <p:cNvPr id="388" name="Google Shape;388;p38"/>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389" name="Google Shape;38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Availability</a:t>
            </a:r>
            <a:endParaRPr>
              <a:solidFill>
                <a:srgbClr val="0B5394"/>
              </a:solidFill>
            </a:endParaRPr>
          </a:p>
        </p:txBody>
      </p:sp>
      <p:sp>
        <p:nvSpPr>
          <p:cNvPr id="390" name="Google Shape;390;p38"/>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B5394"/>
                </a:solidFill>
              </a:rPr>
              <a:t>Packages are available on NuGet.org</a:t>
            </a:r>
            <a:endParaRPr dirty="0">
              <a:solidFill>
                <a:srgbClr val="0B5394"/>
              </a:solidFill>
            </a:endParaRPr>
          </a:p>
          <a:p>
            <a:pPr marL="0" lvl="0" indent="457200" algn="l" rtl="0">
              <a:spcBef>
                <a:spcPts val="1600"/>
              </a:spcBef>
              <a:spcAft>
                <a:spcPts val="0"/>
              </a:spcAft>
              <a:buClr>
                <a:schemeClr val="dk1"/>
              </a:buClr>
              <a:buSzPts val="1100"/>
              <a:buFont typeface="Arial"/>
              <a:buNone/>
            </a:pPr>
            <a:r>
              <a:rPr lang="en" sz="1400" dirty="0">
                <a:solidFill>
                  <a:srgbClr val="3D85C6"/>
                </a:solidFill>
              </a:rPr>
              <a:t>2.1.0 (</a:t>
            </a:r>
            <a:r>
              <a:rPr lang="en-US" sz="1400" dirty="0">
                <a:solidFill>
                  <a:srgbClr val="3D85C6"/>
                </a:solidFill>
              </a:rPr>
              <a:t>GA</a:t>
            </a:r>
            <a:r>
              <a:rPr lang="en" sz="1400" dirty="0">
                <a:solidFill>
                  <a:srgbClr val="3D85C6"/>
                </a:solidFill>
              </a:rPr>
              <a:t>) </a:t>
            </a:r>
            <a:r>
              <a:rPr lang="en-US" sz="1400" dirty="0">
                <a:solidFill>
                  <a:srgbClr val="3D85C6"/>
                </a:solidFill>
              </a:rPr>
              <a:t>available now!</a:t>
            </a:r>
            <a:endParaRPr sz="1400" dirty="0">
              <a:solidFill>
                <a:srgbClr val="3D85C6"/>
              </a:solidFill>
            </a:endParaRPr>
          </a:p>
          <a:p>
            <a:pPr marL="0" lvl="0" indent="457200" algn="l" rtl="0">
              <a:spcBef>
                <a:spcPts val="1600"/>
              </a:spcBef>
              <a:spcAft>
                <a:spcPts val="0"/>
              </a:spcAft>
              <a:buClr>
                <a:schemeClr val="dk1"/>
              </a:buClr>
              <a:buSzPts val="1100"/>
              <a:buFont typeface="Arial"/>
              <a:buNone/>
            </a:pPr>
            <a:r>
              <a:rPr lang="en" sz="1400" dirty="0">
                <a:solidFill>
                  <a:srgbClr val="3D85C6"/>
                </a:solidFill>
              </a:rPr>
              <a:t>2.0.0 (GA) released </a:t>
            </a:r>
            <a:r>
              <a:rPr lang="en-US" sz="1400" dirty="0">
                <a:solidFill>
                  <a:srgbClr val="3D85C6"/>
                </a:solidFill>
              </a:rPr>
              <a:t>Feb. 16,</a:t>
            </a:r>
            <a:r>
              <a:rPr lang="en" sz="1400" dirty="0">
                <a:solidFill>
                  <a:srgbClr val="3D85C6"/>
                </a:solidFill>
              </a:rPr>
              <a:t> 2018</a:t>
            </a:r>
            <a:endParaRPr sz="1400" dirty="0">
              <a:solidFill>
                <a:srgbClr val="3D85C6"/>
              </a:solidFill>
            </a:endParaRPr>
          </a:p>
          <a:p>
            <a:pPr marL="0" lvl="0" indent="457200" algn="l" rtl="0">
              <a:spcBef>
                <a:spcPts val="1600"/>
              </a:spcBef>
              <a:spcAft>
                <a:spcPts val="0"/>
              </a:spcAft>
              <a:buNone/>
            </a:pPr>
            <a:r>
              <a:rPr lang="en" sz="1400" dirty="0">
                <a:solidFill>
                  <a:srgbClr val="3D85C6"/>
                </a:solidFill>
              </a:rPr>
              <a:t>1.0.0 (GA) released Mar. 31, 2017</a:t>
            </a:r>
            <a:endParaRPr sz="1400" dirty="0">
              <a:solidFill>
                <a:srgbClr val="3D85C6"/>
              </a:solidFill>
            </a:endParaRPr>
          </a:p>
          <a:p>
            <a:pPr marL="0" lvl="0" indent="457200" algn="l" rtl="0">
              <a:spcBef>
                <a:spcPts val="1600"/>
              </a:spcBef>
              <a:spcAft>
                <a:spcPts val="0"/>
              </a:spcAft>
              <a:buNone/>
            </a:pPr>
            <a:r>
              <a:rPr lang="en" sz="1400" dirty="0">
                <a:solidFill>
                  <a:srgbClr val="3D85C6"/>
                </a:solidFill>
              </a:rPr>
              <a:t>1.0.0-rc2 released Dec. 2016</a:t>
            </a:r>
            <a:endParaRPr sz="1400" dirty="0">
              <a:solidFill>
                <a:srgbClr val="3D85C6"/>
              </a:solidFill>
            </a:endParaRPr>
          </a:p>
          <a:p>
            <a:pPr marL="0" lvl="0" indent="457200" algn="l" rtl="0">
              <a:spcBef>
                <a:spcPts val="1600"/>
              </a:spcBef>
              <a:spcAft>
                <a:spcPts val="0"/>
              </a:spcAft>
              <a:buNone/>
            </a:pPr>
            <a:r>
              <a:rPr lang="en" sz="1400" dirty="0">
                <a:solidFill>
                  <a:srgbClr val="3D85C6"/>
                </a:solidFill>
              </a:rPr>
              <a:t>1.0.0-rc1 released Oct</a:t>
            </a:r>
            <a:r>
              <a:rPr lang="en" sz="1400">
                <a:solidFill>
                  <a:srgbClr val="3D85C6"/>
                </a:solidFill>
              </a:rPr>
              <a:t>. 2016</a:t>
            </a:r>
            <a:endParaRPr lang="en-US" sz="1400" dirty="0">
              <a:solidFill>
                <a:srgbClr val="3D85C6"/>
              </a:solidFill>
            </a:endParaRPr>
          </a:p>
        </p:txBody>
      </p:sp>
      <p:pic>
        <p:nvPicPr>
          <p:cNvPr id="391" name="Google Shape;391;p38"/>
          <p:cNvPicPr preferRelativeResize="0"/>
          <p:nvPr/>
        </p:nvPicPr>
        <p:blipFill>
          <a:blip r:embed="rId4">
            <a:alphaModFix/>
          </a:blip>
          <a:stretch>
            <a:fillRect/>
          </a:stretch>
        </p:blipFill>
        <p:spPr>
          <a:xfrm>
            <a:off x="6434109" y="1875921"/>
            <a:ext cx="1326225" cy="1165875"/>
          </a:xfrm>
          <a:prstGeom prst="rect">
            <a:avLst/>
          </a:prstGeom>
          <a:noFill/>
          <a:ln>
            <a:noFill/>
          </a:ln>
        </p:spPr>
      </p:pic>
      <p:sp>
        <p:nvSpPr>
          <p:cNvPr id="392" name="Google Shape;392;p38"/>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
        <p:nvSpPr>
          <p:cNvPr id="393" name="Google Shape;393;p38"/>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5" name="Google Shape;395;p38"/>
          <p:cNvPicPr preferRelativeResize="0"/>
          <p:nvPr/>
        </p:nvPicPr>
        <p:blipFill>
          <a:blip r:embed="rId5">
            <a:alphaModFix/>
          </a:blip>
          <a:stretch>
            <a:fillRect/>
          </a:stretch>
        </p:blipFill>
        <p:spPr>
          <a:xfrm>
            <a:off x="8281164" y="0"/>
            <a:ext cx="897087" cy="371225"/>
          </a:xfrm>
          <a:prstGeom prst="rect">
            <a:avLst/>
          </a:prstGeom>
          <a:noFill/>
          <a:ln>
            <a:noFill/>
          </a:ln>
        </p:spPr>
      </p:pic>
      <p:sp>
        <p:nvSpPr>
          <p:cNvPr id="396" name="Google Shape;396;p38"/>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39"/>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403" name="Google Shape;40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B5394"/>
                </a:solidFill>
              </a:rPr>
              <a:t>Features</a:t>
            </a:r>
            <a:endParaRPr dirty="0">
              <a:solidFill>
                <a:srgbClr val="0B5394"/>
              </a:solidFill>
            </a:endParaRPr>
          </a:p>
        </p:txBody>
      </p:sp>
      <p:sp>
        <p:nvSpPr>
          <p:cNvPr id="404" name="Google Shape;404;p39"/>
          <p:cNvSpPr txBox="1">
            <a:spLocks noGrp="1"/>
          </p:cNvSpPr>
          <p:nvPr>
            <p:ph type="body" idx="1"/>
          </p:nvPr>
        </p:nvSpPr>
        <p:spPr>
          <a:xfrm>
            <a:off x="311700" y="10000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B5394"/>
                </a:solidFill>
              </a:rPr>
              <a:t>2.1 (</a:t>
            </a:r>
            <a:r>
              <a:rPr lang="en-US" dirty="0">
                <a:solidFill>
                  <a:srgbClr val="0B5394"/>
                </a:solidFill>
              </a:rPr>
              <a:t>Available Now</a:t>
            </a:r>
            <a:r>
              <a:rPr lang="en" dirty="0">
                <a:solidFill>
                  <a:srgbClr val="0B5394"/>
                </a:solidFill>
              </a:rPr>
              <a:t>)</a:t>
            </a:r>
            <a:endParaRPr dirty="0">
              <a:solidFill>
                <a:srgbClr val="0B5394"/>
              </a:solidFill>
            </a:endParaRPr>
          </a:p>
          <a:p>
            <a:pPr marL="457200" lvl="0" indent="-317500" algn="l" rtl="0">
              <a:spcBef>
                <a:spcPts val="1600"/>
              </a:spcBef>
              <a:spcAft>
                <a:spcPts val="0"/>
              </a:spcAft>
              <a:buClr>
                <a:srgbClr val="0B5394"/>
              </a:buClr>
              <a:buSzPts val="1400"/>
              <a:buChar char="-"/>
            </a:pPr>
            <a:r>
              <a:rPr lang="en" sz="1400" dirty="0">
                <a:solidFill>
                  <a:srgbClr val="0B5394"/>
                </a:solidFill>
              </a:rPr>
              <a:t>Full ANC 2.1 support</a:t>
            </a:r>
            <a:endParaRPr sz="1400" dirty="0">
              <a:solidFill>
                <a:srgbClr val="0B5394"/>
              </a:solidFill>
            </a:endParaRPr>
          </a:p>
          <a:p>
            <a:pPr marL="457200" lvl="0" indent="-317500" algn="l" rtl="0">
              <a:spcBef>
                <a:spcPts val="0"/>
              </a:spcBef>
              <a:spcAft>
                <a:spcPts val="0"/>
              </a:spcAft>
              <a:buClr>
                <a:srgbClr val="0B5394"/>
              </a:buClr>
              <a:buSzPts val="1400"/>
              <a:buChar char="-"/>
            </a:pPr>
            <a:r>
              <a:rPr lang="en" sz="1400" dirty="0">
                <a:solidFill>
                  <a:srgbClr val="0B5394"/>
                </a:solidFill>
              </a:rPr>
              <a:t>Tracing with Open Census and Zipkin exporter</a:t>
            </a:r>
            <a:endParaRPr sz="1400" dirty="0">
              <a:solidFill>
                <a:srgbClr val="0B5394"/>
              </a:solidFill>
            </a:endParaRPr>
          </a:p>
          <a:p>
            <a:pPr marL="457200" lvl="0" indent="-317500" algn="l" rtl="0">
              <a:spcBef>
                <a:spcPts val="0"/>
              </a:spcBef>
              <a:spcAft>
                <a:spcPts val="0"/>
              </a:spcAft>
              <a:buClr>
                <a:srgbClr val="0B5394"/>
              </a:buClr>
              <a:buSzPts val="1400"/>
              <a:buChar char="-"/>
            </a:pPr>
            <a:r>
              <a:rPr lang="en" sz="1400" dirty="0">
                <a:solidFill>
                  <a:srgbClr val="0B5394"/>
                </a:solidFill>
              </a:rPr>
              <a:t>Metrics Forwarding and Open Census Metrics support</a:t>
            </a:r>
            <a:endParaRPr sz="1400" dirty="0">
              <a:solidFill>
                <a:srgbClr val="0B5394"/>
              </a:solidFill>
            </a:endParaRPr>
          </a:p>
          <a:p>
            <a:pPr marL="457200" lvl="0" indent="-317500" algn="l" rtl="0">
              <a:spcBef>
                <a:spcPts val="0"/>
              </a:spcBef>
              <a:spcAft>
                <a:spcPts val="0"/>
              </a:spcAft>
              <a:buClr>
                <a:srgbClr val="0B5394"/>
              </a:buClr>
              <a:buSzPts val="1400"/>
              <a:buChar char="-"/>
            </a:pPr>
            <a:r>
              <a:rPr lang="en" sz="1400" dirty="0">
                <a:solidFill>
                  <a:srgbClr val="0B5394"/>
                </a:solidFill>
              </a:rPr>
              <a:t>Out-of-the-box Health Contributors for connectors</a:t>
            </a:r>
            <a:endParaRPr sz="1400" dirty="0">
              <a:solidFill>
                <a:srgbClr val="0B5394"/>
              </a:solidFill>
            </a:endParaRPr>
          </a:p>
          <a:p>
            <a:pPr marL="457200" lvl="0" indent="-317500" algn="l" rtl="0">
              <a:spcBef>
                <a:spcPts val="0"/>
              </a:spcBef>
              <a:spcAft>
                <a:spcPts val="0"/>
              </a:spcAft>
              <a:buClr>
                <a:srgbClr val="0B5394"/>
              </a:buClr>
              <a:buSzPts val="1400"/>
              <a:buChar char="-"/>
            </a:pPr>
            <a:r>
              <a:rPr lang="en-US" sz="1400" dirty="0">
                <a:solidFill>
                  <a:srgbClr val="0B5394"/>
                </a:solidFill>
              </a:rPr>
              <a:t>New Actuators Endpoints - /refresh, /env</a:t>
            </a:r>
            <a:endParaRPr lang="en-US" dirty="0">
              <a:solidFill>
                <a:srgbClr val="3D85C6"/>
              </a:solidFill>
            </a:endParaRPr>
          </a:p>
        </p:txBody>
      </p:sp>
      <p:sp>
        <p:nvSpPr>
          <p:cNvPr id="405" name="Google Shape;405;p39"/>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
        <p:nvSpPr>
          <p:cNvPr id="406" name="Google Shape;406;p39"/>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8" name="Google Shape;408;p39"/>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409" name="Google Shape;409;p39"/>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8"/>
          <p:cNvPicPr preferRelativeResize="0"/>
          <p:nvPr/>
        </p:nvPicPr>
        <p:blipFill rotWithShape="1">
          <a:blip r:embed="rId3">
            <a:alphaModFix amt="73000"/>
          </a:blip>
          <a:srcRect/>
          <a:stretch/>
        </p:blipFill>
        <p:spPr>
          <a:xfrm>
            <a:off x="4182400" y="211600"/>
            <a:ext cx="5009400" cy="4932000"/>
          </a:xfrm>
          <a:prstGeom prst="rect">
            <a:avLst/>
          </a:prstGeom>
          <a:noFill/>
          <a:ln>
            <a:noFill/>
          </a:ln>
        </p:spPr>
      </p:pic>
      <p:sp>
        <p:nvSpPr>
          <p:cNvPr id="113" name="Google Shape;113;p18"/>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114" name="Google Shape;114;p18"/>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18"/>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17" name="Google Shape;117;p18"/>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txBox="1"/>
          <p:nvPr/>
        </p:nvSpPr>
        <p:spPr>
          <a:xfrm>
            <a:off x="1285757" y="2414369"/>
            <a:ext cx="3781200" cy="117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800" b="1" u="none" strike="noStrike" cap="none">
                <a:solidFill>
                  <a:srgbClr val="3D85C6"/>
                </a:solidFill>
                <a:latin typeface="Arial"/>
                <a:ea typeface="Arial"/>
                <a:cs typeface="Arial"/>
                <a:sym typeface="Arial"/>
              </a:rPr>
              <a:t>rather</a:t>
            </a:r>
            <a:r>
              <a:rPr lang="en" sz="2800" b="1" u="none" strike="noStrike" cap="none">
                <a:solidFill>
                  <a:srgbClr val="4272B3"/>
                </a:solidFill>
                <a:latin typeface="Arial"/>
                <a:ea typeface="Arial"/>
                <a:cs typeface="Arial"/>
                <a:sym typeface="Arial"/>
              </a:rPr>
              <a:t> </a:t>
            </a:r>
            <a:endParaRPr>
              <a:solidFill>
                <a:srgbClr val="4272B3"/>
              </a:solidFill>
            </a:endParaRPr>
          </a:p>
          <a:p>
            <a:pPr marL="0" marR="0" lvl="0" indent="0" algn="l" rtl="0">
              <a:spcBef>
                <a:spcPts val="600"/>
              </a:spcBef>
              <a:spcAft>
                <a:spcPts val="0"/>
              </a:spcAft>
              <a:buNone/>
            </a:pPr>
            <a:r>
              <a:rPr lang="en" sz="4000" b="1" u="none" strike="noStrike" cap="none">
                <a:solidFill>
                  <a:srgbClr val="4272B3"/>
                </a:solidFill>
                <a:latin typeface="Arial"/>
                <a:ea typeface="Arial"/>
                <a:cs typeface="Arial"/>
                <a:sym typeface="Arial"/>
              </a:rPr>
              <a:t>   </a:t>
            </a:r>
            <a:r>
              <a:rPr lang="en" sz="4400" b="1" i="1" u="none" strike="noStrike" cap="none">
                <a:solidFill>
                  <a:srgbClr val="0B5394"/>
                </a:solidFill>
                <a:latin typeface="Arial"/>
                <a:ea typeface="Arial"/>
                <a:cs typeface="Arial"/>
                <a:sym typeface="Arial"/>
              </a:rPr>
              <a:t>how</a:t>
            </a:r>
            <a:r>
              <a:rPr lang="en" sz="2800" b="1" u="none" strike="noStrike" cap="none">
                <a:solidFill>
                  <a:srgbClr val="4272B3"/>
                </a:solidFill>
                <a:latin typeface="Arial"/>
                <a:ea typeface="Arial"/>
                <a:cs typeface="Arial"/>
                <a:sym typeface="Arial"/>
              </a:rPr>
              <a:t> </a:t>
            </a:r>
            <a:r>
              <a:rPr lang="en" sz="2800" b="1" u="none" strike="noStrike" cap="none">
                <a:solidFill>
                  <a:srgbClr val="3D85C6"/>
                </a:solidFill>
                <a:latin typeface="Arial"/>
                <a:ea typeface="Arial"/>
                <a:cs typeface="Arial"/>
                <a:sym typeface="Arial"/>
              </a:rPr>
              <a:t>it’s done.</a:t>
            </a:r>
            <a:endParaRPr sz="2800" b="1">
              <a:solidFill>
                <a:srgbClr val="3D85C6"/>
              </a:solidFill>
              <a:latin typeface="Arial"/>
              <a:ea typeface="Arial"/>
              <a:cs typeface="Arial"/>
              <a:sym typeface="Arial"/>
            </a:endParaRPr>
          </a:p>
          <a:p>
            <a:pPr marL="0" marR="0" lvl="0" indent="0" algn="l" rtl="0">
              <a:spcBef>
                <a:spcPts val="600"/>
              </a:spcBef>
              <a:spcAft>
                <a:spcPts val="0"/>
              </a:spcAft>
              <a:buNone/>
            </a:pPr>
            <a:endParaRPr sz="2800">
              <a:solidFill>
                <a:srgbClr val="4272B3"/>
              </a:solidFill>
              <a:latin typeface="Arial"/>
              <a:ea typeface="Arial"/>
              <a:cs typeface="Arial"/>
              <a:sym typeface="Arial"/>
            </a:endParaRPr>
          </a:p>
        </p:txBody>
      </p:sp>
      <p:sp>
        <p:nvSpPr>
          <p:cNvPr id="120" name="Google Shape;120;p18"/>
          <p:cNvSpPr txBox="1"/>
          <p:nvPr/>
        </p:nvSpPr>
        <p:spPr>
          <a:xfrm>
            <a:off x="1496486" y="1232015"/>
            <a:ext cx="3524400" cy="1161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4000" b="1">
                <a:solidFill>
                  <a:srgbClr val="0B5394"/>
                </a:solidFill>
                <a:latin typeface="Arial"/>
                <a:ea typeface="Arial"/>
                <a:cs typeface="Arial"/>
                <a:sym typeface="Arial"/>
              </a:rPr>
              <a:t>where</a:t>
            </a:r>
            <a:r>
              <a:rPr lang="en" sz="4000" b="1">
                <a:solidFill>
                  <a:srgbClr val="4272B3"/>
                </a:solidFill>
                <a:latin typeface="Arial"/>
                <a:ea typeface="Arial"/>
                <a:cs typeface="Arial"/>
                <a:sym typeface="Arial"/>
              </a:rPr>
              <a:t> </a:t>
            </a:r>
            <a:endParaRPr>
              <a:solidFill>
                <a:srgbClr val="4272B3"/>
              </a:solidFill>
            </a:endParaRPr>
          </a:p>
          <a:p>
            <a:pPr marL="0" marR="0" lvl="0" indent="0" algn="ctr" rtl="0">
              <a:spcBef>
                <a:spcPts val="600"/>
              </a:spcBef>
              <a:spcAft>
                <a:spcPts val="0"/>
              </a:spcAft>
              <a:buNone/>
            </a:pPr>
            <a:r>
              <a:rPr lang="en" sz="2800" b="1" u="none" strike="noStrike" cap="none">
                <a:solidFill>
                  <a:srgbClr val="3D85C6"/>
                </a:solidFill>
                <a:latin typeface="Arial"/>
                <a:ea typeface="Arial"/>
                <a:cs typeface="Arial"/>
                <a:sym typeface="Arial"/>
              </a:rPr>
              <a:t>computing is done,</a:t>
            </a:r>
            <a:endParaRPr sz="2800">
              <a:solidFill>
                <a:srgbClr val="3D85C6"/>
              </a:solidFill>
              <a:latin typeface="Arial"/>
              <a:ea typeface="Arial"/>
              <a:cs typeface="Arial"/>
              <a:sym typeface="Arial"/>
            </a:endParaRPr>
          </a:p>
        </p:txBody>
      </p:sp>
      <p:sp>
        <p:nvSpPr>
          <p:cNvPr id="121" name="Google Shape;121;p18"/>
          <p:cNvSpPr txBox="1"/>
          <p:nvPr/>
        </p:nvSpPr>
        <p:spPr>
          <a:xfrm>
            <a:off x="1316097" y="695300"/>
            <a:ext cx="4263900" cy="618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800" b="1">
                <a:solidFill>
                  <a:srgbClr val="3D85C6"/>
                </a:solidFill>
                <a:latin typeface="Arial"/>
                <a:ea typeface="Arial"/>
                <a:cs typeface="Arial"/>
                <a:sym typeface="Arial"/>
              </a:rPr>
              <a:t>the </a:t>
            </a:r>
            <a:r>
              <a:rPr lang="en" sz="3200" b="1">
                <a:solidFill>
                  <a:srgbClr val="3D85C6"/>
                </a:solidFill>
                <a:latin typeface="Arial"/>
                <a:ea typeface="Arial"/>
                <a:cs typeface="Arial"/>
                <a:sym typeface="Arial"/>
              </a:rPr>
              <a:t>Cloud</a:t>
            </a:r>
            <a:r>
              <a:rPr lang="en" sz="3600" b="1">
                <a:solidFill>
                  <a:srgbClr val="3D85C6"/>
                </a:solidFill>
                <a:latin typeface="Arial"/>
                <a:ea typeface="Arial"/>
                <a:cs typeface="Arial"/>
                <a:sym typeface="Arial"/>
              </a:rPr>
              <a:t> </a:t>
            </a:r>
            <a:r>
              <a:rPr lang="en" sz="2400" b="1">
                <a:solidFill>
                  <a:srgbClr val="3D85C6"/>
                </a:solidFill>
                <a:latin typeface="Arial"/>
                <a:ea typeface="Arial"/>
                <a:cs typeface="Arial"/>
                <a:sym typeface="Arial"/>
              </a:rPr>
              <a:t>isn’t about</a:t>
            </a:r>
            <a:endParaRPr sz="2400">
              <a:solidFill>
                <a:srgbClr val="3D85C6"/>
              </a:solidFill>
              <a:latin typeface="Arial"/>
              <a:ea typeface="Arial"/>
              <a:cs typeface="Arial"/>
              <a:sym typeface="Arial"/>
            </a:endParaRPr>
          </a:p>
        </p:txBody>
      </p:sp>
      <p:sp>
        <p:nvSpPr>
          <p:cNvPr id="122" name="Google Shape;122;p18"/>
          <p:cNvSpPr txBox="1"/>
          <p:nvPr/>
        </p:nvSpPr>
        <p:spPr>
          <a:xfrm>
            <a:off x="2467233" y="3835132"/>
            <a:ext cx="4263900" cy="618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b="1">
                <a:solidFill>
                  <a:srgbClr val="0B5394"/>
                </a:solidFill>
                <a:latin typeface="Arial"/>
                <a:ea typeface="Arial"/>
                <a:cs typeface="Arial"/>
                <a:sym typeface="Arial"/>
              </a:rPr>
              <a:t>– Paul Maritz</a:t>
            </a:r>
            <a:endParaRPr sz="2400">
              <a:solidFill>
                <a:srgbClr val="0B5394"/>
              </a:solidFill>
              <a:latin typeface="Arial"/>
              <a:ea typeface="Arial"/>
              <a:cs typeface="Arial"/>
              <a:sym typeface="Arial"/>
            </a:endParaRPr>
          </a:p>
        </p:txBody>
      </p:sp>
      <p:pic>
        <p:nvPicPr>
          <p:cNvPr id="123" name="Google Shape;123;p18" descr="Quote.png"/>
          <p:cNvPicPr preferRelativeResize="0"/>
          <p:nvPr/>
        </p:nvPicPr>
        <p:blipFill>
          <a:blip r:embed="rId5">
            <a:alphaModFix/>
          </a:blip>
          <a:stretch>
            <a:fillRect/>
          </a:stretch>
        </p:blipFill>
        <p:spPr>
          <a:xfrm>
            <a:off x="407575" y="778497"/>
            <a:ext cx="725775" cy="68572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5" name="Google Shape;415;p40"/>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416" name="Google Shape;416;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How to get started</a:t>
            </a:r>
            <a:endParaRPr>
              <a:solidFill>
                <a:srgbClr val="0B5394"/>
              </a:solidFill>
            </a:endParaRPr>
          </a:p>
          <a:p>
            <a:pPr marL="0" lvl="0" indent="0" algn="l" rtl="0">
              <a:spcBef>
                <a:spcPts val="0"/>
              </a:spcBef>
              <a:spcAft>
                <a:spcPts val="0"/>
              </a:spcAft>
              <a:buNone/>
            </a:pPr>
            <a:endParaRPr>
              <a:solidFill>
                <a:srgbClr val="0B5394"/>
              </a:solidFill>
            </a:endParaRPr>
          </a:p>
          <a:p>
            <a:pPr marL="0" lvl="0" indent="0" algn="l" rtl="0">
              <a:spcBef>
                <a:spcPts val="0"/>
              </a:spcBef>
              <a:spcAft>
                <a:spcPts val="0"/>
              </a:spcAft>
              <a:buNone/>
            </a:pPr>
            <a:endParaRPr>
              <a:solidFill>
                <a:srgbClr val="0B5394"/>
              </a:solidFill>
            </a:endParaRPr>
          </a:p>
        </p:txBody>
      </p:sp>
      <p:sp>
        <p:nvSpPr>
          <p:cNvPr id="417" name="Google Shape;417;p40"/>
          <p:cNvSpPr txBox="1">
            <a:spLocks noGrp="1"/>
          </p:cNvSpPr>
          <p:nvPr>
            <p:ph type="body" idx="1"/>
          </p:nvPr>
        </p:nvSpPr>
        <p:spPr>
          <a:xfrm>
            <a:off x="1530900" y="1838275"/>
            <a:ext cx="6514500" cy="269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rPr>
              <a:t>Learn more → </a:t>
            </a:r>
            <a:r>
              <a:rPr lang="en"/>
              <a:t> </a:t>
            </a:r>
            <a:r>
              <a:rPr lang="en" u="sng">
                <a:solidFill>
                  <a:srgbClr val="0B5394"/>
                </a:solidFill>
                <a:hlinkClick r:id="rId4"/>
              </a:rPr>
              <a:t>http://steeltoe.io</a:t>
            </a:r>
            <a:endParaRPr>
              <a:solidFill>
                <a:srgbClr val="0B5394"/>
              </a:solidFill>
            </a:endParaRPr>
          </a:p>
          <a:p>
            <a:pPr marL="0" lvl="0" indent="0" algn="l" rtl="0">
              <a:spcBef>
                <a:spcPts val="1600"/>
              </a:spcBef>
              <a:spcAft>
                <a:spcPts val="0"/>
              </a:spcAft>
              <a:buNone/>
            </a:pPr>
            <a:r>
              <a:rPr lang="en">
                <a:solidFill>
                  <a:srgbClr val="3D85C6"/>
                </a:solidFill>
              </a:rPr>
              <a:t>Check out the samples →  </a:t>
            </a:r>
            <a:r>
              <a:rPr lang="en" u="sng">
                <a:solidFill>
                  <a:srgbClr val="0B5394"/>
                </a:solidFill>
                <a:hlinkClick r:id="rId5"/>
              </a:rPr>
              <a:t>https://github.com/steeltoeoss</a:t>
            </a:r>
            <a:endParaRPr>
              <a:solidFill>
                <a:srgbClr val="3D85C6"/>
              </a:solidFill>
            </a:endParaRPr>
          </a:p>
          <a:p>
            <a:pPr marL="0" lvl="0" indent="0" algn="l" rtl="0">
              <a:spcBef>
                <a:spcPts val="1600"/>
              </a:spcBef>
              <a:spcAft>
                <a:spcPts val="0"/>
              </a:spcAft>
              <a:buNone/>
            </a:pPr>
            <a:r>
              <a:rPr lang="en">
                <a:solidFill>
                  <a:srgbClr val="3D85C6"/>
                </a:solidFill>
              </a:rPr>
              <a:t>Get the bits →  </a:t>
            </a:r>
            <a:r>
              <a:rPr lang="en" u="sng">
                <a:solidFill>
                  <a:srgbClr val="0B5394"/>
                </a:solidFill>
                <a:hlinkClick r:id="rId6"/>
              </a:rPr>
              <a:t>https://www.nuget.org/profiles/steeltoe</a:t>
            </a:r>
            <a:endParaRPr>
              <a:solidFill>
                <a:srgbClr val="0B5394"/>
              </a:solidFill>
            </a:endParaRPr>
          </a:p>
          <a:p>
            <a:pPr marL="0" lvl="0" indent="0" algn="l" rtl="0">
              <a:spcBef>
                <a:spcPts val="1600"/>
              </a:spcBef>
              <a:spcAft>
                <a:spcPts val="0"/>
              </a:spcAft>
              <a:buNone/>
            </a:pPr>
            <a:r>
              <a:rPr lang="en">
                <a:solidFill>
                  <a:srgbClr val="3D85C6"/>
                </a:solidFill>
              </a:rPr>
              <a:t>Talk to us →  </a:t>
            </a:r>
            <a:r>
              <a:rPr lang="en" u="sng">
                <a:solidFill>
                  <a:srgbClr val="0B5394"/>
                </a:solidFill>
                <a:hlinkClick r:id="rId7"/>
              </a:rPr>
              <a:t>http://slack.steeltoe.io/</a:t>
            </a:r>
            <a:endParaRPr>
              <a:solidFill>
                <a:srgbClr val="0B5394"/>
              </a:solidFill>
            </a:endParaRPr>
          </a:p>
          <a:p>
            <a:pPr marL="0" lvl="0" indent="0" algn="l" rtl="0">
              <a:spcBef>
                <a:spcPts val="1600"/>
              </a:spcBef>
              <a:spcAft>
                <a:spcPts val="0"/>
              </a:spcAft>
              <a:buNone/>
            </a:pPr>
            <a:r>
              <a:rPr lang="en">
                <a:solidFill>
                  <a:srgbClr val="3D85C6"/>
                </a:solidFill>
              </a:rPr>
              <a:t>Tell your friends →  </a:t>
            </a:r>
            <a:r>
              <a:rPr lang="en" u="sng">
                <a:solidFill>
                  <a:srgbClr val="0B5394"/>
                </a:solidFill>
                <a:hlinkClick r:id="rId8"/>
              </a:rPr>
              <a:t>@SteeltoeOSS</a:t>
            </a:r>
            <a:endParaRPr>
              <a:solidFill>
                <a:srgbClr val="0B5394"/>
              </a:solidFill>
            </a:endParaRPr>
          </a:p>
          <a:p>
            <a:pPr marL="0" lvl="0" indent="0" algn="l" rtl="0">
              <a:spcBef>
                <a:spcPts val="1600"/>
              </a:spcBef>
              <a:spcAft>
                <a:spcPts val="0"/>
              </a:spcAft>
              <a:buNone/>
            </a:pPr>
            <a:endParaRPr>
              <a:solidFill>
                <a:srgbClr val="3D85C6"/>
              </a:solidFill>
            </a:endParaRPr>
          </a:p>
          <a:p>
            <a:pPr marL="0" lvl="0" indent="0" algn="l" rtl="0">
              <a:spcBef>
                <a:spcPts val="1600"/>
              </a:spcBef>
              <a:spcAft>
                <a:spcPts val="1600"/>
              </a:spcAft>
              <a:buNone/>
            </a:pPr>
            <a:endParaRPr>
              <a:solidFill>
                <a:srgbClr val="3D85C6"/>
              </a:solidFill>
            </a:endParaRPr>
          </a:p>
        </p:txBody>
      </p:sp>
      <p:pic>
        <p:nvPicPr>
          <p:cNvPr id="418" name="Google Shape;418;p40"/>
          <p:cNvPicPr preferRelativeResize="0"/>
          <p:nvPr/>
        </p:nvPicPr>
        <p:blipFill>
          <a:blip r:embed="rId9">
            <a:alphaModFix/>
          </a:blip>
          <a:stretch>
            <a:fillRect/>
          </a:stretch>
        </p:blipFill>
        <p:spPr>
          <a:xfrm>
            <a:off x="1080298" y="3364698"/>
            <a:ext cx="449975" cy="449975"/>
          </a:xfrm>
          <a:prstGeom prst="rect">
            <a:avLst/>
          </a:prstGeom>
          <a:noFill/>
          <a:ln>
            <a:noFill/>
          </a:ln>
        </p:spPr>
      </p:pic>
      <p:sp>
        <p:nvSpPr>
          <p:cNvPr id="419" name="Google Shape;419;p40"/>
          <p:cNvSpPr txBox="1"/>
          <p:nvPr/>
        </p:nvSpPr>
        <p:spPr>
          <a:xfrm>
            <a:off x="318300" y="1130825"/>
            <a:ext cx="8749500" cy="778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a:solidFill>
                  <a:srgbClr val="3D85C6"/>
                </a:solidFill>
              </a:rPr>
              <a:t>The best way to get started is to take a look at our docs, clone a sample from the GitHub repo, and contact the team in Slack with questions and feedback.</a:t>
            </a:r>
            <a:endParaRPr>
              <a:solidFill>
                <a:srgbClr val="3D85C6"/>
              </a:solidFill>
            </a:endParaRPr>
          </a:p>
        </p:txBody>
      </p:sp>
      <p:pic>
        <p:nvPicPr>
          <p:cNvPr id="420" name="Google Shape;420;p40"/>
          <p:cNvPicPr preferRelativeResize="0"/>
          <p:nvPr/>
        </p:nvPicPr>
        <p:blipFill>
          <a:blip r:embed="rId10">
            <a:alphaModFix/>
          </a:blip>
          <a:stretch>
            <a:fillRect/>
          </a:stretch>
        </p:blipFill>
        <p:spPr>
          <a:xfrm>
            <a:off x="1177825" y="3952075"/>
            <a:ext cx="276250" cy="276250"/>
          </a:xfrm>
          <a:prstGeom prst="rect">
            <a:avLst/>
          </a:prstGeom>
          <a:noFill/>
          <a:ln>
            <a:noFill/>
          </a:ln>
        </p:spPr>
      </p:pic>
      <p:pic>
        <p:nvPicPr>
          <p:cNvPr id="421" name="Google Shape;421;p40"/>
          <p:cNvPicPr preferRelativeResize="0"/>
          <p:nvPr/>
        </p:nvPicPr>
        <p:blipFill>
          <a:blip r:embed="rId11">
            <a:alphaModFix/>
          </a:blip>
          <a:stretch>
            <a:fillRect/>
          </a:stretch>
        </p:blipFill>
        <p:spPr>
          <a:xfrm>
            <a:off x="1139425" y="2404525"/>
            <a:ext cx="353074" cy="353074"/>
          </a:xfrm>
          <a:prstGeom prst="rect">
            <a:avLst/>
          </a:prstGeom>
          <a:noFill/>
          <a:ln>
            <a:noFill/>
          </a:ln>
        </p:spPr>
      </p:pic>
      <p:pic>
        <p:nvPicPr>
          <p:cNvPr id="422" name="Google Shape;422;p40"/>
          <p:cNvPicPr preferRelativeResize="0"/>
          <p:nvPr/>
        </p:nvPicPr>
        <p:blipFill>
          <a:blip r:embed="rId12">
            <a:alphaModFix/>
          </a:blip>
          <a:stretch>
            <a:fillRect/>
          </a:stretch>
        </p:blipFill>
        <p:spPr>
          <a:xfrm>
            <a:off x="1128738" y="2933864"/>
            <a:ext cx="353075" cy="310383"/>
          </a:xfrm>
          <a:prstGeom prst="rect">
            <a:avLst/>
          </a:prstGeom>
          <a:noFill/>
          <a:ln>
            <a:noFill/>
          </a:ln>
        </p:spPr>
      </p:pic>
      <p:pic>
        <p:nvPicPr>
          <p:cNvPr id="423" name="Google Shape;423;p40"/>
          <p:cNvPicPr preferRelativeResize="0"/>
          <p:nvPr/>
        </p:nvPicPr>
        <p:blipFill>
          <a:blip r:embed="rId3">
            <a:alphaModFix/>
          </a:blip>
          <a:stretch>
            <a:fillRect/>
          </a:stretch>
        </p:blipFill>
        <p:spPr>
          <a:xfrm>
            <a:off x="1139425" y="1875175"/>
            <a:ext cx="353075" cy="353075"/>
          </a:xfrm>
          <a:prstGeom prst="rect">
            <a:avLst/>
          </a:prstGeom>
          <a:noFill/>
          <a:ln>
            <a:noFill/>
          </a:ln>
        </p:spPr>
      </p:pic>
      <p:sp>
        <p:nvSpPr>
          <p:cNvPr id="424" name="Google Shape;424;p40"/>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
        <p:nvSpPr>
          <p:cNvPr id="425" name="Google Shape;425;p40"/>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7" name="Google Shape;427;p40"/>
          <p:cNvPicPr preferRelativeResize="0"/>
          <p:nvPr/>
        </p:nvPicPr>
        <p:blipFill>
          <a:blip r:embed="rId13">
            <a:alphaModFix/>
          </a:blip>
          <a:stretch>
            <a:fillRect/>
          </a:stretch>
        </p:blipFill>
        <p:spPr>
          <a:xfrm>
            <a:off x="8281164" y="0"/>
            <a:ext cx="897087" cy="371225"/>
          </a:xfrm>
          <a:prstGeom prst="rect">
            <a:avLst/>
          </a:prstGeom>
          <a:noFill/>
          <a:ln>
            <a:noFill/>
          </a:ln>
        </p:spPr>
      </p:pic>
      <p:sp>
        <p:nvSpPr>
          <p:cNvPr id="428" name="Google Shape;428;p40"/>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19"/>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29" name="Google Shape;12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But how? → </a:t>
            </a:r>
            <a:r>
              <a:rPr lang="en" b="1">
                <a:solidFill>
                  <a:srgbClr val="0B5394"/>
                </a:solidFill>
              </a:rPr>
              <a:t>Cloud-Native</a:t>
            </a:r>
            <a:endParaRPr b="1">
              <a:solidFill>
                <a:srgbClr val="0B5394"/>
              </a:solidFill>
            </a:endParaRPr>
          </a:p>
        </p:txBody>
      </p:sp>
      <p:sp>
        <p:nvSpPr>
          <p:cNvPr id="130" name="Google Shape;130;p19"/>
          <p:cNvSpPr txBox="1">
            <a:spLocks noGrp="1"/>
          </p:cNvSpPr>
          <p:nvPr>
            <p:ph type="body" idx="1"/>
          </p:nvPr>
        </p:nvSpPr>
        <p:spPr>
          <a:xfrm>
            <a:off x="311700" y="1152475"/>
            <a:ext cx="8559300" cy="234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3D85C6"/>
                </a:solidFill>
              </a:rPr>
              <a:t>The cloud encourages new design principles</a:t>
            </a:r>
            <a:endParaRPr sz="2400">
              <a:solidFill>
                <a:srgbClr val="3D85C6"/>
              </a:solidFill>
            </a:endParaRPr>
          </a:p>
          <a:p>
            <a:pPr marL="457200" lvl="0" indent="-381000" algn="l" rtl="0">
              <a:spcBef>
                <a:spcPts val="1600"/>
              </a:spcBef>
              <a:spcAft>
                <a:spcPts val="0"/>
              </a:spcAft>
              <a:buClr>
                <a:srgbClr val="3D85C6"/>
              </a:buClr>
              <a:buSzPts val="2400"/>
              <a:buChar char="-"/>
            </a:pPr>
            <a:r>
              <a:rPr lang="en" sz="2400" b="1">
                <a:solidFill>
                  <a:srgbClr val="3D85C6"/>
                </a:solidFill>
              </a:rPr>
              <a:t>12 Factors</a:t>
            </a:r>
            <a:r>
              <a:rPr lang="en" sz="2400">
                <a:solidFill>
                  <a:srgbClr val="3D85C6"/>
                </a:solidFill>
              </a:rPr>
              <a:t> (Heroku)</a:t>
            </a:r>
            <a:endParaRPr sz="2400">
              <a:solidFill>
                <a:srgbClr val="3D85C6"/>
              </a:solidFill>
            </a:endParaRPr>
          </a:p>
          <a:p>
            <a:pPr marL="457200" lvl="0" indent="-381000" algn="l" rtl="0">
              <a:spcBef>
                <a:spcPts val="0"/>
              </a:spcBef>
              <a:spcAft>
                <a:spcPts val="0"/>
              </a:spcAft>
              <a:buClr>
                <a:srgbClr val="3D85C6"/>
              </a:buClr>
              <a:buSzPts val="2400"/>
              <a:buChar char="-"/>
            </a:pPr>
            <a:r>
              <a:rPr lang="en" sz="2400" b="1">
                <a:solidFill>
                  <a:srgbClr val="3D85C6"/>
                </a:solidFill>
              </a:rPr>
              <a:t>Cloud-Native principles</a:t>
            </a:r>
            <a:r>
              <a:rPr lang="en" sz="2400">
                <a:solidFill>
                  <a:srgbClr val="3D85C6"/>
                </a:solidFill>
              </a:rPr>
              <a:t> </a:t>
            </a:r>
            <a:endParaRPr sz="2400">
              <a:solidFill>
                <a:srgbClr val="3D85C6"/>
              </a:solidFill>
            </a:endParaRPr>
          </a:p>
          <a:p>
            <a:pPr marL="0" lvl="0" indent="0" algn="l" rtl="0">
              <a:spcBef>
                <a:spcPts val="1600"/>
              </a:spcBef>
              <a:spcAft>
                <a:spcPts val="0"/>
              </a:spcAft>
              <a:buNone/>
            </a:pPr>
            <a:r>
              <a:rPr lang="en" sz="2400">
                <a:solidFill>
                  <a:srgbClr val="3D85C6"/>
                </a:solidFill>
              </a:rPr>
              <a:t>                     enabling you to </a:t>
            </a:r>
            <a:endParaRPr sz="2400">
              <a:solidFill>
                <a:srgbClr val="3D85C6"/>
              </a:solidFill>
            </a:endParaRPr>
          </a:p>
          <a:p>
            <a:pPr marL="0" lvl="0" indent="0" algn="l" rtl="0">
              <a:spcBef>
                <a:spcPts val="1600"/>
              </a:spcBef>
              <a:spcAft>
                <a:spcPts val="1600"/>
              </a:spcAft>
              <a:buNone/>
            </a:pPr>
            <a:endParaRPr sz="2800" b="1">
              <a:solidFill>
                <a:srgbClr val="0B5394"/>
              </a:solidFill>
            </a:endParaRPr>
          </a:p>
        </p:txBody>
      </p:sp>
      <p:sp>
        <p:nvSpPr>
          <p:cNvPr id="131" name="Google Shape;131;p19"/>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
        <p:nvSpPr>
          <p:cNvPr id="132" name="Google Shape;132;p19"/>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19"/>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35" name="Google Shape;135;p19"/>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p:nvPr/>
        </p:nvSpPr>
        <p:spPr>
          <a:xfrm>
            <a:off x="2994375" y="3035550"/>
            <a:ext cx="3878100" cy="1013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en" sz="3600" b="1">
                <a:solidFill>
                  <a:srgbClr val="0B5394"/>
                </a:solidFill>
              </a:rPr>
              <a:t>                                   do new things</a:t>
            </a:r>
            <a:endParaRPr sz="3600" b="1">
              <a:solidFill>
                <a:srgbClr val="0B539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0"/>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43" name="Google Shape;14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What even is </a:t>
            </a:r>
            <a:r>
              <a:rPr lang="en" b="1">
                <a:solidFill>
                  <a:srgbClr val="0B5394"/>
                </a:solidFill>
              </a:rPr>
              <a:t>Cloud-Native .NET</a:t>
            </a:r>
            <a:r>
              <a:rPr lang="en">
                <a:solidFill>
                  <a:srgbClr val="0B5394"/>
                </a:solidFill>
              </a:rPr>
              <a:t>?</a:t>
            </a:r>
            <a:endParaRPr>
              <a:solidFill>
                <a:srgbClr val="0B5394"/>
              </a:solidFill>
            </a:endParaRPr>
          </a:p>
        </p:txBody>
      </p:sp>
      <p:sp>
        <p:nvSpPr>
          <p:cNvPr id="144" name="Google Shape;144;p20"/>
          <p:cNvSpPr txBox="1">
            <a:spLocks noGrp="1"/>
          </p:cNvSpPr>
          <p:nvPr>
            <p:ph type="body" idx="1"/>
          </p:nvPr>
        </p:nvSpPr>
        <p:spPr>
          <a:xfrm>
            <a:off x="311700" y="1152475"/>
            <a:ext cx="8559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rPr>
              <a:t>These principles may seem foreign to .NET devs</a:t>
            </a:r>
            <a:endParaRPr>
              <a:solidFill>
                <a:srgbClr val="3D85C6"/>
              </a:solidFill>
            </a:endParaRPr>
          </a:p>
          <a:p>
            <a:pPr marL="457200" lvl="0" indent="-342900" algn="l" rtl="0">
              <a:spcBef>
                <a:spcPts val="1600"/>
              </a:spcBef>
              <a:spcAft>
                <a:spcPts val="0"/>
              </a:spcAft>
              <a:buClr>
                <a:srgbClr val="3D85C6"/>
              </a:buClr>
              <a:buSzPts val="1800"/>
              <a:buChar char="-"/>
            </a:pPr>
            <a:r>
              <a:rPr lang="en">
                <a:solidFill>
                  <a:srgbClr val="3D85C6"/>
                </a:solidFill>
              </a:rPr>
              <a:t>Configuration stored in environment variables</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Out of process session state</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No r/w to registry, GAC, Local file system</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Loosely coupled backing services (i.e. RDBMS)</a:t>
            </a:r>
            <a:endParaRPr>
              <a:solidFill>
                <a:srgbClr val="3D85C6"/>
              </a:solidFill>
            </a:endParaRPr>
          </a:p>
          <a:p>
            <a:pPr marL="0" lvl="0" indent="0" algn="l" rtl="0">
              <a:spcBef>
                <a:spcPts val="1600"/>
              </a:spcBef>
              <a:spcAft>
                <a:spcPts val="0"/>
              </a:spcAft>
              <a:buNone/>
            </a:pPr>
            <a:r>
              <a:rPr lang="en">
                <a:solidFill>
                  <a:srgbClr val="3D85C6"/>
                </a:solidFill>
              </a:rPr>
              <a:t>That’s why we built Steeltoe</a:t>
            </a:r>
            <a:endParaRPr>
              <a:solidFill>
                <a:srgbClr val="3D85C6"/>
              </a:solidFill>
            </a:endParaRPr>
          </a:p>
          <a:p>
            <a:pPr marL="0" lvl="0" indent="0" algn="l" rtl="0">
              <a:spcBef>
                <a:spcPts val="1600"/>
              </a:spcBef>
              <a:spcAft>
                <a:spcPts val="0"/>
              </a:spcAft>
              <a:buNone/>
            </a:pPr>
            <a:r>
              <a:rPr lang="en">
                <a:solidFill>
                  <a:srgbClr val="3D85C6"/>
                </a:solidFill>
              </a:rPr>
              <a:t>     </a:t>
            </a:r>
            <a:endParaRPr>
              <a:solidFill>
                <a:srgbClr val="3D85C6"/>
              </a:solidFill>
            </a:endParaRPr>
          </a:p>
          <a:p>
            <a:pPr marL="0" lvl="0" indent="0" algn="l" rtl="0">
              <a:spcBef>
                <a:spcPts val="1600"/>
              </a:spcBef>
              <a:spcAft>
                <a:spcPts val="1600"/>
              </a:spcAft>
              <a:buNone/>
            </a:pPr>
            <a:r>
              <a:rPr lang="en">
                <a:solidFill>
                  <a:srgbClr val="3D85C6"/>
                </a:solidFill>
              </a:rPr>
              <a:t> </a:t>
            </a:r>
            <a:endParaRPr>
              <a:solidFill>
                <a:srgbClr val="3D85C6"/>
              </a:solidFill>
            </a:endParaRPr>
          </a:p>
        </p:txBody>
      </p:sp>
      <p:sp>
        <p:nvSpPr>
          <p:cNvPr id="145" name="Google Shape;145;p20"/>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146" name="Google Shape;146;p20"/>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8" name="Google Shape;148;p20"/>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49" name="Google Shape;149;p20"/>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1"/>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56" name="Google Shape;15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What even is </a:t>
            </a:r>
            <a:r>
              <a:rPr lang="en" b="1">
                <a:solidFill>
                  <a:srgbClr val="0B5394"/>
                </a:solidFill>
              </a:rPr>
              <a:t>Cloud-Native .NET</a:t>
            </a:r>
            <a:r>
              <a:rPr lang="en">
                <a:solidFill>
                  <a:srgbClr val="0B5394"/>
                </a:solidFill>
              </a:rPr>
              <a:t>?</a:t>
            </a:r>
            <a:endParaRPr>
              <a:solidFill>
                <a:srgbClr val="0B5394"/>
              </a:solidFill>
            </a:endParaRPr>
          </a:p>
        </p:txBody>
      </p:sp>
      <p:sp>
        <p:nvSpPr>
          <p:cNvPr id="157" name="Google Shape;157;p21"/>
          <p:cNvSpPr txBox="1">
            <a:spLocks noGrp="1"/>
          </p:cNvSpPr>
          <p:nvPr>
            <p:ph type="body" idx="1"/>
          </p:nvPr>
        </p:nvSpPr>
        <p:spPr>
          <a:xfrm>
            <a:off x="311700" y="1152475"/>
            <a:ext cx="8559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rPr>
              <a:t>These principles may seem foreign to .NET devs</a:t>
            </a:r>
            <a:endParaRPr>
              <a:solidFill>
                <a:srgbClr val="3D85C6"/>
              </a:solidFill>
            </a:endParaRPr>
          </a:p>
          <a:p>
            <a:pPr marL="457200" lvl="0" indent="-342900" algn="l" rtl="0">
              <a:spcBef>
                <a:spcPts val="1600"/>
              </a:spcBef>
              <a:spcAft>
                <a:spcPts val="0"/>
              </a:spcAft>
              <a:buClr>
                <a:srgbClr val="3D85C6"/>
              </a:buClr>
              <a:buSzPts val="1800"/>
              <a:buChar char="-"/>
            </a:pPr>
            <a:r>
              <a:rPr lang="en">
                <a:solidFill>
                  <a:srgbClr val="3D85C6"/>
                </a:solidFill>
              </a:rPr>
              <a:t>Configuration stored in environment variables</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Out of process session state</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No r/w to registry, GAC, Local file system</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Loosely coupled backing services (i.e. RDBMS)</a:t>
            </a:r>
            <a:endParaRPr>
              <a:solidFill>
                <a:srgbClr val="3D85C6"/>
              </a:solidFill>
            </a:endParaRPr>
          </a:p>
          <a:p>
            <a:pPr marL="0" lvl="0" indent="0" algn="l" rtl="0">
              <a:spcBef>
                <a:spcPts val="1600"/>
              </a:spcBef>
              <a:spcAft>
                <a:spcPts val="0"/>
              </a:spcAft>
              <a:buNone/>
            </a:pPr>
            <a:r>
              <a:rPr lang="en">
                <a:solidFill>
                  <a:srgbClr val="3D85C6"/>
                </a:solidFill>
              </a:rPr>
              <a:t>That’s why we built Steeltoe</a:t>
            </a:r>
            <a:endParaRPr>
              <a:solidFill>
                <a:srgbClr val="3D85C6"/>
              </a:solidFill>
            </a:endParaRPr>
          </a:p>
          <a:p>
            <a:pPr marL="0" lvl="0" indent="0" algn="l" rtl="0">
              <a:spcBef>
                <a:spcPts val="1600"/>
              </a:spcBef>
              <a:spcAft>
                <a:spcPts val="0"/>
              </a:spcAft>
              <a:buNone/>
            </a:pPr>
            <a:r>
              <a:rPr lang="en">
                <a:solidFill>
                  <a:srgbClr val="3D85C6"/>
                </a:solidFill>
              </a:rPr>
              <a:t>                (Well, there’s actually another reason too...)</a:t>
            </a:r>
            <a:endParaRPr>
              <a:solidFill>
                <a:srgbClr val="3D85C6"/>
              </a:solidFill>
            </a:endParaRPr>
          </a:p>
          <a:p>
            <a:pPr marL="0" lvl="0" indent="0" algn="l" rtl="0">
              <a:spcBef>
                <a:spcPts val="1600"/>
              </a:spcBef>
              <a:spcAft>
                <a:spcPts val="1600"/>
              </a:spcAft>
              <a:buNone/>
            </a:pPr>
            <a:r>
              <a:rPr lang="en">
                <a:solidFill>
                  <a:srgbClr val="3D85C6"/>
                </a:solidFill>
              </a:rPr>
              <a:t> </a:t>
            </a:r>
            <a:endParaRPr>
              <a:solidFill>
                <a:srgbClr val="3D85C6"/>
              </a:solidFill>
            </a:endParaRPr>
          </a:p>
        </p:txBody>
      </p:sp>
      <p:sp>
        <p:nvSpPr>
          <p:cNvPr id="158" name="Google Shape;158;p21"/>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159" name="Google Shape;159;p21"/>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1" name="Google Shape;161;p21"/>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62" name="Google Shape;162;p21"/>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2"/>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69" name="Google Shape;16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Microservices</a:t>
            </a:r>
            <a:endParaRPr>
              <a:solidFill>
                <a:srgbClr val="0B5394"/>
              </a:solidFill>
            </a:endParaRPr>
          </a:p>
        </p:txBody>
      </p:sp>
      <p:sp>
        <p:nvSpPr>
          <p:cNvPr id="170" name="Google Shape;170;p22"/>
          <p:cNvSpPr txBox="1">
            <a:spLocks noGrp="1"/>
          </p:cNvSpPr>
          <p:nvPr>
            <p:ph type="body" idx="1"/>
          </p:nvPr>
        </p:nvSpPr>
        <p:spPr>
          <a:xfrm>
            <a:off x="311700" y="1228675"/>
            <a:ext cx="8559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3D85C6"/>
                </a:solidFill>
              </a:rPr>
              <a:t>Microservice architectures have many benefits </a:t>
            </a:r>
            <a:endParaRPr sz="2000" dirty="0">
              <a:solidFill>
                <a:srgbClr val="3D85C6"/>
              </a:solidFill>
            </a:endParaRPr>
          </a:p>
          <a:p>
            <a:pPr marL="457200" lvl="0" indent="-355600" algn="l" rtl="0">
              <a:spcBef>
                <a:spcPts val="1600"/>
              </a:spcBef>
              <a:spcAft>
                <a:spcPts val="0"/>
              </a:spcAft>
              <a:buClr>
                <a:srgbClr val="3D85C6"/>
              </a:buClr>
              <a:buSzPts val="2000"/>
              <a:buChar char="-"/>
            </a:pPr>
            <a:r>
              <a:rPr lang="en" sz="2000" dirty="0">
                <a:solidFill>
                  <a:srgbClr val="3D85C6"/>
                </a:solidFill>
              </a:rPr>
              <a:t>Quickly iterate and release frequently</a:t>
            </a:r>
            <a:endParaRPr sz="2000" dirty="0">
              <a:solidFill>
                <a:srgbClr val="3D85C6"/>
              </a:solidFill>
            </a:endParaRPr>
          </a:p>
          <a:p>
            <a:pPr marL="457200" lvl="0" indent="-355600" algn="l" rtl="0">
              <a:spcBef>
                <a:spcPts val="0"/>
              </a:spcBef>
              <a:spcAft>
                <a:spcPts val="0"/>
              </a:spcAft>
              <a:buClr>
                <a:srgbClr val="3D85C6"/>
              </a:buClr>
              <a:buSzPts val="2000"/>
              <a:buChar char="-"/>
            </a:pPr>
            <a:r>
              <a:rPr lang="en" sz="2000" dirty="0">
                <a:solidFill>
                  <a:srgbClr val="3D85C6"/>
                </a:solidFill>
              </a:rPr>
              <a:t>Easy for new devs to join and be productive</a:t>
            </a:r>
            <a:endParaRPr sz="2000" dirty="0">
              <a:solidFill>
                <a:srgbClr val="3D85C6"/>
              </a:solidFill>
            </a:endParaRPr>
          </a:p>
          <a:p>
            <a:pPr marL="457200" lvl="0" indent="-355600" algn="l" rtl="0">
              <a:spcBef>
                <a:spcPts val="0"/>
              </a:spcBef>
              <a:spcAft>
                <a:spcPts val="0"/>
              </a:spcAft>
              <a:buClr>
                <a:srgbClr val="3D85C6"/>
              </a:buClr>
              <a:buSzPts val="2000"/>
              <a:buChar char="-"/>
            </a:pPr>
            <a:r>
              <a:rPr lang="en" sz="2000" dirty="0">
                <a:solidFill>
                  <a:srgbClr val="3D85C6"/>
                </a:solidFill>
              </a:rPr>
              <a:t>Increased developer velocity</a:t>
            </a:r>
            <a:endParaRPr sz="2000" dirty="0">
              <a:solidFill>
                <a:srgbClr val="3D85C6"/>
              </a:solidFill>
            </a:endParaRPr>
          </a:p>
          <a:p>
            <a:pPr marL="457200" lvl="0" indent="-355600" algn="l" rtl="0">
              <a:spcBef>
                <a:spcPts val="0"/>
              </a:spcBef>
              <a:spcAft>
                <a:spcPts val="0"/>
              </a:spcAft>
              <a:buClr>
                <a:srgbClr val="3D85C6"/>
              </a:buClr>
              <a:buSzPts val="2000"/>
              <a:buChar char="-"/>
            </a:pPr>
            <a:r>
              <a:rPr lang="en" sz="2000" dirty="0">
                <a:solidFill>
                  <a:srgbClr val="3D85C6"/>
                </a:solidFill>
              </a:rPr>
              <a:t>Shorter test cycles</a:t>
            </a:r>
            <a:endParaRPr sz="2000" dirty="0">
              <a:solidFill>
                <a:srgbClr val="3D85C6"/>
              </a:solidFill>
            </a:endParaRPr>
          </a:p>
          <a:p>
            <a:pPr marL="457200" lvl="0" indent="-355600" algn="l" rtl="0">
              <a:spcBef>
                <a:spcPts val="0"/>
              </a:spcBef>
              <a:spcAft>
                <a:spcPts val="0"/>
              </a:spcAft>
              <a:buClr>
                <a:srgbClr val="3D85C6"/>
              </a:buClr>
              <a:buSzPts val="2000"/>
              <a:buChar char="-"/>
            </a:pPr>
            <a:r>
              <a:rPr lang="en" sz="2000" dirty="0">
                <a:solidFill>
                  <a:srgbClr val="3D85C6"/>
                </a:solidFill>
              </a:rPr>
              <a:t>Polyglot becomes reality</a:t>
            </a:r>
            <a:endParaRPr sz="2000" dirty="0">
              <a:solidFill>
                <a:srgbClr val="3D85C6"/>
              </a:solidFill>
            </a:endParaRPr>
          </a:p>
          <a:p>
            <a:pPr marL="457200" lvl="0" indent="-355600" algn="l" rtl="0">
              <a:spcBef>
                <a:spcPts val="0"/>
              </a:spcBef>
              <a:spcAft>
                <a:spcPts val="0"/>
              </a:spcAft>
              <a:buClr>
                <a:srgbClr val="3D85C6"/>
              </a:buClr>
              <a:buSzPts val="2000"/>
              <a:buChar char="-"/>
            </a:pPr>
            <a:r>
              <a:rPr lang="en" sz="2000" dirty="0">
                <a:solidFill>
                  <a:srgbClr val="3D85C6"/>
                </a:solidFill>
              </a:rPr>
              <a:t>Independently scalable components</a:t>
            </a:r>
            <a:endParaRPr sz="2000" dirty="0">
              <a:solidFill>
                <a:srgbClr val="3D85C6"/>
              </a:solidFill>
            </a:endParaRPr>
          </a:p>
          <a:p>
            <a:pPr marL="0" lvl="0" indent="0" algn="l" rtl="0">
              <a:spcBef>
                <a:spcPts val="1600"/>
              </a:spcBef>
              <a:spcAft>
                <a:spcPts val="0"/>
              </a:spcAft>
              <a:buNone/>
            </a:pPr>
            <a:endParaRPr sz="2000" dirty="0">
              <a:solidFill>
                <a:srgbClr val="3D85C6"/>
              </a:solidFill>
            </a:endParaRPr>
          </a:p>
          <a:p>
            <a:pPr marL="0" lvl="0" indent="0" algn="l" rtl="0">
              <a:spcBef>
                <a:spcPts val="1600"/>
              </a:spcBef>
              <a:spcAft>
                <a:spcPts val="0"/>
              </a:spcAft>
              <a:buNone/>
            </a:pPr>
            <a:endParaRPr sz="2000" dirty="0">
              <a:solidFill>
                <a:srgbClr val="3D85C6"/>
              </a:solidFill>
            </a:endParaRPr>
          </a:p>
          <a:p>
            <a:pPr marL="0" lvl="0" indent="0" algn="l" rtl="0">
              <a:spcBef>
                <a:spcPts val="1600"/>
              </a:spcBef>
              <a:spcAft>
                <a:spcPts val="1600"/>
              </a:spcAft>
              <a:buNone/>
            </a:pPr>
            <a:r>
              <a:rPr lang="en" sz="2000" dirty="0">
                <a:solidFill>
                  <a:srgbClr val="3D85C6"/>
                </a:solidFill>
              </a:rPr>
              <a:t> </a:t>
            </a:r>
            <a:endParaRPr sz="2000" dirty="0">
              <a:solidFill>
                <a:srgbClr val="3D85C6"/>
              </a:solidFill>
            </a:endParaRPr>
          </a:p>
        </p:txBody>
      </p:sp>
      <p:sp>
        <p:nvSpPr>
          <p:cNvPr id="171" name="Google Shape;171;p22"/>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172" name="Google Shape;172;p22"/>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4" name="Google Shape;174;p22"/>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75" name="Google Shape;175;p22"/>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rot="-5400000">
            <a:off x="6125285" y="1492518"/>
            <a:ext cx="886200" cy="768000"/>
          </a:xfrm>
          <a:prstGeom prst="hexagon">
            <a:avLst>
              <a:gd name="adj" fmla="val 25000"/>
              <a:gd name="vf" fmla="val 115470"/>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rot="-5400000">
            <a:off x="6613010" y="2302818"/>
            <a:ext cx="886200" cy="768000"/>
          </a:xfrm>
          <a:prstGeom prst="hexagon">
            <a:avLst>
              <a:gd name="adj" fmla="val 25000"/>
              <a:gd name="vf" fmla="val 115470"/>
            </a:avLst>
          </a:prstGeom>
          <a:solidFill>
            <a:srgbClr val="D9D9D9"/>
          </a:solidFill>
          <a:ln w="2857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rot="-5400000">
            <a:off x="7077735" y="1492518"/>
            <a:ext cx="886200" cy="768000"/>
          </a:xfrm>
          <a:prstGeom prst="hexagon">
            <a:avLst>
              <a:gd name="adj" fmla="val 25000"/>
              <a:gd name="vf" fmla="val 115470"/>
            </a:avLst>
          </a:prstGeom>
          <a:solidFill>
            <a:srgbClr val="EEEEEE"/>
          </a:solidFill>
          <a:ln w="2857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rot="-5400000">
            <a:off x="7543435" y="2302818"/>
            <a:ext cx="886200" cy="768000"/>
          </a:xfrm>
          <a:prstGeom prst="hexagon">
            <a:avLst>
              <a:gd name="adj" fmla="val 25000"/>
              <a:gd name="vf" fmla="val 115470"/>
            </a:avLst>
          </a:prstGeom>
          <a:solidFill>
            <a:srgbClr val="3A68A0"/>
          </a:solidFill>
          <a:ln w="2857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rot="-5400000">
            <a:off x="7077735" y="3120068"/>
            <a:ext cx="886200" cy="768000"/>
          </a:xfrm>
          <a:prstGeom prst="hexagon">
            <a:avLst>
              <a:gd name="adj" fmla="val 25000"/>
              <a:gd name="vf" fmla="val 115470"/>
            </a:avLst>
          </a:prstGeom>
          <a:solidFill>
            <a:srgbClr val="EEEEEE"/>
          </a:solidFill>
          <a:ln w="28575" cap="flat" cmpd="sng">
            <a:solidFill>
              <a:srgbClr val="11111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3"/>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87" name="Google Shape;18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But Microservices are hard </a:t>
            </a:r>
            <a:endParaRPr>
              <a:solidFill>
                <a:srgbClr val="0B5394"/>
              </a:solidFill>
            </a:endParaRPr>
          </a:p>
        </p:txBody>
      </p:sp>
      <p:sp>
        <p:nvSpPr>
          <p:cNvPr id="188" name="Google Shape;188;p23"/>
          <p:cNvSpPr txBox="1">
            <a:spLocks noGrp="1"/>
          </p:cNvSpPr>
          <p:nvPr>
            <p:ph type="body" idx="1"/>
          </p:nvPr>
        </p:nvSpPr>
        <p:spPr>
          <a:xfrm>
            <a:off x="311700" y="1152475"/>
            <a:ext cx="7074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3D85C6"/>
                </a:solidFill>
              </a:rPr>
              <a:t>Microservices = Distributed Systems = Way more complexity</a:t>
            </a:r>
            <a:endParaRPr sz="2000">
              <a:solidFill>
                <a:srgbClr val="3D85C6"/>
              </a:solidFill>
            </a:endParaRPr>
          </a:p>
          <a:p>
            <a:pPr marL="457200" lvl="0" indent="-355600" algn="l" rtl="0">
              <a:spcBef>
                <a:spcPts val="1600"/>
              </a:spcBef>
              <a:spcAft>
                <a:spcPts val="0"/>
              </a:spcAft>
              <a:buClr>
                <a:srgbClr val="3D85C6"/>
              </a:buClr>
              <a:buSzPts val="2000"/>
              <a:buChar char="-"/>
            </a:pPr>
            <a:r>
              <a:rPr lang="en" sz="2000">
                <a:solidFill>
                  <a:srgbClr val="3D85C6"/>
                </a:solidFill>
              </a:rPr>
              <a:t>How to troubleshoot microservices?</a:t>
            </a:r>
            <a:endParaRPr sz="2000">
              <a:solidFill>
                <a:srgbClr val="3D85C6"/>
              </a:solidFill>
            </a:endParaRPr>
          </a:p>
          <a:p>
            <a:pPr marL="457200" lvl="0" indent="-355600" algn="l" rtl="0">
              <a:spcBef>
                <a:spcPts val="0"/>
              </a:spcBef>
              <a:spcAft>
                <a:spcPts val="0"/>
              </a:spcAft>
              <a:buClr>
                <a:srgbClr val="3D85C6"/>
              </a:buClr>
              <a:buSzPts val="2000"/>
              <a:buChar char="-"/>
            </a:pPr>
            <a:r>
              <a:rPr lang="en" sz="2000">
                <a:solidFill>
                  <a:srgbClr val="3D85C6"/>
                </a:solidFill>
              </a:rPr>
              <a:t>How to set global configuration across </a:t>
            </a:r>
            <a:br>
              <a:rPr lang="en" sz="2000">
                <a:solidFill>
                  <a:srgbClr val="3D85C6"/>
                </a:solidFill>
              </a:rPr>
            </a:br>
            <a:r>
              <a:rPr lang="en" sz="2000">
                <a:solidFill>
                  <a:srgbClr val="3D85C6"/>
                </a:solidFill>
              </a:rPr>
              <a:t>the whole application?</a:t>
            </a:r>
            <a:endParaRPr sz="2000">
              <a:solidFill>
                <a:srgbClr val="3D85C6"/>
              </a:solidFill>
            </a:endParaRPr>
          </a:p>
          <a:p>
            <a:pPr marL="457200" lvl="0" indent="-355600" algn="l" rtl="0">
              <a:spcBef>
                <a:spcPts val="0"/>
              </a:spcBef>
              <a:spcAft>
                <a:spcPts val="0"/>
              </a:spcAft>
              <a:buClr>
                <a:srgbClr val="3D85C6"/>
              </a:buClr>
              <a:buSzPts val="2000"/>
              <a:buChar char="-"/>
            </a:pPr>
            <a:r>
              <a:rPr lang="en" sz="2000">
                <a:solidFill>
                  <a:srgbClr val="3D85C6"/>
                </a:solidFill>
              </a:rPr>
              <a:t>How to look up the dynamic addresses </a:t>
            </a:r>
            <a:br>
              <a:rPr lang="en" sz="2000">
                <a:solidFill>
                  <a:srgbClr val="3D85C6"/>
                </a:solidFill>
              </a:rPr>
            </a:br>
            <a:r>
              <a:rPr lang="en" sz="2000">
                <a:solidFill>
                  <a:srgbClr val="3D85C6"/>
                </a:solidFill>
              </a:rPr>
              <a:t>of services you consume?</a:t>
            </a:r>
            <a:endParaRPr sz="2000">
              <a:solidFill>
                <a:srgbClr val="3D85C6"/>
              </a:solidFill>
            </a:endParaRPr>
          </a:p>
          <a:p>
            <a:pPr marL="457200" lvl="0" indent="-355600" algn="l" rtl="0">
              <a:spcBef>
                <a:spcPts val="0"/>
              </a:spcBef>
              <a:spcAft>
                <a:spcPts val="0"/>
              </a:spcAft>
              <a:buClr>
                <a:srgbClr val="3D85C6"/>
              </a:buClr>
              <a:buSzPts val="2000"/>
              <a:buChar char="-"/>
            </a:pPr>
            <a:r>
              <a:rPr lang="en" sz="2000">
                <a:solidFill>
                  <a:srgbClr val="3D85C6"/>
                </a:solidFill>
              </a:rPr>
              <a:t>What do you do when a service you </a:t>
            </a:r>
            <a:br>
              <a:rPr lang="en" sz="2000">
                <a:solidFill>
                  <a:srgbClr val="3D85C6"/>
                </a:solidFill>
              </a:rPr>
            </a:br>
            <a:r>
              <a:rPr lang="en" sz="2000">
                <a:solidFill>
                  <a:srgbClr val="3D85C6"/>
                </a:solidFill>
              </a:rPr>
              <a:t>depend on stops responding?</a:t>
            </a:r>
            <a:endParaRPr sz="2000">
              <a:solidFill>
                <a:srgbClr val="3D85C6"/>
              </a:solidFill>
            </a:endParaRPr>
          </a:p>
          <a:p>
            <a:pPr marL="0" lvl="0" indent="0" algn="l" rtl="0">
              <a:spcBef>
                <a:spcPts val="1600"/>
              </a:spcBef>
              <a:spcAft>
                <a:spcPts val="0"/>
              </a:spcAft>
              <a:buNone/>
            </a:pPr>
            <a:endParaRPr sz="2000">
              <a:solidFill>
                <a:srgbClr val="3D85C6"/>
              </a:solidFill>
            </a:endParaRPr>
          </a:p>
          <a:p>
            <a:pPr marL="0" lvl="0" indent="0" algn="l" rtl="0">
              <a:spcBef>
                <a:spcPts val="1600"/>
              </a:spcBef>
              <a:spcAft>
                <a:spcPts val="1600"/>
              </a:spcAft>
              <a:buNone/>
            </a:pPr>
            <a:r>
              <a:rPr lang="en" sz="2000">
                <a:solidFill>
                  <a:srgbClr val="3D85C6"/>
                </a:solidFill>
              </a:rPr>
              <a:t> </a:t>
            </a:r>
            <a:endParaRPr sz="2000">
              <a:solidFill>
                <a:srgbClr val="3D85C6"/>
              </a:solidFill>
            </a:endParaRPr>
          </a:p>
        </p:txBody>
      </p:sp>
      <p:sp>
        <p:nvSpPr>
          <p:cNvPr id="189" name="Google Shape;189;p23"/>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190" name="Google Shape;190;p23"/>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2" name="Google Shape;192;p23"/>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93" name="Google Shape;193;p23"/>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5" name="Google Shape;195;p23"/>
          <p:cNvPicPr preferRelativeResize="0"/>
          <p:nvPr/>
        </p:nvPicPr>
        <p:blipFill>
          <a:blip r:embed="rId5">
            <a:alphaModFix/>
          </a:blip>
          <a:stretch>
            <a:fillRect/>
          </a:stretch>
        </p:blipFill>
        <p:spPr>
          <a:xfrm>
            <a:off x="5366149" y="1707149"/>
            <a:ext cx="3542350" cy="1841150"/>
          </a:xfrm>
          <a:prstGeom prst="rect">
            <a:avLst/>
          </a:prstGeom>
          <a:noFill/>
          <a:ln w="9525" cap="flat" cmpd="sng">
            <a:solidFill>
              <a:srgbClr val="595959"/>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4"/>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201" name="Google Shape;20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The good news is...</a:t>
            </a:r>
            <a:endParaRPr>
              <a:solidFill>
                <a:srgbClr val="0B5394"/>
              </a:solidFill>
            </a:endParaRPr>
          </a:p>
        </p:txBody>
      </p:sp>
      <p:pic>
        <p:nvPicPr>
          <p:cNvPr id="202" name="Google Shape;202;p24"/>
          <p:cNvPicPr preferRelativeResize="0"/>
          <p:nvPr/>
        </p:nvPicPr>
        <p:blipFill>
          <a:blip r:embed="rId4">
            <a:alphaModFix/>
          </a:blip>
          <a:stretch>
            <a:fillRect/>
          </a:stretch>
        </p:blipFill>
        <p:spPr>
          <a:xfrm>
            <a:off x="4563750" y="2074125"/>
            <a:ext cx="2400300" cy="828675"/>
          </a:xfrm>
          <a:prstGeom prst="rect">
            <a:avLst/>
          </a:prstGeom>
          <a:noFill/>
          <a:ln>
            <a:noFill/>
          </a:ln>
        </p:spPr>
      </p:pic>
      <p:sp>
        <p:nvSpPr>
          <p:cNvPr id="203" name="Google Shape;203;p24"/>
          <p:cNvSpPr txBox="1"/>
          <p:nvPr/>
        </p:nvSpPr>
        <p:spPr>
          <a:xfrm>
            <a:off x="3464800" y="2477221"/>
            <a:ext cx="1025400" cy="414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en" sz="2400">
                <a:solidFill>
                  <a:srgbClr val="3D85C6"/>
                </a:solidFill>
              </a:rPr>
              <a:t>and</a:t>
            </a:r>
            <a:endParaRPr sz="2400"/>
          </a:p>
        </p:txBody>
      </p:sp>
      <p:pic>
        <p:nvPicPr>
          <p:cNvPr id="204" name="Google Shape;204;p24"/>
          <p:cNvPicPr preferRelativeResize="0"/>
          <p:nvPr/>
        </p:nvPicPr>
        <p:blipFill>
          <a:blip r:embed="rId5">
            <a:alphaModFix/>
          </a:blip>
          <a:stretch>
            <a:fillRect/>
          </a:stretch>
        </p:blipFill>
        <p:spPr>
          <a:xfrm>
            <a:off x="1884325" y="1858375"/>
            <a:ext cx="1580475" cy="1580475"/>
          </a:xfrm>
          <a:prstGeom prst="rect">
            <a:avLst/>
          </a:prstGeom>
          <a:noFill/>
          <a:ln>
            <a:noFill/>
          </a:ln>
        </p:spPr>
      </p:pic>
      <p:sp>
        <p:nvSpPr>
          <p:cNvPr id="205" name="Google Shape;205;p24"/>
          <p:cNvSpPr txBox="1">
            <a:spLocks noGrp="1"/>
          </p:cNvSpPr>
          <p:nvPr>
            <p:ph type="body" idx="1"/>
          </p:nvPr>
        </p:nvSpPr>
        <p:spPr>
          <a:xfrm>
            <a:off x="311700" y="1381075"/>
            <a:ext cx="8520600" cy="558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solidFill>
                  <a:srgbClr val="3D85C6"/>
                </a:solidFill>
              </a:rPr>
              <a:t>There are some great OSS solutions to these problems available from	</a:t>
            </a:r>
            <a:endParaRPr sz="2000">
              <a:solidFill>
                <a:srgbClr val="3D85C6"/>
              </a:solidFill>
            </a:endParaRPr>
          </a:p>
        </p:txBody>
      </p:sp>
      <p:sp>
        <p:nvSpPr>
          <p:cNvPr id="206" name="Google Shape;206;p24"/>
          <p:cNvSpPr txBox="1"/>
          <p:nvPr/>
        </p:nvSpPr>
        <p:spPr>
          <a:xfrm>
            <a:off x="2965250" y="3437550"/>
            <a:ext cx="5210100" cy="918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1600"/>
              </a:spcAft>
              <a:buNone/>
            </a:pPr>
            <a:r>
              <a:rPr lang="en" sz="2000">
                <a:solidFill>
                  <a:srgbClr val="3D85C6"/>
                </a:solidFill>
              </a:rPr>
              <a:t>But until now they’ve been focused on Java and not very accessible to .NET devs…</a:t>
            </a:r>
            <a:endParaRPr sz="2000">
              <a:solidFill>
                <a:srgbClr val="3D85C6"/>
              </a:solidFill>
            </a:endParaRPr>
          </a:p>
        </p:txBody>
      </p:sp>
      <p:sp>
        <p:nvSpPr>
          <p:cNvPr id="207" name="Google Shape;207;p24"/>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208" name="Google Shape;208;p24"/>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0" name="Google Shape;210;p24"/>
          <p:cNvPicPr preferRelativeResize="0"/>
          <p:nvPr/>
        </p:nvPicPr>
        <p:blipFill>
          <a:blip r:embed="rId6">
            <a:alphaModFix/>
          </a:blip>
          <a:stretch>
            <a:fillRect/>
          </a:stretch>
        </p:blipFill>
        <p:spPr>
          <a:xfrm>
            <a:off x="8281164" y="0"/>
            <a:ext cx="897087" cy="371225"/>
          </a:xfrm>
          <a:prstGeom prst="rect">
            <a:avLst/>
          </a:prstGeom>
          <a:noFill/>
          <a:ln>
            <a:noFill/>
          </a:ln>
        </p:spPr>
      </p:pic>
      <p:sp>
        <p:nvSpPr>
          <p:cNvPr id="211" name="Google Shape;211;p24"/>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25"/>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218" name="Google Shape;21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So </a:t>
            </a:r>
            <a:r>
              <a:rPr lang="en" b="1" i="1">
                <a:solidFill>
                  <a:srgbClr val="0B5394"/>
                </a:solidFill>
              </a:rPr>
              <a:t>that’s</a:t>
            </a:r>
            <a:r>
              <a:rPr lang="en">
                <a:solidFill>
                  <a:srgbClr val="0B5394"/>
                </a:solidFill>
              </a:rPr>
              <a:t> why we built Steeltoe</a:t>
            </a:r>
            <a:endParaRPr>
              <a:solidFill>
                <a:srgbClr val="0B5394"/>
              </a:solidFill>
            </a:endParaRPr>
          </a:p>
        </p:txBody>
      </p:sp>
      <p:sp>
        <p:nvSpPr>
          <p:cNvPr id="219" name="Google Shape;219;p25"/>
          <p:cNvSpPr txBox="1">
            <a:spLocks noGrp="1"/>
          </p:cNvSpPr>
          <p:nvPr>
            <p:ph type="body" idx="1"/>
          </p:nvPr>
        </p:nvSpPr>
        <p:spPr>
          <a:xfrm>
            <a:off x="311700" y="1152475"/>
            <a:ext cx="8559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3D85C6"/>
              </a:solidFill>
            </a:endParaRPr>
          </a:p>
          <a:p>
            <a:pPr marL="0" lvl="0" indent="0" algn="l" rtl="0">
              <a:spcBef>
                <a:spcPts val="1600"/>
              </a:spcBef>
              <a:spcAft>
                <a:spcPts val="0"/>
              </a:spcAft>
              <a:buNone/>
            </a:pPr>
            <a:r>
              <a:rPr lang="en" sz="2400">
                <a:solidFill>
                  <a:srgbClr val="3D85C6"/>
                </a:solidFill>
              </a:rPr>
              <a:t>To help </a:t>
            </a:r>
            <a:r>
              <a:rPr lang="en" sz="2400" i="1">
                <a:solidFill>
                  <a:srgbClr val="3D85C6"/>
                </a:solidFill>
              </a:rPr>
              <a:t>you</a:t>
            </a:r>
            <a:r>
              <a:rPr lang="en" sz="2400">
                <a:solidFill>
                  <a:srgbClr val="3D85C6"/>
                </a:solidFill>
              </a:rPr>
              <a:t> build</a:t>
            </a:r>
            <a:endParaRPr sz="2400">
              <a:solidFill>
                <a:srgbClr val="3D85C6"/>
              </a:solidFill>
            </a:endParaRPr>
          </a:p>
          <a:p>
            <a:pPr marL="0" lvl="0" indent="457200" algn="l" rtl="0">
              <a:spcBef>
                <a:spcPts val="1600"/>
              </a:spcBef>
              <a:spcAft>
                <a:spcPts val="0"/>
              </a:spcAft>
              <a:buNone/>
            </a:pPr>
            <a:r>
              <a:rPr lang="en" sz="2400" b="1">
                <a:solidFill>
                  <a:srgbClr val="3D85C6"/>
                </a:solidFill>
              </a:rPr>
              <a:t>Cloud native .NET</a:t>
            </a:r>
            <a:r>
              <a:rPr lang="en" sz="2400">
                <a:solidFill>
                  <a:srgbClr val="3D85C6"/>
                </a:solidFill>
              </a:rPr>
              <a:t> applications </a:t>
            </a:r>
            <a:r>
              <a:rPr lang="en" sz="2000">
                <a:solidFill>
                  <a:srgbClr val="3D85C6"/>
                </a:solidFill>
              </a:rPr>
              <a:t>(for Cloud Foundry)</a:t>
            </a:r>
            <a:endParaRPr sz="2000">
              <a:solidFill>
                <a:srgbClr val="3D85C6"/>
              </a:solidFill>
            </a:endParaRPr>
          </a:p>
          <a:p>
            <a:pPr marL="457200" lvl="0" indent="457200" algn="l" rtl="0">
              <a:spcBef>
                <a:spcPts val="1600"/>
              </a:spcBef>
              <a:spcAft>
                <a:spcPts val="0"/>
              </a:spcAft>
              <a:buNone/>
            </a:pPr>
            <a:r>
              <a:rPr lang="en" sz="2000">
                <a:solidFill>
                  <a:srgbClr val="3D85C6"/>
                </a:solidFill>
              </a:rPr>
              <a:t>that can leverage Spring Cloud tooling for </a:t>
            </a:r>
            <a:endParaRPr sz="2000">
              <a:solidFill>
                <a:srgbClr val="3D85C6"/>
              </a:solidFill>
            </a:endParaRPr>
          </a:p>
          <a:p>
            <a:pPr marL="457200" lvl="0" indent="457200" algn="l" rtl="0">
              <a:spcBef>
                <a:spcPts val="1600"/>
              </a:spcBef>
              <a:spcAft>
                <a:spcPts val="0"/>
              </a:spcAft>
              <a:buNone/>
            </a:pPr>
            <a:r>
              <a:rPr lang="en" sz="2000">
                <a:solidFill>
                  <a:srgbClr val="3D85C6"/>
                </a:solidFill>
              </a:rPr>
              <a:t>                                         </a:t>
            </a:r>
            <a:r>
              <a:rPr lang="en" sz="2400" b="1">
                <a:solidFill>
                  <a:srgbClr val="3D85C6"/>
                </a:solidFill>
              </a:rPr>
              <a:t>resilient microservices</a:t>
            </a:r>
            <a:endParaRPr sz="2400" b="1">
              <a:solidFill>
                <a:srgbClr val="3D85C6"/>
              </a:solidFill>
            </a:endParaRPr>
          </a:p>
          <a:p>
            <a:pPr marL="0" lvl="0" indent="0" algn="l" rtl="0">
              <a:spcBef>
                <a:spcPts val="1600"/>
              </a:spcBef>
              <a:spcAft>
                <a:spcPts val="0"/>
              </a:spcAft>
              <a:buNone/>
            </a:pPr>
            <a:endParaRPr sz="2000">
              <a:solidFill>
                <a:srgbClr val="3D85C6"/>
              </a:solidFill>
            </a:endParaRPr>
          </a:p>
          <a:p>
            <a:pPr marL="0" lvl="0" indent="0" algn="l" rtl="0">
              <a:spcBef>
                <a:spcPts val="1600"/>
              </a:spcBef>
              <a:spcAft>
                <a:spcPts val="1600"/>
              </a:spcAft>
              <a:buNone/>
            </a:pPr>
            <a:r>
              <a:rPr lang="en" sz="2000">
                <a:solidFill>
                  <a:srgbClr val="3D85C6"/>
                </a:solidFill>
              </a:rPr>
              <a:t> </a:t>
            </a:r>
            <a:endParaRPr sz="2000">
              <a:solidFill>
                <a:srgbClr val="3D85C6"/>
              </a:solidFill>
            </a:endParaRPr>
          </a:p>
        </p:txBody>
      </p:sp>
      <p:sp>
        <p:nvSpPr>
          <p:cNvPr id="220" name="Google Shape;220;p25"/>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
        <p:nvSpPr>
          <p:cNvPr id="221" name="Google Shape;221;p25"/>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3" name="Google Shape;223;p25"/>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224" name="Google Shape;224;p25"/>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1715</Words>
  <Application>Microsoft Office PowerPoint</Application>
  <PresentationFormat>On-screen Show (16:9)</PresentationFormat>
  <Paragraphs>239</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Consolas</vt:lpstr>
      <vt:lpstr>Simple Light</vt:lpstr>
      <vt:lpstr>Capabilities</vt:lpstr>
      <vt:lpstr>PowerPoint Presentation</vt:lpstr>
      <vt:lpstr>But how? → Cloud-Native</vt:lpstr>
      <vt:lpstr>What even is Cloud-Native .NET?</vt:lpstr>
      <vt:lpstr>What even is Cloud-Native .NET?</vt:lpstr>
      <vt:lpstr>Microservices</vt:lpstr>
      <vt:lpstr>But Microservices are hard </vt:lpstr>
      <vt:lpstr>The good news is...</vt:lpstr>
      <vt:lpstr>So that’s why we built Steeltoe</vt:lpstr>
      <vt:lpstr>What’s inside the box?</vt:lpstr>
      <vt:lpstr>Configuration Providers</vt:lpstr>
      <vt:lpstr>Service Discovery</vt:lpstr>
      <vt:lpstr>Circuit Breaker</vt:lpstr>
      <vt:lpstr>Cloud Connectors</vt:lpstr>
      <vt:lpstr>Management Endpoints (Actuators)</vt:lpstr>
      <vt:lpstr>Open Source and Flexible </vt:lpstr>
      <vt:lpstr>Availability &amp; New Features</vt:lpstr>
      <vt:lpstr>Availability</vt:lpstr>
      <vt:lpstr>Features</vt:lpstr>
      <vt:lpstr>How to get started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Capabilities</dc:title>
  <cp:lastModifiedBy>Martez Killens</cp:lastModifiedBy>
  <cp:revision>7</cp:revision>
  <dcterms:modified xsi:type="dcterms:W3CDTF">2018-09-21T14:55:38Z</dcterms:modified>
</cp:coreProperties>
</file>