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Shape 7"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Shape 8"/>
          <p:cNvSpPr/>
          <p:nvPr/>
        </p:nvSpPr>
        <p:spPr>
          <a:xfrm>
            <a:off x="0" y="-25"/>
            <a:ext cx="9144000" cy="5143500"/>
          </a:xfrm>
          <a:prstGeom prst="rect">
            <a:avLst/>
          </a:prstGeom>
          <a:gradFill>
            <a:gsLst>
              <a:gs pos="0">
                <a:srgbClr val="1AB9A5"/>
              </a:gs>
              <a:gs pos="10000">
                <a:srgbClr val="1AB9A5"/>
              </a:gs>
              <a:gs pos="100000">
                <a:srgbClr val="1AB9A5">
                  <a:alpha val="74509"/>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A9DBD6"/>
              </a:solidFill>
              <a:latin typeface="Arial"/>
              <a:ea typeface="Arial"/>
              <a:cs typeface="Arial"/>
              <a:sym typeface="Arial"/>
            </a:endParaRPr>
          </a:p>
        </p:txBody>
      </p:sp>
      <p:cxnSp>
        <p:nvCxnSpPr>
          <p:cNvPr id="9" name="Shape 9"/>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Shape 10"/>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lstStyle>
            <a:lvl1pPr lvl="0" rtl="0">
              <a:spcBef>
                <a:spcPts val="0"/>
              </a:spcBef>
              <a:spcAft>
                <a:spcPts val="0"/>
              </a:spcAft>
              <a:buNone/>
              <a:defRPr sz="40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1" name="Shape 11"/>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chemeClr val="dk1"/>
                </a:solidFill>
                <a:latin typeface="Proxima Nova"/>
                <a:ea typeface="Proxima Nova"/>
                <a:cs typeface="Proxima Nova"/>
                <a:sym typeface="Proxima Nova"/>
              </a:rPr>
              <a:t>© Copyright 2017 Pivotal Software, Inc. All rights Reserved. Version 1.0</a:t>
            </a:r>
            <a:endParaRPr sz="600">
              <a:solidFill>
                <a:schemeClr val="dk1"/>
              </a:solidFill>
              <a:latin typeface="Proxima Nova"/>
              <a:ea typeface="Proxima Nova"/>
              <a:cs typeface="Proxima Nova"/>
              <a:sym typeface="Proxima Nova"/>
            </a:endParaRPr>
          </a:p>
          <a:p>
            <a:pPr marL="0" lvl="0" indent="0" rtl="0">
              <a:spcBef>
                <a:spcPts val="0"/>
              </a:spcBef>
              <a:spcAft>
                <a:spcPts val="0"/>
              </a:spcAft>
              <a:buNone/>
            </a:pPr>
            <a:endParaRPr sz="600">
              <a:solidFill>
                <a:schemeClr val="dk1"/>
              </a:solidFill>
              <a:latin typeface="Proxima Nova"/>
              <a:ea typeface="Proxima Nova"/>
              <a:cs typeface="Proxima Nova"/>
              <a:sym typeface="Proxima Nova"/>
            </a:endParaRPr>
          </a:p>
        </p:txBody>
      </p:sp>
      <p:grpSp>
        <p:nvGrpSpPr>
          <p:cNvPr id="12" name="Shape 12"/>
          <p:cNvGrpSpPr/>
          <p:nvPr/>
        </p:nvGrpSpPr>
        <p:grpSpPr>
          <a:xfrm>
            <a:off x="634507" y="819388"/>
            <a:ext cx="1337013" cy="313170"/>
            <a:chOff x="1841475" y="2392725"/>
            <a:chExt cx="3928925" cy="920275"/>
          </a:xfrm>
        </p:grpSpPr>
        <p:sp>
          <p:nvSpPr>
            <p:cNvPr id="13" name="Shape 13"/>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 name="Shape 14"/>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 name="Shape 15"/>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Shape 17"/>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 name="Shape 18"/>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 name="Shape 19"/>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 name="Shape 20"/>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1" name="Shape 21"/>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500">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Shape 134"/>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Cover w/ Image</a:t>
            </a:r>
            <a:endParaRPr sz="1000">
              <a:solidFill>
                <a:schemeClr val="dk1"/>
              </a:solidFill>
              <a:latin typeface="Proxima Nova"/>
              <a:ea typeface="Proxima Nova"/>
              <a:cs typeface="Proxima Nova"/>
              <a:sym typeface="Proxima Nova"/>
            </a:endParaRPr>
          </a:p>
        </p:txBody>
      </p:sp>
      <p:cxnSp>
        <p:nvCxnSpPr>
          <p:cNvPr id="135" name="Shape 135"/>
          <p:cNvCxnSpPr/>
          <p:nvPr/>
        </p:nvCxnSpPr>
        <p:spPr>
          <a:xfrm>
            <a:off x="4572000" y="-214525"/>
            <a:ext cx="0" cy="119700"/>
          </a:xfrm>
          <a:prstGeom prst="straightConnector1">
            <a:avLst/>
          </a:prstGeom>
          <a:noFill/>
          <a:ln w="9525" cap="flat" cmpd="sng">
            <a:solidFill>
              <a:srgbClr val="D9D9D9"/>
            </a:solidFill>
            <a:prstDash val="solid"/>
            <a:round/>
            <a:headEnd type="none" w="med" len="med"/>
            <a:tailEnd type="none" w="med" len="med"/>
          </a:ln>
        </p:spPr>
      </p:cxnSp>
      <p:grpSp>
        <p:nvGrpSpPr>
          <p:cNvPr id="136" name="Shape 136"/>
          <p:cNvGrpSpPr/>
          <p:nvPr/>
        </p:nvGrpSpPr>
        <p:grpSpPr>
          <a:xfrm>
            <a:off x="287525" y="4854556"/>
            <a:ext cx="634914" cy="148716"/>
            <a:chOff x="1841475" y="2392725"/>
            <a:chExt cx="3928925" cy="920275"/>
          </a:xfrm>
        </p:grpSpPr>
        <p:sp>
          <p:nvSpPr>
            <p:cNvPr id="137" name="Shape 13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5" name="Shape 14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sp>
        <p:nvSpPr>
          <p:cNvPr id="146" name="Shape 14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1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1000"/>
              </a:spcBef>
              <a:spcAft>
                <a:spcPts val="1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47"/>
        <p:cNvGrpSpPr/>
        <p:nvPr/>
      </p:nvGrpSpPr>
      <p:grpSpPr>
        <a:xfrm>
          <a:off x="0" y="0"/>
          <a:ext cx="0" cy="0"/>
          <a:chOff x="0" y="0"/>
          <a:chExt cx="0" cy="0"/>
        </a:xfrm>
      </p:grpSpPr>
      <p:grpSp>
        <p:nvGrpSpPr>
          <p:cNvPr id="148" name="Shape 148"/>
          <p:cNvGrpSpPr/>
          <p:nvPr/>
        </p:nvGrpSpPr>
        <p:grpSpPr>
          <a:xfrm>
            <a:off x="287525" y="4854556"/>
            <a:ext cx="634914" cy="148716"/>
            <a:chOff x="1841475" y="2392725"/>
            <a:chExt cx="3928925" cy="920275"/>
          </a:xfrm>
        </p:grpSpPr>
        <p:sp>
          <p:nvSpPr>
            <p:cNvPr id="149" name="Shape 149"/>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7" name="Shape 15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58" name="Shape 158"/>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59" name="Shape 159"/>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160" name="Shape 160"/>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1" name="Shape 161"/>
          <p:cNvCxnSpPr/>
          <p:nvPr/>
        </p:nvCxnSpPr>
        <p:spPr>
          <a:xfrm>
            <a:off x="30678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62" name="Shape 162"/>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lvl="0" indent="0" rtl="0">
              <a:lnSpc>
                <a:spcPct val="110000"/>
              </a:lnSpc>
              <a:spcBef>
                <a:spcPts val="0"/>
              </a:spcBef>
              <a:spcAft>
                <a:spcPts val="1000"/>
              </a:spcAft>
              <a:buNone/>
            </a:pPr>
            <a:endParaRPr sz="1100">
              <a:solidFill>
                <a:schemeClr val="dk1"/>
              </a:solidFill>
              <a:latin typeface="Proxima Nova"/>
              <a:ea typeface="Proxima Nova"/>
              <a:cs typeface="Proxima Nova"/>
              <a:sym typeface="Proxima Nova"/>
            </a:endParaRPr>
          </a:p>
        </p:txBody>
      </p:sp>
      <p:sp>
        <p:nvSpPr>
          <p:cNvPr id="163" name="Shape 163"/>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lstStyle>
            <a:lvl1pPr marL="457200" lvl="0" indent="-29845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4" name="Shape 164"/>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
        <p:nvSpPr>
          <p:cNvPr id="165" name="Shape 165"/>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298450" rtl="0">
              <a:lnSpc>
                <a:spcPct val="110000"/>
              </a:lnSpc>
              <a:spcBef>
                <a:spcPts val="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1pPr>
            <a:lvl2pPr marL="914400" lvl="1"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2pPr>
            <a:lvl3pPr marL="1371600" lvl="2"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3pPr>
            <a:lvl4pPr marL="1828800" lvl="3"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4pPr>
            <a:lvl5pPr marL="2286000" lvl="4"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5pPr>
            <a:lvl6pPr marL="2743200" lvl="5"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6pPr>
            <a:lvl7pPr marL="3200400" lvl="6"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7pPr>
            <a:lvl8pPr marL="3657600" lvl="7" indent="-298450" rtl="0">
              <a:lnSpc>
                <a:spcPct val="110000"/>
              </a:lnSpc>
              <a:spcBef>
                <a:spcPts val="1000"/>
              </a:spcBef>
              <a:spcAft>
                <a:spcPts val="0"/>
              </a:spcAft>
              <a:buClr>
                <a:schemeClr val="dk1"/>
              </a:buClr>
              <a:buSzPts val="1100"/>
              <a:buFont typeface="Proxima Nova"/>
              <a:buChar char="○"/>
              <a:defRPr sz="1100">
                <a:solidFill>
                  <a:schemeClr val="dk1"/>
                </a:solidFill>
                <a:latin typeface="Proxima Nova"/>
                <a:ea typeface="Proxima Nova"/>
                <a:cs typeface="Proxima Nova"/>
                <a:sym typeface="Proxima Nova"/>
              </a:defRPr>
            </a:lvl8pPr>
            <a:lvl9pPr marL="4114800" lvl="8" indent="-298450" rtl="0">
              <a:lnSpc>
                <a:spcPct val="110000"/>
              </a:lnSpc>
              <a:spcBef>
                <a:spcPts val="1000"/>
              </a:spcBef>
              <a:spcAft>
                <a:spcPts val="1000"/>
              </a:spcAft>
              <a:buClr>
                <a:schemeClr val="dk1"/>
              </a:buClr>
              <a:buSzPts val="1100"/>
              <a:buFont typeface="Proxima Nova"/>
              <a:buChar char="■"/>
              <a:defRPr sz="11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r>
              <a:rPr lang="en-US"/>
              <a:t>Click to edit Master title style</a:t>
            </a:r>
            <a:endParaRPr/>
          </a:p>
        </p:txBody>
      </p:sp>
      <p:grpSp>
        <p:nvGrpSpPr>
          <p:cNvPr id="24" name="Shape 24"/>
          <p:cNvGrpSpPr/>
          <p:nvPr/>
        </p:nvGrpSpPr>
        <p:grpSpPr>
          <a:xfrm>
            <a:off x="287525" y="4854556"/>
            <a:ext cx="634914" cy="148716"/>
            <a:chOff x="1841475" y="2392725"/>
            <a:chExt cx="3928925" cy="920275"/>
          </a:xfrm>
        </p:grpSpPr>
        <p:sp>
          <p:nvSpPr>
            <p:cNvPr id="25" name="Shape 2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3" name="Shape 33"/>
          <p:cNvCxnSpPr/>
          <p:nvPr/>
        </p:nvCxnSpPr>
        <p:spPr>
          <a:xfrm rot="10800000">
            <a:off x="4309650" y="2255484"/>
            <a:ext cx="524700" cy="0"/>
          </a:xfrm>
          <a:prstGeom prst="straightConnector1">
            <a:avLst/>
          </a:prstGeom>
          <a:noFill/>
          <a:ln w="28575" cap="flat" cmpd="sng">
            <a:solidFill>
              <a:schemeClr val="accent6"/>
            </a:solidFill>
            <a:prstDash val="solid"/>
            <a:round/>
            <a:headEnd type="none" w="med" len="med"/>
            <a:tailEnd type="none" w="med" len="med"/>
          </a:ln>
        </p:spPr>
      </p:cxnSp>
      <p:sp>
        <p:nvSpPr>
          <p:cNvPr id="34" name="Shape 34"/>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lstStyle>
            <a:lvl1pPr lvl="0" algn="ctr" rtl="0">
              <a:lnSpc>
                <a:spcPct val="110000"/>
              </a:lnSpc>
              <a:spcBef>
                <a:spcPts val="0"/>
              </a:spcBef>
              <a:spcAft>
                <a:spcPts val="0"/>
              </a:spcAft>
              <a:buNone/>
              <a:defRPr sz="1200" b="1">
                <a:solidFill>
                  <a:srgbClr val="FFFFFF"/>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5"/>
        <p:cNvGrpSpPr/>
        <p:nvPr/>
      </p:nvGrpSpPr>
      <p:grpSpPr>
        <a:xfrm>
          <a:off x="0" y="0"/>
          <a:ext cx="0" cy="0"/>
          <a:chOff x="0" y="0"/>
          <a:chExt cx="0" cy="0"/>
        </a:xfrm>
      </p:grpSpPr>
      <p:sp>
        <p:nvSpPr>
          <p:cNvPr id="36" name="Shape 36"/>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SzPts val="1400"/>
              <a:buFont typeface="Arial"/>
              <a:buNone/>
              <a:defRPr sz="2500"/>
            </a:lvl2pPr>
            <a:lvl3pPr lvl="2" indent="0" rtl="0">
              <a:spcBef>
                <a:spcPts val="0"/>
              </a:spcBef>
              <a:spcAft>
                <a:spcPts val="0"/>
              </a:spcAft>
              <a:buSzPts val="1400"/>
              <a:buFont typeface="Arial"/>
              <a:buNone/>
              <a:defRPr sz="2500"/>
            </a:lvl3pPr>
            <a:lvl4pPr lvl="3" indent="0" rtl="0">
              <a:spcBef>
                <a:spcPts val="0"/>
              </a:spcBef>
              <a:spcAft>
                <a:spcPts val="0"/>
              </a:spcAft>
              <a:buSzPts val="1400"/>
              <a:buFont typeface="Arial"/>
              <a:buNone/>
              <a:defRPr sz="2500"/>
            </a:lvl4pPr>
            <a:lvl5pPr lvl="4" indent="0" rtl="0">
              <a:spcBef>
                <a:spcPts val="0"/>
              </a:spcBef>
              <a:spcAft>
                <a:spcPts val="0"/>
              </a:spcAft>
              <a:buSzPts val="1400"/>
              <a:buFont typeface="Arial"/>
              <a:buNone/>
              <a:defRPr sz="2500"/>
            </a:lvl5pPr>
            <a:lvl6pPr lvl="5" indent="0" rtl="0">
              <a:spcBef>
                <a:spcPts val="0"/>
              </a:spcBef>
              <a:spcAft>
                <a:spcPts val="0"/>
              </a:spcAft>
              <a:buSzPts val="1400"/>
              <a:buFont typeface="Arial"/>
              <a:buNone/>
              <a:defRPr sz="2500"/>
            </a:lvl6pPr>
            <a:lvl7pPr lvl="6" indent="0" rtl="0">
              <a:spcBef>
                <a:spcPts val="0"/>
              </a:spcBef>
              <a:spcAft>
                <a:spcPts val="0"/>
              </a:spcAft>
              <a:buSzPts val="1400"/>
              <a:buFont typeface="Arial"/>
              <a:buNone/>
              <a:defRPr sz="2500"/>
            </a:lvl7pPr>
            <a:lvl8pPr lvl="7" indent="0" rtl="0">
              <a:spcBef>
                <a:spcPts val="0"/>
              </a:spcBef>
              <a:spcAft>
                <a:spcPts val="0"/>
              </a:spcAft>
              <a:buSzPts val="1400"/>
              <a:buFont typeface="Arial"/>
              <a:buNone/>
              <a:defRPr sz="2500"/>
            </a:lvl8pPr>
            <a:lvl9pPr lvl="8" indent="0" rtl="0">
              <a:spcBef>
                <a:spcPts val="0"/>
              </a:spcBef>
              <a:spcAft>
                <a:spcPts val="0"/>
              </a:spcAft>
              <a:buSzPts val="1400"/>
              <a:buFont typeface="Arial"/>
              <a:buNone/>
              <a:defRPr sz="2500"/>
            </a:lvl9pPr>
          </a:lstStyle>
          <a:p>
            <a:r>
              <a:rPr lang="en-US"/>
              <a:t>Click to edit Master title style</a:t>
            </a:r>
            <a:endParaRPr/>
          </a:p>
        </p:txBody>
      </p:sp>
      <p:cxnSp>
        <p:nvCxnSpPr>
          <p:cNvPr id="38" name="Shape 38"/>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39" name="Shape 39"/>
          <p:cNvGrpSpPr/>
          <p:nvPr/>
        </p:nvGrpSpPr>
        <p:grpSpPr>
          <a:xfrm>
            <a:off x="287525" y="4854556"/>
            <a:ext cx="634914" cy="148716"/>
            <a:chOff x="1841475" y="2392725"/>
            <a:chExt cx="3928925" cy="920275"/>
          </a:xfrm>
        </p:grpSpPr>
        <p:sp>
          <p:nvSpPr>
            <p:cNvPr id="40" name="Shape 40"/>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48" name="Shape 48"/>
          <p:cNvCxnSpPr/>
          <p:nvPr/>
        </p:nvCxnSpPr>
        <p:spPr>
          <a:xfrm rot="10800000">
            <a:off x="295728" y="2131916"/>
            <a:ext cx="524700" cy="0"/>
          </a:xfrm>
          <a:prstGeom prst="straightConnector1">
            <a:avLst/>
          </a:prstGeom>
          <a:noFill/>
          <a:ln w="28575" cap="flat" cmpd="sng">
            <a:solidFill>
              <a:schemeClr val="dk1"/>
            </a:solidFill>
            <a:prstDash val="solid"/>
            <a:round/>
            <a:headEnd type="none" w="med" len="med"/>
            <a:tailEnd type="none" w="med" len="med"/>
          </a:ln>
        </p:spPr>
      </p:cxnSp>
      <p:sp>
        <p:nvSpPr>
          <p:cNvPr id="49" name="Shape 49"/>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lstStyle>
            <a:lvl1pPr lvl="0" rtl="0">
              <a:lnSpc>
                <a:spcPct val="110000"/>
              </a:lnSpc>
              <a:spcBef>
                <a:spcPts val="0"/>
              </a:spcBef>
              <a:spcAft>
                <a:spcPts val="0"/>
              </a:spcAft>
              <a:buNone/>
              <a:defRPr sz="1300">
                <a:solidFill>
                  <a:srgbClr val="FFFFFF"/>
                </a:solidFill>
                <a:latin typeface="Proxima Nova"/>
                <a:ea typeface="Proxima Nova"/>
                <a:cs typeface="Proxima Nova"/>
                <a:sym typeface="Proxima Nova"/>
              </a:defRPr>
            </a:lvl1pPr>
            <a:lvl2pPr lvl="1" rtl="0">
              <a:spcBef>
                <a:spcPts val="15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50" name="Shape 50"/>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lstStyle>
            <a:lvl1pPr marL="457200" lvl="0" indent="-330200" rtl="0">
              <a:lnSpc>
                <a:spcPct val="110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1pPr>
            <a:lvl2pPr marL="914400" lvl="1"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2pPr>
            <a:lvl3pPr marL="1371600" lvl="2"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3pPr>
            <a:lvl4pPr marL="1828800" lvl="3"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4pPr>
            <a:lvl5pPr marL="2286000" lvl="4"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5pPr>
            <a:lvl6pPr marL="2743200" lvl="5"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marL="3200400" lvl="6"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marL="3657600" lvl="7" indent="-330200" rtl="0">
              <a:lnSpc>
                <a:spcPct val="110000"/>
              </a:lnSpc>
              <a:spcBef>
                <a:spcPts val="200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8pPr>
            <a:lvl9pPr marL="4114800" lvl="8" indent="-330200" rtl="0">
              <a:lnSpc>
                <a:spcPct val="110000"/>
              </a:lnSpc>
              <a:spcBef>
                <a:spcPts val="2000"/>
              </a:spcBef>
              <a:spcAft>
                <a:spcPts val="2000"/>
              </a:spcAft>
              <a:buClr>
                <a:schemeClr val="dk1"/>
              </a:buClr>
              <a:buSzPts val="1600"/>
              <a:buFont typeface="Proxima Nova"/>
              <a:buChar char="■"/>
              <a:defRPr sz="16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54" name="Shape 54"/>
          <p:cNvGrpSpPr/>
          <p:nvPr/>
        </p:nvGrpSpPr>
        <p:grpSpPr>
          <a:xfrm>
            <a:off x="287525" y="4854556"/>
            <a:ext cx="634914" cy="148716"/>
            <a:chOff x="1841475" y="2392725"/>
            <a:chExt cx="3928925" cy="920275"/>
          </a:xfrm>
        </p:grpSpPr>
        <p:sp>
          <p:nvSpPr>
            <p:cNvPr id="55" name="Shape 55"/>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3" name="Shape 6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66" name="Shape 66"/>
          <p:cNvGrpSpPr/>
          <p:nvPr/>
        </p:nvGrpSpPr>
        <p:grpSpPr>
          <a:xfrm>
            <a:off x="287525" y="4854556"/>
            <a:ext cx="634914" cy="148716"/>
            <a:chOff x="1841475" y="2392725"/>
            <a:chExt cx="3928925" cy="920275"/>
          </a:xfrm>
        </p:grpSpPr>
        <p:sp>
          <p:nvSpPr>
            <p:cNvPr id="67" name="Shape 6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5" name="Shape 75"/>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76" name="Shape 76"/>
          <p:cNvCxnSpPr/>
          <p:nvPr/>
        </p:nvCxnSpPr>
        <p:spPr>
          <a:xfrm>
            <a:off x="8855561"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7" name="Shape 77"/>
          <p:cNvCxnSpPr/>
          <p:nvPr/>
        </p:nvCxnSpPr>
        <p:spPr>
          <a:xfrm>
            <a:off x="287536" y="-214525"/>
            <a:ext cx="0" cy="119700"/>
          </a:xfrm>
          <a:prstGeom prst="straightConnector1">
            <a:avLst/>
          </a:prstGeom>
          <a:noFill/>
          <a:ln w="9525" cap="flat" cmpd="sng">
            <a:solidFill>
              <a:srgbClr val="D9D9D9"/>
            </a:solidFill>
            <a:prstDash val="solid"/>
            <a:round/>
            <a:headEnd type="none" w="med" len="med"/>
            <a:tailEnd type="none" w="med" len="med"/>
          </a:ln>
        </p:spPr>
      </p:cxnSp>
      <p:cxnSp>
        <p:nvCxnSpPr>
          <p:cNvPr id="78" name="Shape 78"/>
          <p:cNvCxnSpPr/>
          <p:nvPr/>
        </p:nvCxnSpPr>
        <p:spPr>
          <a:xfrm rot="10800000">
            <a:off x="-228600" y="923925"/>
            <a:ext cx="114300" cy="0"/>
          </a:xfrm>
          <a:prstGeom prst="straightConnector1">
            <a:avLst/>
          </a:prstGeom>
          <a:noFill/>
          <a:ln w="9525" cap="flat" cmpd="sng">
            <a:solidFill>
              <a:srgbClr val="D9D9D9"/>
            </a:solidFill>
            <a:prstDash val="solid"/>
            <a:round/>
            <a:headEnd type="none" w="med" len="med"/>
            <a:tailEnd type="none" w="med" len="med"/>
          </a:ln>
        </p:spPr>
      </p:cxnSp>
      <p:cxnSp>
        <p:nvCxnSpPr>
          <p:cNvPr id="79" name="Shape 79"/>
          <p:cNvCxnSpPr/>
          <p:nvPr/>
        </p:nvCxnSpPr>
        <p:spPr>
          <a:xfrm rot="10800000">
            <a:off x="-228600" y="4669500"/>
            <a:ext cx="114300" cy="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Shape 81"/>
          <p:cNvPicPr preferRelativeResize="0"/>
          <p:nvPr/>
        </p:nvPicPr>
        <p:blipFill>
          <a:blip r:embed="rId2">
            <a:alphaModFix/>
          </a:blip>
          <a:stretch>
            <a:fillRect/>
          </a:stretch>
        </p:blipFill>
        <p:spPr>
          <a:xfrm>
            <a:off x="0" y="0"/>
            <a:ext cx="9144000" cy="5143489"/>
          </a:xfrm>
          <a:prstGeom prst="rect">
            <a:avLst/>
          </a:prstGeom>
          <a:noFill/>
          <a:ln>
            <a:noFill/>
          </a:ln>
        </p:spPr>
      </p:pic>
      <p:sp>
        <p:nvSpPr>
          <p:cNvPr id="82" name="Shape 8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83" name="Shape 83"/>
          <p:cNvGrpSpPr/>
          <p:nvPr/>
        </p:nvGrpSpPr>
        <p:grpSpPr>
          <a:xfrm>
            <a:off x="287525" y="4854556"/>
            <a:ext cx="634914" cy="148716"/>
            <a:chOff x="1841475" y="2392725"/>
            <a:chExt cx="3928925" cy="920275"/>
          </a:xfrm>
        </p:grpSpPr>
        <p:sp>
          <p:nvSpPr>
            <p:cNvPr id="84" name="Shape 84"/>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3"/>
        <p:cNvGrpSpPr/>
        <p:nvPr/>
      </p:nvGrpSpPr>
      <p:grpSpPr>
        <a:xfrm>
          <a:off x="0" y="0"/>
          <a:ext cx="0" cy="0"/>
          <a:chOff x="0" y="0"/>
          <a:chExt cx="0" cy="0"/>
        </a:xfrm>
      </p:grpSpPr>
      <p:cxnSp>
        <p:nvCxnSpPr>
          <p:cNvPr id="104" name="Shape 104"/>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05" name="Shape 10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grpSp>
        <p:nvGrpSpPr>
          <p:cNvPr id="106" name="Shape 106"/>
          <p:cNvGrpSpPr/>
          <p:nvPr/>
        </p:nvGrpSpPr>
        <p:grpSpPr>
          <a:xfrm>
            <a:off x="287525" y="4854556"/>
            <a:ext cx="634914" cy="148716"/>
            <a:chOff x="1841475" y="2392725"/>
            <a:chExt cx="3928925" cy="920275"/>
          </a:xfrm>
        </p:grpSpPr>
        <p:sp>
          <p:nvSpPr>
            <p:cNvPr id="107" name="Shape 107"/>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115" name="Shape 115"/>
          <p:cNvCxnSpPr/>
          <p:nvPr/>
        </p:nvCxnSpPr>
        <p:spPr>
          <a:xfrm>
            <a:off x="6078286" y="-214525"/>
            <a:ext cx="0" cy="119700"/>
          </a:xfrm>
          <a:prstGeom prst="straightConnector1">
            <a:avLst/>
          </a:prstGeom>
          <a:noFill/>
          <a:ln w="9525" cap="flat" cmpd="sng">
            <a:solidFill>
              <a:srgbClr val="D9D9D9"/>
            </a:solidFill>
            <a:prstDash val="solid"/>
            <a:round/>
            <a:headEnd type="none" w="med" len="med"/>
            <a:tailEnd type="none" w="med" len="med"/>
          </a:ln>
        </p:spPr>
      </p:cxnSp>
      <p:sp>
        <p:nvSpPr>
          <p:cNvPr id="116" name="Shape 116"/>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lstStyle>
            <a:lvl1pPr marL="457200" lvl="0" indent="-317500" rtl="0">
              <a:lnSpc>
                <a:spcPct val="110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1pPr>
            <a:lvl2pPr marL="914400" lvl="1"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rtl="0">
              <a:lnSpc>
                <a:spcPct val="110000"/>
              </a:lnSpc>
              <a:spcBef>
                <a:spcPts val="10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rtl="0">
              <a:lnSpc>
                <a:spcPct val="110000"/>
              </a:lnSpc>
              <a:spcBef>
                <a:spcPts val="1000"/>
              </a:spcBef>
              <a:spcAft>
                <a:spcPts val="10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pPr lvl="0"/>
            <a:r>
              <a:rPr lang="en-US"/>
              <a:t>Edit Master text styles</a:t>
            </a:r>
          </a:p>
        </p:txBody>
      </p:sp>
      <p:sp>
        <p:nvSpPr>
          <p:cNvPr id="117" name="Shape 117"/>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1pPr>
            <a:lvl2pPr marL="914400" lvl="1"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2pPr>
            <a:lvl3pPr marL="1371600" lvl="2"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3pPr>
            <a:lvl4pPr marL="1828800" lvl="3"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4pPr>
            <a:lvl5pPr marL="2286000" lvl="4"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5pPr>
            <a:lvl6pPr marL="2743200" lvl="5"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6pPr>
            <a:lvl7pPr marL="3200400" lvl="6"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7pPr>
            <a:lvl8pPr marL="3657600" lvl="7" indent="-311150" rtl="0">
              <a:lnSpc>
                <a:spcPct val="110000"/>
              </a:lnSpc>
              <a:spcBef>
                <a:spcPts val="2000"/>
              </a:spcBef>
              <a:spcAft>
                <a:spcPts val="0"/>
              </a:spcAft>
              <a:buClr>
                <a:schemeClr val="lt2"/>
              </a:buClr>
              <a:buSzPts val="1300"/>
              <a:buFont typeface="Proxima Nova"/>
              <a:buChar char="○"/>
              <a:defRPr sz="1300" b="1">
                <a:solidFill>
                  <a:schemeClr val="lt2"/>
                </a:solidFill>
                <a:latin typeface="Proxima Nova"/>
                <a:ea typeface="Proxima Nova"/>
                <a:cs typeface="Proxima Nova"/>
                <a:sym typeface="Proxima Nova"/>
              </a:defRPr>
            </a:lvl8pPr>
            <a:lvl9pPr marL="4114800" lvl="8" indent="-311150" rtl="0">
              <a:lnSpc>
                <a:spcPct val="110000"/>
              </a:lnSpc>
              <a:spcBef>
                <a:spcPts val="2000"/>
              </a:spcBef>
              <a:spcAft>
                <a:spcPts val="2000"/>
              </a:spcAft>
              <a:buClr>
                <a:schemeClr val="lt2"/>
              </a:buClr>
              <a:buSzPts val="1300"/>
              <a:buFont typeface="Proxima Nova"/>
              <a:buChar char="■"/>
              <a:defRPr sz="1300" b="1">
                <a:solidFill>
                  <a:schemeClr val="lt2"/>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18"/>
        <p:cNvGrpSpPr/>
        <p:nvPr/>
      </p:nvGrpSpPr>
      <p:grpSpPr>
        <a:xfrm>
          <a:off x="0" y="0"/>
          <a:ext cx="0" cy="0"/>
          <a:chOff x="0" y="0"/>
          <a:chExt cx="0" cy="0"/>
        </a:xfrm>
      </p:grpSpPr>
      <p:cxnSp>
        <p:nvCxnSpPr>
          <p:cNvPr id="119" name="Shape 119"/>
          <p:cNvCxnSpPr/>
          <p:nvPr/>
        </p:nvCxnSpPr>
        <p:spPr>
          <a:xfrm>
            <a:off x="4572000" y="-214525"/>
            <a:ext cx="0" cy="119700"/>
          </a:xfrm>
          <a:prstGeom prst="straightConnector1">
            <a:avLst/>
          </a:prstGeom>
          <a:noFill/>
          <a:ln w="9525" cap="flat" cmpd="sng">
            <a:solidFill>
              <a:srgbClr val="FFFFFF"/>
            </a:solidFill>
            <a:prstDash val="solid"/>
            <a:round/>
            <a:headEnd type="none" w="med" len="med"/>
            <a:tailEnd type="none" w="med" len="med"/>
          </a:ln>
        </p:spPr>
      </p:cxnSp>
      <p:grpSp>
        <p:nvGrpSpPr>
          <p:cNvPr id="120" name="Shape 120"/>
          <p:cNvGrpSpPr/>
          <p:nvPr/>
        </p:nvGrpSpPr>
        <p:grpSpPr>
          <a:xfrm>
            <a:off x="287525" y="4854556"/>
            <a:ext cx="634914" cy="148716"/>
            <a:chOff x="1841475" y="2392725"/>
            <a:chExt cx="3928925" cy="920275"/>
          </a:xfrm>
        </p:grpSpPr>
        <p:sp>
          <p:nvSpPr>
            <p:cNvPr id="121" name="Shape 121"/>
            <p:cNvSpPr/>
            <p:nvPr/>
          </p:nvSpPr>
          <p:spPr>
            <a:xfrm>
              <a:off x="2574175" y="2392725"/>
              <a:ext cx="139950" cy="905175"/>
            </a:xfrm>
            <a:custGeom>
              <a:avLst/>
              <a:gdLst/>
              <a:ahLst/>
              <a:cxnLst/>
              <a:rect l="0" t="0" r="0" b="0"/>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2816875" y="2626700"/>
              <a:ext cx="703700" cy="686300"/>
            </a:xfrm>
            <a:custGeom>
              <a:avLst/>
              <a:gdLst/>
              <a:ahLst/>
              <a:cxnLst/>
              <a:rect l="0" t="0" r="0" b="0"/>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3557125" y="2626700"/>
              <a:ext cx="614900" cy="685700"/>
            </a:xfrm>
            <a:custGeom>
              <a:avLst/>
              <a:gdLst/>
              <a:ahLst/>
              <a:cxnLst/>
              <a:rect l="0" t="0" r="0" b="0"/>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4732275" y="2617400"/>
              <a:ext cx="582350" cy="679925"/>
            </a:xfrm>
            <a:custGeom>
              <a:avLst/>
              <a:gdLst/>
              <a:ahLst/>
              <a:cxnLst/>
              <a:rect l="0" t="0" r="0" b="0"/>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5448725" y="2392725"/>
              <a:ext cx="139950" cy="905175"/>
            </a:xfrm>
            <a:custGeom>
              <a:avLst/>
              <a:gdLst/>
              <a:ahLst/>
              <a:cxnLst/>
              <a:rect l="0" t="0" r="0" b="0"/>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841475" y="2392725"/>
              <a:ext cx="617775" cy="904600"/>
            </a:xfrm>
            <a:custGeom>
              <a:avLst/>
              <a:gdLst/>
              <a:ahLst/>
              <a:cxnLst/>
              <a:rect l="0" t="0" r="0" b="0"/>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4278825" y="2482125"/>
              <a:ext cx="369275" cy="814025"/>
            </a:xfrm>
            <a:custGeom>
              <a:avLst/>
              <a:gdLst/>
              <a:ahLst/>
              <a:cxnLst/>
              <a:rect l="0" t="0" r="0" b="0"/>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5652525" y="3180600"/>
              <a:ext cx="117875" cy="117300"/>
            </a:xfrm>
            <a:custGeom>
              <a:avLst/>
              <a:gdLst/>
              <a:ahLst/>
              <a:cxnLst/>
              <a:rect l="0" t="0" r="0" b="0"/>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9" name="Shape 12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lstStyle>
            <a:lvl1pPr lvl="0" rtl="0">
              <a:spcBef>
                <a:spcPts val="0"/>
              </a:spcBef>
              <a:spcAft>
                <a:spcPts val="0"/>
              </a:spcAft>
              <a:buNone/>
              <a:defRPr sz="2500" b="1">
                <a:solidFill>
                  <a:schemeClr val="dk1"/>
                </a:solidFill>
                <a:latin typeface="Proxima Nova"/>
                <a:ea typeface="Proxima Nova"/>
                <a:cs typeface="Proxima Nova"/>
                <a:sym typeface="Proxima Nov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title style</a:t>
            </a:r>
            <a:endParaRPr/>
          </a:p>
        </p:txBody>
      </p:sp>
      <p:cxnSp>
        <p:nvCxnSpPr>
          <p:cNvPr id="130" name="Shape 130"/>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31" name="Shape 131"/>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
        <p:nvSpPr>
          <p:cNvPr id="132" name="Shape 132"/>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lstStyle>
            <a:lvl1pPr marL="457200" lvl="0" indent="-311150" rtl="0">
              <a:lnSpc>
                <a:spcPct val="110000"/>
              </a:lnSpc>
              <a:spcBef>
                <a:spcPts val="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1pPr>
            <a:lvl2pPr marL="914400" lvl="1"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2pPr>
            <a:lvl3pPr marL="1371600" lvl="2"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3pPr>
            <a:lvl4pPr marL="1828800" lvl="3"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4pPr>
            <a:lvl5pPr marL="2286000" lvl="4"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5pPr>
            <a:lvl6pPr marL="2743200" lvl="5"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6pPr>
            <a:lvl7pPr marL="3200400" lvl="6"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7pPr>
            <a:lvl8pPr marL="3657600" lvl="7" indent="-311150" rtl="0">
              <a:lnSpc>
                <a:spcPct val="110000"/>
              </a:lnSpc>
              <a:spcBef>
                <a:spcPts val="1000"/>
              </a:spcBef>
              <a:spcAft>
                <a:spcPts val="0"/>
              </a:spcAft>
              <a:buClr>
                <a:schemeClr val="dk1"/>
              </a:buClr>
              <a:buSzPts val="1300"/>
              <a:buFont typeface="Proxima Nova"/>
              <a:buChar char="○"/>
              <a:defRPr sz="1300">
                <a:solidFill>
                  <a:schemeClr val="dk1"/>
                </a:solidFill>
                <a:latin typeface="Proxima Nova"/>
                <a:ea typeface="Proxima Nova"/>
                <a:cs typeface="Proxima Nova"/>
                <a:sym typeface="Proxima Nova"/>
              </a:defRPr>
            </a:lvl8pPr>
            <a:lvl9pPr marL="4114800" lvl="8" indent="-311150" rtl="0">
              <a:lnSpc>
                <a:spcPct val="110000"/>
              </a:lnSpc>
              <a:spcBef>
                <a:spcPts val="1000"/>
              </a:spcBef>
              <a:spcAft>
                <a:spcPts val="1000"/>
              </a:spcAft>
              <a:buClr>
                <a:schemeClr val="dk1"/>
              </a:buClr>
              <a:buSzPts val="1300"/>
              <a:buFont typeface="Proxima Nova"/>
              <a:buChar char="■"/>
              <a:defRPr sz="1300">
                <a:solidFill>
                  <a:schemeClr val="dk1"/>
                </a:solidFill>
                <a:latin typeface="Proxima Nova"/>
                <a:ea typeface="Proxima Nova"/>
                <a:cs typeface="Proxima Nova"/>
                <a:sym typeface="Proxima Nova"/>
              </a:defRPr>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DB65-A3DC-476D-89A2-78F0B331FBAF}"/>
              </a:ext>
            </a:extLst>
          </p:cNvPr>
          <p:cNvSpPr>
            <a:spLocks noGrp="1"/>
          </p:cNvSpPr>
          <p:nvPr>
            <p:ph type="title"/>
          </p:nvPr>
        </p:nvSpPr>
        <p:spPr/>
        <p:txBody>
          <a:bodyPr/>
          <a:lstStyle/>
          <a:p>
            <a:r>
              <a:rPr lang="en-US" dirty="0"/>
              <a:t>The Future of Pivotal Cloud Foundry</a:t>
            </a:r>
          </a:p>
        </p:txBody>
      </p:sp>
      <p:sp>
        <p:nvSpPr>
          <p:cNvPr id="3" name="Subtitle 2">
            <a:extLst>
              <a:ext uri="{FF2B5EF4-FFF2-40B4-BE49-F238E27FC236}">
                <a16:creationId xmlns:a16="http://schemas.microsoft.com/office/drawing/2014/main" id="{F5C1FD60-D93C-4489-8A82-2B3AABBA6B9D}"/>
              </a:ext>
            </a:extLst>
          </p:cNvPr>
          <p:cNvSpPr>
            <a:spLocks noGrp="1"/>
          </p:cNvSpPr>
          <p:nvPr>
            <p:ph type="subTitle" idx="1"/>
          </p:nvPr>
        </p:nvSpPr>
        <p:spPr/>
        <p:txBody>
          <a:bodyPr/>
          <a:lstStyle/>
          <a:p>
            <a:r>
              <a:rPr lang="en-US" dirty="0" err="1"/>
              <a:t>Istio</a:t>
            </a:r>
            <a:r>
              <a:rPr lang="en-US" dirty="0"/>
              <a:t> – Service Mesh</a:t>
            </a:r>
          </a:p>
        </p:txBody>
      </p:sp>
    </p:spTree>
    <p:extLst>
      <p:ext uri="{BB962C8B-B14F-4D97-AF65-F5344CB8AC3E}">
        <p14:creationId xmlns:p14="http://schemas.microsoft.com/office/powerpoint/2010/main" val="1052217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8055-7D81-4D04-B473-0050CBCB2F97}"/>
              </a:ext>
            </a:extLst>
          </p:cNvPr>
          <p:cNvSpPr>
            <a:spLocks noGrp="1"/>
          </p:cNvSpPr>
          <p:nvPr>
            <p:ph type="title"/>
          </p:nvPr>
        </p:nvSpPr>
        <p:spPr/>
        <p:txBody>
          <a:bodyPr/>
          <a:lstStyle/>
          <a:p>
            <a:r>
              <a:rPr lang="en-US" dirty="0"/>
              <a:t>Coming into focus</a:t>
            </a:r>
          </a:p>
        </p:txBody>
      </p:sp>
      <p:sp>
        <p:nvSpPr>
          <p:cNvPr id="3" name="Text Placeholder 2">
            <a:extLst>
              <a:ext uri="{FF2B5EF4-FFF2-40B4-BE49-F238E27FC236}">
                <a16:creationId xmlns:a16="http://schemas.microsoft.com/office/drawing/2014/main" id="{7998994A-4A70-4C6E-8C22-5F72DD1A0433}"/>
              </a:ext>
            </a:extLst>
          </p:cNvPr>
          <p:cNvSpPr>
            <a:spLocks noGrp="1"/>
          </p:cNvSpPr>
          <p:nvPr>
            <p:ph type="body" idx="1"/>
          </p:nvPr>
        </p:nvSpPr>
        <p:spPr/>
        <p:txBody>
          <a:bodyPr/>
          <a:lstStyle/>
          <a:p>
            <a:r>
              <a:rPr lang="en-US" dirty="0"/>
              <a:t>Each service has a companion proxy</a:t>
            </a:r>
          </a:p>
          <a:p>
            <a:r>
              <a:rPr lang="en-US" b="1" i="1" dirty="0"/>
              <a:t>The focus shifts from isolated components to an interconnection of proxies forming a mesh network.</a:t>
            </a:r>
          </a:p>
        </p:txBody>
      </p:sp>
      <p:pic>
        <p:nvPicPr>
          <p:cNvPr id="4" name="Picture 3" descr="http://philcalcado.com/img/service-mesh/mesh1.png">
            <a:extLst>
              <a:ext uri="{FF2B5EF4-FFF2-40B4-BE49-F238E27FC236}">
                <a16:creationId xmlns:a16="http://schemas.microsoft.com/office/drawing/2014/main" id="{B29B1074-319D-43A1-AE1D-B3607D0CB4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61160" y="1146492"/>
            <a:ext cx="4190365" cy="2698115"/>
          </a:xfrm>
          <a:prstGeom prst="rect">
            <a:avLst/>
          </a:prstGeom>
          <a:noFill/>
          <a:ln>
            <a:noFill/>
          </a:ln>
        </p:spPr>
      </p:pic>
    </p:spTree>
    <p:extLst>
      <p:ext uri="{BB962C8B-B14F-4D97-AF65-F5344CB8AC3E}">
        <p14:creationId xmlns:p14="http://schemas.microsoft.com/office/powerpoint/2010/main" val="353160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2F0F-D8B8-46BC-9FC9-9F3FA83611BE}"/>
              </a:ext>
            </a:extLst>
          </p:cNvPr>
          <p:cNvSpPr>
            <a:spLocks noGrp="1"/>
          </p:cNvSpPr>
          <p:nvPr>
            <p:ph type="title"/>
          </p:nvPr>
        </p:nvSpPr>
        <p:spPr/>
        <p:txBody>
          <a:bodyPr/>
          <a:lstStyle/>
          <a:p>
            <a:r>
              <a:rPr lang="en-US" dirty="0"/>
              <a:t>Bringing it all together</a:t>
            </a:r>
          </a:p>
        </p:txBody>
      </p:sp>
      <p:sp>
        <p:nvSpPr>
          <p:cNvPr id="3" name="Text Placeholder 2">
            <a:extLst>
              <a:ext uri="{FF2B5EF4-FFF2-40B4-BE49-F238E27FC236}">
                <a16:creationId xmlns:a16="http://schemas.microsoft.com/office/drawing/2014/main" id="{2DE74916-5D1D-4D94-B864-828577091BF4}"/>
              </a:ext>
            </a:extLst>
          </p:cNvPr>
          <p:cNvSpPr>
            <a:spLocks noGrp="1"/>
          </p:cNvSpPr>
          <p:nvPr>
            <p:ph type="body" idx="1"/>
          </p:nvPr>
        </p:nvSpPr>
        <p:spPr/>
        <p:txBody>
          <a:bodyPr/>
          <a:lstStyle/>
          <a:p>
            <a:pPr marL="127000" indent="0">
              <a:buNone/>
            </a:pPr>
            <a:r>
              <a:rPr lang="en-US"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endParaRPr lang="en-US" dirty="0"/>
          </a:p>
          <a:p>
            <a:pPr marL="127000" indent="0">
              <a:buNone/>
            </a:pPr>
            <a:r>
              <a:rPr lang="en-US" dirty="0"/>
              <a:t>		-William Morgan</a:t>
            </a:r>
          </a:p>
          <a:p>
            <a:pPr marL="127000" indent="0">
              <a:buNone/>
            </a:pPr>
            <a:r>
              <a:rPr lang="en-US" dirty="0"/>
              <a:t>		CEO Buoyant</a:t>
            </a:r>
          </a:p>
        </p:txBody>
      </p:sp>
      <p:pic>
        <p:nvPicPr>
          <p:cNvPr id="5" name="Picture 4" descr="http://philcalcado.com/img/service-mesh/mesh3.png">
            <a:extLst>
              <a:ext uri="{FF2B5EF4-FFF2-40B4-BE49-F238E27FC236}">
                <a16:creationId xmlns:a16="http://schemas.microsoft.com/office/drawing/2014/main" id="{34A4A66E-55DE-4305-ACBF-37110E3056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94107" y="971550"/>
            <a:ext cx="3808095" cy="3200400"/>
          </a:xfrm>
          <a:prstGeom prst="rect">
            <a:avLst/>
          </a:prstGeom>
          <a:noFill/>
          <a:ln>
            <a:noFill/>
          </a:ln>
        </p:spPr>
      </p:pic>
    </p:spTree>
    <p:extLst>
      <p:ext uri="{BB962C8B-B14F-4D97-AF65-F5344CB8AC3E}">
        <p14:creationId xmlns:p14="http://schemas.microsoft.com/office/powerpoint/2010/main" val="25312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80124F-7E7F-496B-A91F-BA532400D5DA}"/>
              </a:ext>
            </a:extLst>
          </p:cNvPr>
          <p:cNvSpPr>
            <a:spLocks noGrp="1"/>
          </p:cNvSpPr>
          <p:nvPr>
            <p:ph type="title"/>
          </p:nvPr>
        </p:nvSpPr>
        <p:spPr/>
        <p:txBody>
          <a:bodyPr/>
          <a:lstStyle/>
          <a:p>
            <a:r>
              <a:rPr lang="en-US" dirty="0"/>
              <a:t>Service Mesh</a:t>
            </a:r>
          </a:p>
        </p:txBody>
      </p:sp>
      <p:sp>
        <p:nvSpPr>
          <p:cNvPr id="5" name="Text Placeholder 4">
            <a:extLst>
              <a:ext uri="{FF2B5EF4-FFF2-40B4-BE49-F238E27FC236}">
                <a16:creationId xmlns:a16="http://schemas.microsoft.com/office/drawing/2014/main" id="{BF413277-7DE0-48DB-B2E0-B7CFD05530BC}"/>
              </a:ext>
            </a:extLst>
          </p:cNvPr>
          <p:cNvSpPr>
            <a:spLocks noGrp="1"/>
          </p:cNvSpPr>
          <p:nvPr>
            <p:ph type="body" idx="1"/>
          </p:nvPr>
        </p:nvSpPr>
        <p:spPr/>
        <p:txBody>
          <a:bodyPr/>
          <a:lstStyle/>
          <a:p>
            <a:r>
              <a:rPr lang="en-US" dirty="0"/>
              <a:t>From a code perspective, now all your apps need to do is make a simple remote procedure call. The logic required to make those calls robust happens further down the stack</a:t>
            </a:r>
          </a:p>
          <a:p>
            <a:pPr lvl="1"/>
            <a:r>
              <a:rPr lang="en-US" dirty="0"/>
              <a:t>No custom code for microservices architecture</a:t>
            </a:r>
          </a:p>
          <a:p>
            <a:pPr lvl="1"/>
            <a:r>
              <a:rPr lang="en-US" dirty="0"/>
              <a:t>Access control in the control plane</a:t>
            </a:r>
          </a:p>
          <a:p>
            <a:pPr lvl="1"/>
            <a:r>
              <a:rPr lang="en-US" dirty="0"/>
              <a:t>Metrics collection in the control plane</a:t>
            </a:r>
          </a:p>
          <a:p>
            <a:pPr lvl="1"/>
            <a:r>
              <a:rPr lang="en-US" dirty="0"/>
              <a:t>Simplified Security – Certificates managed at control plane and proxy and not your application</a:t>
            </a:r>
          </a:p>
          <a:p>
            <a:pPr lvl="1"/>
            <a:r>
              <a:rPr lang="en-US" dirty="0"/>
              <a:t>Load Balancing</a:t>
            </a:r>
          </a:p>
          <a:p>
            <a:pPr marL="596900" lvl="1" indent="0">
              <a:buNone/>
            </a:pPr>
            <a:endParaRPr lang="en-US" dirty="0"/>
          </a:p>
        </p:txBody>
      </p:sp>
    </p:spTree>
    <p:extLst>
      <p:ext uri="{BB962C8B-B14F-4D97-AF65-F5344CB8AC3E}">
        <p14:creationId xmlns:p14="http://schemas.microsoft.com/office/powerpoint/2010/main" val="147257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B40E-EE79-4B5D-A650-97599E8A2057}"/>
              </a:ext>
            </a:extLst>
          </p:cNvPr>
          <p:cNvSpPr>
            <a:spLocks noGrp="1"/>
          </p:cNvSpPr>
          <p:nvPr>
            <p:ph type="title"/>
          </p:nvPr>
        </p:nvSpPr>
        <p:spPr/>
        <p:txBody>
          <a:bodyPr/>
          <a:lstStyle/>
          <a:p>
            <a:r>
              <a:rPr lang="en-US" dirty="0" err="1"/>
              <a:t>Istio</a:t>
            </a:r>
            <a:endParaRPr lang="en-US" dirty="0"/>
          </a:p>
        </p:txBody>
      </p:sp>
      <p:sp>
        <p:nvSpPr>
          <p:cNvPr id="3" name="Text Placeholder 2">
            <a:extLst>
              <a:ext uri="{FF2B5EF4-FFF2-40B4-BE49-F238E27FC236}">
                <a16:creationId xmlns:a16="http://schemas.microsoft.com/office/drawing/2014/main" id="{09F9D5B7-3C74-4CA0-9933-387C16B7F69B}"/>
              </a:ext>
            </a:extLst>
          </p:cNvPr>
          <p:cNvSpPr>
            <a:spLocks noGrp="1"/>
          </p:cNvSpPr>
          <p:nvPr>
            <p:ph type="body" idx="1"/>
          </p:nvPr>
        </p:nvSpPr>
        <p:spPr/>
        <p:txBody>
          <a:bodyPr/>
          <a:lstStyle/>
          <a:p>
            <a:r>
              <a:rPr lang="en-US" dirty="0"/>
              <a:t>Open Source Service Mesh</a:t>
            </a:r>
          </a:p>
          <a:p>
            <a:r>
              <a:rPr lang="en-US" dirty="0"/>
              <a:t>Pivotal is a major contributor</a:t>
            </a:r>
          </a:p>
          <a:p>
            <a:r>
              <a:rPr lang="en-US" dirty="0"/>
              <a:t>To see the roadmap and how Pivotal is Implementing </a:t>
            </a:r>
            <a:r>
              <a:rPr lang="en-US" dirty="0" err="1"/>
              <a:t>Istio</a:t>
            </a:r>
            <a:r>
              <a:rPr lang="en-US" dirty="0"/>
              <a:t> into Cloud Foundry:</a:t>
            </a:r>
          </a:p>
          <a:p>
            <a:pPr lvl="1"/>
            <a:r>
              <a:rPr lang="en-US" dirty="0"/>
              <a:t>https://content.pivotal.io/blog/happy-birthday-istio-a-closer-look-at-how-pivotal-is-embedding-the-service-mesh-to-cloud-foundry-kubernetes-and-knative</a:t>
            </a:r>
          </a:p>
        </p:txBody>
      </p:sp>
    </p:spTree>
    <p:extLst>
      <p:ext uri="{BB962C8B-B14F-4D97-AF65-F5344CB8AC3E}">
        <p14:creationId xmlns:p14="http://schemas.microsoft.com/office/powerpoint/2010/main" val="311574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3338-F6B9-4BC7-BD41-D26DF7785D32}"/>
              </a:ext>
            </a:extLst>
          </p:cNvPr>
          <p:cNvSpPr>
            <a:spLocks noGrp="1"/>
          </p:cNvSpPr>
          <p:nvPr>
            <p:ph type="title"/>
          </p:nvPr>
        </p:nvSpPr>
        <p:spPr/>
        <p:txBody>
          <a:bodyPr/>
          <a:lstStyle/>
          <a:p>
            <a:r>
              <a:rPr lang="en-US" dirty="0"/>
              <a:t>Service Mesh</a:t>
            </a:r>
          </a:p>
        </p:txBody>
      </p:sp>
      <p:sp>
        <p:nvSpPr>
          <p:cNvPr id="3" name="Subtitle 2">
            <a:extLst>
              <a:ext uri="{FF2B5EF4-FFF2-40B4-BE49-F238E27FC236}">
                <a16:creationId xmlns:a16="http://schemas.microsoft.com/office/drawing/2014/main" id="{50840B9E-DA66-48A0-919B-741A2208BD04}"/>
              </a:ext>
            </a:extLst>
          </p:cNvPr>
          <p:cNvSpPr>
            <a:spLocks noGrp="1"/>
          </p:cNvSpPr>
          <p:nvPr>
            <p:ph type="subTitle" idx="1"/>
          </p:nvPr>
        </p:nvSpPr>
        <p:spPr/>
        <p:txBody>
          <a:bodyPr/>
          <a:lstStyle/>
          <a:p>
            <a:r>
              <a:rPr lang="en-US" dirty="0"/>
              <a:t>Overview – Follow the Value Line</a:t>
            </a:r>
          </a:p>
        </p:txBody>
      </p:sp>
    </p:spTree>
    <p:extLst>
      <p:ext uri="{BB962C8B-B14F-4D97-AF65-F5344CB8AC3E}">
        <p14:creationId xmlns:p14="http://schemas.microsoft.com/office/powerpoint/2010/main" val="15951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B37B-C8B5-42FB-8582-6982E3EC7DA8}"/>
              </a:ext>
            </a:extLst>
          </p:cNvPr>
          <p:cNvSpPr>
            <a:spLocks noGrp="1"/>
          </p:cNvSpPr>
          <p:nvPr>
            <p:ph type="title"/>
          </p:nvPr>
        </p:nvSpPr>
        <p:spPr/>
        <p:txBody>
          <a:bodyPr/>
          <a:lstStyle/>
          <a:p>
            <a:r>
              <a:rPr lang="en-US" dirty="0"/>
              <a:t>The Early Days of Networking</a:t>
            </a:r>
          </a:p>
        </p:txBody>
      </p:sp>
      <p:sp>
        <p:nvSpPr>
          <p:cNvPr id="4" name="Text Placeholder 3">
            <a:extLst>
              <a:ext uri="{FF2B5EF4-FFF2-40B4-BE49-F238E27FC236}">
                <a16:creationId xmlns:a16="http://schemas.microsoft.com/office/drawing/2014/main" id="{E27232FA-19A2-4867-9047-858B194F1157}"/>
              </a:ext>
            </a:extLst>
          </p:cNvPr>
          <p:cNvSpPr>
            <a:spLocks noGrp="1"/>
          </p:cNvSpPr>
          <p:nvPr>
            <p:ph type="body" idx="1"/>
          </p:nvPr>
        </p:nvSpPr>
        <p:spPr/>
        <p:txBody>
          <a:bodyPr/>
          <a:lstStyle/>
          <a:p>
            <a:r>
              <a:rPr lang="en-US" dirty="0"/>
              <a:t>Start with expensive machines with few connections</a:t>
            </a:r>
          </a:p>
          <a:p>
            <a:r>
              <a:rPr lang="en-US" dirty="0"/>
              <a:t>Shift to less expensive computers with more connections and data</a:t>
            </a:r>
          </a:p>
          <a:p>
            <a:r>
              <a:rPr lang="en-US" dirty="0"/>
              <a:t>Questions Arise</a:t>
            </a:r>
          </a:p>
          <a:p>
            <a:pPr lvl="1"/>
            <a:r>
              <a:rPr lang="en-US" dirty="0"/>
              <a:t>How will computers find one another?</a:t>
            </a:r>
          </a:p>
          <a:p>
            <a:pPr lvl="1"/>
            <a:r>
              <a:rPr lang="en-US" dirty="0"/>
              <a:t>How do you handle multiple simultaneous connections</a:t>
            </a:r>
          </a:p>
          <a:p>
            <a:pPr lvl="1"/>
            <a:r>
              <a:rPr lang="en-US" dirty="0"/>
              <a:t>How do machines talk when not directly connected</a:t>
            </a:r>
          </a:p>
          <a:p>
            <a:pPr lvl="1"/>
            <a:r>
              <a:rPr lang="en-US" dirty="0"/>
              <a:t>How to encrypt traffic</a:t>
            </a:r>
          </a:p>
          <a:p>
            <a:pPr lvl="1"/>
            <a:endParaRPr lang="en-US" dirty="0"/>
          </a:p>
        </p:txBody>
      </p:sp>
      <p:pic>
        <p:nvPicPr>
          <p:cNvPr id="6" name="Picture 5" descr="A screenshot of a cell phone&#10;&#10;Description generated with very high confidence">
            <a:extLst>
              <a:ext uri="{FF2B5EF4-FFF2-40B4-BE49-F238E27FC236}">
                <a16:creationId xmlns:a16="http://schemas.microsoft.com/office/drawing/2014/main" id="{C08F3A50-32E5-484C-8F07-88F7EC39D7BC}"/>
              </a:ext>
            </a:extLst>
          </p:cNvPr>
          <p:cNvPicPr>
            <a:picLocks noChangeAspect="1"/>
          </p:cNvPicPr>
          <p:nvPr/>
        </p:nvPicPr>
        <p:blipFill>
          <a:blip r:embed="rId2"/>
          <a:stretch>
            <a:fillRect/>
          </a:stretch>
        </p:blipFill>
        <p:spPr>
          <a:xfrm>
            <a:off x="4696927" y="1463831"/>
            <a:ext cx="4353113" cy="2642638"/>
          </a:xfrm>
          <a:prstGeom prst="rect">
            <a:avLst/>
          </a:prstGeom>
        </p:spPr>
      </p:pic>
    </p:spTree>
    <p:extLst>
      <p:ext uri="{BB962C8B-B14F-4D97-AF65-F5344CB8AC3E}">
        <p14:creationId xmlns:p14="http://schemas.microsoft.com/office/powerpoint/2010/main" val="164023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philcalcado.com/img/service-mesh/4.png">
            <a:extLst>
              <a:ext uri="{FF2B5EF4-FFF2-40B4-BE49-F238E27FC236}">
                <a16:creationId xmlns:a16="http://schemas.microsoft.com/office/drawing/2014/main" id="{6495623E-1CDA-43E6-B082-D8210A55F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6927" y="1439744"/>
            <a:ext cx="4352544" cy="2642616"/>
          </a:xfrm>
          <a:prstGeom prst="rect">
            <a:avLst/>
          </a:prstGeom>
          <a:noFill/>
          <a:ln>
            <a:noFill/>
          </a:ln>
        </p:spPr>
      </p:pic>
      <p:pic>
        <p:nvPicPr>
          <p:cNvPr id="4" name="Picture 3" descr="http://philcalcado.com/img/service-mesh/3.png">
            <a:extLst>
              <a:ext uri="{FF2B5EF4-FFF2-40B4-BE49-F238E27FC236}">
                <a16:creationId xmlns:a16="http://schemas.microsoft.com/office/drawing/2014/main" id="{AC6AEFA1-F99B-431D-B303-2C8DDB716B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6927" y="1470224"/>
            <a:ext cx="4352544" cy="2642616"/>
          </a:xfrm>
          <a:prstGeom prst="rect">
            <a:avLst/>
          </a:prstGeom>
          <a:noFill/>
          <a:ln>
            <a:noFill/>
          </a:ln>
        </p:spPr>
      </p:pic>
      <p:sp>
        <p:nvSpPr>
          <p:cNvPr id="2" name="Title 1">
            <a:extLst>
              <a:ext uri="{FF2B5EF4-FFF2-40B4-BE49-F238E27FC236}">
                <a16:creationId xmlns:a16="http://schemas.microsoft.com/office/drawing/2014/main" id="{1C2384BB-29EF-4E85-A4C7-AF1E9265C282}"/>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C930B309-E58A-4587-90A3-912C3D5D0C27}"/>
              </a:ext>
            </a:extLst>
          </p:cNvPr>
          <p:cNvSpPr>
            <a:spLocks noGrp="1"/>
          </p:cNvSpPr>
          <p:nvPr>
            <p:ph type="body" idx="1"/>
          </p:nvPr>
        </p:nvSpPr>
        <p:spPr/>
        <p:txBody>
          <a:bodyPr/>
          <a:lstStyle/>
          <a:p>
            <a:r>
              <a:rPr lang="en-US" dirty="0"/>
              <a:t>Prevents one service from overwhelming a downstream service</a:t>
            </a:r>
          </a:p>
          <a:p>
            <a:pPr lvl="1"/>
            <a:r>
              <a:rPr lang="en-US" dirty="0"/>
              <a:t>Computer A has no idea what B is doing or if it’s capable of processing messages</a:t>
            </a:r>
          </a:p>
          <a:p>
            <a:pPr lvl="2"/>
            <a:r>
              <a:rPr lang="en-US" dirty="0"/>
              <a:t>Computer B could be slow</a:t>
            </a:r>
          </a:p>
          <a:p>
            <a:pPr lvl="2"/>
            <a:r>
              <a:rPr lang="en-US" dirty="0"/>
              <a:t>Computer B could be doing something in parallel</a:t>
            </a:r>
          </a:p>
          <a:p>
            <a:r>
              <a:rPr lang="en-US" dirty="0"/>
              <a:t>Standards Like TCP/IP eventually came around to control this but prior to their implementation </a:t>
            </a:r>
            <a:r>
              <a:rPr lang="en-US" b="1" i="1" dirty="0"/>
              <a:t>this sat next to your application code!</a:t>
            </a:r>
          </a:p>
          <a:p>
            <a:pPr lvl="1"/>
            <a:endParaRPr lang="en-US" dirty="0"/>
          </a:p>
        </p:txBody>
      </p:sp>
    </p:spTree>
    <p:extLst>
      <p:ext uri="{BB962C8B-B14F-4D97-AF65-F5344CB8AC3E}">
        <p14:creationId xmlns:p14="http://schemas.microsoft.com/office/powerpoint/2010/main" val="391387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39D2B-09C5-4035-8499-F323A4169722}"/>
              </a:ext>
            </a:extLst>
          </p:cNvPr>
          <p:cNvSpPr>
            <a:spLocks noGrp="1"/>
          </p:cNvSpPr>
          <p:nvPr>
            <p:ph type="title"/>
          </p:nvPr>
        </p:nvSpPr>
        <p:spPr/>
        <p:txBody>
          <a:bodyPr/>
          <a:lstStyle/>
          <a:p>
            <a:r>
              <a:rPr lang="en-US" dirty="0"/>
              <a:t>Networking Stack is Highly Successful</a:t>
            </a:r>
          </a:p>
        </p:txBody>
      </p:sp>
      <p:sp>
        <p:nvSpPr>
          <p:cNvPr id="5" name="Text Placeholder 4">
            <a:extLst>
              <a:ext uri="{FF2B5EF4-FFF2-40B4-BE49-F238E27FC236}">
                <a16:creationId xmlns:a16="http://schemas.microsoft.com/office/drawing/2014/main" id="{8018FDB3-E328-47F7-8746-BE9CFA373E38}"/>
              </a:ext>
            </a:extLst>
          </p:cNvPr>
          <p:cNvSpPr>
            <a:spLocks noGrp="1"/>
          </p:cNvSpPr>
          <p:nvPr>
            <p:ph type="body" idx="1"/>
          </p:nvPr>
        </p:nvSpPr>
        <p:spPr/>
        <p:txBody>
          <a:bodyPr/>
          <a:lstStyle/>
          <a:p>
            <a:r>
              <a:rPr lang="en-US" sz="1600" dirty="0"/>
              <a:t>Networking Stack becomes standardized</a:t>
            </a:r>
          </a:p>
          <a:p>
            <a:r>
              <a:rPr lang="en-US" sz="1600" dirty="0"/>
              <a:t>No need to implement complex networking logic within your application for most cases</a:t>
            </a:r>
          </a:p>
          <a:p>
            <a:r>
              <a:rPr lang="en-US" sz="1600" dirty="0"/>
              <a:t>Computer become even cheaper</a:t>
            </a:r>
          </a:p>
          <a:p>
            <a:r>
              <a:rPr lang="en-US" sz="1600" dirty="0"/>
              <a:t>Even more distributed systems are created</a:t>
            </a:r>
          </a:p>
          <a:p>
            <a:r>
              <a:rPr lang="en-US" sz="1600" dirty="0"/>
              <a:t>We have seen moves to Service Oriented Architectures</a:t>
            </a:r>
          </a:p>
        </p:txBody>
      </p:sp>
      <p:pic>
        <p:nvPicPr>
          <p:cNvPr id="10" name="Picture 9">
            <a:extLst>
              <a:ext uri="{FF2B5EF4-FFF2-40B4-BE49-F238E27FC236}">
                <a16:creationId xmlns:a16="http://schemas.microsoft.com/office/drawing/2014/main" id="{0D58DC08-44C3-4032-A843-4E2413B923F5}"/>
              </a:ext>
            </a:extLst>
          </p:cNvPr>
          <p:cNvPicPr>
            <a:picLocks noChangeAspect="1"/>
          </p:cNvPicPr>
          <p:nvPr/>
        </p:nvPicPr>
        <p:blipFill>
          <a:blip r:embed="rId2"/>
          <a:stretch>
            <a:fillRect/>
          </a:stretch>
        </p:blipFill>
        <p:spPr>
          <a:xfrm>
            <a:off x="4942522" y="671512"/>
            <a:ext cx="3800475" cy="3800475"/>
          </a:xfrm>
          <a:prstGeom prst="rect">
            <a:avLst/>
          </a:prstGeom>
        </p:spPr>
      </p:pic>
    </p:spTree>
    <p:extLst>
      <p:ext uri="{BB962C8B-B14F-4D97-AF65-F5344CB8AC3E}">
        <p14:creationId xmlns:p14="http://schemas.microsoft.com/office/powerpoint/2010/main" val="256540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0320FD-9011-44B0-B11A-8D1D98D507AB}"/>
              </a:ext>
            </a:extLst>
          </p:cNvPr>
          <p:cNvSpPr>
            <a:spLocks noGrp="1"/>
          </p:cNvSpPr>
          <p:nvPr>
            <p:ph type="title"/>
          </p:nvPr>
        </p:nvSpPr>
        <p:spPr/>
        <p:txBody>
          <a:bodyPr/>
          <a:lstStyle/>
          <a:p>
            <a:r>
              <a:rPr lang="en-US" dirty="0"/>
              <a:t>We Are Doing More with Distributed Systems</a:t>
            </a:r>
          </a:p>
        </p:txBody>
      </p:sp>
      <p:sp>
        <p:nvSpPr>
          <p:cNvPr id="5" name="Text Placeholder 4">
            <a:extLst>
              <a:ext uri="{FF2B5EF4-FFF2-40B4-BE49-F238E27FC236}">
                <a16:creationId xmlns:a16="http://schemas.microsoft.com/office/drawing/2014/main" id="{3C6DB600-D63E-4D42-9FE8-076D048D1E2F}"/>
              </a:ext>
            </a:extLst>
          </p:cNvPr>
          <p:cNvSpPr>
            <a:spLocks noGrp="1"/>
          </p:cNvSpPr>
          <p:nvPr>
            <p:ph type="body" idx="1"/>
          </p:nvPr>
        </p:nvSpPr>
        <p:spPr/>
        <p:txBody>
          <a:bodyPr/>
          <a:lstStyle/>
          <a:p>
            <a:pPr lvl="0"/>
            <a:r>
              <a:rPr lang="en-US" dirty="0"/>
              <a:t>Rapid provisioning of compute resources</a:t>
            </a:r>
          </a:p>
          <a:p>
            <a:pPr lvl="0"/>
            <a:r>
              <a:rPr lang="en-US" dirty="0"/>
              <a:t>Rapid deployment</a:t>
            </a:r>
          </a:p>
          <a:p>
            <a:pPr lvl="0"/>
            <a:r>
              <a:rPr lang="en-US" dirty="0"/>
              <a:t>Easy to provision storage</a:t>
            </a:r>
          </a:p>
          <a:p>
            <a:pPr lvl="0"/>
            <a:r>
              <a:rPr lang="en-US" dirty="0"/>
              <a:t>Easy access to the edge</a:t>
            </a:r>
          </a:p>
          <a:p>
            <a:pPr marL="139700" lvl="0" indent="0">
              <a:buNone/>
            </a:pPr>
            <a:endParaRPr lang="en-US" dirty="0"/>
          </a:p>
          <a:p>
            <a:pPr lvl="0"/>
            <a:r>
              <a:rPr lang="en-US" dirty="0"/>
              <a:t>Fallacies of Distributed Computing remain true</a:t>
            </a:r>
          </a:p>
          <a:p>
            <a:pPr lvl="1">
              <a:spcBef>
                <a:spcPts val="600"/>
              </a:spcBef>
            </a:pPr>
            <a:r>
              <a:rPr lang="en-US" dirty="0"/>
              <a:t>The network is reliable</a:t>
            </a:r>
          </a:p>
          <a:p>
            <a:pPr lvl="1">
              <a:spcBef>
                <a:spcPts val="600"/>
              </a:spcBef>
            </a:pPr>
            <a:r>
              <a:rPr lang="en-US" dirty="0"/>
              <a:t>Latency is zero</a:t>
            </a:r>
          </a:p>
          <a:p>
            <a:pPr lvl="1">
              <a:spcBef>
                <a:spcPts val="600"/>
              </a:spcBef>
            </a:pPr>
            <a:r>
              <a:rPr lang="en-US" dirty="0"/>
              <a:t>Bandwidth is infinite</a:t>
            </a:r>
          </a:p>
          <a:p>
            <a:pPr lvl="1">
              <a:spcBef>
                <a:spcPts val="600"/>
              </a:spcBef>
            </a:pPr>
            <a:r>
              <a:rPr lang="en-US" dirty="0"/>
              <a:t>The network is secure</a:t>
            </a:r>
          </a:p>
          <a:p>
            <a:pPr lvl="1">
              <a:spcBef>
                <a:spcPts val="600"/>
              </a:spcBef>
            </a:pPr>
            <a:r>
              <a:rPr lang="en-US" dirty="0"/>
              <a:t>Topology doesn’t change</a:t>
            </a:r>
          </a:p>
          <a:p>
            <a:pPr lvl="1">
              <a:spcBef>
                <a:spcPts val="600"/>
              </a:spcBef>
            </a:pPr>
            <a:r>
              <a:rPr lang="en-US" dirty="0"/>
              <a:t>There is one administrator</a:t>
            </a:r>
          </a:p>
          <a:p>
            <a:pPr lvl="1">
              <a:spcBef>
                <a:spcPts val="600"/>
              </a:spcBef>
            </a:pPr>
            <a:r>
              <a:rPr lang="en-US" dirty="0"/>
              <a:t>Transport cost is zero</a:t>
            </a:r>
          </a:p>
          <a:p>
            <a:pPr lvl="1">
              <a:spcBef>
                <a:spcPts val="600"/>
              </a:spcBef>
            </a:pPr>
            <a:r>
              <a:rPr lang="en-US" dirty="0"/>
              <a:t>The network is homogeneous</a:t>
            </a:r>
          </a:p>
          <a:p>
            <a:pPr marL="139700" indent="0">
              <a:buNone/>
            </a:pPr>
            <a:endParaRPr lang="en-US" dirty="0"/>
          </a:p>
        </p:txBody>
      </p:sp>
    </p:spTree>
    <p:extLst>
      <p:ext uri="{BB962C8B-B14F-4D97-AF65-F5344CB8AC3E}">
        <p14:creationId xmlns:p14="http://schemas.microsoft.com/office/powerpoint/2010/main" val="115114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84BB-29EF-4E85-A4C7-AF1E9265C282}"/>
              </a:ext>
            </a:extLst>
          </p:cNvPr>
          <p:cNvSpPr>
            <a:spLocks noGrp="1"/>
          </p:cNvSpPr>
          <p:nvPr>
            <p:ph type="title"/>
          </p:nvPr>
        </p:nvSpPr>
        <p:spPr/>
        <p:txBody>
          <a:bodyPr/>
          <a:lstStyle/>
          <a:p>
            <a:r>
              <a:rPr lang="en-US" dirty="0"/>
              <a:t>A Familiar Position</a:t>
            </a:r>
          </a:p>
        </p:txBody>
      </p:sp>
      <p:sp>
        <p:nvSpPr>
          <p:cNvPr id="3" name="Text Placeholder 2">
            <a:extLst>
              <a:ext uri="{FF2B5EF4-FFF2-40B4-BE49-F238E27FC236}">
                <a16:creationId xmlns:a16="http://schemas.microsoft.com/office/drawing/2014/main" id="{C930B309-E58A-4587-90A3-912C3D5D0C27}"/>
              </a:ext>
            </a:extLst>
          </p:cNvPr>
          <p:cNvSpPr>
            <a:spLocks noGrp="1"/>
          </p:cNvSpPr>
          <p:nvPr>
            <p:ph type="body" idx="1"/>
          </p:nvPr>
        </p:nvSpPr>
        <p:spPr/>
        <p:txBody>
          <a:bodyPr/>
          <a:lstStyle/>
          <a:p>
            <a:r>
              <a:rPr lang="en-US" dirty="0"/>
              <a:t>Custom application code to create common patterns</a:t>
            </a:r>
          </a:p>
          <a:p>
            <a:r>
              <a:rPr lang="en-US" dirty="0"/>
              <a:t>Libraries emerge to avoid reimplementation in each service</a:t>
            </a:r>
          </a:p>
          <a:p>
            <a:r>
              <a:rPr lang="en-US" dirty="0"/>
              <a:t>Issues arise</a:t>
            </a:r>
          </a:p>
          <a:p>
            <a:pPr lvl="1"/>
            <a:r>
              <a:rPr lang="en-US" dirty="0"/>
              <a:t>Effort to incorporate libraries into your code base</a:t>
            </a:r>
          </a:p>
          <a:p>
            <a:pPr lvl="1"/>
            <a:r>
              <a:rPr lang="en-US" dirty="0"/>
              <a:t>Libraries target specific languages</a:t>
            </a:r>
          </a:p>
          <a:p>
            <a:pPr lvl="1"/>
            <a:r>
              <a:rPr lang="en-US" dirty="0"/>
              <a:t>Library must still be maintained across service instances</a:t>
            </a:r>
          </a:p>
          <a:p>
            <a:pPr marL="127000" indent="0">
              <a:buNone/>
            </a:pPr>
            <a:endParaRPr lang="en-US" dirty="0"/>
          </a:p>
        </p:txBody>
      </p:sp>
      <p:pic>
        <p:nvPicPr>
          <p:cNvPr id="5" name="Picture 4">
            <a:extLst>
              <a:ext uri="{FF2B5EF4-FFF2-40B4-BE49-F238E27FC236}">
                <a16:creationId xmlns:a16="http://schemas.microsoft.com/office/drawing/2014/main" id="{C487EAC0-0098-4C07-B246-D2B55106D4FA}"/>
              </a:ext>
            </a:extLst>
          </p:cNvPr>
          <p:cNvPicPr>
            <a:picLocks noChangeAspect="1"/>
          </p:cNvPicPr>
          <p:nvPr/>
        </p:nvPicPr>
        <p:blipFill>
          <a:blip r:embed="rId2"/>
          <a:stretch>
            <a:fillRect/>
          </a:stretch>
        </p:blipFill>
        <p:spPr>
          <a:xfrm>
            <a:off x="4696927" y="855999"/>
            <a:ext cx="4322428" cy="3431501"/>
          </a:xfrm>
          <a:prstGeom prst="rect">
            <a:avLst/>
          </a:prstGeom>
        </p:spPr>
      </p:pic>
    </p:spTree>
    <p:extLst>
      <p:ext uri="{BB962C8B-B14F-4D97-AF65-F5344CB8AC3E}">
        <p14:creationId xmlns:p14="http://schemas.microsoft.com/office/powerpoint/2010/main" val="303719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84BB-29EF-4E85-A4C7-AF1E9265C282}"/>
              </a:ext>
            </a:extLst>
          </p:cNvPr>
          <p:cNvSpPr>
            <a:spLocks noGrp="1"/>
          </p:cNvSpPr>
          <p:nvPr>
            <p:ph type="title"/>
          </p:nvPr>
        </p:nvSpPr>
        <p:spPr/>
        <p:txBody>
          <a:bodyPr/>
          <a:lstStyle/>
          <a:p>
            <a:r>
              <a:rPr lang="en-US" dirty="0"/>
              <a:t>What if…?</a:t>
            </a:r>
          </a:p>
        </p:txBody>
      </p:sp>
      <p:sp>
        <p:nvSpPr>
          <p:cNvPr id="3" name="Text Placeholder 2">
            <a:extLst>
              <a:ext uri="{FF2B5EF4-FFF2-40B4-BE49-F238E27FC236}">
                <a16:creationId xmlns:a16="http://schemas.microsoft.com/office/drawing/2014/main" id="{C930B309-E58A-4587-90A3-912C3D5D0C27}"/>
              </a:ext>
            </a:extLst>
          </p:cNvPr>
          <p:cNvSpPr>
            <a:spLocks noGrp="1"/>
          </p:cNvSpPr>
          <p:nvPr>
            <p:ph type="body" idx="1"/>
          </p:nvPr>
        </p:nvSpPr>
        <p:spPr/>
        <p:txBody>
          <a:bodyPr/>
          <a:lstStyle/>
          <a:p>
            <a:r>
              <a:rPr lang="en-US" dirty="0"/>
              <a:t>Not feasible to change the network stack</a:t>
            </a:r>
          </a:p>
          <a:p>
            <a:pPr marL="127000" indent="0">
              <a:buNone/>
            </a:pPr>
            <a:endParaRPr lang="en-US" dirty="0"/>
          </a:p>
        </p:txBody>
      </p:sp>
      <p:pic>
        <p:nvPicPr>
          <p:cNvPr id="4" name="Picture 3">
            <a:extLst>
              <a:ext uri="{FF2B5EF4-FFF2-40B4-BE49-F238E27FC236}">
                <a16:creationId xmlns:a16="http://schemas.microsoft.com/office/drawing/2014/main" id="{1CF4564A-8F3B-4A55-93EF-B6D4BBF5A8E3}"/>
              </a:ext>
            </a:extLst>
          </p:cNvPr>
          <p:cNvPicPr>
            <a:picLocks noChangeAspect="1"/>
          </p:cNvPicPr>
          <p:nvPr/>
        </p:nvPicPr>
        <p:blipFill>
          <a:blip r:embed="rId2"/>
          <a:stretch>
            <a:fillRect/>
          </a:stretch>
        </p:blipFill>
        <p:spPr>
          <a:xfrm>
            <a:off x="4696927" y="827516"/>
            <a:ext cx="4394183" cy="3488467"/>
          </a:xfrm>
          <a:prstGeom prst="rect">
            <a:avLst/>
          </a:prstGeom>
        </p:spPr>
      </p:pic>
    </p:spTree>
    <p:extLst>
      <p:ext uri="{BB962C8B-B14F-4D97-AF65-F5344CB8AC3E}">
        <p14:creationId xmlns:p14="http://schemas.microsoft.com/office/powerpoint/2010/main" val="15943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2366-F792-4881-B393-46F957851326}"/>
              </a:ext>
            </a:extLst>
          </p:cNvPr>
          <p:cNvSpPr>
            <a:spLocks noGrp="1"/>
          </p:cNvSpPr>
          <p:nvPr>
            <p:ph type="title"/>
          </p:nvPr>
        </p:nvSpPr>
        <p:spPr/>
        <p:txBody>
          <a:bodyPr/>
          <a:lstStyle/>
          <a:p>
            <a:r>
              <a:rPr lang="en-US" dirty="0"/>
              <a:t>Sidecar Proxies</a:t>
            </a:r>
          </a:p>
        </p:txBody>
      </p:sp>
      <p:pic>
        <p:nvPicPr>
          <p:cNvPr id="5" name="Picture 4">
            <a:extLst>
              <a:ext uri="{FF2B5EF4-FFF2-40B4-BE49-F238E27FC236}">
                <a16:creationId xmlns:a16="http://schemas.microsoft.com/office/drawing/2014/main" id="{1B01F6F5-D37A-4A7D-8641-FC842E05129B}"/>
              </a:ext>
            </a:extLst>
          </p:cNvPr>
          <p:cNvPicPr>
            <a:picLocks noChangeAspect="1"/>
          </p:cNvPicPr>
          <p:nvPr/>
        </p:nvPicPr>
        <p:blipFill>
          <a:blip r:embed="rId2"/>
          <a:stretch>
            <a:fillRect/>
          </a:stretch>
        </p:blipFill>
        <p:spPr>
          <a:xfrm>
            <a:off x="106667" y="1134933"/>
            <a:ext cx="5948825" cy="2873634"/>
          </a:xfrm>
          <a:prstGeom prst="rect">
            <a:avLst/>
          </a:prstGeom>
        </p:spPr>
      </p:pic>
      <p:sp>
        <p:nvSpPr>
          <p:cNvPr id="4" name="Text Placeholder 3">
            <a:extLst>
              <a:ext uri="{FF2B5EF4-FFF2-40B4-BE49-F238E27FC236}">
                <a16:creationId xmlns:a16="http://schemas.microsoft.com/office/drawing/2014/main" id="{852BE386-A423-4EA1-903B-2785486FB346}"/>
              </a:ext>
            </a:extLst>
          </p:cNvPr>
          <p:cNvSpPr>
            <a:spLocks noGrp="1"/>
          </p:cNvSpPr>
          <p:nvPr>
            <p:ph type="body" idx="2"/>
          </p:nvPr>
        </p:nvSpPr>
        <p:spPr/>
        <p:txBody>
          <a:bodyPr/>
          <a:lstStyle/>
          <a:p>
            <a:r>
              <a:rPr lang="en-US" dirty="0"/>
              <a:t>Runs side by side with your application and provides extra features</a:t>
            </a:r>
          </a:p>
          <a:p>
            <a:r>
              <a:rPr lang="en-US" dirty="0"/>
              <a:t>Instead of connecting to the service directly all traffic goes through the proxy that transparently add features.</a:t>
            </a:r>
          </a:p>
        </p:txBody>
      </p:sp>
    </p:spTree>
    <p:extLst>
      <p:ext uri="{BB962C8B-B14F-4D97-AF65-F5344CB8AC3E}">
        <p14:creationId xmlns:p14="http://schemas.microsoft.com/office/powerpoint/2010/main" val="2973972391"/>
      </p:ext>
    </p:extLst>
  </p:cSld>
  <p:clrMapOvr>
    <a:masterClrMapping/>
  </p:clrMapOvr>
</p:sld>
</file>

<file path=ppt/theme/theme1.xml><?xml version="1.0" encoding="utf-8"?>
<a:theme xmlns:a="http://schemas.openxmlformats.org/drawingml/2006/main" name="PivotalDayMode">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votalDayMode" id="{0D3231BE-80A0-4630-BC5D-6B3381C9A68F}" vid="{AD5FFEB6-94DD-49A3-9053-4978D6977022}"/>
    </a:ext>
  </a:extLst>
</a:theme>
</file>

<file path=docProps/app.xml><?xml version="1.0" encoding="utf-8"?>
<Properties xmlns="http://schemas.openxmlformats.org/officeDocument/2006/extended-properties" xmlns:vt="http://schemas.openxmlformats.org/officeDocument/2006/docPropsVTypes">
  <Template>Default Theme</Template>
  <TotalTime>145</TotalTime>
  <Words>510</Words>
  <Application>Microsoft Office PowerPoint</Application>
  <PresentationFormat>On-screen Show (16:9)</PresentationFormat>
  <Paragraphs>70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Proxima Nova</vt:lpstr>
      <vt:lpstr>Arial</vt:lpstr>
      <vt:lpstr>PivotalDayMode</vt:lpstr>
      <vt:lpstr>The Future of Pivotal Cloud Foundry</vt:lpstr>
      <vt:lpstr>Service Mesh</vt:lpstr>
      <vt:lpstr>The Early Days of Networking</vt:lpstr>
      <vt:lpstr>Control Flow</vt:lpstr>
      <vt:lpstr>Networking Stack is Highly Successful</vt:lpstr>
      <vt:lpstr>We Are Doing More with Distributed Systems</vt:lpstr>
      <vt:lpstr>A Familiar Position</vt:lpstr>
      <vt:lpstr>What if…?</vt:lpstr>
      <vt:lpstr>Sidecar Proxies</vt:lpstr>
      <vt:lpstr>Coming into focus</vt:lpstr>
      <vt:lpstr>Bringing it all together</vt:lpstr>
      <vt:lpstr>Service Mesh</vt:lpstr>
      <vt:lpstr>Istio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Pivotal Cloud Foundry</dc:title>
  <dc:creator>Martez Killens</dc:creator>
  <cp:lastModifiedBy>Martez Killens</cp:lastModifiedBy>
  <cp:revision>16</cp:revision>
  <dcterms:created xsi:type="dcterms:W3CDTF">2018-08-21T04:15:02Z</dcterms:created>
  <dcterms:modified xsi:type="dcterms:W3CDTF">2018-08-21T06:40:06Z</dcterms:modified>
</cp:coreProperties>
</file>