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56" r:id="rId4"/>
    <p:sldId id="258" r:id="rId5"/>
    <p:sldId id="266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8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1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4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72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35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52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0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7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9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8A80AD-A0D7-4F0C-B0D8-3CDE6A4FDC9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283994-8C7B-4C68-82EA-2CF3113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tryit.asp?filename=trycss_unit_mm" TargetMode="External"/><Relationship Id="rId2" Type="http://schemas.openxmlformats.org/officeDocument/2006/relationships/hyperlink" Target="https://www.w3schools.com/cssref/tryit.asp?filename=trycss_unit_c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cssref/tryit.asp?filename=trycss_unit_pt" TargetMode="External"/><Relationship Id="rId5" Type="http://schemas.openxmlformats.org/officeDocument/2006/relationships/hyperlink" Target="https://www.w3schools.com/cssref/tryit.asp?filename=trycss_unit_px" TargetMode="External"/><Relationship Id="rId4" Type="http://schemas.openxmlformats.org/officeDocument/2006/relationships/hyperlink" Target="https://www.w3schools.com/cssref/tryit.asp?filename=trycss_unit_i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Basics of Web App Development</a:t>
            </a:r>
          </a:p>
          <a:p>
            <a:r>
              <a:rPr lang="en-IN" sz="2800" b="1" dirty="0"/>
              <a:t>Class 2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3821" y="571480"/>
            <a:ext cx="2692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CSS Border Color:</a:t>
            </a:r>
          </a:p>
          <a:p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3" name="Picture 2" descr="bor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5478"/>
            <a:ext cx="6797040" cy="1955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395" y="3140968"/>
            <a:ext cx="7527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 style="border: 2px solid Tomato;"&gt;Hello World&lt;/h1&gt;</a:t>
            </a:r>
          </a:p>
          <a:p>
            <a:endParaRPr lang="en-US" dirty="0"/>
          </a:p>
          <a:p>
            <a:r>
              <a:rPr lang="en-US" dirty="0"/>
              <a:t>&lt;h1 style="border: 2px solid </a:t>
            </a:r>
            <a:r>
              <a:rPr lang="en-US" dirty="0" err="1"/>
              <a:t>DodgerBlue</a:t>
            </a:r>
            <a:r>
              <a:rPr lang="en-US" dirty="0"/>
              <a:t>;"&gt;Hello World&lt;/h1&gt;</a:t>
            </a:r>
          </a:p>
          <a:p>
            <a:endParaRPr lang="en-US" dirty="0"/>
          </a:p>
          <a:p>
            <a:r>
              <a:rPr lang="en-US" dirty="0"/>
              <a:t>&lt;h1 style="border: 2px solid Violet;"&gt;Hello World&lt;/h1&gt;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255704-AE18-468F-A71A-D47B523AEC36}"/>
              </a:ext>
            </a:extLst>
          </p:cNvPr>
          <p:cNvSpPr/>
          <p:nvPr/>
        </p:nvSpPr>
        <p:spPr>
          <a:xfrm>
            <a:off x="2411760" y="620688"/>
            <a:ext cx="41764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Absolute Lengths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186833-F295-4A13-A08C-73EA4113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60044"/>
              </p:ext>
            </p:extLst>
          </p:nvPr>
        </p:nvGraphicFramePr>
        <p:xfrm>
          <a:off x="971600" y="1556792"/>
          <a:ext cx="7200800" cy="4464495"/>
        </p:xfrm>
        <a:graphic>
          <a:graphicData uri="http://schemas.openxmlformats.org/drawingml/2006/table">
            <a:tbl>
              <a:tblPr/>
              <a:tblGrid>
                <a:gridCol w="860473">
                  <a:extLst>
                    <a:ext uri="{9D8B030D-6E8A-4147-A177-3AD203B41FA5}">
                      <a16:colId xmlns:a16="http://schemas.microsoft.com/office/drawing/2014/main" val="1355853992"/>
                    </a:ext>
                  </a:extLst>
                </a:gridCol>
                <a:gridCol w="6340327">
                  <a:extLst>
                    <a:ext uri="{9D8B030D-6E8A-4147-A177-3AD203B41FA5}">
                      <a16:colId xmlns:a16="http://schemas.microsoft.com/office/drawing/2014/main" val="1127525000"/>
                    </a:ext>
                  </a:extLst>
                </a:gridCol>
              </a:tblGrid>
              <a:tr h="63778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Unit</a:t>
                      </a:r>
                    </a:p>
                  </a:txBody>
                  <a:tcPr marL="106907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Description</a:t>
                      </a:r>
                    </a:p>
                  </a:txBody>
                  <a:tcPr marL="53453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760345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cm</a:t>
                      </a:r>
                    </a:p>
                  </a:txBody>
                  <a:tcPr marL="106907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</a:rPr>
                        <a:t>centimeters</a:t>
                      </a:r>
                      <a:r>
                        <a:rPr lang="en-IN" sz="24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2"/>
                        </a:rPr>
                        <a:t> </a:t>
                      </a:r>
                      <a:endParaRPr lang="en-IN" sz="2400" dirty="0">
                        <a:effectLst/>
                      </a:endParaRPr>
                    </a:p>
                  </a:txBody>
                  <a:tcPr marL="53453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54732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mm</a:t>
                      </a:r>
                    </a:p>
                  </a:txBody>
                  <a:tcPr marL="106907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</a:rPr>
                        <a:t>millimeters</a:t>
                      </a:r>
                      <a:r>
                        <a:rPr lang="en-IN" sz="24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3"/>
                        </a:rPr>
                        <a:t> </a:t>
                      </a:r>
                      <a:endParaRPr lang="en-IN" sz="2400" dirty="0">
                        <a:effectLst/>
                      </a:endParaRPr>
                    </a:p>
                  </a:txBody>
                  <a:tcPr marL="53453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51693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in</a:t>
                      </a:r>
                    </a:p>
                  </a:txBody>
                  <a:tcPr marL="106907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effectLst/>
                        </a:rPr>
                        <a:t>inches (1in = 96px = 2.54cm)</a:t>
                      </a:r>
                      <a:r>
                        <a:rPr lang="en-GB" sz="24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4"/>
                        </a:rPr>
                        <a:t> </a:t>
                      </a:r>
                      <a:endParaRPr lang="en-GB" sz="2400" dirty="0">
                        <a:effectLst/>
                      </a:endParaRPr>
                    </a:p>
                  </a:txBody>
                  <a:tcPr marL="53453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496615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px *</a:t>
                      </a:r>
                    </a:p>
                  </a:txBody>
                  <a:tcPr marL="106907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effectLst/>
                        </a:rPr>
                        <a:t>pixels (1px = 1/96th of 1in)</a:t>
                      </a:r>
                      <a:r>
                        <a:rPr lang="en-GB" sz="24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5"/>
                        </a:rPr>
                        <a:t> </a:t>
                      </a:r>
                      <a:endParaRPr lang="en-GB" sz="2400" dirty="0">
                        <a:effectLst/>
                      </a:endParaRPr>
                    </a:p>
                  </a:txBody>
                  <a:tcPr marL="53453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02522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pt</a:t>
                      </a:r>
                    </a:p>
                  </a:txBody>
                  <a:tcPr marL="106907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effectLst/>
                        </a:rPr>
                        <a:t>points (1pt = 1/72 of 1in)</a:t>
                      </a:r>
                      <a:r>
                        <a:rPr lang="en-GB" sz="24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  <a:hlinkClick r:id="rId6"/>
                        </a:rPr>
                        <a:t> </a:t>
                      </a:r>
                      <a:endParaRPr lang="en-GB" sz="2400" dirty="0">
                        <a:effectLst/>
                      </a:endParaRPr>
                    </a:p>
                  </a:txBody>
                  <a:tcPr marL="53453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529039"/>
                  </a:ext>
                </a:extLst>
              </a:tr>
              <a:tr h="63778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pc</a:t>
                      </a:r>
                    </a:p>
                  </a:txBody>
                  <a:tcPr marL="106907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picas (1pc = 12 </a:t>
                      </a:r>
                      <a:r>
                        <a:rPr lang="en-IN" sz="2400" dirty="0" err="1">
                          <a:effectLst/>
                        </a:rPr>
                        <a:t>pt</a:t>
                      </a:r>
                      <a:r>
                        <a:rPr lang="en-IN" sz="2400" dirty="0">
                          <a:effectLst/>
                        </a:rPr>
                        <a:t>)</a:t>
                      </a:r>
                    </a:p>
                  </a:txBody>
                  <a:tcPr marL="53453" marR="53453" marT="53453" marB="534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48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6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B5E10B-E0A5-4E98-AAFC-E63B54E81C61}"/>
              </a:ext>
            </a:extLst>
          </p:cNvPr>
          <p:cNvGraphicFramePr>
            <a:graphicFrameLocks noGrp="1"/>
          </p:cNvGraphicFramePr>
          <p:nvPr/>
        </p:nvGraphicFramePr>
        <p:xfrm>
          <a:off x="1043608" y="1340768"/>
          <a:ext cx="7128791" cy="4959717"/>
        </p:xfrm>
        <a:graphic>
          <a:graphicData uri="http://schemas.openxmlformats.org/drawingml/2006/table">
            <a:tbl>
              <a:tblPr/>
              <a:tblGrid>
                <a:gridCol w="851868">
                  <a:extLst>
                    <a:ext uri="{9D8B030D-6E8A-4147-A177-3AD203B41FA5}">
                      <a16:colId xmlns:a16="http://schemas.microsoft.com/office/drawing/2014/main" val="4123087910"/>
                    </a:ext>
                  </a:extLst>
                </a:gridCol>
                <a:gridCol w="6018960">
                  <a:extLst>
                    <a:ext uri="{9D8B030D-6E8A-4147-A177-3AD203B41FA5}">
                      <a16:colId xmlns:a16="http://schemas.microsoft.com/office/drawing/2014/main" val="950241332"/>
                    </a:ext>
                  </a:extLst>
                </a:gridCol>
                <a:gridCol w="257963">
                  <a:extLst>
                    <a:ext uri="{9D8B030D-6E8A-4147-A177-3AD203B41FA5}">
                      <a16:colId xmlns:a16="http://schemas.microsoft.com/office/drawing/2014/main" val="2859962518"/>
                    </a:ext>
                  </a:extLst>
                </a:gridCol>
              </a:tblGrid>
              <a:tr h="296587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1" dirty="0">
                          <a:effectLst/>
                        </a:rPr>
                        <a:t>Unit</a:t>
                      </a:r>
                      <a:endParaRPr lang="en-IN" sz="2000" b="1" dirty="0">
                        <a:effectLst/>
                      </a:endParaRPr>
                    </a:p>
                  </a:txBody>
                  <a:tcPr marL="68215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641961"/>
                  </a:ext>
                </a:extLst>
              </a:tr>
              <a:tr h="7072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em</a:t>
                      </a:r>
                    </a:p>
                  </a:txBody>
                  <a:tcPr marL="68215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Relative to the font-size of the element (2em means 2 times the size of the current font)</a:t>
                      </a: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075977"/>
                  </a:ext>
                </a:extLst>
              </a:tr>
              <a:tr h="50191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</a:t>
                      </a:r>
                    </a:p>
                  </a:txBody>
                  <a:tcPr marL="68215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dirty="0">
                          <a:effectLst/>
                        </a:rPr>
                        <a:t>Relative to the x-height of the current font (rarely used)</a:t>
                      </a: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795958"/>
                  </a:ext>
                </a:extLst>
              </a:tr>
              <a:tr h="29658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ch</a:t>
                      </a:r>
                    </a:p>
                  </a:txBody>
                  <a:tcPr marL="68215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Relative to width of the "0" (zero)</a:t>
                      </a: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18815"/>
                  </a:ext>
                </a:extLst>
              </a:tr>
              <a:tr h="50191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rem</a:t>
                      </a:r>
                    </a:p>
                  </a:txBody>
                  <a:tcPr marL="68215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Relative to font-size of the root element</a:t>
                      </a: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915071"/>
                  </a:ext>
                </a:extLst>
              </a:tr>
              <a:tr h="50191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vw</a:t>
                      </a:r>
                    </a:p>
                  </a:txBody>
                  <a:tcPr marL="68215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Relative to 1% of the width of the viewport*</a:t>
                      </a: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598461"/>
                  </a:ext>
                </a:extLst>
              </a:tr>
              <a:tr h="50191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vh</a:t>
                      </a:r>
                    </a:p>
                  </a:txBody>
                  <a:tcPr marL="68215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Relative to 1% of the height of the viewport*</a:t>
                      </a: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19818"/>
                  </a:ext>
                </a:extLst>
              </a:tr>
              <a:tr h="50191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vmin</a:t>
                      </a:r>
                    </a:p>
                  </a:txBody>
                  <a:tcPr marL="68215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Relative to 1% of viewport's* smaller dimension</a:t>
                      </a: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56377"/>
                  </a:ext>
                </a:extLst>
              </a:tr>
              <a:tr h="50191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vmax</a:t>
                      </a:r>
                    </a:p>
                  </a:txBody>
                  <a:tcPr marL="68215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Relative to 1% of viewport's* larger dimension</a:t>
                      </a: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09753"/>
                  </a:ext>
                </a:extLst>
              </a:tr>
              <a:tr h="29658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%</a:t>
                      </a:r>
                    </a:p>
                  </a:txBody>
                  <a:tcPr marL="68215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>
                          <a:effectLst/>
                        </a:rPr>
                        <a:t>Relative to the parent element</a:t>
                      </a:r>
                    </a:p>
                  </a:txBody>
                  <a:tcPr marL="34108" marR="34108" marT="34108" marB="3410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51162" marR="51162" marT="25581" marB="255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17017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F255704-AE18-468F-A71A-D47B523AEC36}"/>
              </a:ext>
            </a:extLst>
          </p:cNvPr>
          <p:cNvSpPr/>
          <p:nvPr/>
        </p:nvSpPr>
        <p:spPr>
          <a:xfrm>
            <a:off x="2411760" y="620688"/>
            <a:ext cx="41764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Relative Lengths</a:t>
            </a:r>
          </a:p>
        </p:txBody>
      </p:sp>
    </p:spTree>
    <p:extLst>
      <p:ext uri="{BB962C8B-B14F-4D97-AF65-F5344CB8AC3E}">
        <p14:creationId xmlns:p14="http://schemas.microsoft.com/office/powerpoint/2010/main" val="322004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9ADDD-6A54-477C-9CDA-296CF7CB2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754553"/>
            <a:ext cx="7128792" cy="54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Course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308866" cy="137765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1: • Basics of Web App Development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2: • Advanced CSS and Page Layout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3: • HTML/CSS Lab and Introduction to Programming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4: • JavaScript Basics and Dev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821537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What is CSS?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CSS stands for Cascading Style Sheets.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CSS describes how HTML elements are to be displayed on screen, paper, or in other media.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CSS saves a lot of work. It can control the layout of multiple web pages all at once.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External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stylesheets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are stored in CSS files.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21146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CSS Syntax:</a:t>
            </a:r>
          </a:p>
          <a:p>
            <a:endParaRPr lang="en-US" dirty="0"/>
          </a:p>
        </p:txBody>
      </p:sp>
      <p:pic>
        <p:nvPicPr>
          <p:cNvPr id="3" name="Picture 2" descr="css 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285861"/>
            <a:ext cx="7072362" cy="12932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348" y="3071810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3786190"/>
            <a:ext cx="2238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color: red;</a:t>
            </a:r>
            <a:br>
              <a:rPr lang="en-US" dirty="0"/>
            </a:br>
            <a:r>
              <a:rPr lang="en-US" dirty="0"/>
              <a:t>  text-align: center;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C099-145F-48B5-A92B-E449B0B5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Box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03F18-D4EF-4F71-883F-E997D94F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65" y="2554964"/>
            <a:ext cx="7568870" cy="341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1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71480"/>
            <a:ext cx="7215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Three Ways to Insert CSS: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three ways of inserting a style sheet: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External CSS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Internal CSS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Inline CSS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1538" y="3000372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CSS Colors: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css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071942"/>
            <a:ext cx="7254896" cy="2165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9338" y="3405012"/>
            <a:ext cx="736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are specified using predefined color names, or RGB, HEX, HSL, RGBA, HSLA values.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642918"/>
            <a:ext cx="732131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CSS Colour Example:</a:t>
            </a:r>
          </a:p>
          <a:p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style="background-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color:Tomato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;"&gt;Tomato&lt;/h1&gt;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style="background-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color:Orange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;"&gt;Orange&lt;/h1&gt;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style="background-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color:DodgerBlue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;"&gt;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DodgerBlue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&lt;/h1&gt;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style="background-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color:MediumSeaGreen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;"&gt;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MediumSeaGreen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&lt;/h1&gt;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style="background-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color:Gray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;"&gt;Gray&lt;/h1&gt;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style="background-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color:SlateBlue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;"&gt;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SlateBlue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&lt;/h1&gt;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style="background-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color:Violet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;"&gt;Violet&lt;/h1&gt;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style="background-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color:LightGray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;"&gt;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LightGray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&lt;/h1&gt;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980728"/>
            <a:ext cx="85011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CSS Text Color:</a:t>
            </a:r>
          </a:p>
          <a:p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&lt;h3 style="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color:Tomato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;"&gt;Hello World&lt;/h3&gt;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color:DodgerBlue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;"&gt;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color:MediumSeaGreen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;"&gt;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enim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ad minim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veniam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76672"/>
            <a:ext cx="731061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CSS background properties:</a:t>
            </a: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/>
              <a:t> background-color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background-image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background-repeat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background-position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background (shorthand property)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                     Example: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body {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background-color: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lightblue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&lt;h1&gt;Hello World!&lt;/h1&gt;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</TotalTime>
  <Words>656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Garamond</vt:lpstr>
      <vt:lpstr>Montserrat</vt:lpstr>
      <vt:lpstr>Segoe UI</vt:lpstr>
      <vt:lpstr>Source Sans Pro</vt:lpstr>
      <vt:lpstr>Times New Roman</vt:lpstr>
      <vt:lpstr>Organic</vt:lpstr>
      <vt:lpstr>ConnectBud</vt:lpstr>
      <vt:lpstr>Course Overview</vt:lpstr>
      <vt:lpstr>PowerPoint Presentation</vt:lpstr>
      <vt:lpstr>PowerPoint Presentation</vt:lpstr>
      <vt:lpstr>Box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11</cp:revision>
  <dcterms:created xsi:type="dcterms:W3CDTF">2021-06-29T16:25:16Z</dcterms:created>
  <dcterms:modified xsi:type="dcterms:W3CDTF">2021-06-30T16:38:25Z</dcterms:modified>
</cp:coreProperties>
</file>