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28" r:id="rId2"/>
    <p:sldId id="259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9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8" r:id="rId22"/>
    <p:sldId id="349" r:id="rId23"/>
    <p:sldId id="350" r:id="rId24"/>
    <p:sldId id="35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100" d="100"/>
          <a:sy n="100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08/04/2016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08/04/2016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08/04/2016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Transaction Log Fundamentals for the DBA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571138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St. Louis, MO – September 10, 2016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three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truncated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</a:t>
            </a:r>
            <a:r>
              <a:rPr lang="en-US" dirty="0" smtClean="0"/>
              <a:t>Record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Of course, a header</a:t>
            </a:r>
          </a:p>
          <a:p>
            <a:pPr lvl="1"/>
            <a:r>
              <a:rPr lang="en-US" dirty="0" smtClean="0"/>
              <a:t>Record type, transaction ID, length, pointer to previous transaction record, etc.</a:t>
            </a:r>
            <a:endParaRPr lang="en-US" dirty="0"/>
          </a:p>
          <a:p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Before/after image of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Sequence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log record can be uniquely identified by its Log Sequence Number (LSN)</a:t>
            </a:r>
          </a:p>
          <a:p>
            <a:r>
              <a:rPr lang="en-US" dirty="0" smtClean="0"/>
              <a:t>An LSN is composed of three parts</a:t>
            </a:r>
          </a:p>
          <a:p>
            <a:pPr lvl="1"/>
            <a:r>
              <a:rPr lang="en-US" dirty="0" smtClean="0"/>
              <a:t>VLF number</a:t>
            </a:r>
          </a:p>
          <a:p>
            <a:pPr lvl="1"/>
            <a:r>
              <a:rPr lang="en-US" dirty="0" smtClean="0"/>
              <a:t>Log Block offset (512-byte chunks, not contiguous)</a:t>
            </a:r>
          </a:p>
          <a:p>
            <a:pPr lvl="1"/>
            <a:r>
              <a:rPr lang="en-US" dirty="0" smtClean="0"/>
              <a:t>Log Record number (slot number)</a:t>
            </a:r>
          </a:p>
          <a:p>
            <a:r>
              <a:rPr lang="en-US" dirty="0" smtClean="0"/>
              <a:t>The LSN is in a very real way a pointer into the log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LSN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883591"/>
              </p:ext>
            </p:extLst>
          </p:nvPr>
        </p:nvGraphicFramePr>
        <p:xfrm>
          <a:off x="457200" y="2352675"/>
          <a:ext cx="8229600" cy="1779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/>
                <a:gridCol w="3171825"/>
                <a:gridCol w="3162300"/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uses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Colon-separated (hexadecimal)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000001c0:0000006b:0005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data capture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448000000010700005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Backup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284821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 smtClean="0"/>
              <a:t>These three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DBCC LOGINFO(‘</a:t>
            </a:r>
            <a:r>
              <a:rPr lang="en-US" dirty="0" err="1" smtClean="0"/>
              <a:t>db_name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Returns one row per VLF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fn_dblog</a:t>
            </a:r>
            <a:r>
              <a:rPr lang="en-US" dirty="0" smtClean="0"/>
              <a:t>(</a:t>
            </a:r>
            <a:r>
              <a:rPr lang="en-US" dirty="0" err="1" smtClean="0"/>
              <a:t>start_lsn</a:t>
            </a:r>
            <a:r>
              <a:rPr lang="en-US" dirty="0" smtClean="0"/>
              <a:t>, </a:t>
            </a:r>
            <a:r>
              <a:rPr lang="en-US" dirty="0" err="1" smtClean="0"/>
              <a:t>end_lsn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Returns one row per log record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commands/function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DBCC SQLPERF(LOGSPACE)</a:t>
            </a:r>
          </a:p>
          <a:p>
            <a:pPr lvl="1"/>
            <a:r>
              <a:rPr lang="en-US" dirty="0" smtClean="0"/>
              <a:t>Log size, percent used per database</a:t>
            </a:r>
          </a:p>
          <a:p>
            <a:r>
              <a:rPr lang="en-US" dirty="0" err="1" smtClean="0"/>
              <a:t>fn_dump_dblog</a:t>
            </a:r>
            <a:endParaRPr lang="en-US" dirty="0" smtClean="0"/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fn_dblog</a:t>
            </a:r>
            <a:r>
              <a:rPr lang="en-US" dirty="0" smtClean="0"/>
              <a:t>, but reads </a:t>
            </a:r>
            <a:r>
              <a:rPr lang="en-US" smtClean="0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the log</a:t>
            </a:r>
          </a:p>
          <a:p>
            <a:r>
              <a:rPr lang="en-US" dirty="0"/>
              <a:t>Clearing the log</a:t>
            </a:r>
          </a:p>
          <a:p>
            <a:r>
              <a:rPr lang="en-US" dirty="0"/>
              <a:t>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dirty="0"/>
              <a:t>Very limited exceptions for some </a:t>
            </a:r>
            <a:r>
              <a:rPr lang="en-US" dirty="0" err="1"/>
              <a:t>tempdb</a:t>
            </a:r>
            <a:r>
              <a:rPr lang="en-US"/>
              <a:t> </a:t>
            </a:r>
            <a:r>
              <a:rPr lang="en-US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two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71122</TotalTime>
  <Words>607</Words>
  <Application>Microsoft Office PowerPoint</Application>
  <PresentationFormat>On-screen Show (4:3)</PresentationFormat>
  <Paragraphs>124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Transaction Log Fundamentals for the DBA</vt:lpstr>
      <vt:lpstr>Brian Hansen</vt:lpstr>
      <vt:lpstr>Agenda</vt:lpstr>
      <vt:lpstr>Purpose of the Transaction Log</vt:lpstr>
      <vt:lpstr>What Goes in the Transaction Log?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DBCC LOGINFO(‘db_name’)</vt:lpstr>
      <vt:lpstr>fn_dblog(start_lsn, end_lsn)</vt:lpstr>
      <vt:lpstr>Related commands/function</vt:lpstr>
    </vt:vector>
  </TitlesOfParts>
  <Company>tf3604.com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Brian Hansen</cp:lastModifiedBy>
  <cp:revision>241</cp:revision>
  <dcterms:created xsi:type="dcterms:W3CDTF">2011-08-19T20:30:49Z</dcterms:created>
  <dcterms:modified xsi:type="dcterms:W3CDTF">2016-08-04T21:57:44Z</dcterms:modified>
</cp:coreProperties>
</file>