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144" y="108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F2EA9-CFC8-45FA-BD4C-CF2CA22F3AA1}" type="datetimeFigureOut">
              <a:rPr lang="en-US" smtClean="0"/>
              <a:t>08/07/2017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06AB3-B303-49B7-80DE-AE281F22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E7BC17-A4CB-4C5C-8189-2BD06BE3E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0DE922-DD41-46E4-A789-EAF96778A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Visualize Your Transaction 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#662</a:t>
            </a:r>
          </a:p>
          <a:p>
            <a:pPr algn="r"/>
            <a:r>
              <a:rPr lang="en-US" dirty="0"/>
              <a:t>Sioux Falls, South Dakota</a:t>
            </a:r>
          </a:p>
          <a:p>
            <a:pPr algn="r"/>
            <a:r>
              <a:rPr lang="en-US" dirty="0"/>
              <a:t>19 August 2017</a:t>
            </a:r>
          </a:p>
        </p:txBody>
      </p:sp>
    </p:spTree>
    <p:extLst>
      <p:ext uri="{BB962C8B-B14F-4D97-AF65-F5344CB8AC3E}">
        <p14:creationId xmlns:p14="http://schemas.microsoft.com/office/powerpoint/2010/main" val="19113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5009363" cy="4276616"/>
          </a:xfrm>
          <a:noFill/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940997" cy="4276616"/>
          </a:xfrm>
          <a:noFill/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numbered.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0081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2977" cy="4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8626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881176" cy="4276616"/>
          </a:xfrm>
          <a:noFill/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put in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to the log is circular so long as VLF are available.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920" y="1512041"/>
            <a:ext cx="5623133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1898070" cy="44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374" y="1512041"/>
            <a:ext cx="5383849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Eventually the log will be “truncated” or “cleared”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40" y="1339236"/>
            <a:ext cx="1893565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3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777" y="1512041"/>
            <a:ext cx="4178893" cy="105215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9" y="3233552"/>
            <a:ext cx="4314605" cy="13648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96978" y="3902041"/>
            <a:ext cx="1107953" cy="1393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143" y="3738185"/>
            <a:ext cx="8691073" cy="22007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Again there is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blocks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16" y="3738185"/>
            <a:ext cx="9443103" cy="220070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expected, starts with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Completely variable in size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1341489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231548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403" y="3587950"/>
            <a:ext cx="9408919" cy="2200706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Of course, a header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Record type, transaction ID, length, pointer to previous transaction record,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Payload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47722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log record can be uniquely identified by its Log Sequence Number (LSN)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 LSN is composed of three parts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 number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Block offset (512-byte chunks, not necessarily contiguous)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Record number (slot number)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LSN </a:t>
            </a:r>
            <a:r>
              <a:rPr lang="en-US" dirty="0" smtClean="0"/>
              <a:t>is, </a:t>
            </a:r>
            <a:r>
              <a:rPr lang="en-US" dirty="0"/>
              <a:t>in a very real </a:t>
            </a:r>
            <a:r>
              <a:rPr lang="en-US" dirty="0" smtClean="0"/>
              <a:t>way, </a:t>
            </a:r>
            <a:r>
              <a:rPr lang="en-US" dirty="0"/>
              <a:t>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355814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207432"/>
            <a:ext cx="7776210" cy="594016"/>
          </a:xfrm>
        </p:spPr>
        <p:txBody>
          <a:bodyPr/>
          <a:lstStyle/>
          <a:p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1912"/>
              </p:ext>
            </p:extLst>
          </p:nvPr>
        </p:nvGraphicFramePr>
        <p:xfrm>
          <a:off x="360244" y="1928519"/>
          <a:ext cx="10799999" cy="210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50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0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Format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Example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Common uses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(hexadecimal)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000001c0:0000006b:0005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 management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Hexadecimal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Change data capture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448000000010700005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Backup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1048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448:107:5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Input to </a:t>
                      </a:r>
                      <a:r>
                        <a:rPr lang="en-US" sz="2100" dirty="0" err="1"/>
                        <a:t>fn_dblog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61038" y="4968550"/>
            <a:ext cx="7776210" cy="594016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54762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30537"/>
            <a:ext cx="7776210" cy="639017"/>
          </a:xfrm>
        </p:spPr>
        <p:txBody>
          <a:bodyPr/>
          <a:lstStyle/>
          <a:p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69553"/>
            <a:ext cx="7623206" cy="3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LOGINFO</a:t>
            </a:r>
          </a:p>
          <a:p>
            <a:r>
              <a:rPr lang="en-US" dirty="0"/>
              <a:t>	</a:t>
            </a:r>
            <a:r>
              <a:rPr lang="en-US"/>
              <a:t>	+ Log File Visualizer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10" y="2101657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8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20036"/>
            <a:ext cx="7776210" cy="666018"/>
          </a:xfrm>
        </p:spPr>
        <p:txBody>
          <a:bodyPr/>
          <a:lstStyle/>
          <a:p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14052"/>
            <a:ext cx="7524203" cy="3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5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SQLPERF(LOGSPACE)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size, percent used per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fn_dump_dblog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from backup file</a:t>
            </a:r>
          </a:p>
        </p:txBody>
      </p:sp>
    </p:spTree>
    <p:extLst>
      <p:ext uri="{BB962C8B-B14F-4D97-AF65-F5344CB8AC3E}">
        <p14:creationId xmlns:p14="http://schemas.microsoft.com/office/powerpoint/2010/main" val="142263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Process of writing dirty pages from the buffer pool to disk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Irrespective of transaction completion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6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Purpose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Organization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&amp; clearing the log / checkpoints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 fragmentation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381687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Automatic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Period background thread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Instance-wide </a:t>
            </a:r>
            <a:r>
              <a:rPr lang="en-US" dirty="0" smtClean="0"/>
              <a:t>[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sp_configure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'recovery interval (min)'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dirty="0" smtClean="0"/>
              <a:t>]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Indirect (2012+)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Database-specific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target_recovery_time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minutes</a:t>
            </a:r>
            <a:r>
              <a:rPr lang="en-US" dirty="0" smtClean="0"/>
              <a:t>]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Off by default in 2012, 2014; on by default in </a:t>
            </a:r>
            <a:r>
              <a:rPr lang="en-US" dirty="0" smtClean="0"/>
              <a:t>2016+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During operations such as backup, snapshots, 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Manual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7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start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Also info about any uncommitted transactions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Flush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Identify dirty pages; write to disk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Update boot page with LSN corresponding to checkpoint start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(If SIMPLE recovery) clear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26938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= closing a log 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60K limit reached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commits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rollbacks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3377537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Impacts how SQL logs changes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1914948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Commonly used for test systems or low-volume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All changes logged, but can be “discarded” on 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1653144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Probably the most common recovery model for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must be kept until log backup completed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597510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Not frequently used, perhaps temporarily during maintenance windows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full model, but some changes are only “noted” rather than fully logged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backups still include all changes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51071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111463"/>
            <a:ext cx="10800000" cy="4554399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Marks unneeded portions of log as inactive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 recovery**: Checkpoint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Full/bulked-log: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Change from Full or Bulked Logged to Simple***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can’t the log clear?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Pending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Active replication / CDC / AG / mirroring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Long-running transaction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sz="189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189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3431" y="5016381"/>
            <a:ext cx="4500170" cy="12837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1" indent="0">
              <a:buNone/>
            </a:pPr>
            <a:r>
              <a:rPr lang="en-US" sz="1701" dirty="0"/>
              <a:t>* Horribly misnamed!  This process clears nothing and truncates nothing.</a:t>
            </a:r>
          </a:p>
          <a:p>
            <a:pPr marL="54001" indent="0">
              <a:buNone/>
            </a:pPr>
            <a:r>
              <a:rPr lang="en-US" sz="1701" dirty="0"/>
              <a:t>** More technically, when in “auto-truncate” mode.</a:t>
            </a:r>
          </a:p>
          <a:p>
            <a:pPr marL="54001" indent="0">
              <a:buNone/>
            </a:pPr>
            <a:r>
              <a:rPr lang="en-US" sz="1701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25690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recovery</a:t>
            </a:r>
          </a:p>
          <a:p>
            <a:r>
              <a:rPr lang="en-US" dirty="0"/>
              <a:t>Full recovery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92" y="1861695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When a transaction cannot complete, it must rollback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TRANSACTION command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Connection is abandoned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Network failure, KILL, severe errors, client crash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Non-graceful shutdown of SQL (crash recovery)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Restore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32902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Primary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Durability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Write-ahead logging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Crash recovery / restore operations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Atomicity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Thought experiment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What would SQL be like without a transaction log?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Secondary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reader (replication, CDC)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Mirroring / Availability Groups / log shipping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243769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form a reverse linked list of operations within a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Let’s suppose the yellow transaction needs to roll back.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3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26815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Server finds the last log record for the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6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291735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a new log record indicating that the operation was undone. This is called a “Compensation” </a:t>
            </a:r>
            <a:r>
              <a:rPr lang="en-US" dirty="0" smtClean="0"/>
              <a:t>record (or “anti-operation”).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0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3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3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3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35361" cy="427661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4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1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operations generate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As the initial operations are performed, SQL Server will “reserve” log space to ensure that a rollback is possible</a:t>
            </a:r>
            <a:r>
              <a:rPr lang="en-US" dirty="0" smtClean="0"/>
              <a:t>.</a:t>
            </a:r>
          </a:p>
          <a:p>
            <a:pPr marL="1609253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Very large DML operations will reserve a lot of log space (and will prevent the log from clearing while in process).  </a:t>
            </a:r>
            <a:r>
              <a:rPr lang="en-US" dirty="0" smtClean="0"/>
              <a:t>Often better to split up into </a:t>
            </a:r>
            <a:r>
              <a:rPr lang="en-US" smtClean="0"/>
              <a:t>smaller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58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5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4950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0823"/>
              </p:ext>
            </p:extLst>
          </p:nvPr>
        </p:nvGraphicFramePr>
        <p:xfrm>
          <a:off x="2570922" y="2100056"/>
          <a:ext cx="6069400" cy="224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34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0" dirty="0"/>
                        <a:t> growth size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</a:t>
                      </a:r>
                      <a:r>
                        <a:rPr lang="en-US" sz="2400" baseline="0" dirty="0"/>
                        <a:t> VLFs created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to 64 MB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 MB to 1 GB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</a:t>
                      </a:r>
                      <a:r>
                        <a:rPr lang="en-US" sz="2400" baseline="0" dirty="0"/>
                        <a:t> than 1 GB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4347122"/>
            <a:ext cx="7776210" cy="1953053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100" dirty="0"/>
              <a:t>Special case for SQL 2014+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Compute current log size / growth amount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1499913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many VLFs create performance problems (“VLF Fragmentation”)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Slows noticeably any time log is read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Start-up time for database, log reader, backup &amp; restore, etc.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few VLFs also create performance problems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4210259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Eliminate VLF fragmentation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Avoid log growth during user operations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Can be time-consuming due to zero-initialization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However, plan for auto-growth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Set reasonable auto-growth parameters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Fixed growth amount, not percentage</a:t>
            </a:r>
          </a:p>
        </p:txBody>
      </p:sp>
    </p:spTree>
    <p:extLst>
      <p:ext uri="{BB962C8B-B14F-4D97-AF65-F5344CB8AC3E}">
        <p14:creationId xmlns:p14="http://schemas.microsoft.com/office/powerpoint/2010/main" val="124414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68" dirty="0"/>
              <a:t>Very limited exceptions for some </a:t>
            </a:r>
            <a:r>
              <a:rPr lang="en-US" sz="2268" dirty="0" err="1"/>
              <a:t>tempdb</a:t>
            </a:r>
            <a:r>
              <a:rPr lang="en-US" sz="2268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68115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3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Watch your VLF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Monitor log size over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Set SQL Alerts on: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Severity 17 errors (will alert on log full)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5145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5144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9652177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PerfMon</a:t>
            </a:r>
            <a:r>
              <a:rPr lang="en-US" dirty="0"/>
              <a:t> counters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One row per counter per database (plus rollup)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Paul Randal </a:t>
            </a:r>
            <a:r>
              <a:rPr lang="en-US" dirty="0">
                <a:hlinkClick r:id="rId2"/>
              </a:rPr>
              <a:t>explains</a:t>
            </a:r>
            <a:r>
              <a:rPr lang="en-US" dirty="0"/>
              <a:t> what to look for.</a:t>
            </a:r>
          </a:p>
          <a:p>
            <a:pPr lvl="1"/>
            <a:endParaRPr lang="en-US" dirty="0"/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268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52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Log File Visualizer &amp; LSN Converter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70C0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0033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Always growing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Write once / read many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grows when full (or manually grown)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Divided into virtual log files (VLFs)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990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641894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536"/>
            <a:ext cx="3600843" cy="44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8" y="1512041"/>
            <a:ext cx="475298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505161" cy="4276616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divided into Virtual Log Files.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22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1680</Words>
  <Application>Microsoft Office PowerPoint</Application>
  <PresentationFormat>Custom</PresentationFormat>
  <Paragraphs>303</Paragraphs>
  <Slides>53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48</cp:revision>
  <dcterms:created xsi:type="dcterms:W3CDTF">2011-08-19T20:30:49Z</dcterms:created>
  <dcterms:modified xsi:type="dcterms:W3CDTF">2017-08-07T21:03:43Z</dcterms:modified>
</cp:coreProperties>
</file>