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30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222" y="10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F2EA9-CFC8-45FA-BD4C-CF2CA22F3AA1}" type="datetimeFigureOut">
              <a:rPr lang="en-US" smtClean="0"/>
              <a:t>08/02/2017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06AB3-B303-49B7-80DE-AE281F223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8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 of 24K per </a:t>
            </a:r>
            <a:r>
              <a:rPr lang="en-US"/>
              <a:t>log record?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08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Auto-truncate mode means that the database (1) is in the Simple recovery model, or no</a:t>
            </a:r>
            <a:r>
              <a:rPr lang="en-US" baseline="0" dirty="0"/>
              <a:t> full database backup since changing to Full or Bulked Logged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0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sqlperformance.com/2013/11/sql-performance/transaction-log-monitoring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E7BC17-A4CB-4C5C-8189-2BD06BE3E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0DE922-DD41-46E4-A789-EAF96778AB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dirty="0"/>
              <a:t>Visualize Your Transaction Log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3C0FC99-58B7-4BAC-A4C4-1F44433F31BD}"/>
              </a:ext>
            </a:extLst>
          </p:cNvPr>
          <p:cNvSpPr txBox="1"/>
          <p:nvPr/>
        </p:nvSpPr>
        <p:spPr>
          <a:xfrm>
            <a:off x="8392092" y="5196483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#662</a:t>
            </a:r>
          </a:p>
          <a:p>
            <a:pPr algn="r"/>
            <a:r>
              <a:rPr lang="en-US" dirty="0"/>
              <a:t>Sioux Falls, South Dakota</a:t>
            </a:r>
          </a:p>
          <a:p>
            <a:pPr algn="r"/>
            <a:r>
              <a:rPr lang="en-US" dirty="0"/>
              <a:t>19 August 2017</a:t>
            </a:r>
          </a:p>
        </p:txBody>
      </p:sp>
    </p:spTree>
    <p:extLst>
      <p:ext uri="{BB962C8B-B14F-4D97-AF65-F5344CB8AC3E}">
        <p14:creationId xmlns:p14="http://schemas.microsoft.com/office/powerpoint/2010/main" val="191138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5009363" cy="4276616"/>
          </a:xfrm>
          <a:noFill/>
        </p:spPr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VLFs can be in one of several statuses: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Only 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5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940997" cy="4276616"/>
          </a:xfrm>
          <a:noFill/>
        </p:spPr>
        <p:txBody>
          <a:bodyPr>
            <a:normAutofit fontScale="850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VLFs can be in one of several statuses: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Only one VLF is current at a time.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VLFs are numbered.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0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770081" cy="4276616"/>
          </a:xfrm>
          <a:noFill/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2977" cy="442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14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778626" cy="4276616"/>
          </a:xfrm>
          <a:noFill/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74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881176" cy="4276616"/>
          </a:xfrm>
          <a:noFill/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 more records are added to the log, additional VLFs are put in use.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Writing to the log is circular so long as VLF are available.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4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6920" y="1512041"/>
            <a:ext cx="5623133" cy="4276616"/>
          </a:xfrm>
          <a:noFill/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log file has to grow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More VLFs are added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1898070" cy="443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12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374" y="1512041"/>
            <a:ext cx="5383849" cy="4276616"/>
          </a:xfrm>
          <a:noFill/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log file has to grow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More VLFs are added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Eventually the log will be “truncated” or “cleared”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40" y="1339236"/>
            <a:ext cx="1893565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39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6777" y="1512041"/>
            <a:ext cx="4178893" cy="1052157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VLFs are also structured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239" y="3233552"/>
            <a:ext cx="4314605" cy="136484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96978" y="3902041"/>
            <a:ext cx="1107953" cy="13936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4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143" y="3738185"/>
            <a:ext cx="8691073" cy="220070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Again there is a header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Then a series of log blocks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 512 byte increments up to 60K in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7738910" cy="224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40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Block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216" y="3738185"/>
            <a:ext cx="9443103" cy="2200706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As expected, starts with a header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Then a series of log records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Completely variable in size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And an index to the log records (slot array)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1341489"/>
            <a:ext cx="7738910" cy="224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512041"/>
            <a:ext cx="7776210" cy="197133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499202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077714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494807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543907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3990003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53266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474498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186238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www.tf3604.com/log</a:t>
            </a:r>
          </a:p>
        </p:txBody>
      </p:sp>
    </p:spTree>
    <p:extLst>
      <p:ext uri="{BB962C8B-B14F-4D97-AF65-F5344CB8AC3E}">
        <p14:creationId xmlns:p14="http://schemas.microsoft.com/office/powerpoint/2010/main" val="2315486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Record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403" y="3587950"/>
            <a:ext cx="9408919" cy="2200706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Of course, a header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Record type, transaction ID, length, pointer to previous transaction record,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Payload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Before/after image of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7747722" cy="224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21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Sequence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log record can be uniquely identified by its Log Sequence Number (LSN)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An LSN is composed of three parts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VLF number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 Block offset (512-byte chunks, not necessarily contiguous)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 Record number (slot number)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LSN </a:t>
            </a:r>
            <a:r>
              <a:rPr lang="en-US" dirty="0" smtClean="0"/>
              <a:t>is, </a:t>
            </a:r>
            <a:r>
              <a:rPr lang="en-US" dirty="0"/>
              <a:t>in a very real </a:t>
            </a:r>
            <a:r>
              <a:rPr lang="en-US" dirty="0" smtClean="0"/>
              <a:t>way, </a:t>
            </a:r>
            <a:r>
              <a:rPr lang="en-US" dirty="0"/>
              <a:t>a pointer into the (logical) log file</a:t>
            </a:r>
          </a:p>
        </p:txBody>
      </p:sp>
    </p:spTree>
    <p:extLst>
      <p:ext uri="{BB962C8B-B14F-4D97-AF65-F5344CB8AC3E}">
        <p14:creationId xmlns:p14="http://schemas.microsoft.com/office/powerpoint/2010/main" val="3558144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LSN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038" y="1207432"/>
            <a:ext cx="7776210" cy="594016"/>
          </a:xfrm>
        </p:spPr>
        <p:txBody>
          <a:bodyPr/>
          <a:lstStyle/>
          <a:p>
            <a:r>
              <a:rPr lang="en-US" dirty="0"/>
              <a:t>Four common ways to express an LSN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231912"/>
              </p:ext>
            </p:extLst>
          </p:nvPr>
        </p:nvGraphicFramePr>
        <p:xfrm>
          <a:off x="360244" y="1928519"/>
          <a:ext cx="10799999" cy="2106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45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250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0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Format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Example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Common uses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Colon-separated (hexadecimal)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000001c0:0000006b:0005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Log management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Hexadecimal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0x000001c00000006b0005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Change data capture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1765">
                <a:tc>
                  <a:txBody>
                    <a:bodyPr/>
                    <a:lstStyle/>
                    <a:p>
                      <a:r>
                        <a:rPr lang="en-US" sz="2100" dirty="0"/>
                        <a:t>Decimal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448000000010700005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Backup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1048">
                <a:tc>
                  <a:txBody>
                    <a:bodyPr/>
                    <a:lstStyle/>
                    <a:p>
                      <a:r>
                        <a:rPr lang="en-US" sz="2100" dirty="0"/>
                        <a:t>Colon-separated (decimal)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448:107:5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Input to </a:t>
                      </a:r>
                      <a:r>
                        <a:rPr lang="en-US" sz="2100" dirty="0" err="1"/>
                        <a:t>fn_dblog</a:t>
                      </a:r>
                      <a:endParaRPr lang="en-US" sz="21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354301767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61038" y="4968550"/>
            <a:ext cx="7776210" cy="594016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These four LSNs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3547626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LSN Converter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59" y="1561932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87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DBCC LOGINFO(‘</a:t>
            </a:r>
            <a:r>
              <a:rPr lang="en-US" dirty="0" err="1"/>
              <a:t>db_name</a:t>
            </a:r>
            <a:r>
              <a:rPr lang="en-US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330537"/>
            <a:ext cx="7776210" cy="639017"/>
          </a:xfrm>
        </p:spPr>
        <p:txBody>
          <a:bodyPr/>
          <a:lstStyle/>
          <a:p>
            <a:r>
              <a:rPr lang="en-US" dirty="0"/>
              <a:t>Returns one row per VLF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969553"/>
            <a:ext cx="7623206" cy="343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67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LOGINFO</a:t>
            </a:r>
          </a:p>
          <a:p>
            <a:r>
              <a:rPr lang="en-US" dirty="0"/>
              <a:t>	</a:t>
            </a:r>
            <a:r>
              <a:rPr lang="en-US"/>
              <a:t>	+ Log File Visualizer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59" y="1561932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48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r>
              <a:rPr lang="en-US" dirty="0"/>
              <a:t>(</a:t>
            </a:r>
            <a:r>
              <a:rPr lang="en-US" dirty="0" err="1"/>
              <a:t>start_lsn</a:t>
            </a:r>
            <a:r>
              <a:rPr lang="en-US" dirty="0"/>
              <a:t>, </a:t>
            </a:r>
            <a:r>
              <a:rPr lang="en-US" dirty="0" err="1"/>
              <a:t>end_lsn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320036"/>
            <a:ext cx="7776210" cy="666018"/>
          </a:xfrm>
        </p:spPr>
        <p:txBody>
          <a:bodyPr/>
          <a:lstStyle/>
          <a:p>
            <a:r>
              <a:rPr lang="en-US" dirty="0"/>
              <a:t>Returns one row per log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914052"/>
            <a:ext cx="7524203" cy="381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72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59" y="1561932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95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command/function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DBCC SQLPERF(LOGSPACE)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 size, percent used per database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fn_dump_dblog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Similar to </a:t>
            </a:r>
            <a:r>
              <a:rPr lang="en-US" dirty="0" err="1"/>
              <a:t>fn_dblog</a:t>
            </a:r>
            <a:r>
              <a:rPr lang="en-US" dirty="0"/>
              <a:t>, but reads from backup file</a:t>
            </a:r>
          </a:p>
        </p:txBody>
      </p:sp>
    </p:spTree>
    <p:extLst>
      <p:ext uri="{BB962C8B-B14F-4D97-AF65-F5344CB8AC3E}">
        <p14:creationId xmlns:p14="http://schemas.microsoft.com/office/powerpoint/2010/main" val="1422630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Process of writing dirty pages from the buffer pool to disk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Irrespective of transaction completion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6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Purpose of the transaction 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Organization of the transaction 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Flushing &amp; clearing the log / checkpoints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Rollback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VLF fragmentation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3816873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Automatic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Period background thread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Instance-wide </a:t>
            </a:r>
            <a:r>
              <a:rPr lang="en-US" dirty="0" smtClean="0"/>
              <a:t>[</a:t>
            </a:r>
            <a:r>
              <a:rPr lang="en-US" sz="24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sp_configure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'recovery interval (min)'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</a:t>
            </a:r>
            <a:r>
              <a:rPr lang="en-US" dirty="0" smtClean="0"/>
              <a:t>]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Indirect (2012+)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Database-specific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[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target_recovery_time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minutes</a:t>
            </a:r>
            <a:r>
              <a:rPr lang="en-US" dirty="0" smtClean="0"/>
              <a:t>]</a:t>
            </a:r>
            <a:endParaRPr lang="en-US" dirty="0"/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Off by default in 2012, 2014; on by default in </a:t>
            </a:r>
            <a:r>
              <a:rPr lang="en-US" dirty="0" smtClean="0"/>
              <a:t>2016+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Internal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During operations such as backup, snapshots, shutdown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Manual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CHECKPOINT 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97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Write to log: checkpoint start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Also info about any uncommitted transactions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Flush the 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Identify dirty pages; write to disk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Update boot page with LSN corresponding to checkpoint start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(If SIMPLE recovery) clear the 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Write to log: checkpoint finish</a:t>
            </a:r>
          </a:p>
        </p:txBody>
      </p:sp>
    </p:spTree>
    <p:extLst>
      <p:ext uri="{BB962C8B-B14F-4D97-AF65-F5344CB8AC3E}">
        <p14:creationId xmlns:p14="http://schemas.microsoft.com/office/powerpoint/2010/main" val="2693807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Flushing = closing a log block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Triggers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60K limit reached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Transaction commits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Transaction rollbacks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3377537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Impacts how SQL logs changes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Simple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Full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Bulk-logged</a:t>
            </a:r>
          </a:p>
        </p:txBody>
      </p:sp>
    </p:spTree>
    <p:extLst>
      <p:ext uri="{BB962C8B-B14F-4D97-AF65-F5344CB8AC3E}">
        <p14:creationId xmlns:p14="http://schemas.microsoft.com/office/powerpoint/2010/main" val="1914948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Commonly used for test systems or low-volume production systems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is your recovery point objective?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All changes logged, but can be “discarded” on commit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only recover to the latest full backup</a:t>
            </a:r>
          </a:p>
        </p:txBody>
      </p:sp>
    </p:spTree>
    <p:extLst>
      <p:ext uri="{BB962C8B-B14F-4D97-AF65-F5344CB8AC3E}">
        <p14:creationId xmlns:p14="http://schemas.microsoft.com/office/powerpoint/2010/main" val="1653144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Probably the most common recovery model for production systems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is your recovery point objective?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 records must be kept until log backup completed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recover to an arbitrary point in time</a:t>
            </a:r>
          </a:p>
        </p:txBody>
      </p:sp>
    </p:spTree>
    <p:extLst>
      <p:ext uri="{BB962C8B-B14F-4D97-AF65-F5344CB8AC3E}">
        <p14:creationId xmlns:p14="http://schemas.microsoft.com/office/powerpoint/2010/main" val="1597510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Bulk-logged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Not frequently used, perhaps temporarily during maintenance windows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What is your recovery point objective?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Similar to full model, but some changes are only “noted” rather than fully logged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 backups still include all changes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Point-in-time recovery not possible</a:t>
            </a:r>
          </a:p>
        </p:txBody>
      </p:sp>
    </p:spTree>
    <p:extLst>
      <p:ext uri="{BB962C8B-B14F-4D97-AF65-F5344CB8AC3E}">
        <p14:creationId xmlns:p14="http://schemas.microsoft.com/office/powerpoint/2010/main" val="3951071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Clearing* the Log (aka Truncating*)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038" y="1111463"/>
            <a:ext cx="10800000" cy="4554399"/>
          </a:xfrm>
        </p:spPr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Marks unneeded portions of log as inactive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Triggers: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Simple recovery**: Checkpoint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Full/bulked-log: Log Backup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Change from Full or Bulked Logged to Simple***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Why can’t the log clear?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Pending log backup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Active replication / CDC / AG / mirroring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Long-running transaction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sz="189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sys.databases.log_reuse_wait_desc</a:t>
            </a:r>
            <a:endParaRPr lang="en-US" sz="189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13431" y="5016381"/>
            <a:ext cx="4500170" cy="128379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86402" tIns="43201" rIns="86402" bIns="43201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1" indent="0">
              <a:buNone/>
            </a:pPr>
            <a:r>
              <a:rPr lang="en-US" sz="1701" dirty="0"/>
              <a:t>* Horribly misnamed!  This process clears nothing and truncates nothing.</a:t>
            </a:r>
          </a:p>
          <a:p>
            <a:pPr marL="54001" indent="0">
              <a:buNone/>
            </a:pPr>
            <a:r>
              <a:rPr lang="en-US" sz="1701" dirty="0"/>
              <a:t>** More technically, when in “auto-truncate” mode.</a:t>
            </a:r>
          </a:p>
          <a:p>
            <a:pPr marL="54001" indent="0">
              <a:buNone/>
            </a:pPr>
            <a:r>
              <a:rPr lang="en-US" sz="1701" dirty="0"/>
              <a:t>*** But this breaks the backup chain!</a:t>
            </a:r>
          </a:p>
        </p:txBody>
      </p:sp>
    </p:spTree>
    <p:extLst>
      <p:ext uri="{BB962C8B-B14F-4D97-AF65-F5344CB8AC3E}">
        <p14:creationId xmlns:p14="http://schemas.microsoft.com/office/powerpoint/2010/main" val="25690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recovery</a:t>
            </a:r>
          </a:p>
          <a:p>
            <a:r>
              <a:rPr lang="en-US" dirty="0"/>
              <a:t>Full recovery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692" y="1861695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When a transaction cannot complete, it must rollback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ROLLBACK TRANSACTION command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Connection is abandoned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Network failure, KILL, severe errors, client crash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Non-graceful shutdown of SQL (crash recovery)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Restore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Rollback operations are single-threaded</a:t>
            </a:r>
          </a:p>
        </p:txBody>
      </p:sp>
    </p:spTree>
    <p:extLst>
      <p:ext uri="{BB962C8B-B14F-4D97-AF65-F5344CB8AC3E}">
        <p14:creationId xmlns:p14="http://schemas.microsoft.com/office/powerpoint/2010/main" val="329020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Primary purposes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Durability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Write-ahead logging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Crash recovery / restore operations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Atomicity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Thought experiment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What would SQL be like without a transaction log?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Secondary purposes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Log reader (replication, CDC)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Mirroring / Availability Groups / log shipping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2437690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160722" cy="4276616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 records form a reverse linked list of operations within a transaction.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Let’s suppose the yellow transaction needs to roll back.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first record is for “begin transaction.”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01" y="1449039"/>
            <a:ext cx="3755584" cy="27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833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026815" cy="427661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/>
              <a:t>SQL Server finds the last log record for the transaction.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/>
              <a:t>SQL reverses the operation in the buffer pool.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01" y="1449039"/>
            <a:ext cx="3755584" cy="27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76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291735" cy="4276616"/>
          </a:xfrm>
        </p:spPr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Creates a new log record indicating that the operation was undone. This is called a “Compensation” record.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This record then points back to the second-to-last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99" y="1451559"/>
            <a:ext cx="3758502" cy="306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138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160722" cy="427661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300" dirty="0"/>
              <a:t>The second to last operation is undone, and a compensation record is written that points back to the first record (the “begin transaction”).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99" y="1451559"/>
            <a:ext cx="3758502" cy="330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83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2878" y="1512041"/>
            <a:ext cx="5035361" cy="427661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300" dirty="0"/>
              <a:t>Finally, an “abort transaction” log record is written.  It also points back to the “begin transaction”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99" y="1451559"/>
            <a:ext cx="3758502" cy="34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919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Key takeaways: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Rollback operations generate log records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As the initial operations are performed, SQL Server will “reserve” log space to ensure that a rollback is possible.</a:t>
            </a:r>
          </a:p>
        </p:txBody>
      </p:sp>
    </p:spTree>
    <p:extLst>
      <p:ext uri="{BB962C8B-B14F-4D97-AF65-F5344CB8AC3E}">
        <p14:creationId xmlns:p14="http://schemas.microsoft.com/office/powerpoint/2010/main" val="34735583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Rollback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59" y="1561932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956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VLFs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139" y="1512041"/>
            <a:ext cx="7776210" cy="4950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My transaction log grew.  How many VLFs?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690823"/>
              </p:ext>
            </p:extLst>
          </p:nvPr>
        </p:nvGraphicFramePr>
        <p:xfrm>
          <a:off x="2570922" y="2100056"/>
          <a:ext cx="6069400" cy="2247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34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Log</a:t>
                      </a:r>
                      <a:r>
                        <a:rPr lang="en-US" sz="2400" baseline="0" dirty="0"/>
                        <a:t> growth size</a:t>
                      </a:r>
                      <a:endParaRPr lang="en-US" sz="24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New</a:t>
                      </a:r>
                      <a:r>
                        <a:rPr lang="en-US" sz="2400" baseline="0" dirty="0"/>
                        <a:t> VLFs created</a:t>
                      </a:r>
                      <a:endParaRPr lang="en-US" sz="2400" dirty="0"/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to 64 MB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 MB to 1 GB</a:t>
                      </a:r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17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Greater</a:t>
                      </a:r>
                      <a:r>
                        <a:rPr lang="en-US" sz="2400" baseline="0" dirty="0"/>
                        <a:t> than 1 GB</a:t>
                      </a:r>
                      <a:endParaRPr lang="en-US" sz="2400" dirty="0"/>
                    </a:p>
                  </a:txBody>
                  <a:tcPr marL="86402" marR="86402" marT="43201" marB="432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 marL="86402" marR="86402" marT="43201" marB="4320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872139" y="4347122"/>
            <a:ext cx="7776210" cy="1953053"/>
          </a:xfrm>
          <a:prstGeom prst="rect">
            <a:avLst/>
          </a:prstGeom>
        </p:spPr>
        <p:txBody>
          <a:bodyPr vert="horz" lIns="86402" tIns="43201" rIns="86402" bIns="4320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100" dirty="0"/>
              <a:t>Special case for SQL 2014+</a:t>
            </a:r>
          </a:p>
          <a:p>
            <a:pPr>
              <a:spcBef>
                <a:spcPts val="0"/>
              </a:spcBef>
            </a:pPr>
            <a:r>
              <a:rPr lang="en-US" sz="3100" dirty="0"/>
              <a:t>Compute current log size / growth amount</a:t>
            </a:r>
          </a:p>
          <a:p>
            <a:pPr>
              <a:spcBef>
                <a:spcPts val="0"/>
              </a:spcBef>
            </a:pPr>
            <a:r>
              <a:rPr lang="en-US" sz="3100" dirty="0"/>
              <a:t>If greater than 8, add only 1 new VLF</a:t>
            </a:r>
          </a:p>
        </p:txBody>
      </p:sp>
    </p:spTree>
    <p:extLst>
      <p:ext uri="{BB962C8B-B14F-4D97-AF65-F5344CB8AC3E}">
        <p14:creationId xmlns:p14="http://schemas.microsoft.com/office/powerpoint/2010/main" val="14999138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Too many VLFs create performance problems (“VLF Fragmentation”)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Slows noticeably any time log is read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Start-up time for database, log reader, backup &amp; restore, etc.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But smaller VLFs are faster to allocate (zero-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Too few VLFs also create performance problems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Clearing the log, especially when long-running transactions are happening</a:t>
            </a:r>
          </a:p>
        </p:txBody>
      </p:sp>
    </p:spTree>
    <p:extLst>
      <p:ext uri="{BB962C8B-B14F-4D97-AF65-F5344CB8AC3E}">
        <p14:creationId xmlns:p14="http://schemas.microsoft.com/office/powerpoint/2010/main" val="42102592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Pre-Allocating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Why?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Eliminate VLF fragmentation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Avoid log growth during user operations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Can be time-consuming due to zero-initialization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However, plan for auto-growth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Set reasonable auto-growth parameters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Fixed growth amount, not percentage</a:t>
            </a:r>
          </a:p>
        </p:txBody>
      </p:sp>
    </p:spTree>
    <p:extLst>
      <p:ext uri="{BB962C8B-B14F-4D97-AF65-F5344CB8AC3E}">
        <p14:creationId xmlns:p14="http://schemas.microsoft.com/office/powerpoint/2010/main" val="1244144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Includes data to </a:t>
            </a:r>
            <a:r>
              <a:rPr lang="en-US" b="1" dirty="0"/>
              <a:t>redo</a:t>
            </a:r>
            <a:r>
              <a:rPr lang="en-US" dirty="0"/>
              <a:t> an operation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Includes data to </a:t>
            </a:r>
            <a:r>
              <a:rPr lang="en-US" b="1" dirty="0"/>
              <a:t>undo</a:t>
            </a:r>
            <a:r>
              <a:rPr lang="en-US" dirty="0"/>
              <a:t> an operation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68" dirty="0"/>
              <a:t>Very limited exceptions for some </a:t>
            </a:r>
            <a:r>
              <a:rPr lang="en-US" sz="2268" dirty="0" err="1"/>
              <a:t>tempdb</a:t>
            </a:r>
            <a:r>
              <a:rPr lang="en-US" sz="2268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26811561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VLF Fragmentation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59" y="1561932"/>
            <a:ext cx="7198170" cy="33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03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Watch your VLF count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Monitor log size over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Set SQL Alerts on: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Severity 17 errors (will alert on log full)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Error 5145</a:t>
            </a:r>
          </a:p>
          <a:p>
            <a:pPr lvl="2"/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'…' in database '…' was cancelled by user or timed out after xx milliseconds.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Error 5144</a:t>
            </a:r>
          </a:p>
          <a:p>
            <a:pPr lvl="2"/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</a:t>
            </a:r>
            <a:r>
              <a:rPr lang="en-US" sz="2000" dirty="0">
                <a:solidFill>
                  <a:srgbClr val="FF0000"/>
                </a:solidFill>
              </a:rPr>
              <a:t>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2000" dirty="0">
                <a:solidFill>
                  <a:srgbClr val="FF0000"/>
                </a:solidFill>
              </a:rPr>
              <a:t>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database </a:t>
            </a:r>
            <a:r>
              <a:rPr lang="en-US" sz="2000" dirty="0">
                <a:solidFill>
                  <a:srgbClr val="FF0000"/>
                </a:solidFill>
              </a:rPr>
              <a:t>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2000" dirty="0">
                <a:solidFill>
                  <a:srgbClr val="FF0000"/>
                </a:solidFill>
              </a:rPr>
              <a:t>'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took xx milliseconds.</a:t>
            </a:r>
          </a:p>
        </p:txBody>
      </p:sp>
    </p:spTree>
    <p:extLst>
      <p:ext uri="{BB962C8B-B14F-4D97-AF65-F5344CB8AC3E}">
        <p14:creationId xmlns:p14="http://schemas.microsoft.com/office/powerpoint/2010/main" val="29652177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Monitoring,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PerfMon</a:t>
            </a:r>
            <a:r>
              <a:rPr lang="en-US" dirty="0"/>
              <a:t> counters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One row per counter per database (plus rollup)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Paul Randal </a:t>
            </a:r>
            <a:r>
              <a:rPr lang="en-US" dirty="0">
                <a:hlinkClick r:id="rId2"/>
              </a:rPr>
              <a:t>explains</a:t>
            </a:r>
            <a:r>
              <a:rPr lang="en-US" dirty="0"/>
              <a:t> what to look for.</a:t>
            </a:r>
          </a:p>
          <a:p>
            <a:pPr lvl="1"/>
            <a:endParaRPr lang="en-US" dirty="0"/>
          </a:p>
          <a:p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object_name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counter_name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instance_name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cntr_value</a:t>
            </a:r>
            <a:endParaRPr lang="en-US" sz="2268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</a:t>
            </a:r>
            <a:r>
              <a:rPr lang="en-US" sz="2268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268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dm_os_performance_counters</a:t>
            </a:r>
            <a:endParaRPr lang="en-US" sz="2268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counter_name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268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Growths'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Shrinks'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'Percent Log Used'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Flush Waits/sec'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Bytes Flushed/sec'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68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68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Flushes/sec'</a:t>
            </a:r>
            <a:r>
              <a:rPr lang="en-US" sz="2268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268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3/25/2017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52</a:t>
            </a:fld>
            <a:r>
              <a:rPr lang="en-US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741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www.tf3604.com/log</a:t>
            </a:r>
            <a:r>
              <a:rPr lang="en-US" dirty="0"/>
              <a:t>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Slide deck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Scripts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Sample database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SQL Server Log File Visualizer &amp; LSN Converter binaries &amp; source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rgbClr val="0070C0"/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00335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vs Logical Log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Logical Log File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Always growing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Write once / read many</a:t>
            </a:r>
          </a:p>
          <a:p>
            <a:pPr marL="1494953" lvl="2" indent="-342900">
              <a:buFont typeface="Arial" panose="020B0604020202020204" pitchFamily="34" charset="0"/>
              <a:buChar char="•"/>
            </a:pPr>
            <a:r>
              <a:rPr lang="en-US" dirty="0"/>
              <a:t>After being written, log records are </a:t>
            </a:r>
            <a:r>
              <a:rPr lang="en-US" b="1" dirty="0"/>
              <a:t>never</a:t>
            </a:r>
            <a:r>
              <a:rPr lang="en-US" dirty="0"/>
              <a:t> changed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Physical Log File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Only grows when full (or manually grown)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Divided into virtual log files (VLFs)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VLFs are inactivated when possible and over-written</a:t>
            </a:r>
          </a:p>
        </p:txBody>
      </p:sp>
    </p:spTree>
    <p:extLst>
      <p:ext uri="{BB962C8B-B14F-4D97-AF65-F5344CB8AC3E}">
        <p14:creationId xmlns:p14="http://schemas.microsoft.com/office/powerpoint/2010/main" val="9909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641894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536"/>
            <a:ext cx="3600843" cy="442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1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8" y="1512041"/>
            <a:ext cx="4752989" cy="42766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Transaction Log is just a file 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2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3239" y="1512041"/>
            <a:ext cx="4505161" cy="4276616"/>
          </a:xfrm>
        </p:spPr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 Transaction Log is just a file 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With a bit of header information 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Then divided into Virtual Log Files.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dirty="0"/>
              <a:t>Not necessarily of equal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9" y="1339236"/>
            <a:ext cx="3603980" cy="442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54223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1644</Words>
  <Application>Microsoft Office PowerPoint</Application>
  <PresentationFormat>Custom</PresentationFormat>
  <Paragraphs>302</Paragraphs>
  <Slides>53</Slides>
  <Notes>2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Consolas</vt:lpstr>
      <vt:lpstr>Courier New</vt:lpstr>
      <vt:lpstr>Segoe UI</vt:lpstr>
      <vt:lpstr>Wingdings</vt:lpstr>
      <vt:lpstr>SQLSatOslo 2016</vt:lpstr>
      <vt:lpstr>Image</vt:lpstr>
      <vt:lpstr>Brian Hansen brian@tf3604.com @tf3604</vt:lpstr>
      <vt:lpstr>Brian Hansen</vt:lpstr>
      <vt:lpstr>Agenda</vt:lpstr>
      <vt:lpstr>Purpose of the Transaction Log</vt:lpstr>
      <vt:lpstr>What Goes in the Transaction Log?</vt:lpstr>
      <vt:lpstr>Physical vs Logical Log File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Organization of the Transaction Log</vt:lpstr>
      <vt:lpstr>VLF Detail</vt:lpstr>
      <vt:lpstr>Log Block Detail</vt:lpstr>
      <vt:lpstr>Log Record Detail</vt:lpstr>
      <vt:lpstr>Log Sequence Number</vt:lpstr>
      <vt:lpstr>LSN Representations</vt:lpstr>
      <vt:lpstr>Demo</vt:lpstr>
      <vt:lpstr>DBCC LOGINFO(‘db_name’)</vt:lpstr>
      <vt:lpstr>Demo</vt:lpstr>
      <vt:lpstr>fn_dblog(start_lsn, end_lsn)</vt:lpstr>
      <vt:lpstr>Demo</vt:lpstr>
      <vt:lpstr>Related command/function</vt:lpstr>
      <vt:lpstr>Checkpoint</vt:lpstr>
      <vt:lpstr>Checkpoint Types</vt:lpstr>
      <vt:lpstr>Checkpoint Process</vt:lpstr>
      <vt:lpstr>Flushing the Log</vt:lpstr>
      <vt:lpstr>Recovery Models</vt:lpstr>
      <vt:lpstr>Simple Recovery Model</vt:lpstr>
      <vt:lpstr>Full Recovery Model</vt:lpstr>
      <vt:lpstr>Bulk-logged Recovery Model</vt:lpstr>
      <vt:lpstr>Clearing* the Log (aka Truncating*)</vt:lpstr>
      <vt:lpstr>Demos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Demo</vt:lpstr>
      <vt:lpstr>Creating new VLFs</vt:lpstr>
      <vt:lpstr>VLF Trade-Offs</vt:lpstr>
      <vt:lpstr>Pre-Allocating the Log</vt:lpstr>
      <vt:lpstr>Demo</vt:lpstr>
      <vt:lpstr>Log Monitoring</vt:lpstr>
      <vt:lpstr>Log Monitoring, continued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47</cp:revision>
  <dcterms:created xsi:type="dcterms:W3CDTF">2011-08-19T20:30:49Z</dcterms:created>
  <dcterms:modified xsi:type="dcterms:W3CDTF">2017-08-02T20:46:11Z</dcterms:modified>
</cp:coreProperties>
</file>