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62" r:id="rId2"/>
    <p:sldId id="314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5" r:id="rId54"/>
    <p:sldId id="313" r:id="rId5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F31"/>
    <a:srgbClr val="87B036"/>
    <a:srgbClr val="31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6FE61D-3D09-4319-BAB8-31CF8C26DA82}" type="datetimeFigureOut">
              <a:rPr lang="en-US" smtClean="0"/>
              <a:t>03/23/2017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599759-32A3-47F2-9A65-C15F67D3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99759-32A3-47F2-9A65-C15F67D32F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 of 24K per </a:t>
            </a:r>
            <a:r>
              <a:rPr lang="en-US"/>
              <a:t>log record?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Auto-truncate mode means that the database (1) is in the Simple recovery model, or no</a:t>
            </a:r>
            <a:r>
              <a:rPr lang="en-US" baseline="0" dirty="0"/>
              <a:t> full database backup since changing to Full or Bulked Logged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6"/>
            <a:ext cx="9143999" cy="67476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8" name="Picture 4" descr="http://www.sqlsaturday.com/images/sqlsat584_web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20" y="5740561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754" y="6285280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5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621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9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18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62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754" y="6290237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http://www.sqlsaturday.com/images/sqlsat584_we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5739215"/>
            <a:ext cx="22479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tm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tmp"/><Relationship Id="rId11" Type="http://schemas.openxmlformats.org/officeDocument/2006/relationships/image" Target="../media/image12.png"/><Relationship Id="rId5" Type="http://schemas.openxmlformats.org/officeDocument/2006/relationships/image" Target="../media/image6.tmp"/><Relationship Id="rId10" Type="http://schemas.openxmlformats.org/officeDocument/2006/relationships/image" Target="../media/image11.png"/><Relationship Id="rId4" Type="http://schemas.openxmlformats.org/officeDocument/2006/relationships/image" Target="../media/image5.tmp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qlperformance.com/2013/11/sql-performance/transaction-log-monitoring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Visualize Your Transaction Log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8" y="5605933"/>
            <a:ext cx="6464906" cy="1045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 smtClean="0"/>
              <a:t>Colorado Springs, CO </a:t>
            </a:r>
            <a:r>
              <a:rPr lang="en-US" dirty="0"/>
              <a:t>– March </a:t>
            </a:r>
            <a:r>
              <a:rPr lang="en-US" dirty="0" smtClean="0"/>
              <a:t>25, </a:t>
            </a:r>
            <a:r>
              <a:rPr lang="en-US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  <a:p>
            <a:r>
              <a:rPr lang="en-US" dirty="0"/>
              <a:t>Then divided into Virtual Log Files.</a:t>
            </a:r>
          </a:p>
          <a:p>
            <a:pPr lvl="1"/>
            <a:r>
              <a:rPr lang="en-US" dirty="0"/>
              <a:t>Not necessarily of equal size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VLFs can be in one of several statuses: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(never used)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Inactive (previously used)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Active (current)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Active (not usable)</a:t>
            </a:r>
          </a:p>
          <a:p>
            <a:r>
              <a:rPr lang="en-US" dirty="0"/>
              <a:t>Only one VLF is current at a time.</a:t>
            </a:r>
          </a:p>
          <a:p>
            <a:r>
              <a:rPr lang="en-US" dirty="0"/>
              <a:t>VLFs are numbered.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3048" cy="46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allocated.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6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As more records are added to the log, additional VLFs are put in use.</a:t>
            </a:r>
          </a:p>
          <a:p>
            <a:r>
              <a:rPr lang="en-US" dirty="0"/>
              <a:t>Writing to the log is circular so long as VLF are available.</a:t>
            </a:r>
          </a:p>
          <a:p>
            <a:r>
              <a:rPr lang="en-US" dirty="0"/>
              <a:t>What happens next?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5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8736" cy="46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823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  <a:noFill/>
        </p:spPr>
        <p:txBody>
          <a:bodyPr/>
          <a:lstStyle/>
          <a:p>
            <a:r>
              <a:rPr lang="en-US" dirty="0"/>
              <a:t>The log file has to grow</a:t>
            </a:r>
          </a:p>
          <a:p>
            <a:r>
              <a:rPr lang="en-US" dirty="0"/>
              <a:t>More VLFs are added</a:t>
            </a:r>
          </a:p>
          <a:p>
            <a:r>
              <a:rPr lang="en-US" dirty="0"/>
              <a:t>Eventually the log will be “truncated” or “cleared”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200396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1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1113503"/>
          </a:xfrm>
        </p:spPr>
        <p:txBody>
          <a:bodyPr/>
          <a:lstStyle/>
          <a:p>
            <a:r>
              <a:rPr lang="en-US" dirty="0"/>
              <a:t>VLFs are also structured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925" y="3422084"/>
            <a:ext cx="4566167" cy="14444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023419" y="4129548"/>
            <a:ext cx="1172552" cy="147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7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Again there is a header</a:t>
            </a:r>
          </a:p>
          <a:p>
            <a:r>
              <a:rPr lang="en-US" dirty="0"/>
              <a:t>Then a series of log blocks</a:t>
            </a:r>
          </a:p>
          <a:p>
            <a:pPr lvl="1"/>
            <a:r>
              <a:rPr lang="en-US" dirty="0"/>
              <a:t>In 512 byte increments up to 60K in size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9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Sponsors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6060" y="1592428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Platinum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6060" y="2251301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3685" y="2558537"/>
            <a:ext cx="11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Gold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89195" y="3187472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3685" y="3472937"/>
            <a:ext cx="117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Silver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9194" y="4123643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599" y="4365564"/>
            <a:ext cx="12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Bronze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589193" y="4970390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3/25/2017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2</a:t>
            </a:fld>
            <a:r>
              <a:rPr lang="en-US" smtClean="0"/>
              <a:t>  |  </a:t>
            </a:r>
            <a:endParaRPr lang="en-US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18" y="2731759"/>
            <a:ext cx="1547015" cy="332824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826" y="2690665"/>
            <a:ext cx="1622557" cy="432682"/>
          </a:xfrm>
          <a:prstGeom prst="rect">
            <a:avLst/>
          </a:prstGeom>
        </p:spPr>
      </p:pic>
      <p:pic>
        <p:nvPicPr>
          <p:cNvPr id="21" name="Picture 2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867" y="2295776"/>
            <a:ext cx="1270889" cy="386054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582" y="4235861"/>
            <a:ext cx="790685" cy="62873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62" y="4374017"/>
            <a:ext cx="17240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969" y="4326392"/>
            <a:ext cx="1657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18144" y="5193080"/>
            <a:ext cx="129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Swag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89193" y="5782260"/>
            <a:ext cx="8044543" cy="0"/>
          </a:xfrm>
          <a:prstGeom prst="line">
            <a:avLst/>
          </a:prstGeom>
          <a:ln w="3175">
            <a:solidFill>
              <a:srgbClr val="7A9F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80" y="1685654"/>
            <a:ext cx="1027176" cy="182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9" y="2295776"/>
            <a:ext cx="1675357" cy="4016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346" y="2368741"/>
            <a:ext cx="1857257" cy="3219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98" y="3549736"/>
            <a:ext cx="2068064" cy="2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Block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/>
          <a:lstStyle/>
          <a:p>
            <a:r>
              <a:rPr lang="en-US" dirty="0"/>
              <a:t>As expected, starts with a header</a:t>
            </a:r>
          </a:p>
          <a:p>
            <a:r>
              <a:rPr lang="en-US" dirty="0"/>
              <a:t>Then a series of log records</a:t>
            </a:r>
          </a:p>
          <a:p>
            <a:pPr lvl="1"/>
            <a:r>
              <a:rPr lang="en-US" dirty="0"/>
              <a:t>Completely variable </a:t>
            </a:r>
            <a:r>
              <a:rPr lang="en-US"/>
              <a:t>in size</a:t>
            </a:r>
            <a:endParaRPr lang="en-US" dirty="0"/>
          </a:p>
          <a:p>
            <a:r>
              <a:rPr lang="en-US" dirty="0"/>
              <a:t>And an index to the log records (slot array)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9705"/>
            <a:ext cx="819012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2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Record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3797145"/>
            <a:ext cx="8229600" cy="23290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Of course, a header</a:t>
            </a:r>
          </a:p>
          <a:p>
            <a:pPr lvl="1"/>
            <a:r>
              <a:rPr lang="en-US" dirty="0"/>
              <a:t>Record type, transaction ID, length, pointer to previous transaction record, etc.</a:t>
            </a:r>
          </a:p>
          <a:p>
            <a:r>
              <a:rPr lang="en-US" dirty="0"/>
              <a:t>Payload</a:t>
            </a:r>
          </a:p>
          <a:p>
            <a:pPr lvl="1"/>
            <a:r>
              <a:rPr lang="en-US" dirty="0"/>
              <a:t>Before/after image of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819945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7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Sequence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log record can be uniquely identified by its Log Sequence Number (LSN)</a:t>
            </a:r>
          </a:p>
          <a:p>
            <a:r>
              <a:rPr lang="en-US" dirty="0"/>
              <a:t>An LSN is composed of three parts</a:t>
            </a:r>
          </a:p>
          <a:p>
            <a:pPr lvl="1"/>
            <a:r>
              <a:rPr lang="en-US" dirty="0"/>
              <a:t>VLF number</a:t>
            </a:r>
          </a:p>
          <a:p>
            <a:pPr lvl="1"/>
            <a:r>
              <a:rPr lang="en-US" dirty="0"/>
              <a:t>Log Block offset (512-byte chunks, not necessarily contiguous)</a:t>
            </a:r>
          </a:p>
          <a:p>
            <a:pPr lvl="1"/>
            <a:r>
              <a:rPr lang="en-US" dirty="0"/>
              <a:t>Log Record number (slot number)</a:t>
            </a:r>
          </a:p>
          <a:p>
            <a:r>
              <a:rPr lang="en-US" dirty="0"/>
              <a:t>The LSN is in a very real way a pointer into the (logical) log file</a:t>
            </a:r>
          </a:p>
        </p:txBody>
      </p:sp>
    </p:spTree>
    <p:extLst>
      <p:ext uri="{BB962C8B-B14F-4D97-AF65-F5344CB8AC3E}">
        <p14:creationId xmlns:p14="http://schemas.microsoft.com/office/powerpoint/2010/main" val="156048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LSN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28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Four common ways to express an LSN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46346"/>
              </p:ext>
            </p:extLst>
          </p:nvPr>
        </p:nvGraphicFramePr>
        <p:xfrm>
          <a:off x="457200" y="2352675"/>
          <a:ext cx="8229600" cy="241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986"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(hexadecimal)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000001c0:0000006b:0005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0x000001c00000006b0005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448000000010700005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Colon-separated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448:107:5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to </a:t>
                      </a:r>
                      <a:r>
                        <a:rPr lang="en-US" dirty="0" err="1"/>
                        <a:t>fn_dblog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3017676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877015"/>
            <a:ext cx="8229600" cy="628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dirty="0"/>
              <a:t>These four LSNs are equivalent</a:t>
            </a:r>
          </a:p>
        </p:txBody>
      </p:sp>
    </p:spTree>
    <p:extLst>
      <p:ext uri="{BB962C8B-B14F-4D97-AF65-F5344CB8AC3E}">
        <p14:creationId xmlns:p14="http://schemas.microsoft.com/office/powerpoint/2010/main" val="261873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LSN Converter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DBCC LOGINFO(‘</a:t>
            </a:r>
            <a:r>
              <a:rPr lang="en-US" dirty="0" err="1"/>
              <a:t>db_name</a:t>
            </a:r>
            <a:r>
              <a:rPr lang="en-US" dirty="0"/>
              <a:t>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13"/>
            <a:ext cx="8229600" cy="67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VLF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4388"/>
            <a:ext cx="8067675" cy="3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67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DBCC </a:t>
            </a:r>
            <a:r>
              <a:rPr lang="en-US" dirty="0" smtClean="0"/>
              <a:t>LOGINFO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mtClean="0"/>
              <a:t>	+ Log File Visualizer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7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fn_dblog</a:t>
            </a:r>
            <a:r>
              <a:rPr lang="en-US" dirty="0"/>
              <a:t>(</a:t>
            </a:r>
            <a:r>
              <a:rPr lang="en-US" dirty="0" err="1"/>
              <a:t>start_lsn</a:t>
            </a:r>
            <a:r>
              <a:rPr lang="en-US" dirty="0"/>
              <a:t>, </a:t>
            </a:r>
            <a:r>
              <a:rPr lang="en-US" dirty="0" err="1"/>
              <a:t>end_lsn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1"/>
            <a:ext cx="8229600" cy="70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one row per log record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5651"/>
            <a:ext cx="7962900" cy="4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fn_dblog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90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command/function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SQLPERF(LOGSPACE)</a:t>
            </a:r>
          </a:p>
          <a:p>
            <a:pPr lvl="1"/>
            <a:r>
              <a:rPr lang="en-US" dirty="0"/>
              <a:t>Log size, percent used per database</a:t>
            </a:r>
          </a:p>
          <a:p>
            <a:r>
              <a:rPr lang="en-US" dirty="0" err="1"/>
              <a:t>fn_dump_dblog</a:t>
            </a:r>
            <a:endParaRPr lang="en-US" dirty="0"/>
          </a:p>
          <a:p>
            <a:pPr lvl="1"/>
            <a:r>
              <a:rPr lang="en-US" dirty="0"/>
              <a:t>Similar to </a:t>
            </a:r>
            <a:r>
              <a:rPr lang="en-US" dirty="0" err="1"/>
              <a:t>fn_dblog</a:t>
            </a:r>
            <a:r>
              <a:rPr lang="en-US" dirty="0"/>
              <a:t>, but reads </a:t>
            </a:r>
            <a:r>
              <a:rPr lang="en-US"/>
              <a:t>from backup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www.tf3604.com/log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writing dirty pages from the buffer pool to disk</a:t>
            </a:r>
          </a:p>
          <a:p>
            <a:pPr lvl="1"/>
            <a:r>
              <a:rPr lang="en-US" dirty="0"/>
              <a:t>Irrespective of transaction completion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4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Period background thread</a:t>
            </a:r>
          </a:p>
          <a:p>
            <a:pPr lvl="1"/>
            <a:r>
              <a:rPr lang="en-US" dirty="0"/>
              <a:t>Instance-wide 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sp_configure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recovery interval (min)</a:t>
            </a:r>
            <a:r>
              <a:rPr lang="en-US" sz="1600" dirty="0"/>
              <a:t>'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  <a:r>
              <a:rPr lang="en-US" dirty="0"/>
              <a:t>]</a:t>
            </a:r>
          </a:p>
          <a:p>
            <a:r>
              <a:rPr lang="en-US" dirty="0"/>
              <a:t>Indirect (2012+)</a:t>
            </a:r>
          </a:p>
          <a:p>
            <a:pPr lvl="1"/>
            <a:r>
              <a:rPr lang="en-US" dirty="0"/>
              <a:t>Database-specific</a:t>
            </a:r>
          </a:p>
          <a:p>
            <a:pPr lvl="1"/>
            <a:r>
              <a:rPr lang="en-US" dirty="0"/>
              <a:t>[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alter database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target_recovery_time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2 minutes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Off by default in 2012, 2014; on </a:t>
            </a:r>
            <a:r>
              <a:rPr lang="en-US"/>
              <a:t>by default in 2016</a:t>
            </a:r>
            <a:endParaRPr lang="en-US" dirty="0"/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During operations such as backup, snapshots, shutdown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CHECKPOINT command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3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start</a:t>
            </a:r>
          </a:p>
          <a:p>
            <a:pPr lvl="1"/>
            <a:r>
              <a:rPr lang="en-US" dirty="0"/>
              <a:t>Also info about any uncommitted transactions</a:t>
            </a:r>
          </a:p>
          <a:p>
            <a:pPr lvl="1"/>
            <a:r>
              <a:rPr lang="en-US" dirty="0"/>
              <a:t>Flush the log</a:t>
            </a:r>
          </a:p>
          <a:p>
            <a:r>
              <a:rPr lang="en-US" dirty="0"/>
              <a:t>Identify dirty pages; write to disk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Update boot page with LSN corresponding to checkpoint start</a:t>
            </a:r>
          </a:p>
          <a:p>
            <a:r>
              <a:rPr lang="en-US" dirty="0"/>
              <a:t>(If SIMPLE recovery) clear the log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to log: checkpoint finish</a:t>
            </a:r>
          </a:p>
        </p:txBody>
      </p:sp>
    </p:spTree>
    <p:extLst>
      <p:ext uri="{BB962C8B-B14F-4D97-AF65-F5344CB8AC3E}">
        <p14:creationId xmlns:p14="http://schemas.microsoft.com/office/powerpoint/2010/main" val="34894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Flushing = closing a log block</a:t>
            </a:r>
          </a:p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60K limit reached</a:t>
            </a:r>
          </a:p>
          <a:p>
            <a:pPr lvl="1"/>
            <a:r>
              <a:rPr lang="en-US" dirty="0"/>
              <a:t>Transaction commits</a:t>
            </a:r>
          </a:p>
          <a:p>
            <a:pPr lvl="1"/>
            <a:r>
              <a:rPr lang="en-US" dirty="0"/>
              <a:t>Transaction rollbacks</a:t>
            </a:r>
          </a:p>
          <a:p>
            <a:pPr lvl="1"/>
            <a:r>
              <a:rPr lang="en-US" dirty="0"/>
              <a:t>Checkpoint</a:t>
            </a:r>
          </a:p>
        </p:txBody>
      </p:sp>
    </p:spTree>
    <p:extLst>
      <p:ext uri="{BB962C8B-B14F-4D97-AF65-F5344CB8AC3E}">
        <p14:creationId xmlns:p14="http://schemas.microsoft.com/office/powerpoint/2010/main" val="4039889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Impacts how SQL logs changes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Full</a:t>
            </a:r>
          </a:p>
          <a:p>
            <a:pPr lvl="1"/>
            <a:r>
              <a:rPr lang="en-US" dirty="0"/>
              <a:t>Bulk-logged</a:t>
            </a:r>
          </a:p>
        </p:txBody>
      </p:sp>
    </p:spTree>
    <p:extLst>
      <p:ext uri="{BB962C8B-B14F-4D97-AF65-F5344CB8AC3E}">
        <p14:creationId xmlns:p14="http://schemas.microsoft.com/office/powerpoint/2010/main" val="3098932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for test systems or low-volume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All changes logged, but can be “discarded” on commit</a:t>
            </a:r>
          </a:p>
          <a:p>
            <a:r>
              <a:rPr lang="en-US" dirty="0"/>
              <a:t>Can only recover to the latest full backup</a:t>
            </a:r>
          </a:p>
        </p:txBody>
      </p:sp>
    </p:spTree>
    <p:extLst>
      <p:ext uri="{BB962C8B-B14F-4D97-AF65-F5344CB8AC3E}">
        <p14:creationId xmlns:p14="http://schemas.microsoft.com/office/powerpoint/2010/main" val="2301797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common recovery model for production systems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Log records must be kept until log backup completed</a:t>
            </a:r>
          </a:p>
          <a:p>
            <a:r>
              <a:rPr lang="en-US" dirty="0"/>
              <a:t>Can recover to an arbitrary point in time</a:t>
            </a:r>
          </a:p>
        </p:txBody>
      </p:sp>
    </p:spTree>
    <p:extLst>
      <p:ext uri="{BB962C8B-B14F-4D97-AF65-F5344CB8AC3E}">
        <p14:creationId xmlns:p14="http://schemas.microsoft.com/office/powerpoint/2010/main" val="933691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Bulk-logged Recovery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frequently used, perhaps temporarily during maintenance windows</a:t>
            </a:r>
          </a:p>
          <a:p>
            <a:pPr lvl="1"/>
            <a:r>
              <a:rPr lang="en-US" dirty="0"/>
              <a:t>What is your recovery point objective?</a:t>
            </a:r>
          </a:p>
          <a:p>
            <a:r>
              <a:rPr lang="en-US" dirty="0"/>
              <a:t>Similar to full model, but some changes are only “noted” rather than fully logged</a:t>
            </a:r>
          </a:p>
          <a:p>
            <a:r>
              <a:rPr lang="en-US" dirty="0"/>
              <a:t>Log backups still include all changes</a:t>
            </a:r>
          </a:p>
          <a:p>
            <a:r>
              <a:rPr lang="en-US" dirty="0"/>
              <a:t>Point-in-time recovery not possible</a:t>
            </a:r>
          </a:p>
        </p:txBody>
      </p:sp>
    </p:spTree>
    <p:extLst>
      <p:ext uri="{BB962C8B-B14F-4D97-AF65-F5344CB8AC3E}">
        <p14:creationId xmlns:p14="http://schemas.microsoft.com/office/powerpoint/2010/main" val="3984488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Clearing* the Log (aka Truncating*)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Marks unneeded portions of log as inactive</a:t>
            </a:r>
          </a:p>
          <a:p>
            <a:r>
              <a:rPr lang="en-US" dirty="0"/>
              <a:t>Triggers:</a:t>
            </a:r>
          </a:p>
          <a:p>
            <a:pPr lvl="1"/>
            <a:r>
              <a:rPr lang="en-US" dirty="0"/>
              <a:t>Simple recovery**: Checkpoint</a:t>
            </a:r>
          </a:p>
          <a:p>
            <a:pPr lvl="1"/>
            <a:r>
              <a:rPr lang="en-US" dirty="0"/>
              <a:t>Full/bulked-log: Log Backup</a:t>
            </a:r>
          </a:p>
          <a:p>
            <a:pPr lvl="1"/>
            <a:r>
              <a:rPr lang="en-US" dirty="0"/>
              <a:t>Change from Full or Bulked Logged to Simple***</a:t>
            </a:r>
          </a:p>
          <a:p>
            <a:r>
              <a:rPr lang="en-US" dirty="0"/>
              <a:t>Why can’t the log clear?</a:t>
            </a:r>
          </a:p>
          <a:p>
            <a:pPr lvl="1"/>
            <a:r>
              <a:rPr lang="en-US" dirty="0"/>
              <a:t>Pending log backup</a:t>
            </a:r>
          </a:p>
          <a:p>
            <a:pPr lvl="1"/>
            <a:r>
              <a:rPr lang="en-US" dirty="0"/>
              <a:t>Active replication / CDC / AG / mirroring</a:t>
            </a:r>
          </a:p>
          <a:p>
            <a:pPr lvl="1"/>
            <a:r>
              <a:rPr lang="en-US" dirty="0"/>
              <a:t>Long-running transaction</a:t>
            </a:r>
          </a:p>
          <a:p>
            <a:pPr lvl="1"/>
            <a:r>
              <a:rPr lang="en-US" dirty="0"/>
              <a:t>See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sys.databases.log_reuse_wait_desc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9550" y="6126163"/>
            <a:ext cx="6800850" cy="73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1800" dirty="0"/>
              <a:t>* Horribly misnamed!  This </a:t>
            </a:r>
            <a:r>
              <a:rPr lang="en-US" sz="1800"/>
              <a:t>process clears </a:t>
            </a:r>
            <a:r>
              <a:rPr lang="en-US" sz="1800" dirty="0"/>
              <a:t>nothing and </a:t>
            </a:r>
            <a:r>
              <a:rPr lang="en-US" sz="1800"/>
              <a:t>truncates nothing.</a:t>
            </a:r>
            <a:endParaRPr lang="en-US" sz="1800" dirty="0"/>
          </a:p>
          <a:p>
            <a:pPr marL="57150" indent="0">
              <a:buNone/>
            </a:pPr>
            <a:r>
              <a:rPr lang="en-US" sz="1800" dirty="0"/>
              <a:t>** More technically, when in “auto-truncate” mode.</a:t>
            </a:r>
          </a:p>
          <a:p>
            <a:pPr marL="57150" indent="0">
              <a:buNone/>
            </a:pPr>
            <a:r>
              <a:rPr lang="en-US" sz="1800" dirty="0"/>
              <a:t>*** But this breaks the backup chain!</a:t>
            </a:r>
          </a:p>
        </p:txBody>
      </p:sp>
    </p:spTree>
    <p:extLst>
      <p:ext uri="{BB962C8B-B14F-4D97-AF65-F5344CB8AC3E}">
        <p14:creationId xmlns:p14="http://schemas.microsoft.com/office/powerpoint/2010/main" val="4028217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recovery</a:t>
            </a:r>
          </a:p>
          <a:p>
            <a:pPr marL="0" indent="0">
              <a:buNone/>
            </a:pPr>
            <a:r>
              <a:rPr lang="en-US" dirty="0"/>
              <a:t>Full recovery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6" y="1970241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  <a:p>
            <a:r>
              <a:rPr lang="en-US" dirty="0"/>
              <a:t>Organization of the transaction log</a:t>
            </a:r>
          </a:p>
          <a:p>
            <a:r>
              <a:rPr lang="en-US" dirty="0"/>
              <a:t>Flushing &amp; clearing the log / checkpoints</a:t>
            </a:r>
          </a:p>
          <a:p>
            <a:r>
              <a:rPr lang="en-US" dirty="0"/>
              <a:t>Rollback operations</a:t>
            </a:r>
          </a:p>
          <a:p>
            <a:r>
              <a:rPr lang="en-US" dirty="0"/>
              <a:t>VLF fragmentation</a:t>
            </a:r>
          </a:p>
          <a:p>
            <a:r>
              <a:rPr lang="en-US" dirty="0"/>
              <a:t>Log monitoring</a:t>
            </a:r>
          </a:p>
        </p:txBody>
      </p:sp>
    </p:spTree>
    <p:extLst>
      <p:ext uri="{BB962C8B-B14F-4D97-AF65-F5344CB8AC3E}">
        <p14:creationId xmlns:p14="http://schemas.microsoft.com/office/powerpoint/2010/main" val="1097259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transaction cannot complete, it must rollback</a:t>
            </a:r>
          </a:p>
          <a:p>
            <a:pPr lvl="1"/>
            <a:r>
              <a:rPr lang="en-US" dirty="0"/>
              <a:t>ROLLBACK TRANSACTION command</a:t>
            </a:r>
          </a:p>
          <a:p>
            <a:pPr lvl="1"/>
            <a:r>
              <a:rPr lang="en-US" dirty="0"/>
              <a:t>Connection is abandoned</a:t>
            </a:r>
          </a:p>
          <a:p>
            <a:pPr lvl="2"/>
            <a:r>
              <a:rPr lang="en-US" dirty="0"/>
              <a:t>Network failure, KILL, severe errors, client crash</a:t>
            </a:r>
          </a:p>
          <a:p>
            <a:pPr lvl="1"/>
            <a:r>
              <a:rPr lang="en-US" dirty="0"/>
              <a:t>Non-graceful shutdown of SQL (crash recovery)</a:t>
            </a:r>
          </a:p>
          <a:p>
            <a:pPr lvl="1"/>
            <a:r>
              <a:rPr lang="en-US" dirty="0"/>
              <a:t>Restore operations</a:t>
            </a:r>
          </a:p>
          <a:p>
            <a:r>
              <a:rPr lang="en-US" dirty="0"/>
              <a:t>Rollback operations are single-threaded</a:t>
            </a:r>
          </a:p>
        </p:txBody>
      </p:sp>
    </p:spTree>
    <p:extLst>
      <p:ext uri="{BB962C8B-B14F-4D97-AF65-F5344CB8AC3E}">
        <p14:creationId xmlns:p14="http://schemas.microsoft.com/office/powerpoint/2010/main" val="2736551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Log records form a reverse linked list of operations within a transaction.</a:t>
            </a:r>
          </a:p>
          <a:p>
            <a:r>
              <a:rPr lang="en-US" dirty="0"/>
              <a:t>Let’s suppose the yellow transaction needs to roll back.</a:t>
            </a:r>
          </a:p>
          <a:p>
            <a:r>
              <a:rPr lang="en-US" dirty="0"/>
              <a:t>The first record is for “begin transaction.”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5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SQL Server finds the last log record for the transaction.</a:t>
            </a:r>
          </a:p>
          <a:p>
            <a:r>
              <a:rPr lang="en-US" dirty="0"/>
              <a:t>SQL reverses the operation in the buffer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1533525"/>
            <a:ext cx="3974552" cy="29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9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Creates a new log record indicating that the operation was undone. This is called a “Compensation” record.</a:t>
            </a:r>
          </a:p>
          <a:p>
            <a:r>
              <a:rPr lang="en-US" dirty="0"/>
              <a:t>This record then points back to the second-to-last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1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The second to last operation is undone, and a compensation record is written that points back to the first record (the “begin transaction”).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4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544" y="1600200"/>
            <a:ext cx="4334256" cy="4525963"/>
          </a:xfrm>
        </p:spPr>
        <p:txBody>
          <a:bodyPr/>
          <a:lstStyle/>
          <a:p>
            <a:r>
              <a:rPr lang="en-US" dirty="0"/>
              <a:t>Finally, an “abort transaction” log record is written.  It also points back to the “begin transaction” record.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6192"/>
            <a:ext cx="3977640" cy="36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Back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Rollback operations generate log records</a:t>
            </a:r>
          </a:p>
          <a:p>
            <a:pPr lvl="1"/>
            <a:r>
              <a:rPr lang="en-US" dirty="0"/>
              <a:t>As the initial operations are performed, SQL Server will “reserve” log space to ensure that a rollback is possible.</a:t>
            </a:r>
          </a:p>
        </p:txBody>
      </p:sp>
    </p:spTree>
    <p:extLst>
      <p:ext uri="{BB962C8B-B14F-4D97-AF65-F5344CB8AC3E}">
        <p14:creationId xmlns:p14="http://schemas.microsoft.com/office/powerpoint/2010/main" val="3280018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Rollback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20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VLFs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transaction log grew.  How many VLFs?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8463"/>
              </p:ext>
            </p:extLst>
          </p:nvPr>
        </p:nvGraphicFramePr>
        <p:xfrm>
          <a:off x="1524000" y="2222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</a:t>
                      </a:r>
                      <a:r>
                        <a:rPr lang="en-US" baseline="0" dirty="0"/>
                        <a:t> growth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VLFs created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to 64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 MB to 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1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952875"/>
            <a:ext cx="8229600" cy="206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Special case for SQL 2014+</a:t>
            </a:r>
          </a:p>
          <a:p>
            <a:r>
              <a:rPr lang="en-US" dirty="0"/>
              <a:t>Compute current log size / growth amount</a:t>
            </a:r>
          </a:p>
          <a:p>
            <a:r>
              <a:rPr lang="en-US" dirty="0"/>
              <a:t>If greater than 8, add only 1 new VLF</a:t>
            </a:r>
          </a:p>
        </p:txBody>
      </p:sp>
    </p:spTree>
    <p:extLst>
      <p:ext uri="{BB962C8B-B14F-4D97-AF65-F5344CB8AC3E}">
        <p14:creationId xmlns:p14="http://schemas.microsoft.com/office/powerpoint/2010/main" val="3274095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VLF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many VLFs create performance problems (“VLF Fragmentation”)</a:t>
            </a:r>
          </a:p>
          <a:p>
            <a:pPr lvl="1"/>
            <a:r>
              <a:rPr lang="en-US" dirty="0"/>
              <a:t>Slows noticeably any time log is read</a:t>
            </a:r>
          </a:p>
          <a:p>
            <a:pPr lvl="2"/>
            <a:r>
              <a:rPr lang="en-US" dirty="0"/>
              <a:t>Start-up time for database, log reader, backup &amp; restore, etc.</a:t>
            </a:r>
          </a:p>
          <a:p>
            <a:pPr lvl="1"/>
            <a:r>
              <a:rPr lang="en-US" dirty="0"/>
              <a:t>But smaller VLFs are faster to allocate (zero-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Too few VLFs also create performance problems</a:t>
            </a:r>
          </a:p>
          <a:p>
            <a:pPr lvl="1"/>
            <a:r>
              <a:rPr lang="en-US" dirty="0"/>
              <a:t>Clearing the log, especially when long-running transactions are happening</a:t>
            </a:r>
          </a:p>
        </p:txBody>
      </p:sp>
    </p:spTree>
    <p:extLst>
      <p:ext uri="{BB962C8B-B14F-4D97-AF65-F5344CB8AC3E}">
        <p14:creationId xmlns:p14="http://schemas.microsoft.com/office/powerpoint/2010/main" val="203503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Primary purposes</a:t>
            </a:r>
          </a:p>
          <a:p>
            <a:pPr lvl="1"/>
            <a:r>
              <a:rPr lang="en-US" dirty="0"/>
              <a:t>Durability</a:t>
            </a:r>
          </a:p>
          <a:p>
            <a:pPr lvl="2"/>
            <a:r>
              <a:rPr lang="en-US" dirty="0"/>
              <a:t>Write-ahead logging</a:t>
            </a:r>
          </a:p>
          <a:p>
            <a:pPr lvl="2"/>
            <a:r>
              <a:rPr lang="en-US" dirty="0"/>
              <a:t>Crash recovery / restore operations</a:t>
            </a:r>
          </a:p>
          <a:p>
            <a:pPr lvl="1"/>
            <a:r>
              <a:rPr lang="en-US" dirty="0"/>
              <a:t>Atomicity</a:t>
            </a:r>
          </a:p>
          <a:p>
            <a:pPr lvl="1"/>
            <a:r>
              <a:rPr lang="en-US" dirty="0"/>
              <a:t>Thought experiment</a:t>
            </a:r>
          </a:p>
          <a:p>
            <a:pPr lvl="2"/>
            <a:r>
              <a:rPr lang="en-US" dirty="0"/>
              <a:t>What would SQL be like without a transaction log?</a:t>
            </a:r>
          </a:p>
          <a:p>
            <a:r>
              <a:rPr lang="en-US" dirty="0"/>
              <a:t>Secondary purposes</a:t>
            </a:r>
          </a:p>
          <a:p>
            <a:pPr lvl="1"/>
            <a:r>
              <a:rPr lang="en-US" dirty="0"/>
              <a:t>Log reader (replication, CDC)</a:t>
            </a:r>
          </a:p>
          <a:p>
            <a:pPr lvl="1"/>
            <a:r>
              <a:rPr lang="en-US" dirty="0"/>
              <a:t>Mirroring / Availability Groups / log shipping</a:t>
            </a:r>
          </a:p>
          <a:p>
            <a:pPr lvl="1"/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146920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Pre-Allocating the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Eliminate VLF fragmentation</a:t>
            </a:r>
          </a:p>
          <a:p>
            <a:pPr lvl="1"/>
            <a:r>
              <a:rPr lang="en-US" dirty="0"/>
              <a:t>Avoid log growth during user operations</a:t>
            </a:r>
          </a:p>
          <a:p>
            <a:pPr lvl="2"/>
            <a:r>
              <a:rPr lang="en-US" dirty="0"/>
              <a:t>Can be time-consuming due to zero-initialization</a:t>
            </a:r>
          </a:p>
          <a:p>
            <a:r>
              <a:rPr lang="en-US" dirty="0"/>
              <a:t>However, plan for auto-growth</a:t>
            </a:r>
          </a:p>
          <a:p>
            <a:pPr lvl="1"/>
            <a:r>
              <a:rPr lang="en-US" dirty="0"/>
              <a:t>Set reasonable auto-growth parameters</a:t>
            </a:r>
          </a:p>
          <a:p>
            <a:pPr lvl="1"/>
            <a:r>
              <a:rPr lang="en-US" dirty="0"/>
              <a:t>Fixed growth amount, </a:t>
            </a:r>
            <a:r>
              <a:rPr lang="en-US"/>
              <a:t>not percentage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93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VLF Fragmentation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71" y="1653000"/>
            <a:ext cx="7617858" cy="35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7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VLF count</a:t>
            </a:r>
          </a:p>
          <a:p>
            <a:r>
              <a:rPr lang="en-US" dirty="0"/>
              <a:t>Monitor log </a:t>
            </a:r>
            <a:r>
              <a:rPr lang="en-US"/>
              <a:t>size over time</a:t>
            </a:r>
            <a:endParaRPr lang="en-US" dirty="0"/>
          </a:p>
          <a:p>
            <a:r>
              <a:rPr lang="en-US" dirty="0"/>
              <a:t>Set SQL Alerts on:</a:t>
            </a:r>
          </a:p>
          <a:p>
            <a:pPr lvl="1"/>
            <a:r>
              <a:rPr lang="en-US" dirty="0"/>
              <a:t>Severity 17 errors (will alert on log full)</a:t>
            </a:r>
          </a:p>
          <a:p>
            <a:pPr lvl="1"/>
            <a:r>
              <a:rPr lang="en-US" dirty="0"/>
              <a:t>Error 5145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'…' in database '…' was cancelled by user or timed out after xx milliseconds.</a:t>
            </a:r>
          </a:p>
          <a:p>
            <a:pPr lvl="1"/>
            <a:r>
              <a:rPr lang="en-US" dirty="0"/>
              <a:t>Error 5144</a:t>
            </a:r>
          </a:p>
          <a:p>
            <a:pPr lvl="2"/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Autogrow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file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database 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800" dirty="0">
                <a:solidFill>
                  <a:srgbClr val="FF0000"/>
                </a:solidFill>
              </a:rPr>
              <a:t>'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took xx milliseconds.</a:t>
            </a:r>
          </a:p>
        </p:txBody>
      </p:sp>
    </p:spTree>
    <p:extLst>
      <p:ext uri="{BB962C8B-B14F-4D97-AF65-F5344CB8AC3E}">
        <p14:creationId xmlns:p14="http://schemas.microsoft.com/office/powerpoint/2010/main" val="2782776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Monitoring,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PerfMon</a:t>
            </a:r>
            <a:r>
              <a:rPr lang="en-US" dirty="0" smtClean="0"/>
              <a:t> counters</a:t>
            </a:r>
          </a:p>
          <a:p>
            <a:pPr lvl="1"/>
            <a:r>
              <a:rPr lang="en-US" dirty="0" smtClean="0"/>
              <a:t>One row per counter per database (plus rollup)</a:t>
            </a:r>
          </a:p>
          <a:p>
            <a:pPr lvl="1"/>
            <a:r>
              <a:rPr lang="en-US" dirty="0"/>
              <a:t>Paul </a:t>
            </a:r>
            <a:r>
              <a:rPr lang="en-US"/>
              <a:t>Randal </a:t>
            </a:r>
            <a:r>
              <a:rPr lang="en-US" smtClean="0">
                <a:hlinkClick r:id="rId2"/>
              </a:rPr>
              <a:t>explains</a:t>
            </a:r>
            <a:r>
              <a:rPr lang="en-US" smtClean="0"/>
              <a:t> what </a:t>
            </a:r>
            <a:r>
              <a:rPr lang="en-US" dirty="0"/>
              <a:t>to look for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instance_name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cntr_value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dm_os_performance_counters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counter_name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Growths'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Shrinks'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'Percent Log Used'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 Waits/sec'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Bytes Flushed/sec'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'Log Flushes/sec</a:t>
            </a:r>
            <a:r>
              <a:rPr lang="en-US" sz="2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3/25/2017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FD5303-69AD-2E4D-B18B-E5EED0F0A60B}" type="slidenum">
              <a:rPr lang="en-US" smtClean="0"/>
              <a:pPr/>
              <a:t>53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www.tf3604.com/log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Log File Visualizer &amp; LSN Converter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3402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Transaction Log?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Everything</a:t>
            </a:r>
            <a:r>
              <a:rPr lang="en-US" dirty="0"/>
              <a:t> that modifies the state </a:t>
            </a:r>
            <a:r>
              <a:rPr lang="en-US" u="sng" dirty="0"/>
              <a:t>any</a:t>
            </a:r>
            <a:r>
              <a:rPr lang="en-US" dirty="0"/>
              <a:t> database in SQL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redo</a:t>
            </a:r>
            <a:r>
              <a:rPr lang="en-US" dirty="0"/>
              <a:t> an operation</a:t>
            </a:r>
          </a:p>
          <a:p>
            <a:pPr lvl="1"/>
            <a:r>
              <a:rPr lang="en-US" dirty="0"/>
              <a:t>Includes data to </a:t>
            </a:r>
            <a:r>
              <a:rPr lang="en-US" b="1" dirty="0"/>
              <a:t>undo</a:t>
            </a:r>
            <a:r>
              <a:rPr lang="en-US" dirty="0"/>
              <a:t> an operation</a:t>
            </a:r>
          </a:p>
          <a:p>
            <a:r>
              <a:rPr lang="en-US" sz="2400" dirty="0"/>
              <a:t>Very limited exceptions for some </a:t>
            </a:r>
            <a:r>
              <a:rPr lang="en-US" sz="2400" dirty="0" err="1"/>
              <a:t>tempdb</a:t>
            </a:r>
            <a:r>
              <a:rPr lang="en-US" sz="2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90766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vs Logical Log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Log File</a:t>
            </a:r>
          </a:p>
          <a:p>
            <a:pPr lvl="1"/>
            <a:r>
              <a:rPr lang="en-US" dirty="0"/>
              <a:t>Always growing</a:t>
            </a:r>
          </a:p>
          <a:p>
            <a:pPr lvl="1"/>
            <a:r>
              <a:rPr lang="en-US" dirty="0"/>
              <a:t>Write once / read many</a:t>
            </a:r>
          </a:p>
          <a:p>
            <a:pPr lvl="2"/>
            <a:r>
              <a:rPr lang="en-US" dirty="0"/>
              <a:t>After being written, log records are </a:t>
            </a:r>
            <a:r>
              <a:rPr lang="en-US" b="1" dirty="0"/>
              <a:t>never</a:t>
            </a:r>
            <a:r>
              <a:rPr lang="en-US" dirty="0"/>
              <a:t> changed</a:t>
            </a:r>
          </a:p>
          <a:p>
            <a:r>
              <a:rPr lang="en-US" dirty="0"/>
              <a:t>Physical Log File</a:t>
            </a:r>
          </a:p>
          <a:p>
            <a:pPr lvl="1"/>
            <a:r>
              <a:rPr lang="en-US" dirty="0"/>
              <a:t>Only grows when full (or manually grown)</a:t>
            </a:r>
          </a:p>
          <a:p>
            <a:pPr lvl="1"/>
            <a:r>
              <a:rPr lang="en-US" dirty="0"/>
              <a:t>Divided into virtual log files (VLFs)</a:t>
            </a:r>
          </a:p>
          <a:p>
            <a:pPr lvl="1"/>
            <a:r>
              <a:rPr lang="en-US" dirty="0"/>
              <a:t>VLFs are inactivated when possible and over-written</a:t>
            </a:r>
          </a:p>
        </p:txBody>
      </p:sp>
    </p:spTree>
    <p:extLst>
      <p:ext uri="{BB962C8B-B14F-4D97-AF65-F5344CB8AC3E}">
        <p14:creationId xmlns:p14="http://schemas.microsoft.com/office/powerpoint/2010/main" val="333067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810789" cy="46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925" y="1600200"/>
            <a:ext cx="4333875" cy="4525963"/>
          </a:xfrm>
        </p:spPr>
        <p:txBody>
          <a:bodyPr/>
          <a:lstStyle/>
          <a:p>
            <a:r>
              <a:rPr lang="en-US" dirty="0"/>
              <a:t>The Transaction Log is just a file …</a:t>
            </a:r>
          </a:p>
          <a:p>
            <a:r>
              <a:rPr lang="en-US" dirty="0"/>
              <a:t>With a bit of header information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320"/>
            <a:ext cx="381410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1651</Words>
  <Application>Microsoft Office PowerPoint</Application>
  <PresentationFormat>On-screen Show (4:3)</PresentationFormat>
  <Paragraphs>310</Paragraphs>
  <Slides>54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Consolas</vt:lpstr>
      <vt:lpstr>Courier New</vt:lpstr>
      <vt:lpstr>Wingdings</vt:lpstr>
      <vt:lpstr>Office Theme</vt:lpstr>
      <vt:lpstr>Visualize Your Transaction Log</vt:lpstr>
      <vt:lpstr>Thank You Sponsors</vt:lpstr>
      <vt:lpstr>Brian Hansen</vt:lpstr>
      <vt:lpstr>Agenda</vt:lpstr>
      <vt:lpstr>Purpose of the Transaction Log</vt:lpstr>
      <vt:lpstr>What Goes in the Transaction Log?</vt:lpstr>
      <vt:lpstr>Physical vs Logical Log File</vt:lpstr>
      <vt:lpstr>Organization of the Transaction Log</vt:lpstr>
      <vt:lpstr>Organization of the Transaction Log</vt:lpstr>
      <vt:lpstr>Organization of the Transaction Log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Virtual Log Files</vt:lpstr>
      <vt:lpstr>Organization of the Transaction Log</vt:lpstr>
      <vt:lpstr>VLF Detail</vt:lpstr>
      <vt:lpstr>Log Block Detail</vt:lpstr>
      <vt:lpstr>Log Record Detail</vt:lpstr>
      <vt:lpstr>Log Sequence Number</vt:lpstr>
      <vt:lpstr>LSN Representations</vt:lpstr>
      <vt:lpstr>Demo</vt:lpstr>
      <vt:lpstr>DBCC LOGINFO(‘db_name’)</vt:lpstr>
      <vt:lpstr>Demo</vt:lpstr>
      <vt:lpstr>fn_dblog(start_lsn, end_lsn)</vt:lpstr>
      <vt:lpstr>Demo</vt:lpstr>
      <vt:lpstr>Related command/function</vt:lpstr>
      <vt:lpstr>Checkpoint</vt:lpstr>
      <vt:lpstr>Checkpoint Types</vt:lpstr>
      <vt:lpstr>Checkpoint Process</vt:lpstr>
      <vt:lpstr>Flushing the Log</vt:lpstr>
      <vt:lpstr>Recovery Models</vt:lpstr>
      <vt:lpstr>Simple Recovery Model</vt:lpstr>
      <vt:lpstr>Full Recovery Model</vt:lpstr>
      <vt:lpstr>Bulk-logged Recovery Model</vt:lpstr>
      <vt:lpstr>Clearing* the Log (aka Truncating*)</vt:lpstr>
      <vt:lpstr>Demos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Rolling Back a Transaction</vt:lpstr>
      <vt:lpstr>Demo</vt:lpstr>
      <vt:lpstr>Creating new VLFs</vt:lpstr>
      <vt:lpstr>VLF Trade-Offs</vt:lpstr>
      <vt:lpstr>Pre-Allocating the Log</vt:lpstr>
      <vt:lpstr>Demo</vt:lpstr>
      <vt:lpstr>Log Monitoring</vt:lpstr>
      <vt:lpstr>Log Monitoring, continued</vt:lpstr>
      <vt:lpstr>Thank You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Brian Hansen</cp:lastModifiedBy>
  <cp:revision>36</cp:revision>
  <cp:lastPrinted>2017-03-22T19:46:10Z</cp:lastPrinted>
  <dcterms:created xsi:type="dcterms:W3CDTF">2011-08-19T20:30:49Z</dcterms:created>
  <dcterms:modified xsi:type="dcterms:W3CDTF">2017-03-23T18:08:34Z</dcterms:modified>
</cp:coreProperties>
</file>